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0"/>
  </p:notesMasterIdLst>
  <p:handoutMasterIdLst>
    <p:handoutMasterId r:id="rId41"/>
  </p:handoutMasterIdLst>
  <p:sldIdLst>
    <p:sldId id="256" r:id="rId2"/>
    <p:sldId id="307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1" r:id="rId13"/>
    <p:sldId id="340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4" r:id="rId36"/>
    <p:sldId id="365" r:id="rId37"/>
    <p:sldId id="366" r:id="rId38"/>
    <p:sldId id="36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29" autoAdjust="0"/>
  </p:normalViewPr>
  <p:slideViewPr>
    <p:cSldViewPr>
      <p:cViewPr>
        <p:scale>
          <a:sx n="80" d="100"/>
          <a:sy n="80" d="100"/>
        </p:scale>
        <p:origin x="-864" y="5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807AF-FF07-4AF0-BB3D-F1A05E365700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A9230-E5EE-4CB8-A826-1FC5D011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58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245B3-CBC8-405E-A25A-EC9246F094AF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EB6A6-AF8E-4D18-8051-183E9D4D3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860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497E249-3973-44BD-87EC-70A0F5C079FE}" type="datetime1">
              <a:rPr lang="en-US" smtClean="0"/>
              <a:t>11/7/2015</a:t>
            </a:fld>
            <a:endParaRPr lang="en-US" sz="160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794363F-6EE5-4714-8215-70D1DD62D3E4}" type="datetime1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6F50E30-0361-4F38-9BA7-41277ECFFBE0}" type="datetime1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88B8085-5696-484C-AD2A-FD2F0E21916B}" type="datetime1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343400" cy="365760"/>
          </a:xfrm>
        </p:spPr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E3AC250-8E80-4D58-BD0F-E1088AD151BD}" type="datetime1">
              <a:rPr lang="en-US" smtClean="0"/>
              <a:t>11/7/2015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649D5442-58BA-425C-B3D7-4EC7774E0866}" type="datetime1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35B97EA-49B3-4FE8-ACAF-9446567F16FA}" type="datetime1">
              <a:rPr lang="en-US" smtClean="0"/>
              <a:t>11/7/2015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4648200" cy="365760"/>
          </a:xfrm>
        </p:spPr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2104422-FDFE-4566-A312-62809CDB05F3}" type="datetime1">
              <a:rPr lang="en-US" smtClean="0"/>
              <a:t>11/7/2015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128D9FF-98C3-4537-896C-20908AE84EE4}" type="datetime1">
              <a:rPr lang="en-US" smtClean="0"/>
              <a:t>11/7/2015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285A7A6-5803-431A-9E78-08B4903A5624}" type="datetime1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92240"/>
            <a:ext cx="4651248" cy="365760"/>
          </a:xfrm>
        </p:spPr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71A71074-D3DA-45FE-9E36-33FD3499880E}" type="datetime1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4498848" cy="365760"/>
          </a:xfrm>
        </p:spPr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9A97221F-1140-4E3B-905D-3C9D302870BD}" type="datetime1">
              <a:rPr lang="en-US" smtClean="0"/>
              <a:t>11/7/2015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5486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r>
              <a:rPr kumimoji="0" lang="en-US" sz="1400" smtClean="0">
                <a:solidFill>
                  <a:schemeClr val="tx2"/>
                </a:solidFill>
              </a:rPr>
              <a:t>Copyright © 2015 Walter Wesley All Rights Reserved</a:t>
            </a:r>
            <a:endParaRPr kumimoji="0" lang="en-US" sz="140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>
              <a:solidFill>
                <a:schemeClr val="tx2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4inf.com/code/pagerank.zi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4inf.com/code/gmane.zi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mane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4inf.com/code/geodata.zi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mtClean="0"/>
              <a:t>Lesson </a:t>
            </a:r>
            <a:r>
              <a:rPr lang="en-US"/>
              <a:t>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114800" cy="365760"/>
          </a:xfrm>
        </p:spPr>
        <p:txBody>
          <a:bodyPr/>
          <a:lstStyle/>
          <a:p>
            <a:r>
              <a:rPr kumimoji="0" lang="en-US" dirty="0" smtClean="0"/>
              <a:t>Copyright © 2015 Walter Wesley All Rights Reserved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1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for Informatics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10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548640" lvl="2" indent="0">
              <a:buNone/>
            </a:pPr>
            <a:r>
              <a:rPr lang="en-US" sz="5600"/>
              <a:t>Found in database  Northeastern University</a:t>
            </a:r>
          </a:p>
          <a:p>
            <a:pPr marL="548640" lvl="2" indent="0">
              <a:buNone/>
            </a:pPr>
            <a:endParaRPr lang="en-US" sz="5600"/>
          </a:p>
          <a:p>
            <a:pPr marL="548640" lvl="2" indent="0">
              <a:buNone/>
            </a:pPr>
            <a:r>
              <a:rPr lang="en-US" sz="5600"/>
              <a:t>Found in database  University of Hong Kong</a:t>
            </a:r>
          </a:p>
          <a:p>
            <a:pPr marL="548640" lvl="2" indent="0">
              <a:buNone/>
            </a:pPr>
            <a:endParaRPr lang="en-US" sz="5600"/>
          </a:p>
          <a:p>
            <a:pPr marL="548640" lvl="2" indent="0">
              <a:buNone/>
            </a:pPr>
            <a:r>
              <a:rPr lang="en-US" sz="5600"/>
              <a:t>Found in database  Illinois Institute </a:t>
            </a:r>
            <a:r>
              <a:rPr lang="en-US" sz="5600"/>
              <a:t>of </a:t>
            </a:r>
            <a:r>
              <a:rPr lang="en-US" sz="5600" smtClean="0"/>
              <a:t>Technology</a:t>
            </a:r>
          </a:p>
          <a:p>
            <a:pPr marL="548640" lvl="2" indent="0">
              <a:buNone/>
            </a:pPr>
            <a:r>
              <a:rPr lang="en-US" sz="5600" smtClean="0"/>
              <a:t>.</a:t>
            </a:r>
          </a:p>
          <a:p>
            <a:pPr marL="548640" lvl="2" indent="0">
              <a:buNone/>
            </a:pPr>
            <a:r>
              <a:rPr lang="en-US" sz="5600" smtClean="0"/>
              <a:t>.</a:t>
            </a:r>
          </a:p>
          <a:p>
            <a:pPr marL="548640" lvl="2" indent="0">
              <a:buNone/>
            </a:pPr>
            <a:r>
              <a:rPr lang="en-US" sz="5600" smtClean="0"/>
              <a:t>.</a:t>
            </a:r>
            <a:endParaRPr lang="en-US" sz="5600"/>
          </a:p>
          <a:p>
            <a:pPr marL="548640" lvl="2" indent="0">
              <a:buNone/>
            </a:pPr>
            <a:r>
              <a:rPr lang="en-US" sz="5600"/>
              <a:t>Resolving Kokshetau Institute of Economics and Management</a:t>
            </a:r>
          </a:p>
          <a:p>
            <a:pPr marL="548640" lvl="2" indent="0">
              <a:buNone/>
            </a:pPr>
            <a:r>
              <a:rPr lang="en-US" sz="5600"/>
              <a:t>Retrieving http://maps.googleapis.com/maps/api/geocode/json?sensor=false&amp;address=Kokshetau+Institute+of+Economics+and+Management</a:t>
            </a:r>
          </a:p>
          <a:p>
            <a:pPr marL="548640" lvl="2" indent="0">
              <a:buNone/>
            </a:pPr>
            <a:r>
              <a:rPr lang="en-US" sz="5600"/>
              <a:t>Retrieved 1956 characters {    "results" : [  </a:t>
            </a:r>
          </a:p>
          <a:p>
            <a:pPr marL="548640" lvl="2" indent="0">
              <a:buNone/>
            </a:pPr>
            <a:r>
              <a:rPr lang="en-US" sz="5600"/>
              <a:t>{u'status': u'OK', u'results': [{u'geometry': {u'location_type': u'APPROXIMATE', u'bounds': {u'northeast': {u'lat': 53.3444028, u'lng': 69.4638061}, u'southwest': {u'lat': 53.2533834, u'lng': 69.35711859999999}}, u'viewport': {u'northeast': {u'lat': 53.3444028, u'lng': 69.4638061}, u'southwest': {u'lat': 53.2533834, u'lng': 69.35711859999999}}, u'location': {u'lat': 53.2948229, u'lng': 69.4047872}}, u'formatted_address': u'Kokshetau 020000, Kazakhstan', u'place_id': u'ChIJVy5JP2CUTEIRE1RU19YiGYg', u'address_components': [{u'long_name': u'Kokshetau', u'types': [u'locality', u'political'], u'short_name': u'Kokshetau'}, {u'long_name': u'Zerendi District', u'types': [u'administrative_area_level_2', u'political'], u'short_name': u'Zerendi District'}, {u'long_name': u'Akmola Region', u'types': [u'administrative_area_level_1', u'political'], u'short_name': u'Akmola Region'}, {u'long_name': u'Kazakhstan', u'types': [u'country', u'political'], u'short_name': u'KZ'}, {u'long_name': u'020000', u'types': [u'postal_code'], u'short_name': u'020000'}], u'partial_match': True, u'types': [u'locality', u'political']}]}</a:t>
            </a:r>
          </a:p>
          <a:p>
            <a:pPr marL="548640" lvl="2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3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11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500" smtClean="0"/>
              <a:t>Since our </a:t>
            </a:r>
            <a:r>
              <a:rPr lang="en-US" sz="5500" b="1" i="1" smtClean="0"/>
              <a:t>where.data</a:t>
            </a:r>
            <a:r>
              <a:rPr lang="en-US" sz="5500" smtClean="0"/>
              <a:t> input file only has a few hundred lines, we shouldn’t hit the daily rate limit of the </a:t>
            </a:r>
            <a:r>
              <a:rPr lang="en-US" sz="5500" b="1" i="1" smtClean="0"/>
              <a:t>geocode web service</a:t>
            </a:r>
            <a:r>
              <a:rPr lang="en-US" sz="5500" smtClean="0"/>
              <a:t>.</a:t>
            </a:r>
          </a:p>
          <a:p>
            <a:r>
              <a:rPr lang="en-US" sz="5500" smtClean="0"/>
              <a:t>If you need to process a file that is substantially larger, then you will need to control how much you process per day.</a:t>
            </a:r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12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5800"/>
              <a:t>You can halt the running of the program in the </a:t>
            </a:r>
            <a:r>
              <a:rPr lang="en-US" sz="5800" b="1" i="1"/>
              <a:t>Canopy IDE</a:t>
            </a:r>
            <a:r>
              <a:rPr lang="en-US" sz="5800"/>
              <a:t> by selecting “Restart Kernel…” in the “Run” menu.</a:t>
            </a:r>
          </a:p>
          <a:p>
            <a:r>
              <a:rPr lang="en-US" sz="5800"/>
              <a:t>A more elegant way of restricting the number of your </a:t>
            </a:r>
            <a:r>
              <a:rPr lang="en-US" sz="5800" b="1" i="1"/>
              <a:t>API calls</a:t>
            </a:r>
            <a:r>
              <a:rPr lang="en-US" sz="5800"/>
              <a:t> is to modify the program to use the count variable with some logic to stop after having issued a certain number of requests.</a:t>
            </a:r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6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3600"/>
              <a:t>After loading some data into your </a:t>
            </a:r>
            <a:r>
              <a:rPr lang="en-US" sz="3600" b="1" i="1"/>
              <a:t>geodata database</a:t>
            </a:r>
            <a:r>
              <a:rPr lang="en-US" sz="3600"/>
              <a:t>, you can visualize the data by running the </a:t>
            </a:r>
            <a:r>
              <a:rPr lang="en-US" sz="3600" b="1" i="1"/>
              <a:t>geodump.py </a:t>
            </a:r>
            <a:r>
              <a:rPr lang="en-US" sz="3600"/>
              <a:t>program</a:t>
            </a:r>
            <a:r>
              <a:rPr lang="en-US" sz="3600" smtClean="0"/>
              <a:t>.</a:t>
            </a:r>
          </a:p>
          <a:p>
            <a:r>
              <a:rPr lang="en-US" sz="3600" b="1" i="1"/>
              <a:t>g</a:t>
            </a:r>
            <a:r>
              <a:rPr lang="en-US" sz="3600" b="1" i="1" smtClean="0"/>
              <a:t>eodump.py</a:t>
            </a:r>
            <a:r>
              <a:rPr lang="en-US" sz="3600" smtClean="0"/>
              <a:t> reads the </a:t>
            </a:r>
            <a:r>
              <a:rPr lang="en-US" sz="3600" b="1" i="1" smtClean="0"/>
              <a:t>geodata.sqlite database</a:t>
            </a:r>
            <a:r>
              <a:rPr lang="en-US" sz="3600" smtClean="0"/>
              <a:t> and writes the file </a:t>
            </a:r>
            <a:r>
              <a:rPr lang="en-US" sz="3600" b="1" i="1" smtClean="0"/>
              <a:t>where.js</a:t>
            </a:r>
            <a:r>
              <a:rPr lang="en-US" sz="3600" smtClean="0"/>
              <a:t>, providing location, latitude, and longitude in </a:t>
            </a:r>
            <a:r>
              <a:rPr lang="en-US" sz="3600" b="1" i="1" smtClean="0"/>
              <a:t>JavaScript</a:t>
            </a:r>
            <a:r>
              <a:rPr lang="en-US" sz="3600" smtClean="0"/>
              <a:t> code format.</a:t>
            </a:r>
            <a:endParaRPr lang="en-US" sz="3100"/>
          </a:p>
          <a:p>
            <a:endParaRPr lang="en-US" sz="280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5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After running the </a:t>
            </a:r>
            <a:r>
              <a:rPr lang="en-US" sz="3600" b="1" i="1" smtClean="0"/>
              <a:t>geodump.py</a:t>
            </a:r>
            <a:r>
              <a:rPr lang="en-US" sz="3600" smtClean="0"/>
              <a:t> program, if you look at the </a:t>
            </a:r>
            <a:r>
              <a:rPr lang="en-US" sz="3600" b="1" i="1" smtClean="0"/>
              <a:t>where.js</a:t>
            </a:r>
            <a:r>
              <a:rPr lang="en-US" sz="3600" smtClean="0"/>
              <a:t> file in a text editor you will see that myData is simply a variable that holds a list of lists. JavaScript syntax is quite similar to Python syntax, so it should seem familiar and comfortable to you.</a:t>
            </a:r>
          </a:p>
          <a:p>
            <a:endParaRPr lang="en-US" sz="3100"/>
          </a:p>
          <a:p>
            <a:endParaRPr lang="en-US" sz="280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15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smtClean="0"/>
              <a:t>After the </a:t>
            </a:r>
            <a:r>
              <a:rPr lang="en-US" sz="3600" b="1" i="1" smtClean="0"/>
              <a:t>geodump.py</a:t>
            </a:r>
            <a:r>
              <a:rPr lang="en-US" sz="3600" smtClean="0"/>
              <a:t> program has generated the </a:t>
            </a:r>
            <a:r>
              <a:rPr lang="en-US" sz="3600" b="1" i="1" smtClean="0"/>
              <a:t>where.js</a:t>
            </a:r>
            <a:r>
              <a:rPr lang="en-US" sz="3600" smtClean="0"/>
              <a:t> file, you can then open the </a:t>
            </a:r>
            <a:r>
              <a:rPr lang="en-US" sz="3600" b="1" i="1" smtClean="0"/>
              <a:t>where.html</a:t>
            </a:r>
            <a:r>
              <a:rPr lang="en-US" sz="3600" smtClean="0"/>
              <a:t> file with your </a:t>
            </a:r>
            <a:r>
              <a:rPr lang="en-US" sz="3600" b="1" i="1" smtClean="0"/>
              <a:t>web browser</a:t>
            </a:r>
            <a:r>
              <a:rPr lang="en-US" sz="3600" smtClean="0"/>
              <a:t>.</a:t>
            </a:r>
          </a:p>
          <a:p>
            <a:r>
              <a:rPr lang="en-US" sz="3600" smtClean="0"/>
              <a:t>The </a:t>
            </a:r>
            <a:r>
              <a:rPr lang="en-US" sz="3600" b="1" i="1" smtClean="0"/>
              <a:t>where.html</a:t>
            </a:r>
            <a:r>
              <a:rPr lang="en-US" sz="3600" smtClean="0"/>
              <a:t> file contains a mixture of </a:t>
            </a:r>
            <a:r>
              <a:rPr lang="en-US" sz="3600" b="1" i="1" smtClean="0"/>
              <a:t>HTML</a:t>
            </a:r>
            <a:r>
              <a:rPr lang="en-US" sz="3600" smtClean="0"/>
              <a:t> and </a:t>
            </a:r>
            <a:r>
              <a:rPr lang="en-US" sz="3600" b="1" i="1" smtClean="0"/>
              <a:t>JavaScript</a:t>
            </a:r>
            <a:r>
              <a:rPr lang="en-US" sz="3600" smtClean="0"/>
              <a:t> code.</a:t>
            </a:r>
          </a:p>
          <a:p>
            <a:r>
              <a:rPr lang="en-US" sz="3600" smtClean="0"/>
              <a:t>The </a:t>
            </a:r>
            <a:r>
              <a:rPr lang="en-US" sz="3600" b="1" i="1" smtClean="0"/>
              <a:t>JavaScript</a:t>
            </a:r>
            <a:r>
              <a:rPr lang="en-US" sz="3600" smtClean="0"/>
              <a:t> code accesses the formatted </a:t>
            </a:r>
            <a:r>
              <a:rPr lang="en-US" sz="3600" b="1" i="1" smtClean="0"/>
              <a:t>geocode data</a:t>
            </a:r>
            <a:r>
              <a:rPr lang="en-US" sz="3600" smtClean="0"/>
              <a:t> in the </a:t>
            </a:r>
            <a:r>
              <a:rPr lang="en-US" sz="3600" b="1" i="1" smtClean="0"/>
              <a:t>where.js</a:t>
            </a:r>
            <a:r>
              <a:rPr lang="en-US" sz="3600" smtClean="0"/>
              <a:t> file.</a:t>
            </a:r>
          </a:p>
          <a:p>
            <a:endParaRPr lang="en-US" sz="3100"/>
          </a:p>
          <a:p>
            <a:endParaRPr lang="en-US" sz="280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16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400" smtClean="0"/>
              <a:t>For our second project, we are going to perform the operations of a simple search engine.</a:t>
            </a:r>
          </a:p>
          <a:p>
            <a:r>
              <a:rPr lang="en-US" sz="12400" smtClean="0"/>
              <a:t>We will use a spider within a small subsection of the web (a website), and then apply a simplified version of Google’s page rank algorithm to identify the connectivity values of the various nodes with the web subsection.</a:t>
            </a:r>
          </a:p>
          <a:p>
            <a:pPr marL="0" indent="0">
              <a:buNone/>
            </a:pPr>
            <a:endParaRPr lang="en-US" sz="12400"/>
          </a:p>
          <a:p>
            <a:pPr marL="0" indent="0" algn="ctr">
              <a:buNone/>
            </a:pPr>
            <a:r>
              <a:rPr lang="en-US" sz="12400" smtClean="0">
                <a:hlinkClick r:id="rId2"/>
              </a:rPr>
              <a:t>www.py4inf.com/code/pagerank.zip</a:t>
            </a:r>
            <a:endParaRPr lang="en-US" sz="1240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17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400" smtClean="0"/>
              <a:t>By running the </a:t>
            </a:r>
            <a:r>
              <a:rPr lang="en-US" sz="12400" b="1" i="1" smtClean="0"/>
              <a:t>spider.py</a:t>
            </a:r>
            <a:r>
              <a:rPr lang="en-US" sz="12400" smtClean="0"/>
              <a:t> program, we crawl a specified web site, and store a series of web pages, along with the links that interconnect them, into an </a:t>
            </a:r>
            <a:r>
              <a:rPr lang="en-US" sz="12400" b="1" i="1" smtClean="0"/>
              <a:t>sqlite database</a:t>
            </a:r>
            <a:r>
              <a:rPr lang="en-US" sz="12400" smtClean="0"/>
              <a:t> named </a:t>
            </a:r>
            <a:r>
              <a:rPr lang="en-US" sz="12400" b="1" i="1" smtClean="0"/>
              <a:t>spider.sqlite</a:t>
            </a:r>
            <a:r>
              <a:rPr lang="en-US" sz="12400" smtClean="0"/>
              <a:t>.</a:t>
            </a:r>
          </a:p>
          <a:p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18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548640" lvl="2" indent="0">
              <a:buNone/>
            </a:pPr>
            <a:r>
              <a:rPr lang="en-US" sz="2100" b="1"/>
              <a:t>%run "C:\UCSD\PythonForInformatics\code\pagerank\spider.py"</a:t>
            </a:r>
          </a:p>
          <a:p>
            <a:pPr marL="548640" lvl="2" indent="0">
              <a:buNone/>
            </a:pPr>
            <a:endParaRPr lang="en-US" sz="2100" b="1"/>
          </a:p>
          <a:p>
            <a:pPr marL="548640" lvl="2" indent="0">
              <a:buNone/>
            </a:pPr>
            <a:r>
              <a:rPr lang="en-US" sz="2100" b="1"/>
              <a:t>Enter web url or enter: http://extension.ucsd.edu/</a:t>
            </a:r>
          </a:p>
          <a:p>
            <a:pPr marL="548640" lvl="2" indent="0">
              <a:buNone/>
            </a:pPr>
            <a:r>
              <a:rPr lang="en-US" sz="2100" b="1"/>
              <a:t>['http://extension.ucsd.edu']</a:t>
            </a:r>
          </a:p>
          <a:p>
            <a:pPr marL="548640" lvl="2" indent="0">
              <a:buNone/>
            </a:pPr>
            <a:endParaRPr lang="en-US" sz="2200" b="1"/>
          </a:p>
          <a:p>
            <a:pPr marL="548640" lvl="2" indent="0">
              <a:buNone/>
            </a:pPr>
            <a:r>
              <a:rPr lang="en-US" sz="2100" b="1"/>
              <a:t>How many pages:8</a:t>
            </a:r>
          </a:p>
          <a:p>
            <a:pPr marL="548640" lvl="2" indent="0">
              <a:buNone/>
            </a:pPr>
            <a:r>
              <a:rPr lang="en-US" sz="2100" b="1"/>
              <a:t>1 http://extension.ucsd.edu 51</a:t>
            </a:r>
          </a:p>
          <a:p>
            <a:pPr marL="548640" lvl="2" indent="0">
              <a:buNone/>
            </a:pPr>
            <a:r>
              <a:rPr lang="en-US" sz="2100" b="1"/>
              <a:t>28 http://extension.ucsd.edu/studyarea/index.cfm?vAction=saDetail&amp;vStudyAreaID=8 43</a:t>
            </a:r>
          </a:p>
          <a:p>
            <a:pPr marL="548640" lvl="2" indent="0">
              <a:buNone/>
            </a:pPr>
            <a:r>
              <a:rPr lang="en-US" sz="2100" b="1"/>
              <a:t>20 http://extension.ucsd.edu/studyarea/index.cfm?vAction=singleCourse&amp;vCourse=INFO-70007&amp;vStudyAreaID=10 23</a:t>
            </a:r>
          </a:p>
          <a:p>
            <a:pPr marL="548640" lvl="2" indent="0">
              <a:buNone/>
            </a:pPr>
            <a:r>
              <a:rPr lang="en-US" sz="2100" b="1"/>
              <a:t>54 http://extension.ucsd.edu/programs/index.cfm?vAction=certDetail&amp;vCertificateID=186&amp;vStudyAreaID=8 30</a:t>
            </a:r>
          </a:p>
          <a:p>
            <a:pPr marL="548640" lvl="2" indent="0">
              <a:buNone/>
            </a:pPr>
            <a:r>
              <a:rPr lang="en-US" sz="2100" b="1"/>
              <a:t>8 http://extension.ucsd.edu/international/index.cfm 23</a:t>
            </a:r>
          </a:p>
          <a:p>
            <a:pPr marL="548640" lvl="2" indent="0">
              <a:buNone/>
            </a:pPr>
            <a:r>
              <a:rPr lang="en-US" sz="2100" b="1"/>
              <a:t>76 http://extension.ucsd.edu/programs/ http://extension.ucsd.edu/studyarea/index.cfm?vAction=singleCourse&amp;vCourse=EDUC-31419&amp;vStudyAreaID=8  0</a:t>
            </a:r>
          </a:p>
          <a:p>
            <a:pPr marL="548640" lvl="2" indent="0">
              <a:buNone/>
            </a:pPr>
            <a:r>
              <a:rPr lang="en-US" sz="2100" b="1"/>
              <a:t>62 http://extension.ucsd.edu/about/index.cfm?vAction=instructorBio&amp;personid=23 58</a:t>
            </a:r>
          </a:p>
          <a:p>
            <a:pPr marL="548640" lvl="2" indent="0">
              <a:buNone/>
            </a:pPr>
            <a:r>
              <a:rPr lang="en-US" sz="2100" b="1"/>
              <a:t>69 http://extension.ucsd.edu/studyarea/index.cfm?vAction=singleCourse&amp;vCourse=EDUC-31415&amp;vStudyAreaID=8 23</a:t>
            </a:r>
          </a:p>
          <a:p>
            <a:pPr marL="548640" lvl="2" indent="0">
              <a:buNone/>
            </a:pPr>
            <a:endParaRPr lang="en-US" sz="2100" b="1"/>
          </a:p>
          <a:p>
            <a:pPr marL="548640" lvl="2" indent="0">
              <a:buNone/>
            </a:pPr>
            <a:r>
              <a:rPr lang="en-US" sz="2100" b="1"/>
              <a:t>How many pages: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"/>
          </a:p>
        </p:txBody>
      </p:sp>
    </p:spTree>
    <p:extLst>
      <p:ext uri="{BB962C8B-B14F-4D97-AF65-F5344CB8AC3E}">
        <p14:creationId xmlns:p14="http://schemas.microsoft.com/office/powerpoint/2010/main" val="17374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19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smtClean="0"/>
              <a:t>Over successive runs, the spider uses the database to ensure that it does not crawl any pages that it has already crawled.</a:t>
            </a:r>
          </a:p>
          <a:p>
            <a:r>
              <a:rPr lang="en-US" sz="14400" smtClean="0"/>
              <a:t>When restarted, the program chooses a random web page that hasn’t been crawled and begins crawling.</a:t>
            </a:r>
          </a:p>
          <a:p>
            <a:r>
              <a:rPr lang="en-US" sz="14400" smtClean="0"/>
              <a:t>With successive runs the program expands the crawled net of pages in an additive fashion.</a:t>
            </a:r>
          </a:p>
          <a:p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smtClean="0"/>
              <a:t>With this lesson, we will look at three complete Python applications that integrate the technologies we have learned so far.</a:t>
            </a:r>
          </a:p>
          <a:p>
            <a:r>
              <a:rPr lang="en-US" sz="3600" smtClean="0"/>
              <a:t>The technologies we will integrate are:</a:t>
            </a:r>
            <a:r>
              <a:rPr lang="en-US" sz="3600" smtClean="0"/>
              <a:t> </a:t>
            </a:r>
          </a:p>
          <a:p>
            <a:pPr lvl="1"/>
            <a:r>
              <a:rPr lang="en-US" sz="3100" i="1" smtClean="0"/>
              <a:t>The Core Python Language</a:t>
            </a:r>
          </a:p>
          <a:p>
            <a:pPr lvl="1"/>
            <a:r>
              <a:rPr lang="en-US" sz="3100" i="1" smtClean="0"/>
              <a:t>Network Programming</a:t>
            </a:r>
          </a:p>
          <a:p>
            <a:pPr lvl="1"/>
            <a:r>
              <a:rPr lang="en-US" sz="3100" i="1" smtClean="0"/>
              <a:t>Database Programming</a:t>
            </a:r>
            <a:endParaRPr lang="en-US" sz="3100" i="1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20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300" smtClean="0"/>
              <a:t>Running the </a:t>
            </a:r>
            <a:r>
              <a:rPr lang="en-US" sz="2300" b="1" i="1" smtClean="0"/>
              <a:t>spdump.py</a:t>
            </a:r>
            <a:r>
              <a:rPr lang="en-US" sz="2300" smtClean="0"/>
              <a:t> program will provide an output dump of the </a:t>
            </a:r>
            <a:r>
              <a:rPr lang="en-US" sz="2300" b="1" i="1" smtClean="0"/>
              <a:t>spider.sqlite</a:t>
            </a:r>
            <a:r>
              <a:rPr lang="en-US" sz="2300" smtClean="0"/>
              <a:t> data.</a:t>
            </a:r>
          </a:p>
          <a:p>
            <a:pPr marL="548640" lvl="2" indent="0">
              <a:buNone/>
            </a:pPr>
            <a:endParaRPr lang="it-IT" sz="1500" smtClean="0"/>
          </a:p>
          <a:p>
            <a:pPr marL="548640" lvl="2" indent="0">
              <a:buNone/>
            </a:pPr>
            <a:endParaRPr lang="it-IT" sz="1800" b="1" smtClean="0"/>
          </a:p>
          <a:p>
            <a:pPr marL="548640" lvl="2" indent="0">
              <a:buNone/>
            </a:pPr>
            <a:r>
              <a:rPr lang="it-IT" sz="1800" b="1" smtClean="0"/>
              <a:t>%</a:t>
            </a:r>
            <a:r>
              <a:rPr lang="it-IT" sz="1800" b="1"/>
              <a:t>run "C:\UCSD\PythonForInformatics\code\pagerank\spdump.py"</a:t>
            </a:r>
          </a:p>
          <a:p>
            <a:pPr marL="548640" lvl="2" indent="0">
              <a:buNone/>
            </a:pPr>
            <a:r>
              <a:rPr lang="it-IT" sz="1800" b="1"/>
              <a:t>(7, None, 1.0, 1, u'http://extension.ucsd.edu')</a:t>
            </a:r>
          </a:p>
          <a:p>
            <a:pPr marL="548640" lvl="2" indent="0">
              <a:buNone/>
            </a:pPr>
            <a:r>
              <a:rPr lang="it-IT" sz="1800" b="1"/>
              <a:t>(7, None, 1.0, 8, u'http://extension.ucsd.edu/international/index.cfm')</a:t>
            </a:r>
          </a:p>
          <a:p>
            <a:pPr marL="548640" lvl="2" indent="0">
              <a:buNone/>
            </a:pPr>
            <a:r>
              <a:rPr lang="it-IT" sz="1800" b="1"/>
              <a:t>(3, None, 1.0, 54, u'http://extension.ucsd.edu/programs/index.cfm?vAction=certDetail&amp;vCertificateID=186&amp;vStudyAreaID=8')</a:t>
            </a:r>
          </a:p>
          <a:p>
            <a:pPr marL="548640" lvl="2" indent="0">
              <a:buNone/>
            </a:pPr>
            <a:r>
              <a:rPr lang="it-IT" sz="1800" b="1"/>
              <a:t>(2, None, 1.0, 62, u'http://extension.ucsd.edu/about/index.cfm?vAction=instructorBio&amp;personid=23')</a:t>
            </a:r>
          </a:p>
          <a:p>
            <a:pPr marL="548640" lvl="2" indent="0">
              <a:buNone/>
            </a:pPr>
            <a:r>
              <a:rPr lang="it-IT" sz="1800" b="1"/>
              <a:t>(1, None, 1.0, 20, u'http://extension.ucsd.edu/studyarea/index.cfm?vAction=singleCourse&amp;vCourse=INFO-70007&amp;vStudyAreaID=10')</a:t>
            </a:r>
          </a:p>
          <a:p>
            <a:pPr marL="548640" lvl="2" indent="0">
              <a:buNone/>
            </a:pPr>
            <a:r>
              <a:rPr lang="it-IT" sz="1800" b="1"/>
              <a:t>(1, None, 1.0, 28, u'http://extension.ucsd.edu/studyarea/index.cfm?vAction=saDetail&amp;vStudyAreaID=8')</a:t>
            </a:r>
          </a:p>
          <a:p>
            <a:pPr marL="548640" lvl="2" indent="0">
              <a:buNone/>
            </a:pPr>
            <a:r>
              <a:rPr lang="it-IT" sz="1800" b="1"/>
              <a:t>(1, None, 1.0, 69, u'http://extension.ucsd.edu/studyarea/index.cfm?vAction=singleCourse&amp;vCourse=EDUC-31415&amp;vStudyAreaID=8')</a:t>
            </a:r>
          </a:p>
          <a:p>
            <a:pPr marL="548640" lvl="2" indent="0">
              <a:buNone/>
            </a:pPr>
            <a:r>
              <a:rPr lang="it-IT" sz="1800" b="1"/>
              <a:t>(1, None, 1.0, 76, u'http://extension.ucsd.edu/programs/ http://extension.ucsd.edu/studyarea/index.cfm?vAction=singleCourse&amp;vCourse=EDUC-31419&amp;vStudyAreaID=8 ')</a:t>
            </a:r>
          </a:p>
          <a:p>
            <a:pPr marL="548640" lvl="2" indent="0">
              <a:buNone/>
            </a:pPr>
            <a:r>
              <a:rPr lang="it-IT" sz="1800" b="1"/>
              <a:t>8 rows.</a:t>
            </a:r>
          </a:p>
          <a:p>
            <a:pPr marL="548640" lvl="2" indent="0">
              <a:buNone/>
            </a:pPr>
            <a:endParaRPr lang="en-US" sz="1500" smtClean="0"/>
          </a:p>
          <a:p>
            <a:pPr marL="0" indent="0">
              <a:buNone/>
            </a:pPr>
            <a:endParaRPr lang="en-US" sz="14400" smtClean="0"/>
          </a:p>
          <a:p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21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300" smtClean="0"/>
              <a:t>Running the </a:t>
            </a:r>
            <a:r>
              <a:rPr lang="en-US" sz="2300" b="1" i="1" smtClean="0"/>
              <a:t>sprank.py</a:t>
            </a:r>
            <a:r>
              <a:rPr lang="en-US" sz="2300" smtClean="0"/>
              <a:t> program calculate and update page ranks on the crawled pages within the </a:t>
            </a:r>
            <a:r>
              <a:rPr lang="en-US" sz="2300" b="1" i="1" smtClean="0"/>
              <a:t>spider.sqlite</a:t>
            </a:r>
            <a:r>
              <a:rPr lang="en-US" sz="2300" smtClean="0"/>
              <a:t> database. </a:t>
            </a:r>
          </a:p>
          <a:p>
            <a:r>
              <a:rPr lang="en-US" sz="2300" smtClean="0"/>
              <a:t>Just specify how many iterations to perform—the more iterations, the sooner the page rank values will converge.</a:t>
            </a:r>
          </a:p>
          <a:p>
            <a:pPr marL="548640" lvl="2" indent="0">
              <a:buNone/>
            </a:pPr>
            <a:endParaRPr lang="it-IT" sz="1800" b="1" smtClean="0"/>
          </a:p>
          <a:p>
            <a:pPr marL="548640" lvl="2" indent="0">
              <a:buNone/>
            </a:pPr>
            <a:r>
              <a:rPr lang="en-US" sz="1800" b="1"/>
              <a:t>How many iterations:8</a:t>
            </a:r>
          </a:p>
          <a:p>
            <a:pPr marL="548640" lvl="2" indent="0">
              <a:buNone/>
            </a:pPr>
            <a:r>
              <a:rPr lang="en-US" sz="1800" b="1"/>
              <a:t>1 0.857142857143</a:t>
            </a:r>
          </a:p>
          <a:p>
            <a:pPr marL="548640" lvl="2" indent="0">
              <a:buNone/>
            </a:pPr>
            <a:r>
              <a:rPr lang="en-US" sz="1800" b="1"/>
              <a:t>2 0.365079365079</a:t>
            </a:r>
          </a:p>
          <a:p>
            <a:pPr marL="548640" lvl="2" indent="0">
              <a:buNone/>
            </a:pPr>
            <a:r>
              <a:rPr lang="en-US" sz="1800" b="1"/>
              <a:t>3 0.153439153439</a:t>
            </a:r>
          </a:p>
          <a:p>
            <a:pPr marL="548640" lvl="2" indent="0">
              <a:buNone/>
            </a:pPr>
            <a:r>
              <a:rPr lang="en-US" sz="1800" b="1"/>
              <a:t>4 0.0890652557319</a:t>
            </a:r>
          </a:p>
          <a:p>
            <a:pPr marL="548640" lvl="2" indent="0">
              <a:buNone/>
            </a:pPr>
            <a:r>
              <a:rPr lang="en-US" sz="1800" b="1"/>
              <a:t>5 0.0487948265726</a:t>
            </a:r>
          </a:p>
          <a:p>
            <a:pPr marL="548640" lvl="2" indent="0">
              <a:buNone/>
            </a:pPr>
            <a:r>
              <a:rPr lang="en-US" sz="1800" b="1"/>
              <a:t>6 0.0216539290613</a:t>
            </a:r>
          </a:p>
          <a:p>
            <a:pPr marL="548640" lvl="2" indent="0">
              <a:buNone/>
            </a:pPr>
            <a:r>
              <a:rPr lang="en-US" sz="1800" b="1"/>
              <a:t>7 0.00909595662682</a:t>
            </a:r>
          </a:p>
          <a:p>
            <a:pPr marL="548640" lvl="2" indent="0">
              <a:buNone/>
            </a:pPr>
            <a:r>
              <a:rPr lang="en-US" sz="1800" b="1"/>
              <a:t>8 0.00417510396934</a:t>
            </a:r>
          </a:p>
          <a:p>
            <a:pPr marL="548640" lvl="2" indent="0">
              <a:buNone/>
            </a:pPr>
            <a:r>
              <a:rPr lang="en-US" sz="1800" b="1"/>
              <a:t>[(1, 2.6836229233348567), (69, 0.1104633440024387), (8, 1.7859320225575366), (20, 0.8923754000914493), (54, 0.3367245846669715)]</a:t>
            </a:r>
          </a:p>
          <a:p>
            <a:pPr marL="548640" lvl="2" indent="0">
              <a:buNone/>
            </a:pPr>
            <a:endParaRPr lang="en-US" sz="1500" smtClean="0"/>
          </a:p>
          <a:p>
            <a:pPr marL="0" indent="0">
              <a:buNone/>
            </a:pPr>
            <a:endParaRPr lang="en-US" sz="14400" smtClean="0"/>
          </a:p>
          <a:p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22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smtClean="0"/>
              <a:t>Re-running </a:t>
            </a:r>
            <a:r>
              <a:rPr lang="en-US" sz="2900"/>
              <a:t>the </a:t>
            </a:r>
            <a:r>
              <a:rPr lang="en-US" sz="2900" b="1" i="1"/>
              <a:t>spdump.py</a:t>
            </a:r>
            <a:r>
              <a:rPr lang="en-US" sz="2900"/>
              <a:t> program </a:t>
            </a:r>
            <a:r>
              <a:rPr lang="en-US" sz="2900"/>
              <a:t>will </a:t>
            </a:r>
            <a:r>
              <a:rPr lang="en-US" sz="2900" smtClean="0"/>
              <a:t>show the updated page rank information.</a:t>
            </a:r>
            <a:endParaRPr lang="en-US" sz="2900"/>
          </a:p>
          <a:p>
            <a:pPr marL="548640" lvl="2" indent="0">
              <a:buNone/>
            </a:pPr>
            <a:endParaRPr lang="it-IT" b="1" smtClean="0"/>
          </a:p>
          <a:p>
            <a:pPr marL="548640" lvl="2" indent="0">
              <a:buNone/>
            </a:pPr>
            <a:r>
              <a:rPr lang="en-US" b="1"/>
              <a:t>%run "C:\UCSD\PythonForInformatics\code\pagerank\spdump.py"</a:t>
            </a:r>
          </a:p>
          <a:p>
            <a:pPr marL="548640" lvl="2" indent="0">
              <a:buNone/>
            </a:pPr>
            <a:r>
              <a:rPr lang="en-US" b="1"/>
              <a:t>(7, 1.0, </a:t>
            </a:r>
            <a:r>
              <a:rPr lang="en-US" b="1">
                <a:solidFill>
                  <a:schemeClr val="accent1"/>
                </a:solidFill>
              </a:rPr>
              <a:t>2.6836229233348567</a:t>
            </a:r>
            <a:r>
              <a:rPr lang="en-US" b="1"/>
              <a:t>, 1, u'http://extension.ucsd.edu')</a:t>
            </a:r>
          </a:p>
          <a:p>
            <a:pPr marL="548640" lvl="2" indent="0">
              <a:buNone/>
            </a:pPr>
            <a:r>
              <a:rPr lang="en-US" b="1"/>
              <a:t>(7, 1.0, </a:t>
            </a:r>
            <a:r>
              <a:rPr lang="en-US" b="1">
                <a:solidFill>
                  <a:schemeClr val="accent1"/>
                </a:solidFill>
              </a:rPr>
              <a:t>1.7859320225575366</a:t>
            </a:r>
            <a:r>
              <a:rPr lang="en-US" b="1"/>
              <a:t>, 8, u'http://extension.ucsd.edu/international/index.cfm')</a:t>
            </a:r>
          </a:p>
          <a:p>
            <a:pPr marL="548640" lvl="2" indent="0">
              <a:buNone/>
            </a:pPr>
            <a:r>
              <a:rPr lang="en-US" b="1"/>
              <a:t>(3, 1.0, </a:t>
            </a:r>
            <a:r>
              <a:rPr lang="en-US" b="1">
                <a:solidFill>
                  <a:schemeClr val="accent1"/>
                </a:solidFill>
              </a:rPr>
              <a:t>0.3367245846669715</a:t>
            </a:r>
            <a:r>
              <a:rPr lang="en-US" b="1"/>
              <a:t>, 54, u'http://extension.ucsd.edu/programs/index.cfm?vAction=certDetail&amp;vCertificateID=186&amp;vStudyAreaID=8')</a:t>
            </a:r>
          </a:p>
          <a:p>
            <a:pPr marL="548640" lvl="2" indent="0">
              <a:buNone/>
            </a:pPr>
            <a:r>
              <a:rPr lang="en-US" b="1"/>
              <a:t>(2, 1.0, </a:t>
            </a:r>
            <a:r>
              <a:rPr lang="en-US" b="1">
                <a:solidFill>
                  <a:schemeClr val="accent1"/>
                </a:solidFill>
              </a:rPr>
              <a:t>0.2985063252552965</a:t>
            </a:r>
            <a:r>
              <a:rPr lang="en-US" b="1"/>
              <a:t>, 62, u'http://extension.ucsd.edu/about/index.cfm?vAction=instructorBio&amp;personid=23')</a:t>
            </a:r>
          </a:p>
          <a:p>
            <a:pPr marL="548640" lvl="2" indent="0">
              <a:buNone/>
            </a:pPr>
            <a:r>
              <a:rPr lang="en-US" b="1"/>
              <a:t>(1, 1.0, </a:t>
            </a:r>
            <a:r>
              <a:rPr lang="en-US" b="1">
                <a:solidFill>
                  <a:schemeClr val="accent1"/>
                </a:solidFill>
              </a:rPr>
              <a:t>0.8923754000914493</a:t>
            </a:r>
            <a:r>
              <a:rPr lang="en-US" b="1"/>
              <a:t>, 20, u'http://extension.ucsd.edu/studyarea/index.cfm?vAction=singleCourse&amp;vCourse=INFO-70007&amp;vStudyAreaID=10')</a:t>
            </a:r>
          </a:p>
          <a:p>
            <a:pPr marL="548640" lvl="2" indent="0">
              <a:buNone/>
            </a:pPr>
            <a:r>
              <a:rPr lang="en-US" b="1"/>
              <a:t>(1, 1.0, </a:t>
            </a:r>
            <a:r>
              <a:rPr lang="en-US" b="1">
                <a:solidFill>
                  <a:schemeClr val="accent1"/>
                </a:solidFill>
              </a:rPr>
              <a:t>0.8923754000914493</a:t>
            </a:r>
            <a:r>
              <a:rPr lang="en-US" b="1"/>
              <a:t>, 28, u'http://extension.ucsd.edu/studyarea/index.cfm?vAction=saDetail&amp;vStudyAreaID=8')</a:t>
            </a:r>
          </a:p>
          <a:p>
            <a:pPr marL="548640" lvl="2" indent="0">
              <a:buNone/>
            </a:pPr>
            <a:r>
              <a:rPr lang="en-US" b="1"/>
              <a:t>(1, 1.0, </a:t>
            </a:r>
            <a:r>
              <a:rPr lang="en-US" b="1">
                <a:solidFill>
                  <a:schemeClr val="accent1"/>
                </a:solidFill>
              </a:rPr>
              <a:t>0.1104633440024387</a:t>
            </a:r>
            <a:r>
              <a:rPr lang="en-US" b="1"/>
              <a:t>, 69, u'http://extension.ucsd.edu/studyarea/index.cfm?vAction=singleCourse&amp;vCourse=EDUC-31415&amp;vStudyAreaID=8')</a:t>
            </a:r>
          </a:p>
          <a:p>
            <a:pPr marL="548640" lvl="2" indent="0">
              <a:buNone/>
            </a:pPr>
            <a:r>
              <a:rPr lang="en-US" b="1"/>
              <a:t>(1, 1.0, </a:t>
            </a:r>
            <a:r>
              <a:rPr lang="en-US" b="1">
                <a:solidFill>
                  <a:schemeClr val="accent1"/>
                </a:solidFill>
              </a:rPr>
              <a:t>1.0</a:t>
            </a:r>
            <a:r>
              <a:rPr lang="en-US" b="1"/>
              <a:t>, 76, u'http://extension.ucsd.edu/programs/ http://extension.ucsd.edu/studyarea/index.cfm?vAction=singleCourse&amp;vCourse=EDUC-31419&amp;vStudyAreaID=8 ')</a:t>
            </a:r>
          </a:p>
          <a:p>
            <a:pPr marL="548640" lvl="2" indent="0">
              <a:buNone/>
            </a:pPr>
            <a:r>
              <a:rPr lang="en-US" b="1"/>
              <a:t>8 </a:t>
            </a:r>
            <a:r>
              <a:rPr lang="en-US" b="1"/>
              <a:t>rows</a:t>
            </a:r>
            <a:r>
              <a:rPr lang="en-US" b="1" smtClean="0"/>
              <a:t>.</a:t>
            </a:r>
            <a:endParaRPr lang="en-US" sz="1700" smtClean="0"/>
          </a:p>
          <a:p>
            <a:pPr marL="0" indent="0">
              <a:buNone/>
            </a:pPr>
            <a:endParaRPr lang="en-US" sz="14400" smtClean="0"/>
          </a:p>
          <a:p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900" smtClean="0"/>
              <a:t>If you continue to re-run the </a:t>
            </a:r>
            <a:r>
              <a:rPr lang="en-US" sz="2900" b="1" i="1" smtClean="0"/>
              <a:t>sprank.py</a:t>
            </a:r>
            <a:r>
              <a:rPr lang="en-US" sz="2900" smtClean="0"/>
              <a:t> program, it will refine the page rank calculations.</a:t>
            </a:r>
          </a:p>
          <a:p>
            <a:r>
              <a:rPr lang="en-US" sz="2900" smtClean="0"/>
              <a:t>You can always re-run the </a:t>
            </a:r>
            <a:r>
              <a:rPr lang="en-US" sz="2900" b="1" i="1" smtClean="0"/>
              <a:t>spider.py</a:t>
            </a:r>
            <a:r>
              <a:rPr lang="en-US" sz="2900" smtClean="0"/>
              <a:t> program to crawl some more, and then re-run </a:t>
            </a:r>
            <a:r>
              <a:rPr lang="en-US" sz="2900" b="1" i="1" smtClean="0"/>
              <a:t>sprank.py</a:t>
            </a:r>
            <a:r>
              <a:rPr lang="en-US" sz="2900" smtClean="0"/>
              <a:t> to process the newly crawled pages.</a:t>
            </a:r>
          </a:p>
          <a:p>
            <a:r>
              <a:rPr lang="en-US" sz="2900" smtClean="0"/>
              <a:t>A search engine typically runs both the crawling and the ranking operations continuously.</a:t>
            </a:r>
          </a:p>
          <a:p>
            <a:r>
              <a:rPr lang="en-US" sz="2900" smtClean="0"/>
              <a:t>Running the </a:t>
            </a:r>
            <a:r>
              <a:rPr lang="en-US" sz="2900" b="1" i="1" smtClean="0"/>
              <a:t>spreset.py</a:t>
            </a:r>
            <a:r>
              <a:rPr lang="en-US" sz="2900" smtClean="0"/>
              <a:t> program will clear the page rank data in the </a:t>
            </a:r>
            <a:r>
              <a:rPr lang="en-US" sz="2900" b="1" i="1" smtClean="0"/>
              <a:t>spider.sqlite database</a:t>
            </a:r>
            <a:r>
              <a:rPr lang="en-US" sz="2900" smtClean="0"/>
              <a:t>.</a:t>
            </a:r>
          </a:p>
          <a:p>
            <a:pPr marL="0" indent="0">
              <a:buNone/>
            </a:pPr>
            <a:endParaRPr lang="en-US" sz="14400" smtClean="0"/>
          </a:p>
          <a:p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0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To prepare our data for visualization, just run the </a:t>
            </a:r>
            <a:r>
              <a:rPr lang="en-US" sz="3600" b="1" i="1" smtClean="0"/>
              <a:t>spjson.py</a:t>
            </a:r>
            <a:r>
              <a:rPr lang="en-US" sz="3600" smtClean="0"/>
              <a:t> program.</a:t>
            </a:r>
          </a:p>
          <a:p>
            <a:r>
              <a:rPr lang="en-US" sz="3600" b="1" i="1"/>
              <a:t>s</a:t>
            </a:r>
            <a:r>
              <a:rPr lang="en-US" sz="3600" b="1" i="1" smtClean="0"/>
              <a:t>pjson.py</a:t>
            </a:r>
            <a:r>
              <a:rPr lang="en-US" sz="3600" smtClean="0"/>
              <a:t> reads the database and writes formated page rank data for our top ranked pages.</a:t>
            </a:r>
          </a:p>
          <a:p>
            <a:pPr marL="0" indent="0">
              <a:buNone/>
            </a:pPr>
            <a:endParaRPr lang="en-US" sz="14400" smtClean="0"/>
          </a:p>
          <a:p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2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25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/>
              <a:t>To visualize our page rank data, use your </a:t>
            </a:r>
            <a:r>
              <a:rPr lang="en-US" sz="3600" b="1" i="1"/>
              <a:t>browser</a:t>
            </a:r>
            <a:r>
              <a:rPr lang="en-US" sz="3600"/>
              <a:t> to open the </a:t>
            </a:r>
            <a:r>
              <a:rPr lang="en-US" sz="3600" b="1" i="1"/>
              <a:t>force.html</a:t>
            </a:r>
            <a:r>
              <a:rPr lang="en-US" sz="3600"/>
              <a:t> file.</a:t>
            </a:r>
          </a:p>
          <a:p>
            <a:r>
              <a:rPr lang="en-US" sz="3600"/>
              <a:t>If you recalculate the page ranking, just rerun </a:t>
            </a:r>
            <a:r>
              <a:rPr lang="en-US" sz="3600" b="1" i="1"/>
              <a:t>spjson.py</a:t>
            </a:r>
            <a:r>
              <a:rPr lang="en-US" sz="3600"/>
              <a:t>, and then refresh your </a:t>
            </a:r>
            <a:r>
              <a:rPr lang="en-US" sz="3600" b="1" i="1"/>
              <a:t>browser</a:t>
            </a:r>
            <a:r>
              <a:rPr lang="en-US" sz="3600"/>
              <a:t> to pull the newly updated data from the </a:t>
            </a:r>
            <a:r>
              <a:rPr lang="en-US" sz="3600" b="1" i="1"/>
              <a:t>spider.json</a:t>
            </a:r>
            <a:r>
              <a:rPr lang="en-US" sz="3600"/>
              <a:t> file.</a:t>
            </a:r>
          </a:p>
          <a:p>
            <a:pPr marL="0" indent="0">
              <a:buNone/>
            </a:pPr>
            <a:endParaRPr lang="en-US" sz="14400" smtClean="0"/>
          </a:p>
          <a:p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26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You can click and drag any node.</a:t>
            </a:r>
          </a:p>
          <a:p>
            <a:r>
              <a:rPr lang="en-US" sz="3600"/>
              <a:t>You can double-click on a node and get the </a:t>
            </a:r>
            <a:r>
              <a:rPr lang="en-US" sz="3600" b="1" i="1"/>
              <a:t>URL</a:t>
            </a:r>
            <a:r>
              <a:rPr lang="en-US" sz="3600"/>
              <a:t> associated with that node.</a:t>
            </a:r>
          </a:p>
          <a:p>
            <a:pPr marL="0" indent="0">
              <a:buNone/>
            </a:pPr>
            <a:endParaRPr lang="en-US" sz="14400" smtClean="0"/>
          </a:p>
          <a:p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27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Our third and last project for this lesson is an application that allows us to visualize email data.</a:t>
            </a:r>
          </a:p>
          <a:p>
            <a:r>
              <a:rPr lang="en-US" sz="3600"/>
              <a:t>This application can be downloaded from </a:t>
            </a:r>
            <a:r>
              <a:rPr lang="en-US" sz="3600"/>
              <a:t>here</a:t>
            </a:r>
            <a:r>
              <a:rPr lang="en-US" sz="3600" smtClean="0"/>
              <a:t>:</a:t>
            </a:r>
          </a:p>
          <a:p>
            <a:pPr marL="0" indent="0">
              <a:buNone/>
            </a:pPr>
            <a:endParaRPr lang="en-US" sz="3600"/>
          </a:p>
          <a:p>
            <a:pPr marL="0" indent="0" algn="ctr">
              <a:buNone/>
            </a:pPr>
            <a:r>
              <a:rPr lang="en-US" sz="3600" smtClean="0">
                <a:hlinkClick r:id="rId2"/>
              </a:rPr>
              <a:t>www.py4inf.com/code/gmane.zip</a:t>
            </a:r>
            <a:endParaRPr lang="en-US" sz="3600" smtClean="0"/>
          </a:p>
          <a:p>
            <a:endParaRPr lang="en-US" sz="3600" smtClean="0"/>
          </a:p>
          <a:p>
            <a:pPr marL="0" indent="0">
              <a:buNone/>
            </a:pPr>
            <a:endParaRPr lang="en-US" sz="14400" smtClean="0"/>
          </a:p>
          <a:p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28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To complete this project, we will utilize a free email list archiving service named </a:t>
            </a:r>
            <a:r>
              <a:rPr lang="en-US" sz="3600" smtClean="0">
                <a:hlinkClick r:id="rId2"/>
              </a:rPr>
              <a:t>www.gmane.org</a:t>
            </a:r>
            <a:r>
              <a:rPr lang="en-US" sz="3600" smtClean="0"/>
              <a:t>.</a:t>
            </a:r>
          </a:p>
          <a:p>
            <a:r>
              <a:rPr lang="en-US" sz="3600" smtClean="0"/>
              <a:t>The </a:t>
            </a:r>
            <a:r>
              <a:rPr lang="en-US" sz="3600" b="1" i="1" smtClean="0"/>
              <a:t>gmane</a:t>
            </a:r>
            <a:r>
              <a:rPr lang="en-US" sz="3600" smtClean="0"/>
              <a:t> service is popular with open source projects because it provides a free, easily searchable archive of their email threads.</a:t>
            </a:r>
          </a:p>
          <a:p>
            <a:pPr marL="0" indent="0">
              <a:buNone/>
            </a:pPr>
            <a:endParaRPr lang="en-US" sz="14400" smtClean="0"/>
          </a:p>
          <a:p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29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b="1" i="1"/>
              <a:t>g</a:t>
            </a:r>
            <a:r>
              <a:rPr lang="en-US" sz="3600" b="1" i="1" smtClean="0"/>
              <a:t>mane</a:t>
            </a:r>
            <a:r>
              <a:rPr lang="en-US" sz="3600" smtClean="0"/>
              <a:t> does not enforce a rate limit of any kind.</a:t>
            </a:r>
          </a:p>
          <a:p>
            <a:r>
              <a:rPr lang="en-US" sz="3600" smtClean="0"/>
              <a:t>They only ask that you do not overwhelm their service, and that you request only what you need.</a:t>
            </a:r>
          </a:p>
          <a:p>
            <a:r>
              <a:rPr lang="en-US" sz="3600" smtClean="0"/>
              <a:t>This means you should add delays to access requests, and that you spread long tasks over an extended time period.</a:t>
            </a:r>
          </a:p>
          <a:p>
            <a:pPr marL="0" indent="0">
              <a:buNone/>
            </a:pPr>
            <a:endParaRPr lang="en-US" sz="14400" smtClean="0"/>
          </a:p>
          <a:p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3600" smtClean="0"/>
              <a:t>The </a:t>
            </a:r>
            <a:r>
              <a:rPr lang="en-US" sz="3600" b="1" i="1" smtClean="0"/>
              <a:t>geoload.py </a:t>
            </a:r>
            <a:r>
              <a:rPr lang="en-US" sz="3600" smtClean="0"/>
              <a:t>application acquires </a:t>
            </a:r>
            <a:r>
              <a:rPr lang="en-US" sz="3600" b="1" i="1" smtClean="0"/>
              <a:t>Google geocoding </a:t>
            </a:r>
            <a:r>
              <a:rPr lang="en-US" sz="3600" smtClean="0"/>
              <a:t>information to refine user-entered geographic location of university names, which are then placed upon a </a:t>
            </a:r>
            <a:r>
              <a:rPr lang="en-US" sz="3600" b="1" i="1" smtClean="0"/>
              <a:t>Google map</a:t>
            </a:r>
            <a:r>
              <a:rPr lang="en-US" sz="3600" smtClean="0"/>
              <a:t>.</a:t>
            </a:r>
            <a:endParaRPr lang="en-US" sz="3100" i="1" smtClean="0"/>
          </a:p>
          <a:p>
            <a:r>
              <a:rPr lang="en-US" sz="3600"/>
              <a:t>This application can be downloaded from </a:t>
            </a:r>
            <a:r>
              <a:rPr lang="en-US" sz="3600"/>
              <a:t>here</a:t>
            </a:r>
            <a:r>
              <a:rPr lang="en-US" sz="3600" smtClean="0"/>
              <a:t>:</a:t>
            </a:r>
          </a:p>
          <a:p>
            <a:pPr marL="0" indent="0" algn="ctr">
              <a:buNone/>
            </a:pPr>
            <a:r>
              <a:rPr lang="en-US" sz="3600" smtClean="0">
                <a:hlinkClick r:id="rId2"/>
              </a:rPr>
              <a:t>www.py4inf.com/code/geodata.zip</a:t>
            </a:r>
            <a:endParaRPr lang="en-US" sz="360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30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smtClean="0"/>
              <a:t>The</a:t>
            </a:r>
            <a:r>
              <a:rPr lang="en-US" sz="3600" b="1" i="1" smtClean="0"/>
              <a:t> README.txt </a:t>
            </a:r>
            <a:r>
              <a:rPr lang="en-US" sz="3600" smtClean="0"/>
              <a:t>file contains instructions on how to download a </a:t>
            </a:r>
            <a:r>
              <a:rPr lang="en-US" sz="3600" b="1" i="1" smtClean="0"/>
              <a:t>content.sqlite</a:t>
            </a:r>
            <a:r>
              <a:rPr lang="en-US" sz="3600" smtClean="0"/>
              <a:t> database file that contains pre-spidered email data.</a:t>
            </a:r>
          </a:p>
          <a:p>
            <a:r>
              <a:rPr lang="en-US" sz="3600" smtClean="0"/>
              <a:t>By using the pre-spidered data, you avoid having to spend 4 or 5 days running the spidering software to produce your initial data set.</a:t>
            </a:r>
          </a:p>
          <a:p>
            <a:pPr marL="0" indent="0">
              <a:buNone/>
            </a:pPr>
            <a:endParaRPr lang="en-US" sz="14400" smtClean="0"/>
          </a:p>
          <a:p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31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smtClean="0"/>
              <a:t>To do your own spidering, you run the </a:t>
            </a:r>
            <a:r>
              <a:rPr lang="en-US" sz="3600" b="1" i="1" smtClean="0"/>
              <a:t>gmane.py</a:t>
            </a:r>
            <a:r>
              <a:rPr lang="en-US" sz="3600" smtClean="0"/>
              <a:t> program.</a:t>
            </a:r>
          </a:p>
          <a:p>
            <a:r>
              <a:rPr lang="en-US" sz="3600" smtClean="0"/>
              <a:t>The </a:t>
            </a:r>
            <a:r>
              <a:rPr lang="en-US" sz="3600" b="1" i="1" smtClean="0"/>
              <a:t>gmane.py</a:t>
            </a:r>
            <a:r>
              <a:rPr lang="en-US" sz="3600" smtClean="0"/>
              <a:t> program uses the Sakai developer list repository by default.</a:t>
            </a:r>
          </a:p>
          <a:p>
            <a:r>
              <a:rPr lang="en-US" sz="3600" smtClean="0"/>
              <a:t>If you want to use a different repository, just change the value of the default, hard-coded </a:t>
            </a:r>
            <a:r>
              <a:rPr lang="en-US" sz="3600" b="1" i="1" smtClean="0"/>
              <a:t>URL</a:t>
            </a:r>
            <a:r>
              <a:rPr lang="en-US" sz="3600" smtClean="0"/>
              <a:t>, and delete the </a:t>
            </a:r>
            <a:r>
              <a:rPr lang="en-US" sz="3600" b="1" i="1" smtClean="0"/>
              <a:t>content.sqlite</a:t>
            </a:r>
            <a:r>
              <a:rPr lang="en-US" sz="3600" smtClean="0"/>
              <a:t> file so you start out with a fresh, new database.</a:t>
            </a:r>
          </a:p>
          <a:p>
            <a:pPr marL="0" indent="0">
              <a:buNone/>
            </a:pPr>
            <a:endParaRPr lang="en-US" sz="2200" smtClean="0"/>
          </a:p>
          <a:p>
            <a:pPr marL="0" indent="0">
              <a:buNone/>
            </a:pPr>
            <a:r>
              <a:rPr lang="en-US" sz="2400" b="1" i="1" smtClean="0"/>
              <a:t>baseurl </a:t>
            </a:r>
            <a:r>
              <a:rPr lang="en-US" sz="2400" b="1" i="1"/>
              <a:t>= "http://download.gmane.org/gmane.comp.cms.sakai.devel/"</a:t>
            </a:r>
            <a:endParaRPr lang="en-US" sz="5200" b="1" i="1" smtClean="0"/>
          </a:p>
          <a:p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32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b="1" i="1"/>
              <a:t>g</a:t>
            </a:r>
            <a:r>
              <a:rPr lang="en-US" sz="3600" b="1" i="1" smtClean="0"/>
              <a:t>mane.py</a:t>
            </a:r>
            <a:r>
              <a:rPr lang="en-US" sz="3600" smtClean="0"/>
              <a:t> is coded to run slowly and responsibly.</a:t>
            </a:r>
          </a:p>
          <a:p>
            <a:r>
              <a:rPr lang="en-US" sz="3600" smtClean="0"/>
              <a:t>Processing a complete respository may take several hours and require many restarts.</a:t>
            </a:r>
          </a:p>
          <a:p>
            <a:r>
              <a:rPr lang="en-US" sz="3600" smtClean="0"/>
              <a:t>After you have populated your </a:t>
            </a:r>
            <a:r>
              <a:rPr lang="en-US" sz="3600" b="1" i="1" smtClean="0"/>
              <a:t>content.sqlite database</a:t>
            </a:r>
            <a:r>
              <a:rPr lang="en-US" sz="3600" smtClean="0"/>
              <a:t>, you can periodically re-run </a:t>
            </a:r>
            <a:r>
              <a:rPr lang="en-US" sz="3600" b="1" i="1" smtClean="0"/>
              <a:t>gmane.py</a:t>
            </a:r>
            <a:r>
              <a:rPr lang="en-US" sz="3600" smtClean="0"/>
              <a:t> to update your database with the most recently received emails.</a:t>
            </a:r>
            <a:endParaRPr lang="en-US" sz="5200" b="1" i="1" smtClean="0"/>
          </a:p>
          <a:p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smtClean="0"/>
              <a:t>Occasionally, you may notice that gmane.org is missing an email message.</a:t>
            </a:r>
          </a:p>
          <a:p>
            <a:r>
              <a:rPr lang="en-US" sz="3600" smtClean="0"/>
              <a:t>In such cases, the message was either deleted or simply lost.</a:t>
            </a:r>
          </a:p>
          <a:p>
            <a:r>
              <a:rPr lang="en-US" sz="3600" smtClean="0"/>
              <a:t>To enable your processing to continue past this obstruction, just manually add a </a:t>
            </a:r>
            <a:r>
              <a:rPr lang="en-US" sz="3600" b="1" i="1" smtClean="0"/>
              <a:t>row</a:t>
            </a:r>
            <a:r>
              <a:rPr lang="en-US" sz="3600" smtClean="0"/>
              <a:t> to </a:t>
            </a:r>
            <a:r>
              <a:rPr lang="en-US" sz="3600" b="1" i="1" smtClean="0"/>
              <a:t>content.sqlite</a:t>
            </a:r>
            <a:r>
              <a:rPr lang="en-US" sz="3600" smtClean="0"/>
              <a:t> with the missing message </a:t>
            </a:r>
            <a:r>
              <a:rPr lang="en-US" sz="3600" b="1" i="1" smtClean="0"/>
              <a:t>id</a:t>
            </a:r>
            <a:r>
              <a:rPr lang="en-US" sz="3600" smtClean="0"/>
              <a:t>—all other </a:t>
            </a:r>
            <a:r>
              <a:rPr lang="en-US" sz="3600" b="1" i="1" smtClean="0"/>
              <a:t>columns</a:t>
            </a:r>
            <a:r>
              <a:rPr lang="en-US" sz="3600" smtClean="0"/>
              <a:t> should be left blank.</a:t>
            </a:r>
            <a:endParaRPr lang="en-US" sz="5200" smtClean="0"/>
          </a:p>
          <a:p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smtClean="0"/>
              <a:t>The </a:t>
            </a:r>
            <a:r>
              <a:rPr lang="en-US" sz="3600" b="1" i="1" smtClean="0"/>
              <a:t>content.sqlite database </a:t>
            </a:r>
            <a:r>
              <a:rPr lang="en-US" sz="3600" smtClean="0"/>
              <a:t>is not </a:t>
            </a:r>
            <a:r>
              <a:rPr lang="en-US" sz="3600" b="1" i="1" smtClean="0"/>
              <a:t>compressed</a:t>
            </a:r>
            <a:r>
              <a:rPr lang="en-US" sz="3600" smtClean="0"/>
              <a:t> or </a:t>
            </a:r>
            <a:r>
              <a:rPr lang="en-US" sz="3600" b="1" i="1" smtClean="0"/>
              <a:t>normalized</a:t>
            </a:r>
            <a:r>
              <a:rPr lang="en-US" sz="3600" smtClean="0"/>
              <a:t>, and is thereby highly inefficient for servicing queries.</a:t>
            </a:r>
          </a:p>
          <a:p>
            <a:r>
              <a:rPr lang="en-US" sz="3600" smtClean="0"/>
              <a:t>By leaving </a:t>
            </a:r>
            <a:r>
              <a:rPr lang="en-US" sz="3600" b="1" i="1" smtClean="0"/>
              <a:t>content.sqlite</a:t>
            </a:r>
            <a:r>
              <a:rPr lang="en-US" sz="3600" smtClean="0"/>
              <a:t> in a crudely inefficient form, it makes it easier for humans to inspect, analyze, troubleshoot, and correct any spidering problems.</a:t>
            </a:r>
            <a:endParaRPr lang="en-US" sz="5200" smtClean="0"/>
          </a:p>
          <a:p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35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i="1" smtClean="0"/>
              <a:t>index.sqlite</a:t>
            </a:r>
            <a:r>
              <a:rPr lang="en-US" sz="3200" smtClean="0"/>
              <a:t> has two </a:t>
            </a:r>
            <a:r>
              <a:rPr lang="en-US" sz="3200" b="1" i="1" smtClean="0"/>
              <a:t>tables</a:t>
            </a:r>
            <a:r>
              <a:rPr lang="en-US" sz="3200" smtClean="0"/>
              <a:t> that map </a:t>
            </a:r>
            <a:r>
              <a:rPr lang="en-US" sz="3200" b="1" i="1" smtClean="0"/>
              <a:t>domain name</a:t>
            </a:r>
            <a:r>
              <a:rPr lang="en-US" sz="3200" smtClean="0"/>
              <a:t> and </a:t>
            </a:r>
            <a:r>
              <a:rPr lang="en-US" sz="3200" b="1" i="1" smtClean="0"/>
              <a:t>email addresses</a:t>
            </a:r>
            <a:r>
              <a:rPr lang="en-US" sz="3200" smtClean="0"/>
              <a:t> that might change during the timespan over which the data set is gathered.</a:t>
            </a:r>
          </a:p>
          <a:p>
            <a:r>
              <a:rPr lang="en-US" sz="3200" smtClean="0"/>
              <a:t>Note, for example, that the following addresses are for the same person, at different times in his career:</a:t>
            </a:r>
          </a:p>
          <a:p>
            <a:pPr marL="822960" lvl="3" indent="0">
              <a:buNone/>
            </a:pPr>
            <a:endParaRPr lang="en-US" b="1" smtClean="0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b="1" smtClean="0">
                <a:solidFill>
                  <a:schemeClr val="tx1"/>
                </a:solidFill>
              </a:rPr>
              <a:t>s-githens@northwestern.edu</a:t>
            </a:r>
          </a:p>
          <a:p>
            <a:pPr marL="822960" lvl="3" indent="0">
              <a:buNone/>
            </a:pPr>
            <a:r>
              <a:rPr lang="en-US" b="1" smtClean="0">
                <a:solidFill>
                  <a:schemeClr val="tx1"/>
                </a:solidFill>
              </a:rPr>
              <a:t>sgithens@cam.ac.uk</a:t>
            </a:r>
          </a:p>
          <a:p>
            <a:pPr marL="822960" lvl="3" indent="0">
              <a:buNone/>
            </a:pPr>
            <a:r>
              <a:rPr lang="en-US" b="1" smtClean="0">
                <a:solidFill>
                  <a:schemeClr val="tx1"/>
                </a:solidFill>
              </a:rPr>
              <a:t>swgithen@mtu.edu</a:t>
            </a:r>
          </a:p>
          <a:p>
            <a:endParaRPr lang="en-US" sz="3200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36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Clr>
                <a:srgbClr val="D16349"/>
              </a:buClr>
            </a:pPr>
            <a:r>
              <a:rPr lang="en-US" sz="3200">
                <a:solidFill>
                  <a:prstClr val="black"/>
                </a:solidFill>
              </a:rPr>
              <a:t>To resolve this problem, we add two entries to the </a:t>
            </a:r>
            <a:r>
              <a:rPr lang="en-US" sz="3200" b="1" i="1">
                <a:solidFill>
                  <a:prstClr val="black"/>
                </a:solidFill>
              </a:rPr>
              <a:t>Mapping table </a:t>
            </a:r>
            <a:r>
              <a:rPr lang="en-US" sz="3200">
                <a:solidFill>
                  <a:prstClr val="black"/>
                </a:solidFill>
              </a:rPr>
              <a:t>in the </a:t>
            </a:r>
            <a:r>
              <a:rPr lang="en-US" sz="3200" b="1" i="1">
                <a:solidFill>
                  <a:prstClr val="black"/>
                </a:solidFill>
              </a:rPr>
              <a:t>content.sqlite </a:t>
            </a:r>
            <a:r>
              <a:rPr lang="en-US" sz="3200" b="1" i="1">
                <a:solidFill>
                  <a:prstClr val="black"/>
                </a:solidFill>
              </a:rPr>
              <a:t>database</a:t>
            </a:r>
            <a:r>
              <a:rPr lang="en-US" sz="3200" smtClean="0">
                <a:solidFill>
                  <a:prstClr val="black"/>
                </a:solidFill>
              </a:rPr>
              <a:t>:</a:t>
            </a:r>
          </a:p>
          <a:p>
            <a:pPr marL="822960" lvl="3" indent="0">
              <a:buClr>
                <a:srgbClr val="8C7B70"/>
              </a:buClr>
              <a:buNone/>
            </a:pPr>
            <a:endParaRPr lang="en-US" sz="2100" b="1">
              <a:solidFill>
                <a:prstClr val="black"/>
              </a:solidFill>
            </a:endParaRPr>
          </a:p>
          <a:p>
            <a:pPr marL="822960" lvl="3" indent="0">
              <a:buClr>
                <a:srgbClr val="8C7B70"/>
              </a:buClr>
              <a:buNone/>
            </a:pPr>
            <a:r>
              <a:rPr lang="en-US" sz="2100" b="1">
                <a:solidFill>
                  <a:prstClr val="black"/>
                </a:solidFill>
              </a:rPr>
              <a:t>s-githens@northwestern.edu -&gt; swgithen@mtu.edu</a:t>
            </a:r>
          </a:p>
          <a:p>
            <a:pPr marL="822960" lvl="3" indent="0">
              <a:buClr>
                <a:srgbClr val="8C7B70"/>
              </a:buClr>
              <a:buNone/>
            </a:pPr>
            <a:r>
              <a:rPr lang="en-US" sz="2100" b="1">
                <a:solidFill>
                  <a:prstClr val="black"/>
                </a:solidFill>
              </a:rPr>
              <a:t>sgithens@cam.ac.uk -&gt; swgithen@mtu.edu</a:t>
            </a:r>
          </a:p>
          <a:p>
            <a:pPr lvl="0">
              <a:buClr>
                <a:srgbClr val="D16349"/>
              </a:buClr>
            </a:pPr>
            <a:endParaRPr lang="en-US" sz="3200" smtClean="0">
              <a:solidFill>
                <a:prstClr val="black"/>
              </a:solidFill>
            </a:endParaRPr>
          </a:p>
          <a:p>
            <a:pPr lvl="0">
              <a:buClr>
                <a:srgbClr val="D16349"/>
              </a:buClr>
            </a:pPr>
            <a:r>
              <a:rPr lang="en-US" sz="3200" smtClean="0">
                <a:solidFill>
                  <a:prstClr val="black"/>
                </a:solidFill>
              </a:rPr>
              <a:t>Similarly, the </a:t>
            </a:r>
            <a:r>
              <a:rPr lang="en-US" sz="3200" b="1" i="1" smtClean="0">
                <a:solidFill>
                  <a:prstClr val="black"/>
                </a:solidFill>
              </a:rPr>
              <a:t>DNSMapping table</a:t>
            </a:r>
            <a:r>
              <a:rPr lang="en-US" sz="3200" smtClean="0">
                <a:solidFill>
                  <a:prstClr val="black"/>
                </a:solidFill>
              </a:rPr>
              <a:t> allows for the mapping of multiple </a:t>
            </a:r>
            <a:r>
              <a:rPr lang="en-US" sz="3200" b="1" i="1" smtClean="0">
                <a:solidFill>
                  <a:prstClr val="black"/>
                </a:solidFill>
              </a:rPr>
              <a:t>DNS names</a:t>
            </a:r>
            <a:r>
              <a:rPr lang="en-US" sz="3200" smtClean="0">
                <a:solidFill>
                  <a:prstClr val="black"/>
                </a:solidFill>
              </a:rPr>
              <a:t> to a single </a:t>
            </a:r>
            <a:r>
              <a:rPr lang="en-US" sz="3200" b="1" i="1" smtClean="0">
                <a:solidFill>
                  <a:prstClr val="black"/>
                </a:solidFill>
              </a:rPr>
              <a:t>DNS name</a:t>
            </a:r>
            <a:r>
              <a:rPr lang="en-US" sz="3200" smtClean="0">
                <a:solidFill>
                  <a:prstClr val="black"/>
                </a:solidFill>
              </a:rPr>
              <a:t>. For example:</a:t>
            </a:r>
          </a:p>
          <a:p>
            <a:pPr marL="822960" lvl="3" indent="0">
              <a:buClr>
                <a:srgbClr val="8C7B70"/>
              </a:buClr>
              <a:buNone/>
            </a:pPr>
            <a:endParaRPr lang="en-US" sz="2100" b="1" smtClean="0">
              <a:solidFill>
                <a:prstClr val="black"/>
              </a:solidFill>
            </a:endParaRPr>
          </a:p>
          <a:p>
            <a:pPr marL="822960" lvl="3" indent="0">
              <a:buClr>
                <a:srgbClr val="8C7B70"/>
              </a:buClr>
              <a:buNone/>
            </a:pPr>
            <a:r>
              <a:rPr lang="en-US" sz="2100" b="1">
                <a:solidFill>
                  <a:prstClr val="black"/>
                </a:solidFill>
              </a:rPr>
              <a:t>i</a:t>
            </a:r>
            <a:r>
              <a:rPr lang="en-US" sz="2100" b="1" smtClean="0">
                <a:solidFill>
                  <a:prstClr val="black"/>
                </a:solidFill>
              </a:rPr>
              <a:t>upui.edu -&gt; indiana.edu</a:t>
            </a:r>
            <a:endParaRPr lang="en-US" sz="2100" b="1">
              <a:solidFill>
                <a:prstClr val="black"/>
              </a:solidFill>
            </a:endParaRPr>
          </a:p>
          <a:p>
            <a:pPr marL="0" lvl="0" indent="0">
              <a:buClr>
                <a:srgbClr val="D16349"/>
              </a:buClr>
              <a:buNone/>
            </a:pPr>
            <a:endParaRPr lang="en-US" sz="320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37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Clr>
                <a:srgbClr val="D16349"/>
              </a:buClr>
            </a:pPr>
            <a:r>
              <a:rPr lang="en-US" sz="3200" smtClean="0">
                <a:solidFill>
                  <a:prstClr val="black"/>
                </a:solidFill>
              </a:rPr>
              <a:t>By successively running the gmodel.py program, and inserting mappings as necessary, your index.sqlite data will look progressively cleaner.</a:t>
            </a:r>
          </a:p>
          <a:p>
            <a:pPr>
              <a:buClr>
                <a:srgbClr val="D16349"/>
              </a:buClr>
            </a:pPr>
            <a:r>
              <a:rPr lang="en-US" sz="3200" smtClean="0">
                <a:solidFill>
                  <a:prstClr val="black"/>
                </a:solidFill>
              </a:rPr>
              <a:t>To perform some simple analysis on the </a:t>
            </a:r>
            <a:r>
              <a:rPr lang="en-US" sz="3200" b="1" i="1" smtClean="0">
                <a:solidFill>
                  <a:prstClr val="black"/>
                </a:solidFill>
              </a:rPr>
              <a:t>index.sqlite database</a:t>
            </a:r>
            <a:r>
              <a:rPr lang="en-US" sz="3200" smtClean="0">
                <a:solidFill>
                  <a:prstClr val="black"/>
                </a:solidFill>
              </a:rPr>
              <a:t>, run the </a:t>
            </a:r>
            <a:r>
              <a:rPr lang="en-US" sz="3200" b="1" i="1" smtClean="0">
                <a:solidFill>
                  <a:prstClr val="black"/>
                </a:solidFill>
              </a:rPr>
              <a:t>gbasic.py</a:t>
            </a:r>
            <a:r>
              <a:rPr lang="en-US" sz="3200" smtClean="0">
                <a:solidFill>
                  <a:prstClr val="black"/>
                </a:solidFill>
              </a:rPr>
              <a:t> program.</a:t>
            </a:r>
          </a:p>
          <a:p>
            <a:pPr>
              <a:buClr>
                <a:srgbClr val="D16349"/>
              </a:buClr>
            </a:pPr>
            <a:r>
              <a:rPr lang="en-US" sz="3200" smtClean="0">
                <a:solidFill>
                  <a:prstClr val="black"/>
                </a:solidFill>
              </a:rPr>
              <a:t>You will note that working with the optimized </a:t>
            </a:r>
            <a:r>
              <a:rPr lang="en-US" sz="3200" b="1" i="1" smtClean="0">
                <a:solidFill>
                  <a:prstClr val="black"/>
                </a:solidFill>
              </a:rPr>
              <a:t>index.sqlite</a:t>
            </a:r>
            <a:r>
              <a:rPr lang="en-US" sz="3200" smtClean="0">
                <a:solidFill>
                  <a:prstClr val="black"/>
                </a:solidFill>
              </a:rPr>
              <a:t> is vastly more efficient than </a:t>
            </a:r>
            <a:r>
              <a:rPr lang="en-US" sz="3200" b="1" i="1" smtClean="0">
                <a:solidFill>
                  <a:prstClr val="black"/>
                </a:solidFill>
              </a:rPr>
              <a:t>content.sqlite</a:t>
            </a:r>
            <a:r>
              <a:rPr lang="en-US" sz="3200" smtClean="0">
                <a:solidFill>
                  <a:prstClr val="black"/>
                </a:solidFill>
              </a:rPr>
              <a:t>.</a:t>
            </a:r>
            <a:endParaRPr lang="en-US" sz="3200">
              <a:solidFill>
                <a:prstClr val="black"/>
              </a:solidFill>
            </a:endParaRPr>
          </a:p>
          <a:p>
            <a:pPr marL="0" lvl="0" indent="0">
              <a:buClr>
                <a:srgbClr val="D16349"/>
              </a:buClr>
              <a:buNone/>
            </a:pPr>
            <a:endParaRPr lang="en-US" sz="320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5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38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lvl="0">
              <a:buClr>
                <a:srgbClr val="D16349"/>
              </a:buClr>
            </a:pPr>
            <a:r>
              <a:rPr lang="en-US" sz="12400" smtClean="0">
                <a:solidFill>
                  <a:prstClr val="black"/>
                </a:solidFill>
              </a:rPr>
              <a:t>Now you are ready for two fun visualizations: </a:t>
            </a:r>
            <a:r>
              <a:rPr lang="en-US" sz="12400" b="1" i="1" smtClean="0">
                <a:solidFill>
                  <a:prstClr val="black"/>
                </a:solidFill>
              </a:rPr>
              <a:t>gword.py</a:t>
            </a:r>
            <a:r>
              <a:rPr lang="en-US" sz="12400" smtClean="0">
                <a:solidFill>
                  <a:prstClr val="black"/>
                </a:solidFill>
              </a:rPr>
              <a:t> and </a:t>
            </a:r>
            <a:r>
              <a:rPr lang="en-US" sz="12400" b="1" i="1" smtClean="0">
                <a:solidFill>
                  <a:prstClr val="black"/>
                </a:solidFill>
              </a:rPr>
              <a:t>gline.py</a:t>
            </a:r>
            <a:r>
              <a:rPr lang="en-US" sz="12400" smtClean="0">
                <a:solidFill>
                  <a:prstClr val="black"/>
                </a:solidFill>
              </a:rPr>
              <a:t>.</a:t>
            </a:r>
          </a:p>
          <a:p>
            <a:pPr lvl="0">
              <a:buClr>
                <a:srgbClr val="D16349"/>
              </a:buClr>
            </a:pPr>
            <a:r>
              <a:rPr lang="en-US" sz="12400" smtClean="0">
                <a:solidFill>
                  <a:prstClr val="black"/>
                </a:solidFill>
              </a:rPr>
              <a:t>After running </a:t>
            </a:r>
            <a:r>
              <a:rPr lang="en-US" sz="12400" b="1" i="1" smtClean="0">
                <a:solidFill>
                  <a:prstClr val="black"/>
                </a:solidFill>
              </a:rPr>
              <a:t>gword.py</a:t>
            </a:r>
            <a:r>
              <a:rPr lang="en-US" sz="12400" smtClean="0">
                <a:solidFill>
                  <a:prstClr val="black"/>
                </a:solidFill>
              </a:rPr>
              <a:t>, you can visualize your data by opening </a:t>
            </a:r>
            <a:r>
              <a:rPr lang="en-US" sz="12400" b="1" i="1" smtClean="0">
                <a:solidFill>
                  <a:prstClr val="black"/>
                </a:solidFill>
              </a:rPr>
              <a:t>gword.htm</a:t>
            </a:r>
            <a:r>
              <a:rPr lang="en-US" sz="12400" smtClean="0">
                <a:solidFill>
                  <a:prstClr val="black"/>
                </a:solidFill>
              </a:rPr>
              <a:t> in your browser. You should see a </a:t>
            </a:r>
            <a:r>
              <a:rPr lang="en-US" sz="12400" b="1" i="1" smtClean="0">
                <a:solidFill>
                  <a:prstClr val="black"/>
                </a:solidFill>
              </a:rPr>
              <a:t>word frequency cloud</a:t>
            </a:r>
            <a:r>
              <a:rPr lang="en-US" sz="12400" smtClean="0">
                <a:solidFill>
                  <a:prstClr val="black"/>
                </a:solidFill>
              </a:rPr>
              <a:t>.</a:t>
            </a:r>
          </a:p>
          <a:p>
            <a:pPr lvl="0">
              <a:buClr>
                <a:srgbClr val="D16349"/>
              </a:buClr>
            </a:pPr>
            <a:r>
              <a:rPr lang="en-US" sz="12400" smtClean="0">
                <a:solidFill>
                  <a:prstClr val="black"/>
                </a:solidFill>
              </a:rPr>
              <a:t>After running </a:t>
            </a:r>
            <a:r>
              <a:rPr lang="en-US" sz="12400" b="1" i="1" smtClean="0">
                <a:solidFill>
                  <a:prstClr val="black"/>
                </a:solidFill>
              </a:rPr>
              <a:t>gline.py</a:t>
            </a:r>
            <a:r>
              <a:rPr lang="en-US" sz="12400" smtClean="0">
                <a:solidFill>
                  <a:prstClr val="black"/>
                </a:solidFill>
              </a:rPr>
              <a:t>, you can visualize your data by opening </a:t>
            </a:r>
            <a:r>
              <a:rPr lang="en-US" sz="12400" b="1" i="1" smtClean="0">
                <a:solidFill>
                  <a:prstClr val="black"/>
                </a:solidFill>
              </a:rPr>
              <a:t>gline.py</a:t>
            </a:r>
            <a:r>
              <a:rPr lang="en-US" sz="12400" smtClean="0">
                <a:solidFill>
                  <a:prstClr val="black"/>
                </a:solidFill>
              </a:rPr>
              <a:t> in your browser. You should see a </a:t>
            </a:r>
            <a:r>
              <a:rPr lang="en-US" sz="12400" b="1" i="1" smtClean="0">
                <a:solidFill>
                  <a:prstClr val="black"/>
                </a:solidFill>
              </a:rPr>
              <a:t>graph depicting email participation by organizations over time</a:t>
            </a:r>
            <a:r>
              <a:rPr lang="en-US" sz="12400" smtClean="0">
                <a:solidFill>
                  <a:prstClr val="black"/>
                </a:solidFill>
              </a:rPr>
              <a:t>.</a:t>
            </a:r>
          </a:p>
          <a:p>
            <a:pPr lvl="0">
              <a:buClr>
                <a:srgbClr val="D16349"/>
              </a:buClr>
            </a:pPr>
            <a:endParaRPr lang="en-US" sz="3200">
              <a:solidFill>
                <a:prstClr val="black"/>
              </a:solidFill>
            </a:endParaRPr>
          </a:p>
          <a:p>
            <a:pPr marL="0" lvl="0" indent="0">
              <a:buClr>
                <a:srgbClr val="D16349"/>
              </a:buClr>
              <a:buNone/>
            </a:pPr>
            <a:endParaRPr lang="en-US" sz="320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smtClean="0"/>
              <a:t>The free </a:t>
            </a:r>
            <a:r>
              <a:rPr lang="en-US" sz="3600" b="1" i="1" smtClean="0"/>
              <a:t>Google geocoding web service</a:t>
            </a:r>
            <a:r>
              <a:rPr lang="en-US" sz="3600" smtClean="0"/>
              <a:t> is rate-limited.</a:t>
            </a:r>
          </a:p>
          <a:p>
            <a:r>
              <a:rPr lang="en-US" sz="3600" smtClean="0"/>
              <a:t>You are allowed to make only 2500 requests per day.</a:t>
            </a:r>
          </a:p>
          <a:p>
            <a:r>
              <a:rPr lang="en-US" sz="3600" smtClean="0"/>
              <a:t>To work within the imposed limitations, you may need to start and stop your application, thereby gathering the data together incrementally.</a:t>
            </a:r>
            <a:endParaRPr lang="en-US" sz="360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4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Our user-entered “survey” data comes to us in the form of the </a:t>
            </a:r>
            <a:r>
              <a:rPr lang="en-US" sz="3600" b="1" i="1" smtClean="0"/>
              <a:t>where.data</a:t>
            </a:r>
            <a:r>
              <a:rPr lang="en-US" sz="3600" smtClean="0"/>
              <a:t> file.</a:t>
            </a:r>
          </a:p>
          <a:p>
            <a:pPr marL="0" indent="0">
              <a:buNone/>
            </a:pPr>
            <a:endParaRPr lang="en-US" sz="3600" smtClean="0"/>
          </a:p>
          <a:p>
            <a:r>
              <a:rPr lang="en-US" sz="3600" smtClean="0"/>
              <a:t>The </a:t>
            </a:r>
            <a:r>
              <a:rPr lang="en-US" sz="3600" b="1" i="1" smtClean="0"/>
              <a:t>where.data</a:t>
            </a:r>
            <a:r>
              <a:rPr lang="en-US" sz="3600" smtClean="0"/>
              <a:t> file is a text file containing a series of university names, with one university name per line.</a:t>
            </a:r>
          </a:p>
          <a:p>
            <a:pPr marL="0" indent="0">
              <a:buNone/>
            </a:pPr>
            <a:endParaRPr lang="en-US" sz="360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822960" lvl="3" indent="0">
              <a:buNone/>
            </a:pPr>
            <a:r>
              <a:rPr lang="en-US" sz="5100" b="1">
                <a:solidFill>
                  <a:schemeClr val="tx1"/>
                </a:solidFill>
              </a:rPr>
              <a:t>Northeastern University</a:t>
            </a:r>
          </a:p>
          <a:p>
            <a:pPr marL="822960" lvl="3" indent="0">
              <a:buNone/>
            </a:pPr>
            <a:r>
              <a:rPr lang="en-US" sz="5100" b="1">
                <a:solidFill>
                  <a:schemeClr val="tx1"/>
                </a:solidFill>
              </a:rPr>
              <a:t>University of Hong Kong</a:t>
            </a:r>
            <a:r>
              <a:rPr lang="en-US" sz="5100" b="1">
                <a:solidFill>
                  <a:schemeClr val="tx1"/>
                </a:solidFill>
              </a:rPr>
              <a:t>, </a:t>
            </a:r>
            <a:endParaRPr lang="en-US" sz="5100" b="1" smtClean="0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5100" b="1" smtClean="0">
                <a:solidFill>
                  <a:schemeClr val="tx1"/>
                </a:solidFill>
              </a:rPr>
              <a:t>Illinois </a:t>
            </a:r>
            <a:r>
              <a:rPr lang="en-US" sz="5100" b="1">
                <a:solidFill>
                  <a:schemeClr val="tx1"/>
                </a:solidFill>
              </a:rPr>
              <a:t>Institute of Technology</a:t>
            </a:r>
            <a:r>
              <a:rPr lang="en-US" sz="5100" b="1">
                <a:solidFill>
                  <a:schemeClr val="tx1"/>
                </a:solidFill>
              </a:rPr>
              <a:t>, </a:t>
            </a:r>
            <a:endParaRPr lang="en-US" sz="5100" b="1" smtClean="0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5100" b="1" smtClean="0">
                <a:solidFill>
                  <a:schemeClr val="tx1"/>
                </a:solidFill>
              </a:rPr>
              <a:t>Bradley </a:t>
            </a:r>
            <a:r>
              <a:rPr lang="en-US" sz="5100" b="1">
                <a:solidFill>
                  <a:schemeClr val="tx1"/>
                </a:solidFill>
              </a:rPr>
              <a:t>University</a:t>
            </a:r>
          </a:p>
          <a:p>
            <a:pPr marL="822960" lvl="3" indent="0">
              <a:buNone/>
            </a:pPr>
            <a:r>
              <a:rPr lang="en-US" sz="5100" b="1">
                <a:solidFill>
                  <a:schemeClr val="tx1"/>
                </a:solidFill>
              </a:rPr>
              <a:t>Technion</a:t>
            </a:r>
          </a:p>
          <a:p>
            <a:pPr marL="822960" lvl="3" indent="0">
              <a:buNone/>
            </a:pPr>
            <a:r>
              <a:rPr lang="en-US" sz="5100" b="1">
                <a:solidFill>
                  <a:schemeClr val="tx1"/>
                </a:solidFill>
              </a:rPr>
              <a:t>Viswakarma Institute, Pune, India</a:t>
            </a:r>
          </a:p>
          <a:p>
            <a:pPr marL="822960" lvl="3" indent="0">
              <a:buNone/>
            </a:pPr>
            <a:r>
              <a:rPr lang="en-US" sz="5100" b="1">
                <a:solidFill>
                  <a:schemeClr val="tx1"/>
                </a:solidFill>
              </a:rPr>
              <a:t>UMD</a:t>
            </a:r>
          </a:p>
          <a:p>
            <a:pPr marL="822960" lvl="3" indent="0">
              <a:buNone/>
            </a:pPr>
            <a:r>
              <a:rPr lang="en-US" sz="5100" b="1">
                <a:solidFill>
                  <a:schemeClr val="tx1"/>
                </a:solidFill>
              </a:rPr>
              <a:t>Tufts University</a:t>
            </a:r>
          </a:p>
          <a:p>
            <a:pPr marL="822960" lvl="3" indent="0">
              <a:buNone/>
            </a:pPr>
            <a:r>
              <a:rPr lang="en-US" sz="5100" b="1">
                <a:solidFill>
                  <a:schemeClr val="tx1"/>
                </a:solidFill>
              </a:rPr>
              <a:t>Monash </a:t>
            </a:r>
            <a:r>
              <a:rPr lang="en-US" sz="5100" b="1" smtClean="0">
                <a:solidFill>
                  <a:schemeClr val="tx1"/>
                </a:solidFill>
              </a:rPr>
              <a:t>University</a:t>
            </a:r>
          </a:p>
          <a:p>
            <a:pPr marL="822960" lvl="3" indent="0">
              <a:buNone/>
            </a:pPr>
            <a:r>
              <a:rPr lang="en-US" sz="5100" b="1" smtClean="0">
                <a:solidFill>
                  <a:schemeClr val="tx1"/>
                </a:solidFill>
              </a:rPr>
              <a:t>.</a:t>
            </a:r>
          </a:p>
          <a:p>
            <a:pPr marL="822960" lvl="3" indent="0">
              <a:buNone/>
            </a:pPr>
            <a:r>
              <a:rPr lang="en-US" sz="5100" b="1" smtClean="0">
                <a:solidFill>
                  <a:schemeClr val="tx1"/>
                </a:solidFill>
              </a:rPr>
              <a:t>.</a:t>
            </a:r>
          </a:p>
          <a:p>
            <a:pPr marL="822960" lvl="3" indent="0">
              <a:buNone/>
            </a:pPr>
            <a:r>
              <a:rPr lang="en-US" sz="5100" b="1" smtClean="0">
                <a:solidFill>
                  <a:schemeClr val="tx1"/>
                </a:solidFill>
              </a:rPr>
              <a:t>.</a:t>
            </a:r>
            <a:endParaRPr lang="en-US" sz="5100" b="1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After reading each university name line by line, we will retrieve the </a:t>
            </a:r>
            <a:r>
              <a:rPr lang="en-US" sz="3600" b="1" i="1" smtClean="0"/>
              <a:t>Google geocode</a:t>
            </a:r>
            <a:r>
              <a:rPr lang="en-US" sz="3600" smtClean="0"/>
              <a:t> information, and then store that information in </a:t>
            </a:r>
            <a:r>
              <a:rPr lang="en-US" sz="3600" b="1" i="1" smtClean="0"/>
              <a:t>geodata.sqlite</a:t>
            </a:r>
            <a:r>
              <a:rPr lang="en-US" sz="3600" smtClean="0"/>
              <a:t>.</a:t>
            </a:r>
          </a:p>
          <a:p>
            <a:pPr lvl="0">
              <a:buClr>
                <a:srgbClr val="D16349"/>
              </a:buClr>
            </a:pPr>
            <a:r>
              <a:rPr lang="en-US" sz="3300">
                <a:solidFill>
                  <a:prstClr val="black"/>
                </a:solidFill>
              </a:rPr>
              <a:t>Before we ask the </a:t>
            </a:r>
            <a:r>
              <a:rPr lang="en-US" sz="3300" b="1" i="1">
                <a:solidFill>
                  <a:prstClr val="black"/>
                </a:solidFill>
              </a:rPr>
              <a:t>geocode web service </a:t>
            </a:r>
            <a:r>
              <a:rPr lang="en-US" sz="3300">
                <a:solidFill>
                  <a:prstClr val="black"/>
                </a:solidFill>
              </a:rPr>
              <a:t>for any location information, we first check to see if we already have that information stored in our </a:t>
            </a:r>
            <a:r>
              <a:rPr lang="en-US" sz="3300" b="1" i="1">
                <a:solidFill>
                  <a:prstClr val="black"/>
                </a:solidFill>
              </a:rPr>
              <a:t>geodata.sqlite database</a:t>
            </a:r>
            <a:r>
              <a:rPr lang="en-US" sz="3300">
                <a:solidFill>
                  <a:prstClr val="black"/>
                </a:solidFill>
              </a:rPr>
              <a:t>.</a:t>
            </a:r>
          </a:p>
          <a:p>
            <a:endParaRPr lang="en-US" sz="360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In this way, our </a:t>
            </a:r>
            <a:r>
              <a:rPr lang="en-US" sz="3300" b="1" i="1" smtClean="0">
                <a:solidFill>
                  <a:prstClr val="black"/>
                </a:solidFill>
              </a:rPr>
              <a:t>geodata.sqlite database</a:t>
            </a:r>
            <a:r>
              <a:rPr lang="en-US" sz="3300" smtClean="0">
                <a:solidFill>
                  <a:prstClr val="black"/>
                </a:solidFill>
              </a:rPr>
              <a:t> serves as a local cache, ensuring that we don’t ask for data that we already have.</a:t>
            </a:r>
          </a:p>
          <a:p>
            <a:r>
              <a:rPr lang="en-US" sz="3300" smtClean="0">
                <a:solidFill>
                  <a:prstClr val="black"/>
                </a:solidFill>
              </a:rPr>
              <a:t>If we ever want to start over from scratch, we can just delete the </a:t>
            </a:r>
            <a:r>
              <a:rPr lang="en-US" sz="3300" b="1" i="1" smtClean="0">
                <a:solidFill>
                  <a:prstClr val="black"/>
                </a:solidFill>
              </a:rPr>
              <a:t>geodata.sqlite database</a:t>
            </a:r>
            <a:r>
              <a:rPr lang="en-US" sz="3300" smtClean="0">
                <a:solidFill>
                  <a:prstClr val="black"/>
                </a:solidFill>
              </a:rPr>
              <a:t>, and re-run the </a:t>
            </a:r>
            <a:r>
              <a:rPr lang="en-US" sz="3300" b="1" i="1" smtClean="0">
                <a:solidFill>
                  <a:prstClr val="black"/>
                </a:solidFill>
              </a:rPr>
              <a:t>geoload.py</a:t>
            </a:r>
            <a:r>
              <a:rPr lang="en-US" sz="3300" smtClean="0">
                <a:solidFill>
                  <a:prstClr val="black"/>
                </a:solidFill>
              </a:rPr>
              <a:t> program.</a:t>
            </a:r>
            <a:endParaRPr lang="en-US" sz="3300">
              <a:solidFill>
                <a:prstClr val="black"/>
              </a:solidFill>
            </a:endParaRPr>
          </a:p>
          <a:p>
            <a:endParaRPr lang="en-US" sz="360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9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More succinctly, this is what the </a:t>
            </a:r>
            <a:r>
              <a:rPr lang="en-US" sz="3600" b="1" i="1" smtClean="0"/>
              <a:t>geoload.py</a:t>
            </a:r>
            <a:r>
              <a:rPr lang="en-US" sz="3600" smtClean="0"/>
              <a:t> program does:</a:t>
            </a:r>
          </a:p>
          <a:p>
            <a:pPr lvl="1"/>
            <a:r>
              <a:rPr lang="en-US" sz="3100" smtClean="0">
                <a:solidFill>
                  <a:schemeClr val="tx1"/>
                </a:solidFill>
              </a:rPr>
              <a:t>Read input line from the </a:t>
            </a:r>
            <a:r>
              <a:rPr lang="en-US" sz="3100" b="1" i="1" smtClean="0">
                <a:solidFill>
                  <a:schemeClr val="tx1"/>
                </a:solidFill>
              </a:rPr>
              <a:t>where.data</a:t>
            </a:r>
            <a:r>
              <a:rPr lang="en-US" sz="3100" smtClean="0">
                <a:solidFill>
                  <a:schemeClr val="tx1"/>
                </a:solidFill>
              </a:rPr>
              <a:t> file.</a:t>
            </a:r>
          </a:p>
          <a:p>
            <a:pPr lvl="1"/>
            <a:r>
              <a:rPr lang="en-US" sz="3100" smtClean="0">
                <a:solidFill>
                  <a:schemeClr val="tx1"/>
                </a:solidFill>
              </a:rPr>
              <a:t>For each line, check to see if it is already in the </a:t>
            </a:r>
            <a:r>
              <a:rPr lang="en-US" sz="3100" b="1" i="1" smtClean="0">
                <a:solidFill>
                  <a:schemeClr val="tx1"/>
                </a:solidFill>
              </a:rPr>
              <a:t>geodata.sqlite database</a:t>
            </a:r>
            <a:r>
              <a:rPr lang="en-US" sz="310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3100" smtClean="0">
                <a:solidFill>
                  <a:schemeClr val="tx1"/>
                </a:solidFill>
              </a:rPr>
              <a:t>If it is not in the </a:t>
            </a:r>
            <a:r>
              <a:rPr lang="en-US" sz="3100" b="1" i="1" smtClean="0">
                <a:solidFill>
                  <a:schemeClr val="tx1"/>
                </a:solidFill>
              </a:rPr>
              <a:t>database</a:t>
            </a:r>
            <a:r>
              <a:rPr lang="en-US" sz="3100" smtClean="0">
                <a:solidFill>
                  <a:schemeClr val="tx1"/>
                </a:solidFill>
              </a:rPr>
              <a:t>, call the </a:t>
            </a:r>
            <a:r>
              <a:rPr lang="en-US" sz="3100" b="1" i="1" smtClean="0">
                <a:solidFill>
                  <a:schemeClr val="tx1"/>
                </a:solidFill>
              </a:rPr>
              <a:t>geocode web service</a:t>
            </a:r>
            <a:r>
              <a:rPr lang="en-US" sz="3100" smtClean="0">
                <a:solidFill>
                  <a:schemeClr val="tx1"/>
                </a:solidFill>
              </a:rPr>
              <a:t> to retrieve the data, and then store it in the </a:t>
            </a:r>
            <a:r>
              <a:rPr lang="en-US" sz="3100" b="1" i="1" smtClean="0">
                <a:solidFill>
                  <a:schemeClr val="tx1"/>
                </a:solidFill>
              </a:rPr>
              <a:t>database</a:t>
            </a:r>
            <a:r>
              <a:rPr lang="en-US" sz="3100" smtClean="0">
                <a:solidFill>
                  <a:schemeClr val="tx1"/>
                </a:solidFill>
              </a:rPr>
              <a:t>.</a:t>
            </a:r>
            <a:endParaRPr lang="en-US" sz="3100">
              <a:solidFill>
                <a:schemeClr val="tx1"/>
              </a:solidFill>
            </a:endParaRPr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8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FI_Lesson_1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PFI_Lesson_1</Template>
  <TotalTime>58160</TotalTime>
  <Words>2575</Words>
  <Application>Microsoft Office PowerPoint</Application>
  <PresentationFormat>On-screen Show (4:3)</PresentationFormat>
  <Paragraphs>324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PFI_Lesson_1</vt:lpstr>
      <vt:lpstr>Python for Informatics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  <vt:lpstr>Visualizing Data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Informatics</dc:title>
  <dc:creator>Walter D. Wesley</dc:creator>
  <cp:lastModifiedBy>Walter D. Wesley</cp:lastModifiedBy>
  <cp:revision>554</cp:revision>
  <dcterms:created xsi:type="dcterms:W3CDTF">2015-08-07T22:29:06Z</dcterms:created>
  <dcterms:modified xsi:type="dcterms:W3CDTF">2015-11-09T19:54:37Z</dcterms:modified>
</cp:coreProperties>
</file>