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5"/>
  </p:notesMasterIdLst>
  <p:handoutMasterIdLst>
    <p:handoutMasterId r:id="rId16"/>
  </p:handoutMasterIdLst>
  <p:sldIdLst>
    <p:sldId id="256" r:id="rId2"/>
    <p:sldId id="307" r:id="rId3"/>
    <p:sldId id="311" r:id="rId4"/>
    <p:sldId id="309" r:id="rId5"/>
    <p:sldId id="308" r:id="rId6"/>
    <p:sldId id="317" r:id="rId7"/>
    <p:sldId id="312" r:id="rId8"/>
    <p:sldId id="314" r:id="rId9"/>
    <p:sldId id="315" r:id="rId10"/>
    <p:sldId id="318" r:id="rId11"/>
    <p:sldId id="319" r:id="rId12"/>
    <p:sldId id="320" r:id="rId13"/>
    <p:sldId id="321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629" autoAdjust="0"/>
  </p:normalViewPr>
  <p:slideViewPr>
    <p:cSldViewPr>
      <p:cViewPr>
        <p:scale>
          <a:sx n="80" d="100"/>
          <a:sy n="80" d="100"/>
        </p:scale>
        <p:origin x="-836" y="3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4807AF-FF07-4AF0-BB3D-F1A05E365700}" type="datetimeFigureOut">
              <a:rPr lang="en-US" smtClean="0"/>
              <a:t>11/15/2015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Copyright 2015 Walter Wesley -- Slides cannot be used without permission.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FA9230-E5EE-4CB8-A826-1FC5D0113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03588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4245B3-CBC8-405E-A25A-EC9246F094AF}" type="datetimeFigureOut">
              <a:rPr lang="en-US" smtClean="0"/>
              <a:t>11/15/2015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Copyright 2015 Walter Wesley -- Slides cannot be used without permission.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4EB6A6-AF8E-4D18-8051-183E9D4D3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218603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497E249-3973-44BD-87EC-70A0F5C079FE}" type="datetime1">
              <a:rPr lang="en-US" smtClean="0"/>
              <a:t>11/15/2015</a:t>
            </a:fld>
            <a:endParaRPr lang="en-US" sz="160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Copyright © 2015 Walter Wesley All Rights Reserved</a:t>
            </a:r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794363F-6EE5-4714-8215-70D1DD62D3E4}" type="datetime1">
              <a:rPr lang="en-US" smtClean="0"/>
              <a:t>11/15/2015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Copyright © 2015 Walter Wesley All Rights Reserved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6F50E30-0361-4F38-9BA7-41277ECFFBE0}" type="datetime1">
              <a:rPr lang="en-US" smtClean="0"/>
              <a:t>11/15/2015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Copyright © 2015 Walter Wesley All Rights Reserved</a:t>
            </a:r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88B8085-5696-484C-AD2A-FD2F0E21916B}" type="datetime1">
              <a:rPr lang="en-US" smtClean="0"/>
              <a:t>11/15/2015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343400" cy="365760"/>
          </a:xfrm>
        </p:spPr>
        <p:txBody>
          <a:bodyPr/>
          <a:lstStyle/>
          <a:p>
            <a:r>
              <a:rPr kumimoji="0" lang="en-US" smtClean="0"/>
              <a:t>Copyright © 2015 Walter Wesley All Rights Reserved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Copyright © 2015 Walter Wesley All Rights Reserved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6E3AC250-8E80-4D58-BD0F-E1088AD151BD}" type="datetime1">
              <a:rPr lang="en-US" smtClean="0"/>
              <a:t>11/15/2015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pPr eaLnBrk="1" latinLnBrk="0" hangingPunct="1"/>
            <a:fld id="{649D5442-58BA-425C-B3D7-4EC7774E0866}" type="datetime1">
              <a:rPr lang="en-US" smtClean="0"/>
              <a:t>11/15/2015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Copyright © 2015 Walter Wesley All Rights Reserved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A35B97EA-49B3-4FE8-ACAF-9446567F16FA}" type="datetime1">
              <a:rPr lang="en-US" smtClean="0"/>
              <a:t>11/15/2015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4648200" cy="365760"/>
          </a:xfrm>
        </p:spPr>
        <p:txBody>
          <a:bodyPr/>
          <a:lstStyle/>
          <a:p>
            <a:r>
              <a:rPr kumimoji="0" lang="en-US" smtClean="0"/>
              <a:t>Copyright © 2015 Walter Wesley All Rights Reserved</a:t>
            </a:r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82104422-FDFE-4566-A312-62809CDB05F3}" type="datetime1">
              <a:rPr lang="en-US" smtClean="0"/>
              <a:t>11/15/2015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Copyright © 2015 Walter Wesley All Rights Reserved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128D9FF-98C3-4537-896C-20908AE84EE4}" type="datetime1">
              <a:rPr lang="en-US" smtClean="0"/>
              <a:t>11/15/2015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Copyright © 2015 Walter Wesley All Rights Reserved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285A7A6-5803-431A-9E78-08B4903A5624}" type="datetime1">
              <a:rPr lang="en-US" smtClean="0"/>
              <a:t>11/15/2015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92240"/>
            <a:ext cx="4651248" cy="365760"/>
          </a:xfrm>
        </p:spPr>
        <p:txBody>
          <a:bodyPr/>
          <a:lstStyle/>
          <a:p>
            <a:r>
              <a:rPr kumimoji="0" lang="en-US" smtClean="0"/>
              <a:t>Copyright © 2015 Walter Wesley All Rights Reserved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pPr eaLnBrk="1" latinLnBrk="0" hangingPunct="1"/>
            <a:fld id="{71A71074-D3DA-45FE-9E36-33FD3499880E}" type="datetime1">
              <a:rPr lang="en-US" smtClean="0"/>
              <a:t>11/15/2015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4498848" cy="365760"/>
          </a:xfrm>
        </p:spPr>
        <p:txBody>
          <a:bodyPr/>
          <a:lstStyle/>
          <a:p>
            <a:r>
              <a:rPr kumimoji="0" lang="en-US" smtClean="0"/>
              <a:t>Copyright © 2015 Walter Wesley All Rights Reserved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eaLnBrk="1" latinLnBrk="0" hangingPunct="1"/>
            <a:fld id="{9A97221F-1140-4E3B-905D-3C9D302870BD}" type="datetime1">
              <a:rPr lang="en-US" smtClean="0"/>
              <a:t>11/15/2015</a:t>
            </a:fld>
            <a:endParaRPr lang="en-US" sz="140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5486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r>
              <a:rPr kumimoji="0" lang="en-US" sz="1400" smtClean="0">
                <a:solidFill>
                  <a:schemeClr val="tx2"/>
                </a:solidFill>
              </a:rPr>
              <a:t>Copyright © 2015 Walter Wesley All Rights Reserved</a:t>
            </a:r>
            <a:endParaRPr kumimoji="0" lang="en-US" sz="1400">
              <a:solidFill>
                <a:schemeClr val="tx2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‹#›</a:t>
            </a:fld>
            <a:endParaRPr kumimoji="0" lang="en-US" sz="1600">
              <a:solidFill>
                <a:schemeClr val="tx2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2/library/os.html#files-and-directorie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smtClean="0"/>
              <a:t>Lesson </a:t>
            </a:r>
            <a:r>
              <a:rPr lang="en-US"/>
              <a:t>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114800" cy="365760"/>
          </a:xfrm>
        </p:spPr>
        <p:txBody>
          <a:bodyPr/>
          <a:lstStyle/>
          <a:p>
            <a:r>
              <a:rPr kumimoji="0" lang="en-US" dirty="0" smtClean="0"/>
              <a:t>Copyright © 2015 Walter Wesley All Rights Reserved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r>
              <a:rPr lang="en-US"/>
              <a:t>1</a:t>
            </a:r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Python for Informatics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83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Computer Housekeeping and Maintenance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Copyright © 2015 Walter Wesley All Rights Reserved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10</a:t>
            </a:fld>
            <a:endParaRPr kumimoji="0"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40000" lnSpcReduction="20000"/>
          </a:bodyPr>
          <a:lstStyle/>
          <a:p>
            <a:pPr marL="822960" lvl="3" indent="0">
              <a:buNone/>
            </a:pPr>
            <a:r>
              <a:rPr lang="en-US" sz="4800" b="1" i="1">
                <a:solidFill>
                  <a:schemeClr val="tx1"/>
                </a:solidFill>
              </a:rPr>
              <a:t>"""</a:t>
            </a:r>
          </a:p>
          <a:p>
            <a:pPr marL="822960" lvl="3" indent="0">
              <a:buNone/>
            </a:pPr>
            <a:r>
              <a:rPr lang="en-US" sz="4800" b="1" i="1">
                <a:solidFill>
                  <a:schemeClr val="tx1"/>
                </a:solidFill>
              </a:rPr>
              <a:t> This </a:t>
            </a:r>
            <a:r>
              <a:rPr lang="en-US" sz="4800" b="1" i="1">
                <a:solidFill>
                  <a:schemeClr val="tx1"/>
                </a:solidFill>
              </a:rPr>
              <a:t>program </a:t>
            </a:r>
            <a:r>
              <a:rPr lang="en-US" sz="4800" b="1" i="1" smtClean="0">
                <a:solidFill>
                  <a:schemeClr val="tx1"/>
                </a:solidFill>
              </a:rPr>
              <a:t>how to process</a:t>
            </a:r>
          </a:p>
          <a:p>
            <a:pPr marL="822960" lvl="3" indent="0">
              <a:buNone/>
            </a:pPr>
            <a:r>
              <a:rPr lang="en-US" sz="4800" b="1" i="1">
                <a:solidFill>
                  <a:schemeClr val="tx1"/>
                </a:solidFill>
              </a:rPr>
              <a:t> </a:t>
            </a:r>
            <a:r>
              <a:rPr lang="en-US" sz="4800" b="1" i="1" smtClean="0">
                <a:solidFill>
                  <a:schemeClr val="tx1"/>
                </a:solidFill>
              </a:rPr>
              <a:t>command line arguments.</a:t>
            </a:r>
          </a:p>
          <a:p>
            <a:pPr marL="822960" lvl="3" indent="0">
              <a:buNone/>
            </a:pPr>
            <a:r>
              <a:rPr lang="en-US" sz="4800" b="1" i="1">
                <a:solidFill>
                  <a:schemeClr val="tx1"/>
                </a:solidFill>
              </a:rPr>
              <a:t>"""</a:t>
            </a:r>
          </a:p>
          <a:p>
            <a:pPr marL="822960" lvl="3" indent="0">
              <a:buNone/>
            </a:pPr>
            <a:endParaRPr lang="en-US" sz="4800" b="1" i="1">
              <a:solidFill>
                <a:schemeClr val="tx1"/>
              </a:solidFill>
            </a:endParaRPr>
          </a:p>
          <a:p>
            <a:pPr marL="822960" lvl="3" indent="0">
              <a:buNone/>
            </a:pPr>
            <a:r>
              <a:rPr lang="en-US" sz="4800" b="1" i="1">
                <a:solidFill>
                  <a:schemeClr val="tx1"/>
                </a:solidFill>
              </a:rPr>
              <a:t>import sys</a:t>
            </a:r>
          </a:p>
          <a:p>
            <a:pPr marL="822960" lvl="3" indent="0">
              <a:buNone/>
            </a:pPr>
            <a:endParaRPr lang="en-US" sz="4800" b="1" i="1">
              <a:solidFill>
                <a:schemeClr val="tx1"/>
              </a:solidFill>
            </a:endParaRPr>
          </a:p>
          <a:p>
            <a:pPr marL="822960" lvl="3" indent="0">
              <a:buNone/>
            </a:pPr>
            <a:r>
              <a:rPr lang="en-US" sz="4800" b="1" i="1">
                <a:solidFill>
                  <a:schemeClr val="tx1"/>
                </a:solidFill>
              </a:rPr>
              <a:t>print 'Count:', len(sys.argv)</a:t>
            </a:r>
          </a:p>
          <a:p>
            <a:pPr marL="822960" lvl="3" indent="0">
              <a:buNone/>
            </a:pPr>
            <a:r>
              <a:rPr lang="en-US" sz="4800" b="1" i="1">
                <a:solidFill>
                  <a:schemeClr val="tx1"/>
                </a:solidFill>
              </a:rPr>
              <a:t>print 'Type:', type(sys.argv)</a:t>
            </a:r>
          </a:p>
          <a:p>
            <a:pPr marL="822960" lvl="3" indent="0">
              <a:buNone/>
            </a:pPr>
            <a:endParaRPr lang="en-US" sz="4800" b="1" i="1">
              <a:solidFill>
                <a:schemeClr val="tx1"/>
              </a:solidFill>
            </a:endParaRPr>
          </a:p>
          <a:p>
            <a:pPr marL="822960" lvl="3" indent="0">
              <a:buNone/>
            </a:pPr>
            <a:r>
              <a:rPr lang="en-US" sz="4800" b="1" i="1">
                <a:solidFill>
                  <a:schemeClr val="tx1"/>
                </a:solidFill>
              </a:rPr>
              <a:t>for arg in sys.argv:</a:t>
            </a:r>
          </a:p>
          <a:p>
            <a:pPr marL="822960" lvl="3" indent="0">
              <a:buNone/>
            </a:pPr>
            <a:r>
              <a:rPr lang="en-US" sz="4800" b="1" i="1">
                <a:solidFill>
                  <a:schemeClr val="tx1"/>
                </a:solidFill>
              </a:rPr>
              <a:t>   print 'Argument:', arg</a:t>
            </a:r>
          </a:p>
          <a:p>
            <a:pPr marL="822960" lvl="3" indent="0">
              <a:buNone/>
            </a:pPr>
            <a:r>
              <a:rPr lang="en-US" sz="4800" smtClean="0"/>
              <a:t/>
            </a:r>
            <a:br>
              <a:rPr lang="en-US" sz="4800" smtClean="0"/>
            </a:br>
            <a:endParaRPr lang="en-US" sz="4800" b="1" i="1" smtClean="0">
              <a:solidFill>
                <a:schemeClr val="tx1"/>
              </a:solidFill>
            </a:endParaRPr>
          </a:p>
          <a:p>
            <a:endParaRPr lang="en-US" smtClean="0"/>
          </a:p>
          <a:p>
            <a:pPr marL="0" indent="0">
              <a:buNone/>
            </a:pPr>
            <a:endParaRPr lang="en-US" smtClean="0"/>
          </a:p>
          <a:p>
            <a:pPr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44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Computer Housekeeping and Maintenance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Copyright © 2015 Walter Wesley All Rights Reserved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11</a:t>
            </a:fld>
            <a:endParaRPr kumimoji="0"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40000" lnSpcReduction="20000"/>
          </a:bodyPr>
          <a:lstStyle/>
          <a:p>
            <a:pPr marL="822960" lvl="3" indent="0">
              <a:buNone/>
            </a:pPr>
            <a:r>
              <a:rPr lang="en-US" sz="4800" b="1" i="1">
                <a:solidFill>
                  <a:schemeClr val="tx1"/>
                </a:solidFill>
              </a:rPr>
              <a:t>"""</a:t>
            </a:r>
          </a:p>
          <a:p>
            <a:pPr marL="822960" lvl="3" indent="0">
              <a:buNone/>
            </a:pPr>
            <a:r>
              <a:rPr lang="en-US" sz="4800" b="1" i="1">
                <a:solidFill>
                  <a:schemeClr val="tx1"/>
                </a:solidFill>
              </a:rPr>
              <a:t> This </a:t>
            </a:r>
            <a:r>
              <a:rPr lang="en-US" sz="4800" b="1" i="1">
                <a:solidFill>
                  <a:schemeClr val="tx1"/>
                </a:solidFill>
              </a:rPr>
              <a:t>program </a:t>
            </a:r>
            <a:r>
              <a:rPr lang="en-US" sz="4800" b="1" i="1" smtClean="0">
                <a:solidFill>
                  <a:schemeClr val="tx1"/>
                </a:solidFill>
              </a:rPr>
              <a:t>how to process</a:t>
            </a:r>
          </a:p>
          <a:p>
            <a:pPr marL="822960" lvl="3" indent="0">
              <a:buNone/>
            </a:pPr>
            <a:r>
              <a:rPr lang="en-US" sz="4800" b="1" i="1">
                <a:solidFill>
                  <a:schemeClr val="tx1"/>
                </a:solidFill>
              </a:rPr>
              <a:t> </a:t>
            </a:r>
            <a:r>
              <a:rPr lang="en-US" sz="4800" b="1" i="1" smtClean="0">
                <a:solidFill>
                  <a:schemeClr val="tx1"/>
                </a:solidFill>
              </a:rPr>
              <a:t>command line arguments.</a:t>
            </a:r>
          </a:p>
          <a:p>
            <a:pPr marL="822960" lvl="3" indent="0">
              <a:buNone/>
            </a:pPr>
            <a:r>
              <a:rPr lang="en-US" sz="4800" b="1" i="1">
                <a:solidFill>
                  <a:schemeClr val="tx1"/>
                </a:solidFill>
              </a:rPr>
              <a:t>"""</a:t>
            </a:r>
          </a:p>
          <a:p>
            <a:pPr marL="822960" lvl="3" indent="0">
              <a:buNone/>
            </a:pPr>
            <a:endParaRPr lang="en-US" sz="4800" b="1" i="1">
              <a:solidFill>
                <a:schemeClr val="tx1"/>
              </a:solidFill>
            </a:endParaRPr>
          </a:p>
          <a:p>
            <a:pPr marL="822960" lvl="3" indent="0">
              <a:buNone/>
            </a:pPr>
            <a:r>
              <a:rPr lang="en-US" sz="4800" b="1" i="1">
                <a:solidFill>
                  <a:schemeClr val="tx1"/>
                </a:solidFill>
              </a:rPr>
              <a:t>import sys</a:t>
            </a:r>
          </a:p>
          <a:p>
            <a:pPr marL="822960" lvl="3" indent="0">
              <a:buNone/>
            </a:pPr>
            <a:endParaRPr lang="en-US" sz="4800" b="1" i="1">
              <a:solidFill>
                <a:schemeClr val="tx1"/>
              </a:solidFill>
            </a:endParaRPr>
          </a:p>
          <a:p>
            <a:pPr marL="822960" lvl="3" indent="0">
              <a:buNone/>
            </a:pPr>
            <a:r>
              <a:rPr lang="en-US" sz="4800" b="1" i="1">
                <a:solidFill>
                  <a:schemeClr val="tx1"/>
                </a:solidFill>
              </a:rPr>
              <a:t>print 'Count:', len(sys.argv)</a:t>
            </a:r>
          </a:p>
          <a:p>
            <a:pPr marL="822960" lvl="3" indent="0">
              <a:buNone/>
            </a:pPr>
            <a:r>
              <a:rPr lang="en-US" sz="4800" b="1" i="1">
                <a:solidFill>
                  <a:schemeClr val="tx1"/>
                </a:solidFill>
              </a:rPr>
              <a:t>print 'Type:', type(sys.argv)</a:t>
            </a:r>
          </a:p>
          <a:p>
            <a:pPr marL="822960" lvl="3" indent="0">
              <a:buNone/>
            </a:pPr>
            <a:endParaRPr lang="en-US" sz="4800" b="1" i="1">
              <a:solidFill>
                <a:schemeClr val="tx1"/>
              </a:solidFill>
            </a:endParaRPr>
          </a:p>
          <a:p>
            <a:pPr marL="822960" lvl="3" indent="0">
              <a:buNone/>
            </a:pPr>
            <a:r>
              <a:rPr lang="en-US" sz="4800" b="1" i="1">
                <a:solidFill>
                  <a:schemeClr val="tx1"/>
                </a:solidFill>
              </a:rPr>
              <a:t>for arg in sys.argv:</a:t>
            </a:r>
          </a:p>
          <a:p>
            <a:pPr marL="822960" lvl="3" indent="0">
              <a:buNone/>
            </a:pPr>
            <a:r>
              <a:rPr lang="en-US" sz="4800" b="1" i="1">
                <a:solidFill>
                  <a:schemeClr val="tx1"/>
                </a:solidFill>
              </a:rPr>
              <a:t>   print 'Argument:', arg</a:t>
            </a:r>
          </a:p>
          <a:p>
            <a:pPr marL="822960" lvl="3" indent="0">
              <a:buNone/>
            </a:pPr>
            <a:r>
              <a:rPr lang="en-US" sz="4800" smtClean="0"/>
              <a:t/>
            </a:r>
            <a:br>
              <a:rPr lang="en-US" sz="4800" smtClean="0"/>
            </a:br>
            <a:endParaRPr lang="en-US" sz="4800" b="1" i="1" smtClean="0">
              <a:solidFill>
                <a:schemeClr val="tx1"/>
              </a:solidFill>
            </a:endParaRPr>
          </a:p>
          <a:p>
            <a:endParaRPr lang="en-US" smtClean="0"/>
          </a:p>
          <a:p>
            <a:pPr marL="0" indent="0">
              <a:buNone/>
            </a:pPr>
            <a:endParaRPr lang="en-US" smtClean="0"/>
          </a:p>
          <a:p>
            <a:pPr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84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Computer Housekeeping and Maintenance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Copyright © 2015 Walter Wesley All Rights Reserved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12</a:t>
            </a:fld>
            <a:endParaRPr kumimoji="0"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40000" lnSpcReduction="20000"/>
          </a:bodyPr>
          <a:lstStyle/>
          <a:p>
            <a:pPr marL="822960" lvl="3" indent="0">
              <a:buNone/>
            </a:pPr>
            <a:r>
              <a:rPr lang="en-US" sz="4800" b="1" i="1">
                <a:solidFill>
                  <a:schemeClr val="tx1"/>
                </a:solidFill>
              </a:rPr>
              <a:t>"""</a:t>
            </a:r>
          </a:p>
          <a:p>
            <a:pPr marL="822960" lvl="3" indent="0">
              <a:buNone/>
            </a:pPr>
            <a:r>
              <a:rPr lang="en-US" sz="4800" b="1" i="1">
                <a:solidFill>
                  <a:schemeClr val="tx1"/>
                </a:solidFill>
              </a:rPr>
              <a:t> This </a:t>
            </a:r>
            <a:r>
              <a:rPr lang="en-US" sz="4800" b="1" i="1">
                <a:solidFill>
                  <a:schemeClr val="tx1"/>
                </a:solidFill>
              </a:rPr>
              <a:t>program </a:t>
            </a:r>
            <a:r>
              <a:rPr lang="en-US" sz="4800" b="1" i="1" smtClean="0">
                <a:solidFill>
                  <a:schemeClr val="tx1"/>
                </a:solidFill>
              </a:rPr>
              <a:t>takes a file name as</a:t>
            </a:r>
          </a:p>
          <a:p>
            <a:pPr marL="822960" lvl="3" indent="0">
              <a:buNone/>
            </a:pPr>
            <a:r>
              <a:rPr lang="en-US" sz="4800" b="1" i="1">
                <a:solidFill>
                  <a:schemeClr val="tx1"/>
                </a:solidFill>
              </a:rPr>
              <a:t> </a:t>
            </a:r>
            <a:r>
              <a:rPr lang="en-US" sz="4800" b="1" i="1" smtClean="0">
                <a:solidFill>
                  <a:schemeClr val="tx1"/>
                </a:solidFill>
              </a:rPr>
              <a:t>a command line argument, opens</a:t>
            </a:r>
          </a:p>
          <a:p>
            <a:pPr marL="822960" lvl="3" indent="0">
              <a:buNone/>
            </a:pPr>
            <a:r>
              <a:rPr lang="en-US" sz="4800" b="1" i="1">
                <a:solidFill>
                  <a:schemeClr val="tx1"/>
                </a:solidFill>
              </a:rPr>
              <a:t> </a:t>
            </a:r>
            <a:r>
              <a:rPr lang="en-US" sz="4800" b="1" i="1" smtClean="0">
                <a:solidFill>
                  <a:schemeClr val="tx1"/>
                </a:solidFill>
              </a:rPr>
              <a:t>the specified file, and reads it.</a:t>
            </a:r>
          </a:p>
          <a:p>
            <a:pPr marL="822960" lvl="3" indent="0">
              <a:buNone/>
            </a:pPr>
            <a:r>
              <a:rPr lang="en-US" sz="4800" b="1" i="1">
                <a:solidFill>
                  <a:schemeClr val="tx1"/>
                </a:solidFill>
              </a:rPr>
              <a:t>"""</a:t>
            </a:r>
          </a:p>
          <a:p>
            <a:pPr marL="822960" lvl="3" indent="0">
              <a:buNone/>
            </a:pPr>
            <a:endParaRPr lang="en-US" sz="4800" b="1" i="1">
              <a:solidFill>
                <a:schemeClr val="tx1"/>
              </a:solidFill>
            </a:endParaRPr>
          </a:p>
          <a:p>
            <a:pPr marL="822960" lvl="3" indent="0">
              <a:buNone/>
            </a:pPr>
            <a:r>
              <a:rPr lang="en-US" sz="4800" b="1" i="1">
                <a:solidFill>
                  <a:schemeClr val="tx1"/>
                </a:solidFill>
              </a:rPr>
              <a:t>import sys</a:t>
            </a:r>
          </a:p>
          <a:p>
            <a:pPr marL="822960" lvl="3" indent="0">
              <a:buNone/>
            </a:pPr>
            <a:endParaRPr lang="en-US" sz="4800" b="1" i="1">
              <a:solidFill>
                <a:schemeClr val="tx1"/>
              </a:solidFill>
            </a:endParaRPr>
          </a:p>
          <a:p>
            <a:pPr marL="822960" lvl="3" indent="0">
              <a:buNone/>
            </a:pPr>
            <a:r>
              <a:rPr lang="en-US" sz="4800" b="1" i="1">
                <a:solidFill>
                  <a:schemeClr val="tx1"/>
                </a:solidFill>
              </a:rPr>
              <a:t>name = sys.argv[1]</a:t>
            </a:r>
          </a:p>
          <a:p>
            <a:pPr marL="822960" lvl="3" indent="0">
              <a:buNone/>
            </a:pPr>
            <a:r>
              <a:rPr lang="en-US" sz="4800" b="1" i="1">
                <a:solidFill>
                  <a:schemeClr val="tx1"/>
                </a:solidFill>
              </a:rPr>
              <a:t>handle = open(name, 'r')</a:t>
            </a:r>
          </a:p>
          <a:p>
            <a:pPr marL="822960" lvl="3" indent="0">
              <a:buNone/>
            </a:pPr>
            <a:r>
              <a:rPr lang="en-US" sz="4800" b="1" i="1">
                <a:solidFill>
                  <a:schemeClr val="tx1"/>
                </a:solidFill>
              </a:rPr>
              <a:t>text = handle.read()</a:t>
            </a:r>
          </a:p>
          <a:p>
            <a:pPr marL="822960" lvl="3" indent="0">
              <a:buNone/>
            </a:pPr>
            <a:r>
              <a:rPr lang="en-US" sz="4800" b="1" i="1">
                <a:solidFill>
                  <a:schemeClr val="tx1"/>
                </a:solidFill>
              </a:rPr>
              <a:t>print name, 'is', len(text), 'bytes'</a:t>
            </a:r>
          </a:p>
          <a:p>
            <a:pPr marL="822960" lvl="3" indent="0">
              <a:buNone/>
            </a:pPr>
            <a:r>
              <a:rPr lang="en-US" sz="4800" smtClean="0"/>
              <a:t/>
            </a:r>
            <a:br>
              <a:rPr lang="en-US" sz="4800" smtClean="0"/>
            </a:br>
            <a:endParaRPr lang="en-US" sz="4800" b="1" i="1" smtClean="0">
              <a:solidFill>
                <a:schemeClr val="tx1"/>
              </a:solidFill>
            </a:endParaRPr>
          </a:p>
          <a:p>
            <a:endParaRPr lang="en-US" smtClean="0"/>
          </a:p>
          <a:p>
            <a:pPr marL="0" indent="0">
              <a:buNone/>
            </a:pPr>
            <a:endParaRPr lang="en-US" smtClean="0"/>
          </a:p>
          <a:p>
            <a:pPr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51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Computer Housekeeping and Maintenance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Copyright © 2015 Walter Wesley All Rights Reserved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13</a:t>
            </a:fld>
            <a:endParaRPr kumimoji="0"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32500" lnSpcReduction="20000"/>
          </a:bodyPr>
          <a:lstStyle/>
          <a:p>
            <a:pPr marL="822960" lvl="3" indent="0">
              <a:buNone/>
            </a:pPr>
            <a:r>
              <a:rPr lang="en-US" sz="5500" b="1" i="1">
                <a:solidFill>
                  <a:schemeClr val="tx1"/>
                </a:solidFill>
              </a:rPr>
              <a:t>"""</a:t>
            </a:r>
          </a:p>
          <a:p>
            <a:pPr marL="822960" lvl="3" indent="0">
              <a:buNone/>
            </a:pPr>
            <a:r>
              <a:rPr lang="en-US" sz="5500" b="1" i="1">
                <a:solidFill>
                  <a:schemeClr val="tx1"/>
                </a:solidFill>
              </a:rPr>
              <a:t> This </a:t>
            </a:r>
            <a:r>
              <a:rPr lang="en-US" sz="5500" b="1" i="1">
                <a:solidFill>
                  <a:schemeClr val="tx1"/>
                </a:solidFill>
              </a:rPr>
              <a:t>program </a:t>
            </a:r>
            <a:r>
              <a:rPr lang="en-US" sz="5500" b="1" i="1" smtClean="0">
                <a:solidFill>
                  <a:schemeClr val="tx1"/>
                </a:solidFill>
              </a:rPr>
              <a:t>defines a command str,</a:t>
            </a:r>
          </a:p>
          <a:p>
            <a:pPr marL="822960" lvl="3" indent="0">
              <a:buNone/>
            </a:pPr>
            <a:r>
              <a:rPr lang="en-US" sz="5500" b="1" i="1">
                <a:solidFill>
                  <a:schemeClr val="tx1"/>
                </a:solidFill>
              </a:rPr>
              <a:t> </a:t>
            </a:r>
            <a:r>
              <a:rPr lang="en-US" sz="5500" b="1" i="1" smtClean="0">
                <a:solidFill>
                  <a:schemeClr val="tx1"/>
                </a:solidFill>
              </a:rPr>
              <a:t>opens that str as a pipe (which executes</a:t>
            </a:r>
          </a:p>
          <a:p>
            <a:pPr marL="822960" lvl="3" indent="0">
              <a:buNone/>
            </a:pPr>
            <a:r>
              <a:rPr lang="en-US" sz="5500" b="1" i="1">
                <a:solidFill>
                  <a:schemeClr val="tx1"/>
                </a:solidFill>
              </a:rPr>
              <a:t> </a:t>
            </a:r>
            <a:r>
              <a:rPr lang="en-US" sz="5500" b="1" i="1" smtClean="0">
                <a:solidFill>
                  <a:schemeClr val="tx1"/>
                </a:solidFill>
              </a:rPr>
              <a:t>the command), and reads all of the lines</a:t>
            </a:r>
          </a:p>
          <a:p>
            <a:pPr marL="822960" lvl="3" indent="0">
              <a:buNone/>
            </a:pPr>
            <a:r>
              <a:rPr lang="en-US" sz="5500" b="1" i="1">
                <a:solidFill>
                  <a:schemeClr val="tx1"/>
                </a:solidFill>
              </a:rPr>
              <a:t> </a:t>
            </a:r>
            <a:r>
              <a:rPr lang="en-US" sz="5500" b="1" i="1" smtClean="0">
                <a:solidFill>
                  <a:schemeClr val="tx1"/>
                </a:solidFill>
              </a:rPr>
              <a:t>returned by the command. The pipe is then</a:t>
            </a:r>
          </a:p>
          <a:p>
            <a:pPr marL="822960" lvl="3" indent="0">
              <a:buNone/>
            </a:pPr>
            <a:r>
              <a:rPr lang="en-US" sz="5500" b="1" i="1">
                <a:solidFill>
                  <a:schemeClr val="tx1"/>
                </a:solidFill>
              </a:rPr>
              <a:t> </a:t>
            </a:r>
            <a:r>
              <a:rPr lang="en-US" sz="5500" b="1" i="1" smtClean="0">
                <a:solidFill>
                  <a:schemeClr val="tx1"/>
                </a:solidFill>
              </a:rPr>
              <a:t>closed, and the status is printed.</a:t>
            </a:r>
          </a:p>
          <a:p>
            <a:pPr marL="822960" lvl="3" indent="0">
              <a:buNone/>
            </a:pPr>
            <a:r>
              <a:rPr lang="en-US" sz="5500" b="1" i="1">
                <a:solidFill>
                  <a:schemeClr val="tx1"/>
                </a:solidFill>
              </a:rPr>
              <a:t>"""</a:t>
            </a:r>
          </a:p>
          <a:p>
            <a:pPr marL="822960" lvl="3" indent="0">
              <a:buNone/>
            </a:pPr>
            <a:r>
              <a:rPr lang="en-US" sz="5500" b="1" i="1">
                <a:solidFill>
                  <a:schemeClr val="tx1"/>
                </a:solidFill>
              </a:rPr>
              <a:t>import os</a:t>
            </a:r>
          </a:p>
          <a:p>
            <a:pPr marL="822960" lvl="3" indent="0">
              <a:buNone/>
            </a:pPr>
            <a:endParaRPr lang="en-US" sz="5500" b="1" i="1">
              <a:solidFill>
                <a:schemeClr val="tx1"/>
              </a:solidFill>
            </a:endParaRPr>
          </a:p>
          <a:p>
            <a:pPr marL="822960" lvl="3" indent="0">
              <a:buNone/>
            </a:pPr>
            <a:r>
              <a:rPr lang="en-US" sz="5500" b="1" i="1">
                <a:solidFill>
                  <a:schemeClr val="tx1"/>
                </a:solidFill>
              </a:rPr>
              <a:t>cmd = 'ls -</a:t>
            </a:r>
            <a:r>
              <a:rPr lang="en-US" sz="5500" b="1" i="1">
                <a:solidFill>
                  <a:schemeClr val="tx1"/>
                </a:solidFill>
              </a:rPr>
              <a:t>l</a:t>
            </a:r>
            <a:r>
              <a:rPr lang="en-US" sz="5500" b="1" i="1" smtClean="0">
                <a:solidFill>
                  <a:schemeClr val="tx1"/>
                </a:solidFill>
              </a:rPr>
              <a:t>'</a:t>
            </a:r>
            <a:endParaRPr lang="en-US" sz="5500" b="1" i="1">
              <a:solidFill>
                <a:schemeClr val="tx1"/>
              </a:solidFill>
            </a:endParaRPr>
          </a:p>
          <a:p>
            <a:pPr marL="822960" lvl="3" indent="0">
              <a:buNone/>
            </a:pPr>
            <a:r>
              <a:rPr lang="en-US" sz="5500" b="1" i="1">
                <a:solidFill>
                  <a:schemeClr val="tx1"/>
                </a:solidFill>
              </a:rPr>
              <a:t>file_pointer = os.popen(cmd)</a:t>
            </a:r>
          </a:p>
          <a:p>
            <a:pPr marL="822960" lvl="3" indent="0">
              <a:buNone/>
            </a:pPr>
            <a:r>
              <a:rPr lang="en-US" sz="5500" b="1" i="1">
                <a:solidFill>
                  <a:schemeClr val="tx1"/>
                </a:solidFill>
              </a:rPr>
              <a:t>all_lines = file_pointer.read()</a:t>
            </a:r>
          </a:p>
          <a:p>
            <a:pPr marL="822960" lvl="3" indent="0">
              <a:buNone/>
            </a:pPr>
            <a:r>
              <a:rPr lang="en-US" sz="5500" b="1" i="1">
                <a:solidFill>
                  <a:schemeClr val="tx1"/>
                </a:solidFill>
              </a:rPr>
              <a:t>print all_lines</a:t>
            </a:r>
          </a:p>
          <a:p>
            <a:pPr marL="822960" lvl="3" indent="0">
              <a:buNone/>
            </a:pPr>
            <a:endParaRPr lang="en-US" sz="5500" b="1" i="1">
              <a:solidFill>
                <a:schemeClr val="tx1"/>
              </a:solidFill>
            </a:endParaRPr>
          </a:p>
          <a:p>
            <a:pPr marL="822960" lvl="3" indent="0">
              <a:buNone/>
            </a:pPr>
            <a:r>
              <a:rPr lang="en-US" sz="5500" b="1" i="1">
                <a:solidFill>
                  <a:schemeClr val="tx1"/>
                </a:solidFill>
              </a:rPr>
              <a:t>status = file_pointer.close()</a:t>
            </a:r>
          </a:p>
          <a:p>
            <a:pPr marL="822960" lvl="3" indent="0">
              <a:buNone/>
            </a:pPr>
            <a:r>
              <a:rPr lang="en-US" sz="5500" b="1" i="1">
                <a:solidFill>
                  <a:schemeClr val="tx1"/>
                </a:solidFill>
              </a:rPr>
              <a:t>print </a:t>
            </a:r>
            <a:r>
              <a:rPr lang="en-US" sz="5500" b="1" i="1" smtClean="0">
                <a:solidFill>
                  <a:schemeClr val="tx1"/>
                </a:solidFill>
              </a:rPr>
              <a:t>status</a:t>
            </a:r>
            <a:endParaRPr lang="en-US" sz="2500" smtClean="0"/>
          </a:p>
          <a:p>
            <a:pPr marL="0" indent="0">
              <a:buNone/>
            </a:pPr>
            <a:endParaRPr lang="en-US" smtClean="0"/>
          </a:p>
          <a:p>
            <a:pPr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66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Computer Housekeeping and Maintenance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Copyright © 2015 Walter Wesley All Rights Reserved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2</a:t>
            </a:fld>
            <a:endParaRPr kumimoji="0"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4000" smtClean="0"/>
              <a:t>In addition to the cool informatics applications that we have explored, Python can also be used to perform computer housekeeping and maintenance operations.</a:t>
            </a:r>
          </a:p>
          <a:p>
            <a:r>
              <a:rPr lang="en-US" sz="4000" smtClean="0"/>
              <a:t>For example, the automated processing of a large set of selected files can be a valuable capability.</a:t>
            </a:r>
            <a:endParaRPr lang="en-US" sz="4000" smtClean="0"/>
          </a:p>
          <a:p>
            <a:endParaRPr lang="en-US" smtClean="0"/>
          </a:p>
          <a:p>
            <a:pPr marL="0" indent="0">
              <a:buNone/>
            </a:pPr>
            <a:endParaRPr lang="en-US" smtClean="0"/>
          </a:p>
          <a:p>
            <a:pPr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31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Computer Housekeeping and Maintenance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Copyright © 2015 Walter Wesley All Rights Reserved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3</a:t>
            </a:fld>
            <a:endParaRPr kumimoji="0"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4000" smtClean="0"/>
              <a:t>The </a:t>
            </a:r>
            <a:r>
              <a:rPr lang="en-US" sz="4000" b="1" i="1" smtClean="0"/>
              <a:t>os</a:t>
            </a:r>
            <a:r>
              <a:rPr lang="en-US" sz="4000" smtClean="0"/>
              <a:t> library module offers features that help us deal with our local file system.</a:t>
            </a:r>
          </a:p>
          <a:p>
            <a:r>
              <a:rPr lang="en-US" sz="4000" smtClean="0"/>
              <a:t>More specifically, </a:t>
            </a:r>
            <a:r>
              <a:rPr lang="en-US" sz="4000" b="1" i="1" smtClean="0"/>
              <a:t>os.getcwd()</a:t>
            </a:r>
            <a:r>
              <a:rPr lang="en-US" sz="4000" smtClean="0"/>
              <a:t> returns the name of the current directory, and </a:t>
            </a:r>
            <a:r>
              <a:rPr lang="en-US" sz="4000" b="1" i="1" smtClean="0"/>
              <a:t>os.walk()</a:t>
            </a:r>
            <a:r>
              <a:rPr lang="en-US" sz="4000" smtClean="0"/>
              <a:t> enables us to traverse all of the directories and files within a given directory tree.</a:t>
            </a:r>
            <a:endParaRPr lang="en-US" sz="4000" smtClean="0"/>
          </a:p>
          <a:p>
            <a:endParaRPr lang="en-US" smtClean="0"/>
          </a:p>
          <a:p>
            <a:pPr marL="0" indent="0">
              <a:buNone/>
            </a:pPr>
            <a:endParaRPr lang="en-US" smtClean="0"/>
          </a:p>
          <a:p>
            <a:pPr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41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Computer Housekeeping and Maintenance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Copyright © 2015 Walter Wesley All Rights Reserved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4</a:t>
            </a:fld>
            <a:endParaRPr kumimoji="0"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228600" y="1524000"/>
            <a:ext cx="850392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mtClean="0"/>
          </a:p>
          <a:p>
            <a:pPr marL="0" indent="0">
              <a:buNone/>
            </a:pPr>
            <a:endParaRPr lang="en-US" smtClean="0"/>
          </a:p>
          <a:p>
            <a:pPr>
              <a:buFont typeface="Arial" panose="020B0604020202020204" pitchFamily="34" charset="0"/>
              <a:buChar char="•"/>
            </a:pPr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7666193"/>
              </p:ext>
            </p:extLst>
          </p:nvPr>
        </p:nvGraphicFramePr>
        <p:xfrm>
          <a:off x="1143000" y="1600200"/>
          <a:ext cx="6934200" cy="377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  <a:gridCol w="4800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OS</a:t>
                      </a:r>
                      <a:r>
                        <a:rPr lang="en-US" baseline="0" smtClean="0"/>
                        <a:t> Function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Function</a:t>
                      </a:r>
                      <a:r>
                        <a:rPr lang="en-US" baseline="0" smtClean="0"/>
                        <a:t> Effect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1" smtClean="0"/>
                        <a:t>walk</a:t>
                      </a:r>
                      <a:r>
                        <a:rPr lang="en-US" smtClean="0"/>
                        <a:t>()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Walks the elements</a:t>
                      </a:r>
                      <a:r>
                        <a:rPr lang="en-US" baseline="0" smtClean="0"/>
                        <a:t> of a directory tree.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1" smtClean="0"/>
                        <a:t>getcwd()</a:t>
                      </a:r>
                      <a:endParaRPr lang="en-US" b="1" i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Gets</a:t>
                      </a:r>
                      <a:r>
                        <a:rPr lang="en-US" baseline="0" smtClean="0"/>
                        <a:t> the current directory.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1" smtClean="0"/>
                        <a:t>listdir(path)</a:t>
                      </a:r>
                      <a:endParaRPr lang="en-US" b="1" i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Lists the directory of the specified path.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1" smtClean="0"/>
                        <a:t>path.abspath(s)</a:t>
                      </a:r>
                      <a:endParaRPr lang="en-US" b="1" i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Returns</a:t>
                      </a:r>
                      <a:r>
                        <a:rPr lang="en-US" baseline="0" smtClean="0"/>
                        <a:t> the absolute file path of the specified filename.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1" smtClean="0"/>
                        <a:t>path.exists(s)</a:t>
                      </a:r>
                      <a:endParaRPr lang="en-US" b="1" i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Returns</a:t>
                      </a:r>
                      <a:r>
                        <a:rPr lang="en-US" baseline="0" smtClean="0"/>
                        <a:t> true if the specified file or directory name exists.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1" smtClean="0"/>
                        <a:t>path.isdir(s)</a:t>
                      </a:r>
                      <a:endParaRPr lang="en-US" b="1" i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Returns true if the specified name is a directory.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1" smtClean="0"/>
                        <a:t>path.isfile(s)</a:t>
                      </a:r>
                      <a:endParaRPr lang="en-US" b="1" i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Returns true if the specified name is a file.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914400" y="5726668"/>
            <a:ext cx="7696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smtClean="0">
                <a:hlinkClick r:id="rId2"/>
              </a:rPr>
              <a:t>https</a:t>
            </a:r>
            <a:r>
              <a:rPr lang="en-US" sz="2000">
                <a:hlinkClick r:id="rId2"/>
              </a:rPr>
              <a:t>://docs.python.org/2/library/os.html#files-and-directories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9458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Computer Housekeeping and Maintenance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Copyright © 2015 Walter Wesley All Rights Reserved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5</a:t>
            </a:fld>
            <a:endParaRPr kumimoji="0"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pPr marL="822960" lvl="3" indent="0">
              <a:buNone/>
            </a:pPr>
            <a:r>
              <a:rPr lang="en-US" sz="3300" b="1" i="1" smtClean="0">
                <a:solidFill>
                  <a:schemeClr val="tx1"/>
                </a:solidFill>
              </a:rPr>
              <a:t>"""</a:t>
            </a:r>
            <a:endParaRPr lang="en-US" sz="3300" b="1" i="1">
              <a:solidFill>
                <a:schemeClr val="tx1"/>
              </a:solidFill>
            </a:endParaRPr>
          </a:p>
          <a:p>
            <a:pPr marL="822960" lvl="3" indent="0">
              <a:buNone/>
            </a:pPr>
            <a:r>
              <a:rPr lang="en-US" sz="3300" b="1" i="1">
                <a:solidFill>
                  <a:schemeClr val="tx1"/>
                </a:solidFill>
              </a:rPr>
              <a:t> This program counts the number of .txt files</a:t>
            </a:r>
          </a:p>
          <a:p>
            <a:pPr marL="822960" lvl="3" indent="0">
              <a:buNone/>
            </a:pPr>
            <a:r>
              <a:rPr lang="en-US" sz="3300" b="1" i="1">
                <a:solidFill>
                  <a:schemeClr val="tx1"/>
                </a:solidFill>
              </a:rPr>
              <a:t> within the directory tree, starting at the</a:t>
            </a:r>
          </a:p>
          <a:p>
            <a:pPr marL="822960" lvl="3" indent="0">
              <a:buNone/>
            </a:pPr>
            <a:r>
              <a:rPr lang="en-US" sz="3300" b="1" i="1">
                <a:solidFill>
                  <a:schemeClr val="tx1"/>
                </a:solidFill>
              </a:rPr>
              <a:t> current directory.</a:t>
            </a:r>
          </a:p>
          <a:p>
            <a:pPr marL="822960" lvl="3" indent="0">
              <a:buNone/>
            </a:pPr>
            <a:r>
              <a:rPr lang="en-US" sz="3300" b="1" i="1">
                <a:solidFill>
                  <a:schemeClr val="tx1"/>
                </a:solidFill>
              </a:rPr>
              <a:t>"""</a:t>
            </a:r>
          </a:p>
          <a:p>
            <a:pPr marL="822960" lvl="3" indent="0">
              <a:buNone/>
            </a:pPr>
            <a:r>
              <a:rPr lang="en-US" sz="3300" b="1" i="1">
                <a:solidFill>
                  <a:schemeClr val="tx1"/>
                </a:solidFill>
              </a:rPr>
              <a:t> </a:t>
            </a:r>
          </a:p>
          <a:p>
            <a:pPr marL="822960" lvl="3" indent="0">
              <a:buNone/>
            </a:pPr>
            <a:r>
              <a:rPr lang="en-US" sz="3300" b="1" i="1">
                <a:solidFill>
                  <a:schemeClr val="tx1"/>
                </a:solidFill>
              </a:rPr>
              <a:t>import os</a:t>
            </a:r>
          </a:p>
          <a:p>
            <a:pPr marL="822960" lvl="3" indent="0">
              <a:buNone/>
            </a:pPr>
            <a:r>
              <a:rPr lang="en-US" sz="3300" b="1" i="1">
                <a:solidFill>
                  <a:schemeClr val="tx1"/>
                </a:solidFill>
              </a:rPr>
              <a:t>count = 0</a:t>
            </a:r>
          </a:p>
          <a:p>
            <a:pPr marL="822960" lvl="3" indent="0">
              <a:buNone/>
            </a:pPr>
            <a:r>
              <a:rPr lang="en-US" sz="3300" b="1" i="1">
                <a:solidFill>
                  <a:schemeClr val="tx1"/>
                </a:solidFill>
              </a:rPr>
              <a:t>for dirname, dirs, files in os.walk('.'):</a:t>
            </a:r>
          </a:p>
          <a:p>
            <a:pPr marL="822960" lvl="3" indent="0">
              <a:buNone/>
            </a:pPr>
            <a:r>
              <a:rPr lang="en-US" sz="3300" b="1" i="1">
                <a:solidFill>
                  <a:schemeClr val="tx1"/>
                </a:solidFill>
              </a:rPr>
              <a:t>   for filename in files:</a:t>
            </a:r>
          </a:p>
          <a:p>
            <a:pPr marL="822960" lvl="3" indent="0">
              <a:buNone/>
            </a:pPr>
            <a:r>
              <a:rPr lang="en-US" sz="3300" b="1" i="1">
                <a:solidFill>
                  <a:schemeClr val="tx1"/>
                </a:solidFill>
              </a:rPr>
              <a:t>       if filename.endswith('.txt') :</a:t>
            </a:r>
          </a:p>
          <a:p>
            <a:pPr marL="822960" lvl="3" indent="0">
              <a:buNone/>
            </a:pPr>
            <a:r>
              <a:rPr lang="en-US" sz="3300" b="1" i="1">
                <a:solidFill>
                  <a:schemeClr val="tx1"/>
                </a:solidFill>
              </a:rPr>
              <a:t>           count = count + 1</a:t>
            </a:r>
          </a:p>
          <a:p>
            <a:pPr marL="822960" lvl="3" indent="0">
              <a:buNone/>
            </a:pPr>
            <a:endParaRPr lang="en-US" sz="3300" b="1" i="1">
              <a:solidFill>
                <a:schemeClr val="tx1"/>
              </a:solidFill>
            </a:endParaRPr>
          </a:p>
          <a:p>
            <a:pPr marL="822960" lvl="3" indent="0">
              <a:buNone/>
            </a:pPr>
            <a:r>
              <a:rPr lang="en-US" sz="3300" b="1" i="1">
                <a:solidFill>
                  <a:schemeClr val="tx1"/>
                </a:solidFill>
              </a:rPr>
              <a:t>print 'Files:', count</a:t>
            </a:r>
          </a:p>
          <a:p>
            <a:endParaRPr lang="en-US" smtClean="0"/>
          </a:p>
          <a:p>
            <a:pPr marL="0" indent="0">
              <a:buNone/>
            </a:pPr>
            <a:endParaRPr lang="en-US" smtClean="0"/>
          </a:p>
          <a:p>
            <a:pPr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12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Computer Housekeeping and Maintenance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Copyright © 2015 Walter Wesley All Rights Reserved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6</a:t>
            </a:fld>
            <a:endParaRPr kumimoji="0"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32500" lnSpcReduction="20000"/>
          </a:bodyPr>
          <a:lstStyle/>
          <a:p>
            <a:pPr marL="822960" lvl="3" indent="0">
              <a:buNone/>
            </a:pPr>
            <a:r>
              <a:rPr lang="en-US" sz="4400" b="1" i="1">
                <a:solidFill>
                  <a:schemeClr val="tx1"/>
                </a:solidFill>
              </a:rPr>
              <a:t>"""</a:t>
            </a:r>
          </a:p>
          <a:p>
            <a:pPr marL="822960" lvl="3" indent="0">
              <a:buNone/>
            </a:pPr>
            <a:r>
              <a:rPr lang="en-US" sz="4400" b="1" i="1">
                <a:solidFill>
                  <a:schemeClr val="tx1"/>
                </a:solidFill>
              </a:rPr>
              <a:t> This </a:t>
            </a:r>
            <a:r>
              <a:rPr lang="en-US" sz="4400" b="1" i="1">
                <a:solidFill>
                  <a:schemeClr val="tx1"/>
                </a:solidFill>
              </a:rPr>
              <a:t>program </a:t>
            </a:r>
            <a:r>
              <a:rPr lang="en-US" sz="4400" b="1" i="1" smtClean="0">
                <a:solidFill>
                  <a:schemeClr val="tx1"/>
                </a:solidFill>
              </a:rPr>
              <a:t>determines the size of all .txt </a:t>
            </a:r>
            <a:r>
              <a:rPr lang="en-US" sz="4400" b="1" i="1">
                <a:solidFill>
                  <a:schemeClr val="tx1"/>
                </a:solidFill>
              </a:rPr>
              <a:t>files</a:t>
            </a:r>
          </a:p>
          <a:p>
            <a:pPr marL="822960" lvl="3" indent="0">
              <a:buNone/>
            </a:pPr>
            <a:r>
              <a:rPr lang="en-US" sz="4400" b="1" i="1">
                <a:solidFill>
                  <a:schemeClr val="tx1"/>
                </a:solidFill>
              </a:rPr>
              <a:t> within the directory tree, starting at the</a:t>
            </a:r>
          </a:p>
          <a:p>
            <a:pPr marL="822960" lvl="3" indent="0">
              <a:buNone/>
            </a:pPr>
            <a:r>
              <a:rPr lang="en-US" sz="4400" b="1" i="1">
                <a:solidFill>
                  <a:schemeClr val="tx1"/>
                </a:solidFill>
              </a:rPr>
              <a:t> current </a:t>
            </a:r>
            <a:r>
              <a:rPr lang="en-US" sz="4400" b="1" i="1">
                <a:solidFill>
                  <a:schemeClr val="tx1"/>
                </a:solidFill>
              </a:rPr>
              <a:t>directory</a:t>
            </a:r>
            <a:r>
              <a:rPr lang="en-US" sz="4400" b="1" i="1" smtClean="0">
                <a:solidFill>
                  <a:schemeClr val="tx1"/>
                </a:solidFill>
              </a:rPr>
              <a:t>.</a:t>
            </a:r>
          </a:p>
          <a:p>
            <a:pPr marL="822960" lvl="3" indent="0">
              <a:buNone/>
            </a:pPr>
            <a:r>
              <a:rPr lang="en-US" sz="4400" b="1" i="1">
                <a:solidFill>
                  <a:schemeClr val="tx1"/>
                </a:solidFill>
              </a:rPr>
              <a:t> </a:t>
            </a:r>
            <a:r>
              <a:rPr lang="en-US" sz="4400" b="1" i="1" smtClean="0">
                <a:solidFill>
                  <a:schemeClr val="tx1"/>
                </a:solidFill>
              </a:rPr>
              <a:t>Note that we use “join”  to perform concatenation</a:t>
            </a:r>
          </a:p>
          <a:p>
            <a:pPr marL="822960" lvl="3" indent="0">
              <a:buNone/>
            </a:pPr>
            <a:r>
              <a:rPr lang="en-US" sz="4400" b="1" i="1">
                <a:solidFill>
                  <a:schemeClr val="tx1"/>
                </a:solidFill>
              </a:rPr>
              <a:t> </a:t>
            </a:r>
            <a:r>
              <a:rPr lang="en-US" sz="4400" b="1" i="1" smtClean="0">
                <a:solidFill>
                  <a:schemeClr val="tx1"/>
                </a:solidFill>
              </a:rPr>
              <a:t>because it accounts for the path delimiter differences</a:t>
            </a:r>
          </a:p>
          <a:p>
            <a:pPr marL="822960" lvl="3" indent="0">
              <a:buNone/>
            </a:pPr>
            <a:r>
              <a:rPr lang="en-US" sz="4400" b="1" i="1">
                <a:solidFill>
                  <a:schemeClr val="tx1"/>
                </a:solidFill>
              </a:rPr>
              <a:t> </a:t>
            </a:r>
            <a:r>
              <a:rPr lang="en-US" sz="4400" b="1" i="1" smtClean="0">
                <a:solidFill>
                  <a:schemeClr val="tx1"/>
                </a:solidFill>
              </a:rPr>
              <a:t>across different operating systems (“/” vs “\”).</a:t>
            </a:r>
            <a:endParaRPr lang="en-US" sz="4400" b="1" i="1">
              <a:solidFill>
                <a:schemeClr val="tx1"/>
              </a:solidFill>
            </a:endParaRPr>
          </a:p>
          <a:p>
            <a:pPr marL="822960" lvl="3" indent="0">
              <a:buNone/>
            </a:pPr>
            <a:r>
              <a:rPr lang="en-US" sz="4400" b="1" i="1">
                <a:solidFill>
                  <a:schemeClr val="tx1"/>
                </a:solidFill>
              </a:rPr>
              <a:t>"""</a:t>
            </a:r>
          </a:p>
          <a:p>
            <a:pPr marL="822960" lvl="3" indent="0">
              <a:buNone/>
            </a:pPr>
            <a:r>
              <a:rPr lang="en-US" sz="4400" b="1" i="1">
                <a:solidFill>
                  <a:schemeClr val="tx1"/>
                </a:solidFill>
              </a:rPr>
              <a:t> </a:t>
            </a:r>
          </a:p>
          <a:p>
            <a:pPr marL="822960" lvl="3" indent="0">
              <a:buNone/>
            </a:pPr>
            <a:r>
              <a:rPr lang="en-US" sz="4400" b="1" i="1" smtClean="0">
                <a:solidFill>
                  <a:schemeClr val="tx1"/>
                </a:solidFill>
              </a:rPr>
              <a:t>import </a:t>
            </a:r>
            <a:r>
              <a:rPr lang="en-US" sz="4400" b="1" i="1">
                <a:solidFill>
                  <a:schemeClr val="tx1"/>
                </a:solidFill>
              </a:rPr>
              <a:t>os</a:t>
            </a:r>
          </a:p>
          <a:p>
            <a:pPr marL="822960" lvl="3" indent="0">
              <a:buNone/>
            </a:pPr>
            <a:r>
              <a:rPr lang="en-US" sz="4400" b="1" i="1">
                <a:solidFill>
                  <a:schemeClr val="tx1"/>
                </a:solidFill>
              </a:rPr>
              <a:t>from os.path import join</a:t>
            </a:r>
          </a:p>
          <a:p>
            <a:pPr marL="822960" lvl="3" indent="0">
              <a:buNone/>
            </a:pPr>
            <a:r>
              <a:rPr lang="en-US" sz="4400" b="1" i="1">
                <a:solidFill>
                  <a:schemeClr val="tx1"/>
                </a:solidFill>
              </a:rPr>
              <a:t>for (dirname, dirs, files) in os.walk('.'):</a:t>
            </a:r>
          </a:p>
          <a:p>
            <a:pPr marL="822960" lvl="3" indent="0">
              <a:buNone/>
            </a:pPr>
            <a:r>
              <a:rPr lang="en-US" sz="4400" b="1" i="1">
                <a:solidFill>
                  <a:schemeClr val="tx1"/>
                </a:solidFill>
              </a:rPr>
              <a:t>   for filename in files:</a:t>
            </a:r>
          </a:p>
          <a:p>
            <a:pPr marL="822960" lvl="3" indent="0">
              <a:buNone/>
            </a:pPr>
            <a:r>
              <a:rPr lang="en-US" sz="4400" b="1" i="1">
                <a:solidFill>
                  <a:schemeClr val="tx1"/>
                </a:solidFill>
              </a:rPr>
              <a:t>       if filename.endswith('.txt') :</a:t>
            </a:r>
          </a:p>
          <a:p>
            <a:pPr marL="822960" lvl="3" indent="0">
              <a:buNone/>
            </a:pPr>
            <a:r>
              <a:rPr lang="en-US" sz="4400" b="1" i="1">
                <a:solidFill>
                  <a:schemeClr val="tx1"/>
                </a:solidFill>
              </a:rPr>
              <a:t>           thefile = </a:t>
            </a:r>
            <a:r>
              <a:rPr lang="en-US" sz="4400" b="1" i="1">
                <a:solidFill>
                  <a:schemeClr val="tx1"/>
                </a:solidFill>
              </a:rPr>
              <a:t>os.path.join(dirname</a:t>
            </a:r>
            <a:r>
              <a:rPr lang="en-US" sz="4400" b="1" i="1" smtClean="0">
                <a:solidFill>
                  <a:schemeClr val="tx1"/>
                </a:solidFill>
              </a:rPr>
              <a:t>, filename</a:t>
            </a:r>
            <a:r>
              <a:rPr lang="en-US" sz="4400" b="1" i="1">
                <a:solidFill>
                  <a:schemeClr val="tx1"/>
                </a:solidFill>
              </a:rPr>
              <a:t>)</a:t>
            </a:r>
          </a:p>
          <a:p>
            <a:pPr marL="822960" lvl="3" indent="0">
              <a:buNone/>
            </a:pPr>
            <a:r>
              <a:rPr lang="en-US" sz="4400" b="1" i="1">
                <a:solidFill>
                  <a:schemeClr val="tx1"/>
                </a:solidFill>
              </a:rPr>
              <a:t>           print os.path.getsize(thefile), thefile</a:t>
            </a:r>
          </a:p>
          <a:p>
            <a:pPr marL="822960" lvl="3" indent="0">
              <a:buNone/>
            </a:pPr>
            <a:r>
              <a:rPr lang="en-US" sz="3200" smtClean="0"/>
              <a:t/>
            </a:r>
            <a:br>
              <a:rPr lang="en-US" sz="3200" smtClean="0"/>
            </a:br>
            <a:endParaRPr lang="en-US" sz="3600" b="1" i="1" smtClean="0">
              <a:solidFill>
                <a:schemeClr val="tx1"/>
              </a:solidFill>
            </a:endParaRPr>
          </a:p>
          <a:p>
            <a:endParaRPr lang="en-US" smtClean="0"/>
          </a:p>
          <a:p>
            <a:pPr marL="0" indent="0">
              <a:buNone/>
            </a:pPr>
            <a:endParaRPr lang="en-US" smtClean="0"/>
          </a:p>
          <a:p>
            <a:pPr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45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Computer Housekeeping and Maintenance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Copyright © 2015 Walter Wesley All Rights Reserved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7</a:t>
            </a:fld>
            <a:endParaRPr kumimoji="0"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pPr marL="822960" lvl="3" indent="0">
              <a:buClr>
                <a:srgbClr val="8C7B70"/>
              </a:buClr>
              <a:buNone/>
            </a:pPr>
            <a:r>
              <a:rPr lang="en-US" b="1" i="1">
                <a:solidFill>
                  <a:prstClr val="black"/>
                </a:solidFill>
              </a:rPr>
              <a:t>"""</a:t>
            </a:r>
          </a:p>
          <a:p>
            <a:pPr marL="822960" lvl="3" indent="0">
              <a:buClr>
                <a:srgbClr val="8C7B70"/>
              </a:buClr>
              <a:buNone/>
            </a:pPr>
            <a:r>
              <a:rPr lang="en-US" b="1" i="1">
                <a:solidFill>
                  <a:prstClr val="black"/>
                </a:solidFill>
              </a:rPr>
              <a:t> This </a:t>
            </a:r>
            <a:r>
              <a:rPr lang="en-US" b="1" i="1">
                <a:solidFill>
                  <a:prstClr val="black"/>
                </a:solidFill>
              </a:rPr>
              <a:t>program </a:t>
            </a:r>
            <a:r>
              <a:rPr lang="en-US" b="1" i="1" smtClean="0">
                <a:solidFill>
                  <a:prstClr val="black"/>
                </a:solidFill>
              </a:rPr>
              <a:t>looks all files except those of specific </a:t>
            </a:r>
          </a:p>
          <a:p>
            <a:pPr marL="822960" lvl="3" indent="0">
              <a:buClr>
                <a:srgbClr val="8C7B70"/>
              </a:buClr>
              <a:buNone/>
            </a:pPr>
            <a:r>
              <a:rPr lang="en-US" b="1" i="1">
                <a:solidFill>
                  <a:prstClr val="black"/>
                </a:solidFill>
              </a:rPr>
              <a:t> </a:t>
            </a:r>
            <a:r>
              <a:rPr lang="en-US" b="1" i="1" smtClean="0">
                <a:solidFill>
                  <a:prstClr val="black"/>
                </a:solidFill>
              </a:rPr>
              <a:t>sizes 2578 and 2565 (these are vendor headers that</a:t>
            </a:r>
          </a:p>
          <a:p>
            <a:pPr marL="822960" lvl="3" indent="0">
              <a:buClr>
                <a:srgbClr val="8C7B70"/>
              </a:buClr>
              <a:buNone/>
            </a:pPr>
            <a:r>
              <a:rPr lang="en-US" b="1" i="1">
                <a:solidFill>
                  <a:prstClr val="black"/>
                </a:solidFill>
              </a:rPr>
              <a:t> </a:t>
            </a:r>
            <a:r>
              <a:rPr lang="en-US" b="1" i="1" smtClean="0">
                <a:solidFill>
                  <a:prstClr val="black"/>
                </a:solidFill>
              </a:rPr>
              <a:t>we don’ t care about) or files that don’ t have more</a:t>
            </a:r>
          </a:p>
          <a:p>
            <a:pPr marL="822960" lvl="3" indent="0">
              <a:buClr>
                <a:srgbClr val="8C7B70"/>
              </a:buClr>
              <a:buNone/>
            </a:pPr>
            <a:r>
              <a:rPr lang="en-US" b="1" i="1">
                <a:solidFill>
                  <a:prstClr val="black"/>
                </a:solidFill>
              </a:rPr>
              <a:t> </a:t>
            </a:r>
            <a:r>
              <a:rPr lang="en-US" b="1" i="1" smtClean="0">
                <a:solidFill>
                  <a:prstClr val="black"/>
                </a:solidFill>
              </a:rPr>
              <a:t>than one line.</a:t>
            </a:r>
            <a:endParaRPr lang="en-US" b="1" i="1">
              <a:solidFill>
                <a:prstClr val="black"/>
              </a:solidFill>
            </a:endParaRPr>
          </a:p>
          <a:p>
            <a:pPr marL="822960" lvl="3" indent="0">
              <a:buClr>
                <a:srgbClr val="8C7B70"/>
              </a:buClr>
              <a:buNone/>
            </a:pPr>
            <a:r>
              <a:rPr lang="en-US" b="1" i="1">
                <a:solidFill>
                  <a:prstClr val="black"/>
                </a:solidFill>
              </a:rPr>
              <a:t>"""</a:t>
            </a:r>
          </a:p>
          <a:p>
            <a:pPr marL="822960" lvl="3" indent="0">
              <a:buNone/>
            </a:pPr>
            <a:r>
              <a:rPr lang="en-US" b="1" i="1" smtClean="0">
                <a:solidFill>
                  <a:schemeClr val="tx1"/>
                </a:solidFill>
              </a:rPr>
              <a:t>import </a:t>
            </a:r>
            <a:r>
              <a:rPr lang="en-US" b="1" i="1">
                <a:solidFill>
                  <a:schemeClr val="tx1"/>
                </a:solidFill>
              </a:rPr>
              <a:t>os</a:t>
            </a:r>
          </a:p>
          <a:p>
            <a:pPr marL="822960" lvl="3" indent="0">
              <a:buNone/>
            </a:pPr>
            <a:r>
              <a:rPr lang="en-US" b="1" i="1">
                <a:solidFill>
                  <a:schemeClr val="tx1"/>
                </a:solidFill>
              </a:rPr>
              <a:t>from os.path import join</a:t>
            </a:r>
          </a:p>
          <a:p>
            <a:pPr marL="822960" lvl="3" indent="0">
              <a:buNone/>
            </a:pPr>
            <a:r>
              <a:rPr lang="en-US" b="1" i="1">
                <a:solidFill>
                  <a:schemeClr val="tx1"/>
                </a:solidFill>
              </a:rPr>
              <a:t>for (dirname, dirs, files) in os.walk('.'):</a:t>
            </a:r>
          </a:p>
          <a:p>
            <a:pPr marL="822960" lvl="3" indent="0">
              <a:buNone/>
            </a:pPr>
            <a:r>
              <a:rPr lang="en-US" b="1" i="1">
                <a:solidFill>
                  <a:schemeClr val="tx1"/>
                </a:solidFill>
              </a:rPr>
              <a:t>   for filename in files:</a:t>
            </a:r>
          </a:p>
          <a:p>
            <a:pPr marL="822960" lvl="3" indent="0">
              <a:buNone/>
            </a:pPr>
            <a:r>
              <a:rPr lang="en-US" b="1" i="1">
                <a:solidFill>
                  <a:schemeClr val="tx1"/>
                </a:solidFill>
              </a:rPr>
              <a:t>       if filename.endswith('.txt') :</a:t>
            </a:r>
          </a:p>
          <a:p>
            <a:pPr marL="822960" lvl="3" indent="0">
              <a:buNone/>
            </a:pPr>
            <a:r>
              <a:rPr lang="en-US" b="1" i="1">
                <a:solidFill>
                  <a:schemeClr val="tx1"/>
                </a:solidFill>
              </a:rPr>
              <a:t>           thefile = os.path.join(dirname,filename)</a:t>
            </a:r>
          </a:p>
          <a:p>
            <a:pPr marL="822960" lvl="3" indent="0">
              <a:buNone/>
            </a:pPr>
            <a:r>
              <a:rPr lang="en-US" b="1" i="1">
                <a:solidFill>
                  <a:schemeClr val="tx1"/>
                </a:solidFill>
              </a:rPr>
              <a:t>           size = os.path.getsize(thefile)</a:t>
            </a:r>
          </a:p>
          <a:p>
            <a:pPr marL="822960" lvl="3" indent="0">
              <a:buNone/>
            </a:pPr>
            <a:r>
              <a:rPr lang="en-US" b="1" i="1">
                <a:solidFill>
                  <a:schemeClr val="tx1"/>
                </a:solidFill>
              </a:rPr>
              <a:t>           if size == 2578 or size == 2565:</a:t>
            </a:r>
          </a:p>
          <a:p>
            <a:pPr marL="822960" lvl="3" indent="0">
              <a:buNone/>
            </a:pPr>
            <a:r>
              <a:rPr lang="en-US" b="1" i="1">
                <a:solidFill>
                  <a:schemeClr val="tx1"/>
                </a:solidFill>
              </a:rPr>
              <a:t>               continue</a:t>
            </a:r>
          </a:p>
          <a:p>
            <a:pPr marL="822960" lvl="3" indent="0">
              <a:buNone/>
            </a:pPr>
            <a:r>
              <a:rPr lang="en-US" b="1" i="1">
                <a:solidFill>
                  <a:schemeClr val="tx1"/>
                </a:solidFill>
              </a:rPr>
              <a:t>           fhand = open(thefile,'r')</a:t>
            </a:r>
          </a:p>
          <a:p>
            <a:pPr marL="822960" lvl="3" indent="0">
              <a:buNone/>
            </a:pPr>
            <a:r>
              <a:rPr lang="en-US" b="1" i="1">
                <a:solidFill>
                  <a:schemeClr val="tx1"/>
                </a:solidFill>
              </a:rPr>
              <a:t>           lines = list()</a:t>
            </a:r>
          </a:p>
          <a:p>
            <a:pPr marL="822960" lvl="3" indent="0">
              <a:buNone/>
            </a:pPr>
            <a:r>
              <a:rPr lang="en-US" b="1" i="1">
                <a:solidFill>
                  <a:schemeClr val="tx1"/>
                </a:solidFill>
              </a:rPr>
              <a:t>           for line in fhand:</a:t>
            </a:r>
          </a:p>
          <a:p>
            <a:pPr marL="822960" lvl="3" indent="0">
              <a:buNone/>
            </a:pPr>
            <a:r>
              <a:rPr lang="en-US" b="1" i="1">
                <a:solidFill>
                  <a:schemeClr val="tx1"/>
                </a:solidFill>
              </a:rPr>
              <a:t>               lines.append(line)</a:t>
            </a:r>
          </a:p>
          <a:p>
            <a:pPr marL="822960" lvl="3" indent="0">
              <a:buNone/>
            </a:pPr>
            <a:r>
              <a:rPr lang="en-US" b="1" i="1">
                <a:solidFill>
                  <a:schemeClr val="tx1"/>
                </a:solidFill>
              </a:rPr>
              <a:t>           fhand.close()</a:t>
            </a:r>
          </a:p>
          <a:p>
            <a:pPr marL="822960" lvl="3" indent="0">
              <a:buNone/>
            </a:pPr>
            <a:r>
              <a:rPr lang="en-US" b="1" i="1">
                <a:solidFill>
                  <a:schemeClr val="tx1"/>
                </a:solidFill>
              </a:rPr>
              <a:t>           if len(lines) &gt; 1:</a:t>
            </a:r>
          </a:p>
          <a:p>
            <a:pPr marL="822960" lvl="3" indent="0">
              <a:buNone/>
            </a:pPr>
            <a:r>
              <a:rPr lang="en-US" b="1" i="1">
                <a:solidFill>
                  <a:schemeClr val="tx1"/>
                </a:solidFill>
              </a:rPr>
              <a:t>                print len(lines), thefile</a:t>
            </a:r>
          </a:p>
          <a:p>
            <a:pPr marL="822960" lvl="3" indent="0">
              <a:buNone/>
            </a:pPr>
            <a:r>
              <a:rPr lang="en-US" b="1" i="1">
                <a:solidFill>
                  <a:schemeClr val="tx1"/>
                </a:solidFill>
              </a:rPr>
              <a:t>                print lines[:4]</a:t>
            </a:r>
          </a:p>
          <a:p>
            <a:pPr marL="822960" lvl="3" indent="0">
              <a:buNone/>
            </a:pPr>
            <a:r>
              <a:rPr lang="en-US" smtClean="0"/>
              <a:t/>
            </a:r>
            <a:br>
              <a:rPr lang="en-US" smtClean="0"/>
            </a:br>
            <a:endParaRPr lang="en-US" sz="2600" b="1" i="1" smtClean="0">
              <a:solidFill>
                <a:schemeClr val="tx1"/>
              </a:solidFill>
            </a:endParaRPr>
          </a:p>
          <a:p>
            <a:endParaRPr lang="en-US" smtClean="0"/>
          </a:p>
          <a:p>
            <a:pPr marL="0" indent="0">
              <a:buNone/>
            </a:pPr>
            <a:endParaRPr lang="en-US" smtClean="0"/>
          </a:p>
          <a:p>
            <a:pPr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26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Computer Housekeeping and Maintenance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Copyright © 2015 Walter Wesley All Rights Reserved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8</a:t>
            </a:fld>
            <a:endParaRPr kumimoji="0"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822960" lvl="3" indent="0">
              <a:buNone/>
            </a:pPr>
            <a:r>
              <a:rPr lang="en-US" sz="1000" b="1" i="1">
                <a:solidFill>
                  <a:schemeClr val="tx1"/>
                </a:solidFill>
              </a:rPr>
              <a:t>"""</a:t>
            </a:r>
          </a:p>
          <a:p>
            <a:pPr marL="822960" lvl="3" indent="0">
              <a:buNone/>
            </a:pPr>
            <a:r>
              <a:rPr lang="en-US" sz="1000" b="1" i="1">
                <a:solidFill>
                  <a:schemeClr val="tx1"/>
                </a:solidFill>
              </a:rPr>
              <a:t> This </a:t>
            </a:r>
            <a:r>
              <a:rPr lang="en-US" sz="1000" b="1" i="1">
                <a:solidFill>
                  <a:schemeClr val="tx1"/>
                </a:solidFill>
              </a:rPr>
              <a:t>program </a:t>
            </a:r>
            <a:r>
              <a:rPr lang="en-US" sz="1000" b="1" i="1" smtClean="0">
                <a:solidFill>
                  <a:schemeClr val="tx1"/>
                </a:solidFill>
              </a:rPr>
              <a:t>reverses the logic of the</a:t>
            </a:r>
          </a:p>
          <a:p>
            <a:pPr marL="822960" lvl="3" indent="0">
              <a:buNone/>
            </a:pPr>
            <a:r>
              <a:rPr lang="en-US" sz="1000" b="1" i="1" smtClean="0">
                <a:solidFill>
                  <a:schemeClr val="tx1"/>
                </a:solidFill>
              </a:rPr>
              <a:t> previous one—we will soon want to</a:t>
            </a:r>
          </a:p>
          <a:p>
            <a:pPr marL="822960" lvl="3" indent="0">
              <a:buNone/>
            </a:pPr>
            <a:r>
              <a:rPr lang="en-US" sz="1000" b="1" i="1" smtClean="0">
                <a:solidFill>
                  <a:schemeClr val="tx1"/>
                </a:solidFill>
              </a:rPr>
              <a:t> delete all files we are not interested in.</a:t>
            </a:r>
          </a:p>
          <a:p>
            <a:pPr marL="822960" lvl="3" indent="0">
              <a:buNone/>
            </a:pPr>
            <a:r>
              <a:rPr lang="en-US" sz="1000" b="1" i="1" smtClean="0">
                <a:solidFill>
                  <a:schemeClr val="tx1"/>
                </a:solidFill>
              </a:rPr>
              <a:t> (we also deal with 3 line footer files that</a:t>
            </a:r>
          </a:p>
          <a:p>
            <a:pPr marL="822960" lvl="3" indent="0">
              <a:buNone/>
            </a:pPr>
            <a:r>
              <a:rPr lang="en-US" sz="1000" b="1" i="1">
                <a:solidFill>
                  <a:schemeClr val="tx1"/>
                </a:solidFill>
              </a:rPr>
              <a:t> </a:t>
            </a:r>
            <a:r>
              <a:rPr lang="en-US" sz="1000" b="1" i="1" smtClean="0">
                <a:solidFill>
                  <a:schemeClr val="tx1"/>
                </a:solidFill>
              </a:rPr>
              <a:t>we are not interested in).</a:t>
            </a:r>
            <a:endParaRPr lang="en-US" sz="1000" b="1" i="1">
              <a:solidFill>
                <a:schemeClr val="tx1"/>
              </a:solidFill>
            </a:endParaRPr>
          </a:p>
          <a:p>
            <a:pPr marL="822960" lvl="3" indent="0">
              <a:buNone/>
            </a:pPr>
            <a:r>
              <a:rPr lang="en-US" sz="1000" b="1" i="1">
                <a:solidFill>
                  <a:schemeClr val="tx1"/>
                </a:solidFill>
              </a:rPr>
              <a:t>"""</a:t>
            </a:r>
          </a:p>
          <a:p>
            <a:pPr marL="822960" lvl="3" indent="0">
              <a:buNone/>
            </a:pPr>
            <a:r>
              <a:rPr lang="en-US" sz="1000" b="1" i="1" smtClean="0">
                <a:solidFill>
                  <a:schemeClr val="tx1"/>
                </a:solidFill>
              </a:rPr>
              <a:t>import </a:t>
            </a:r>
            <a:r>
              <a:rPr lang="en-US" sz="1000" b="1" i="1">
                <a:solidFill>
                  <a:schemeClr val="tx1"/>
                </a:solidFill>
              </a:rPr>
              <a:t>os</a:t>
            </a:r>
          </a:p>
          <a:p>
            <a:pPr marL="822960" lvl="3" indent="0">
              <a:buNone/>
            </a:pPr>
            <a:r>
              <a:rPr lang="en-US" sz="1000" b="1" i="1">
                <a:solidFill>
                  <a:schemeClr val="tx1"/>
                </a:solidFill>
              </a:rPr>
              <a:t>from os.path import join</a:t>
            </a:r>
          </a:p>
          <a:p>
            <a:pPr marL="822960" lvl="3" indent="0">
              <a:buNone/>
            </a:pPr>
            <a:r>
              <a:rPr lang="en-US" sz="1000" b="1" i="1">
                <a:solidFill>
                  <a:schemeClr val="tx1"/>
                </a:solidFill>
              </a:rPr>
              <a:t>for (dirname, dirs, files) in os.walk('.'):</a:t>
            </a:r>
          </a:p>
          <a:p>
            <a:pPr marL="822960" lvl="3" indent="0">
              <a:buNone/>
            </a:pPr>
            <a:r>
              <a:rPr lang="en-US" sz="1000" b="1" i="1">
                <a:solidFill>
                  <a:schemeClr val="tx1"/>
                </a:solidFill>
              </a:rPr>
              <a:t>   for filename in files:</a:t>
            </a:r>
          </a:p>
          <a:p>
            <a:pPr marL="822960" lvl="3" indent="0">
              <a:buNone/>
            </a:pPr>
            <a:r>
              <a:rPr lang="en-US" sz="1000" b="1" i="1">
                <a:solidFill>
                  <a:schemeClr val="tx1"/>
                </a:solidFill>
              </a:rPr>
              <a:t>       if filename.endswith('.txt') :</a:t>
            </a:r>
          </a:p>
          <a:p>
            <a:pPr marL="822960" lvl="3" indent="0">
              <a:buNone/>
            </a:pPr>
            <a:r>
              <a:rPr lang="en-US" sz="1000" b="1" i="1">
                <a:solidFill>
                  <a:schemeClr val="tx1"/>
                </a:solidFill>
              </a:rPr>
              <a:t>           thefile = os.path.join(dirname,filename)</a:t>
            </a:r>
          </a:p>
          <a:p>
            <a:pPr marL="822960" lvl="3" indent="0">
              <a:buNone/>
            </a:pPr>
            <a:r>
              <a:rPr lang="en-US" sz="1000" b="1" i="1">
                <a:solidFill>
                  <a:schemeClr val="tx1"/>
                </a:solidFill>
              </a:rPr>
              <a:t>           size = os.path.getsize(thefile)</a:t>
            </a:r>
          </a:p>
          <a:p>
            <a:pPr marL="822960" lvl="3" indent="0">
              <a:buNone/>
            </a:pPr>
            <a:r>
              <a:rPr lang="en-US" sz="1000" b="1" i="1">
                <a:solidFill>
                  <a:schemeClr val="tx1"/>
                </a:solidFill>
              </a:rPr>
              <a:t>           if size == 2578 or size == 2565:</a:t>
            </a:r>
          </a:p>
          <a:p>
            <a:pPr marL="822960" lvl="3" indent="0">
              <a:buNone/>
            </a:pPr>
            <a:r>
              <a:rPr lang="en-US" sz="1000" b="1" i="1">
                <a:solidFill>
                  <a:schemeClr val="tx1"/>
                </a:solidFill>
              </a:rPr>
              <a:t>               print 'T-Mobile:',thefile</a:t>
            </a:r>
          </a:p>
          <a:p>
            <a:pPr marL="822960" lvl="3" indent="0">
              <a:buNone/>
            </a:pPr>
            <a:r>
              <a:rPr lang="en-US" sz="1000" b="1" i="1">
                <a:solidFill>
                  <a:schemeClr val="tx1"/>
                </a:solidFill>
              </a:rPr>
              <a:t>               continue</a:t>
            </a:r>
          </a:p>
          <a:p>
            <a:pPr marL="822960" lvl="3" indent="0">
              <a:buNone/>
            </a:pPr>
            <a:r>
              <a:rPr lang="en-US" sz="1000" b="1" i="1">
                <a:solidFill>
                  <a:schemeClr val="tx1"/>
                </a:solidFill>
              </a:rPr>
              <a:t>           fhand = open(thefile,'r')</a:t>
            </a:r>
          </a:p>
          <a:p>
            <a:pPr marL="822960" lvl="3" indent="0">
              <a:buNone/>
            </a:pPr>
            <a:r>
              <a:rPr lang="en-US" sz="1000" b="1" i="1">
                <a:solidFill>
                  <a:schemeClr val="tx1"/>
                </a:solidFill>
              </a:rPr>
              <a:t>           lines = list()</a:t>
            </a:r>
          </a:p>
          <a:p>
            <a:pPr marL="822960" lvl="3" indent="0">
              <a:buNone/>
            </a:pPr>
            <a:r>
              <a:rPr lang="en-US" sz="1000" b="1" i="1">
                <a:solidFill>
                  <a:schemeClr val="tx1"/>
                </a:solidFill>
              </a:rPr>
              <a:t>           for line in fhand:</a:t>
            </a:r>
          </a:p>
          <a:p>
            <a:pPr marL="822960" lvl="3" indent="0">
              <a:buNone/>
            </a:pPr>
            <a:r>
              <a:rPr lang="en-US" sz="1000" b="1" i="1">
                <a:solidFill>
                  <a:schemeClr val="tx1"/>
                </a:solidFill>
              </a:rPr>
              <a:t>               lines.append(line)</a:t>
            </a:r>
          </a:p>
          <a:p>
            <a:pPr marL="822960" lvl="3" indent="0">
              <a:buNone/>
            </a:pPr>
            <a:r>
              <a:rPr lang="en-US" sz="1000" b="1" i="1">
                <a:solidFill>
                  <a:schemeClr val="tx1"/>
                </a:solidFill>
              </a:rPr>
              <a:t>           fhand.close()</a:t>
            </a:r>
          </a:p>
          <a:p>
            <a:pPr marL="822960" lvl="3" indent="0">
              <a:buNone/>
            </a:pPr>
            <a:r>
              <a:rPr lang="en-US" sz="1000" b="1" i="1">
                <a:solidFill>
                  <a:schemeClr val="tx1"/>
                </a:solidFill>
              </a:rPr>
              <a:t>           if len(lines) == 3 and lines[2].startswith('Sent from my iPhone') :</a:t>
            </a:r>
          </a:p>
          <a:p>
            <a:pPr marL="822960" lvl="3" indent="0">
              <a:buNone/>
            </a:pPr>
            <a:r>
              <a:rPr lang="en-US" sz="1000" b="1" i="1">
                <a:solidFill>
                  <a:schemeClr val="tx1"/>
                </a:solidFill>
              </a:rPr>
              <a:t>               print 'iPhone:', thefile</a:t>
            </a:r>
          </a:p>
          <a:p>
            <a:pPr marL="822960" lvl="3" indent="0">
              <a:buNone/>
            </a:pPr>
            <a:r>
              <a:rPr lang="en-US" sz="1000" b="1" i="1">
                <a:solidFill>
                  <a:schemeClr val="tx1"/>
                </a:solidFill>
              </a:rPr>
              <a:t>               </a:t>
            </a:r>
            <a:r>
              <a:rPr lang="en-US" sz="1000" b="1" i="1" smtClean="0">
                <a:solidFill>
                  <a:schemeClr val="tx1"/>
                </a:solidFill>
              </a:rPr>
              <a:t>continue</a:t>
            </a:r>
            <a:r>
              <a:rPr lang="en-US" sz="1000" smtClean="0"/>
              <a:t/>
            </a:r>
            <a:br>
              <a:rPr lang="en-US" sz="1000" smtClean="0"/>
            </a:br>
            <a:endParaRPr lang="en-US" sz="1000" b="1" i="1" smtClean="0">
              <a:solidFill>
                <a:schemeClr val="tx1"/>
              </a:solidFill>
            </a:endParaRPr>
          </a:p>
          <a:p>
            <a:endParaRPr lang="en-US" sz="1000" smtClean="0"/>
          </a:p>
          <a:p>
            <a:pPr marL="0" indent="0">
              <a:buNone/>
            </a:pPr>
            <a:endParaRPr lang="en-US" sz="1000" smtClean="0"/>
          </a:p>
          <a:p>
            <a:pPr>
              <a:buFont typeface="Arial" panose="020B0604020202020204" pitchFamily="34" charset="0"/>
              <a:buChar char="•"/>
            </a:pPr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2159968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Computer Housekeeping and Maintenance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Copyright © 2015 Walter Wesley All Rights Reserved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9</a:t>
            </a:fld>
            <a:endParaRPr kumimoji="0"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25000" lnSpcReduction="20000"/>
          </a:bodyPr>
          <a:lstStyle/>
          <a:p>
            <a:pPr marL="822960" lvl="3" indent="0">
              <a:buNone/>
            </a:pPr>
            <a:r>
              <a:rPr lang="en-US" sz="4800" b="1" i="1">
                <a:solidFill>
                  <a:schemeClr val="tx1"/>
                </a:solidFill>
              </a:rPr>
              <a:t>"""</a:t>
            </a:r>
          </a:p>
          <a:p>
            <a:pPr marL="822960" lvl="3" indent="0">
              <a:buNone/>
            </a:pPr>
            <a:r>
              <a:rPr lang="en-US" sz="4800" b="1" i="1">
                <a:solidFill>
                  <a:schemeClr val="tx1"/>
                </a:solidFill>
              </a:rPr>
              <a:t> This </a:t>
            </a:r>
            <a:r>
              <a:rPr lang="en-US" sz="4800" b="1" i="1">
                <a:solidFill>
                  <a:schemeClr val="tx1"/>
                </a:solidFill>
              </a:rPr>
              <a:t>program </a:t>
            </a:r>
            <a:r>
              <a:rPr lang="en-US" sz="4800" b="1" i="1" smtClean="0">
                <a:solidFill>
                  <a:schemeClr val="tx1"/>
                </a:solidFill>
              </a:rPr>
              <a:t>actually deletes the files that</a:t>
            </a:r>
          </a:p>
          <a:p>
            <a:pPr marL="822960" lvl="3" indent="0">
              <a:buNone/>
            </a:pPr>
            <a:r>
              <a:rPr lang="en-US" sz="4800" b="1" i="1">
                <a:solidFill>
                  <a:schemeClr val="tx1"/>
                </a:solidFill>
              </a:rPr>
              <a:t> </a:t>
            </a:r>
            <a:r>
              <a:rPr lang="en-US" sz="4800" b="1" i="1" smtClean="0">
                <a:solidFill>
                  <a:schemeClr val="tx1"/>
                </a:solidFill>
              </a:rPr>
              <a:t>we’ve determined we want to delete.</a:t>
            </a:r>
            <a:endParaRPr lang="en-US" sz="4800" b="1" i="1">
              <a:solidFill>
                <a:schemeClr val="tx1"/>
              </a:solidFill>
            </a:endParaRPr>
          </a:p>
          <a:p>
            <a:pPr marL="822960" lvl="3" indent="0">
              <a:buNone/>
            </a:pPr>
            <a:r>
              <a:rPr lang="en-US" sz="4800" b="1" i="1">
                <a:solidFill>
                  <a:schemeClr val="tx1"/>
                </a:solidFill>
              </a:rPr>
              <a:t>"""</a:t>
            </a:r>
          </a:p>
          <a:p>
            <a:pPr marL="822960" lvl="3" indent="0">
              <a:buNone/>
            </a:pPr>
            <a:r>
              <a:rPr lang="en-US" sz="4800" b="1" i="1" smtClean="0">
                <a:solidFill>
                  <a:schemeClr val="tx1"/>
                </a:solidFill>
              </a:rPr>
              <a:t>import </a:t>
            </a:r>
            <a:r>
              <a:rPr lang="en-US" sz="4800" b="1" i="1">
                <a:solidFill>
                  <a:schemeClr val="tx1"/>
                </a:solidFill>
              </a:rPr>
              <a:t>os</a:t>
            </a:r>
          </a:p>
          <a:p>
            <a:pPr marL="822960" lvl="3" indent="0">
              <a:buNone/>
            </a:pPr>
            <a:r>
              <a:rPr lang="en-US" sz="4800" b="1" i="1">
                <a:solidFill>
                  <a:schemeClr val="tx1"/>
                </a:solidFill>
              </a:rPr>
              <a:t>from os.path import join</a:t>
            </a:r>
          </a:p>
          <a:p>
            <a:pPr marL="822960" lvl="3" indent="0">
              <a:buNone/>
            </a:pPr>
            <a:r>
              <a:rPr lang="en-US" sz="4800" b="1" i="1">
                <a:solidFill>
                  <a:schemeClr val="tx1"/>
                </a:solidFill>
              </a:rPr>
              <a:t>for (dirname, dirs, files) in os.walk('.'):</a:t>
            </a:r>
          </a:p>
          <a:p>
            <a:pPr marL="822960" lvl="3" indent="0">
              <a:buNone/>
            </a:pPr>
            <a:r>
              <a:rPr lang="en-US" sz="4800" b="1" i="1">
                <a:solidFill>
                  <a:schemeClr val="tx1"/>
                </a:solidFill>
              </a:rPr>
              <a:t>   for filename in files:</a:t>
            </a:r>
          </a:p>
          <a:p>
            <a:pPr marL="822960" lvl="3" indent="0">
              <a:buNone/>
            </a:pPr>
            <a:r>
              <a:rPr lang="en-US" sz="4800" b="1" i="1">
                <a:solidFill>
                  <a:schemeClr val="tx1"/>
                </a:solidFill>
              </a:rPr>
              <a:t>       if filename.endswith('.txt') :</a:t>
            </a:r>
          </a:p>
          <a:p>
            <a:pPr marL="822960" lvl="3" indent="0">
              <a:buNone/>
            </a:pPr>
            <a:r>
              <a:rPr lang="en-US" sz="4800" b="1" i="1">
                <a:solidFill>
                  <a:schemeClr val="tx1"/>
                </a:solidFill>
              </a:rPr>
              <a:t>           thefile = os.path.join(dirname,filename)</a:t>
            </a:r>
          </a:p>
          <a:p>
            <a:pPr marL="822960" lvl="3" indent="0">
              <a:buNone/>
            </a:pPr>
            <a:r>
              <a:rPr lang="en-US" sz="4800" b="1" i="1">
                <a:solidFill>
                  <a:schemeClr val="tx1"/>
                </a:solidFill>
              </a:rPr>
              <a:t>           size = os.path.getsize(thefile)</a:t>
            </a:r>
          </a:p>
          <a:p>
            <a:pPr marL="822960" lvl="3" indent="0">
              <a:buNone/>
            </a:pPr>
            <a:r>
              <a:rPr lang="en-US" sz="4800" b="1" i="1">
                <a:solidFill>
                  <a:schemeClr val="tx1"/>
                </a:solidFill>
              </a:rPr>
              <a:t>           if size == 2578 or size == 2565:</a:t>
            </a:r>
          </a:p>
          <a:p>
            <a:pPr marL="822960" lvl="3" indent="0">
              <a:buNone/>
            </a:pPr>
            <a:r>
              <a:rPr lang="en-US" sz="4800" b="1" i="1">
                <a:solidFill>
                  <a:schemeClr val="tx1"/>
                </a:solidFill>
              </a:rPr>
              <a:t>               print 'T-Mobile</a:t>
            </a:r>
            <a:r>
              <a:rPr lang="en-US" sz="4800" b="1" i="1">
                <a:solidFill>
                  <a:schemeClr val="tx1"/>
                </a:solidFill>
              </a:rPr>
              <a:t>:',</a:t>
            </a:r>
            <a:r>
              <a:rPr lang="en-US" sz="4800" b="1" i="1" smtClean="0">
                <a:solidFill>
                  <a:schemeClr val="tx1"/>
                </a:solidFill>
              </a:rPr>
              <a:t>thefile</a:t>
            </a:r>
          </a:p>
          <a:p>
            <a:pPr marL="822960" lvl="3" indent="0">
              <a:buNone/>
            </a:pPr>
            <a:r>
              <a:rPr lang="en-US" sz="4800" b="1" i="1" smtClean="0">
                <a:solidFill>
                  <a:schemeClr val="tx1"/>
                </a:solidFill>
              </a:rPr>
              <a:t>               os.remove(thefile</a:t>
            </a:r>
            <a:r>
              <a:rPr lang="en-US" sz="4800" b="1" i="1">
                <a:solidFill>
                  <a:schemeClr val="tx1"/>
                </a:solidFill>
              </a:rPr>
              <a:t>)</a:t>
            </a:r>
          </a:p>
          <a:p>
            <a:pPr marL="822960" lvl="3" indent="0">
              <a:buNone/>
            </a:pPr>
            <a:r>
              <a:rPr lang="en-US" sz="4800" b="1" i="1">
                <a:solidFill>
                  <a:schemeClr val="tx1"/>
                </a:solidFill>
              </a:rPr>
              <a:t>               continue</a:t>
            </a:r>
          </a:p>
          <a:p>
            <a:pPr marL="822960" lvl="3" indent="0">
              <a:buNone/>
            </a:pPr>
            <a:r>
              <a:rPr lang="en-US" sz="4800" b="1" i="1">
                <a:solidFill>
                  <a:schemeClr val="tx1"/>
                </a:solidFill>
              </a:rPr>
              <a:t>           fhand = open(thefile,'r')</a:t>
            </a:r>
          </a:p>
          <a:p>
            <a:pPr marL="822960" lvl="3" indent="0">
              <a:buNone/>
            </a:pPr>
            <a:r>
              <a:rPr lang="en-US" sz="4800" b="1" i="1">
                <a:solidFill>
                  <a:schemeClr val="tx1"/>
                </a:solidFill>
              </a:rPr>
              <a:t>           lines = list()</a:t>
            </a:r>
          </a:p>
          <a:p>
            <a:pPr marL="822960" lvl="3" indent="0">
              <a:buNone/>
            </a:pPr>
            <a:r>
              <a:rPr lang="en-US" sz="4800" b="1" i="1">
                <a:solidFill>
                  <a:schemeClr val="tx1"/>
                </a:solidFill>
              </a:rPr>
              <a:t>           for line in fhand:</a:t>
            </a:r>
          </a:p>
          <a:p>
            <a:pPr marL="822960" lvl="3" indent="0">
              <a:buNone/>
            </a:pPr>
            <a:r>
              <a:rPr lang="en-US" sz="4800" b="1" i="1">
                <a:solidFill>
                  <a:schemeClr val="tx1"/>
                </a:solidFill>
              </a:rPr>
              <a:t>               lines.append(line)</a:t>
            </a:r>
          </a:p>
          <a:p>
            <a:pPr marL="822960" lvl="3" indent="0">
              <a:buNone/>
            </a:pPr>
            <a:r>
              <a:rPr lang="en-US" sz="4800" b="1" i="1">
                <a:solidFill>
                  <a:schemeClr val="tx1"/>
                </a:solidFill>
              </a:rPr>
              <a:t>           fhand.close()</a:t>
            </a:r>
          </a:p>
          <a:p>
            <a:pPr marL="822960" lvl="3" indent="0">
              <a:buNone/>
            </a:pPr>
            <a:r>
              <a:rPr lang="en-US" sz="4800" b="1" i="1">
                <a:solidFill>
                  <a:schemeClr val="tx1"/>
                </a:solidFill>
              </a:rPr>
              <a:t>           if len(lines) == 3 and lines[2].startswith('Sent from my iPhone') :</a:t>
            </a:r>
          </a:p>
          <a:p>
            <a:pPr marL="822960" lvl="3" indent="0">
              <a:buNone/>
            </a:pPr>
            <a:r>
              <a:rPr lang="en-US" sz="4800" b="1" i="1">
                <a:solidFill>
                  <a:schemeClr val="tx1"/>
                </a:solidFill>
              </a:rPr>
              <a:t>               print 'iPhone:', thefile</a:t>
            </a:r>
          </a:p>
          <a:p>
            <a:pPr marL="822960" lvl="3" indent="0">
              <a:buNone/>
            </a:pPr>
            <a:r>
              <a:rPr lang="en-US" sz="4800" b="1" i="1">
                <a:solidFill>
                  <a:schemeClr val="tx1"/>
                </a:solidFill>
              </a:rPr>
              <a:t>               os.remove(thefile)</a:t>
            </a:r>
          </a:p>
          <a:p>
            <a:pPr marL="822960" lvl="3" indent="0">
              <a:buNone/>
            </a:pPr>
            <a:r>
              <a:rPr lang="en-US" sz="4800" b="1" i="1">
                <a:solidFill>
                  <a:schemeClr val="tx1"/>
                </a:solidFill>
              </a:rPr>
              <a:t>               continue</a:t>
            </a:r>
          </a:p>
          <a:p>
            <a:pPr marL="822960" lvl="3" indent="0">
              <a:buNone/>
            </a:pPr>
            <a:r>
              <a:rPr lang="en-US" sz="4800" smtClean="0"/>
              <a:t/>
            </a:r>
            <a:br>
              <a:rPr lang="en-US" sz="4800" smtClean="0"/>
            </a:br>
            <a:endParaRPr lang="en-US" sz="4800" b="1" i="1" smtClean="0">
              <a:solidFill>
                <a:schemeClr val="tx1"/>
              </a:solidFill>
            </a:endParaRPr>
          </a:p>
          <a:p>
            <a:endParaRPr lang="en-US" smtClean="0"/>
          </a:p>
          <a:p>
            <a:pPr marL="0" indent="0">
              <a:buNone/>
            </a:pPr>
            <a:endParaRPr lang="en-US" smtClean="0"/>
          </a:p>
          <a:p>
            <a:pPr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03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FI_Lesson_1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PFI_Lesson_1</Template>
  <TotalTime>60914</TotalTime>
  <Words>1116</Words>
  <Application>Microsoft Office PowerPoint</Application>
  <PresentationFormat>On-screen Show (4:3)</PresentationFormat>
  <Paragraphs>232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PFI_Lesson_1</vt:lpstr>
      <vt:lpstr>Python for Informatics</vt:lpstr>
      <vt:lpstr>Computer Housekeeping and Maintenance</vt:lpstr>
      <vt:lpstr>Computer Housekeeping and Maintenance</vt:lpstr>
      <vt:lpstr>Computer Housekeeping and Maintenance</vt:lpstr>
      <vt:lpstr>Computer Housekeeping and Maintenance</vt:lpstr>
      <vt:lpstr>Computer Housekeeping and Maintenance</vt:lpstr>
      <vt:lpstr>Computer Housekeeping and Maintenance</vt:lpstr>
      <vt:lpstr>Computer Housekeeping and Maintenance</vt:lpstr>
      <vt:lpstr>Computer Housekeeping and Maintenance</vt:lpstr>
      <vt:lpstr>Computer Housekeeping and Maintenance</vt:lpstr>
      <vt:lpstr>Computer Housekeeping and Maintenance</vt:lpstr>
      <vt:lpstr>Computer Housekeeping and Maintenance</vt:lpstr>
      <vt:lpstr>Computer Housekeeping and Maintenance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Informatics</dc:title>
  <dc:creator>Walter D. Wesley</dc:creator>
  <cp:lastModifiedBy>Walter D. Wesley</cp:lastModifiedBy>
  <cp:revision>576</cp:revision>
  <dcterms:created xsi:type="dcterms:W3CDTF">2015-08-07T22:29:06Z</dcterms:created>
  <dcterms:modified xsi:type="dcterms:W3CDTF">2015-11-17T20:26:34Z</dcterms:modified>
</cp:coreProperties>
</file>