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6.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35"/>
  </p:notesMasterIdLst>
  <p:sldIdLst>
    <p:sldId id="314" r:id="rId11"/>
    <p:sldId id="342" r:id="rId12"/>
    <p:sldId id="326" r:id="rId13"/>
    <p:sldId id="371" r:id="rId14"/>
    <p:sldId id="325" r:id="rId15"/>
    <p:sldId id="362" r:id="rId16"/>
    <p:sldId id="343" r:id="rId17"/>
    <p:sldId id="344" r:id="rId18"/>
    <p:sldId id="345" r:id="rId19"/>
    <p:sldId id="346" r:id="rId20"/>
    <p:sldId id="347" r:id="rId21"/>
    <p:sldId id="354" r:id="rId22"/>
    <p:sldId id="355" r:id="rId23"/>
    <p:sldId id="348" r:id="rId24"/>
    <p:sldId id="349" r:id="rId25"/>
    <p:sldId id="352" r:id="rId26"/>
    <p:sldId id="353" r:id="rId27"/>
    <p:sldId id="366" r:id="rId28"/>
    <p:sldId id="367" r:id="rId29"/>
    <p:sldId id="368" r:id="rId30"/>
    <p:sldId id="369" r:id="rId31"/>
    <p:sldId id="370" r:id="rId32"/>
    <p:sldId id="310" r:id="rId33"/>
    <p:sldId id="356" r:id="rId34"/>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8F6E4"/>
    <a:srgbClr val="EEEFD7"/>
    <a:srgbClr val="FF33CC"/>
    <a:srgbClr val="BBCDE3"/>
    <a:srgbClr val="B395D8"/>
    <a:srgbClr val="3E8C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86353" autoAdjust="0"/>
  </p:normalViewPr>
  <p:slideViewPr>
    <p:cSldViewPr snapToGrid="0">
      <p:cViewPr varScale="1">
        <p:scale>
          <a:sx n="67" d="100"/>
          <a:sy n="67" d="100"/>
        </p:scale>
        <p:origin x="-605" y="-91"/>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3" Type="http://schemas.openxmlformats.org/officeDocument/2006/relationships/slide" Target="slides/slide13.xml"/><Relationship Id="rId7" Type="http://schemas.openxmlformats.org/officeDocument/2006/relationships/slide" Target="slides/slide20.xml"/><Relationship Id="rId2" Type="http://schemas.openxmlformats.org/officeDocument/2006/relationships/slide" Target="slides/slide12.xml"/><Relationship Id="rId1" Type="http://schemas.openxmlformats.org/officeDocument/2006/relationships/slide" Target="slides/slide11.xml"/><Relationship Id="rId6" Type="http://schemas.openxmlformats.org/officeDocument/2006/relationships/slide" Target="slides/slide16.xml"/><Relationship Id="rId5" Type="http://schemas.openxmlformats.org/officeDocument/2006/relationships/slide" Target="slides/slide15.xml"/><Relationship Id="rId4"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sqlmag.com/article/tsql3/properties-of-relations-on-sets&#160;"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254514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4441825" y="87313"/>
            <a:ext cx="2452688" cy="1839912"/>
          </a:xfrm>
          <a:ln/>
        </p:spPr>
      </p:sp>
      <p:sp>
        <p:nvSpPr>
          <p:cNvPr id="72707" name="Rectangle 3"/>
          <p:cNvSpPr>
            <a:spLocks noGrp="1" noChangeArrowheads="1"/>
          </p:cNvSpPr>
          <p:nvPr>
            <p:ph type="body" idx="1"/>
          </p:nvPr>
        </p:nvSpPr>
        <p:spPr>
          <a:xfrm>
            <a:off x="700088" y="2159000"/>
            <a:ext cx="5800725" cy="6440488"/>
          </a:xfrm>
          <a:noFill/>
          <a:ln/>
        </p:spPr>
        <p:txBody>
          <a:bodyPr/>
          <a:lstStyle/>
          <a:p>
            <a:endParaRPr lang="en-US" dirty="0"/>
          </a:p>
        </p:txBody>
      </p:sp>
      <p:sp>
        <p:nvSpPr>
          <p:cNvPr id="7"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defRPr/>
            </a:pPr>
            <a:r>
              <a:rPr lang="en-US" sz="1200" dirty="0">
                <a:latin typeface="Arial" charset="0"/>
                <a:cs typeface="+mn-cs"/>
              </a:rPr>
              <a:t>Course 10774A</a:t>
            </a:r>
          </a:p>
        </p:txBody>
      </p:sp>
      <p:sp>
        <p:nvSpPr>
          <p:cNvPr id="8" name="Rectangle 2"/>
          <p:cNvSpPr txBox="1">
            <a:spLocks noGrp="1" noChangeArrowheads="1"/>
          </p:cNvSpPr>
          <p:nvPr/>
        </p:nvSpPr>
        <p:spPr bwMode="auto">
          <a:xfrm>
            <a:off x="-1" y="238125"/>
            <a:ext cx="4082143" cy="536575"/>
          </a:xfrm>
          <a:prstGeom prst="rect">
            <a:avLst/>
          </a:prstGeom>
          <a:noFill/>
          <a:ln w="9525">
            <a:noFill/>
            <a:miter lim="800000"/>
            <a:headEnd/>
            <a:tailEnd/>
          </a:ln>
        </p:spPr>
        <p:txBody>
          <a:bodyPr tIns="0" bIns="0"/>
          <a:lstStyle/>
          <a:p>
            <a:pPr>
              <a:defRPr/>
            </a:pPr>
            <a:r>
              <a:rPr lang="en-US" sz="1200" dirty="0">
                <a:solidFill>
                  <a:srgbClr val="336699"/>
                </a:solidFill>
                <a:latin typeface="Arial" charset="0"/>
                <a:cs typeface="+mn-cs"/>
              </a:rPr>
              <a:t>Module 3: Introduction to T-SQL Querying</a:t>
            </a:r>
          </a:p>
          <a:p>
            <a:pPr algn="l"/>
            <a:endParaRPr lang="en-US" sz="1200" dirty="0">
              <a:solidFill>
                <a:srgbClr val="336699"/>
              </a:solidFill>
              <a:latin typeface="Arial" charset="0"/>
              <a:cs typeface="+mn-cs"/>
            </a:endParaRPr>
          </a:p>
        </p:txBody>
      </p:sp>
      <p:sp>
        <p:nvSpPr>
          <p:cNvPr id="6" name="Rectangle 7"/>
          <p:cNvSpPr>
            <a:spLocks noGrp="1" noChangeArrowheads="1"/>
          </p:cNvSpPr>
          <p:nvPr>
            <p:ph type="sldNum" sz="quarter" idx="5"/>
          </p:nvPr>
        </p:nvSpPr>
        <p:spPr>
          <a:xfrm>
            <a:off x="3970338" y="8829675"/>
            <a:ext cx="3038475" cy="465138"/>
          </a:xfrm>
        </p:spPr>
        <p:txBody>
          <a:bodyPr/>
          <a:lstStyle/>
          <a:p>
            <a:pPr>
              <a:defRPr/>
            </a:pPr>
            <a:fld id="{153118CA-D3C8-40C0-8794-C73260024253}" type="slidenum">
              <a:rPr lang="en-US" smtClean="0"/>
              <a:pPr>
                <a:defRPr/>
              </a:pPr>
              <a:t>10</a:t>
            </a:fld>
            <a:endParaRPr lang="en-US" dirty="0" smtClean="0"/>
          </a:p>
        </p:txBody>
      </p:sp>
    </p:spTree>
    <p:extLst>
      <p:ext uri="{BB962C8B-B14F-4D97-AF65-F5344CB8AC3E}">
        <p14:creationId xmlns:p14="http://schemas.microsoft.com/office/powerpoint/2010/main" val="3100609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dirty="0"/>
          </a:p>
        </p:txBody>
      </p:sp>
      <p:sp>
        <p:nvSpPr>
          <p:cNvPr id="4" name="Header Placeholder 3"/>
          <p:cNvSpPr>
            <a:spLocks noGrp="1"/>
          </p:cNvSpPr>
          <p:nvPr>
            <p:ph type="hdr" sz="quarter" idx="10"/>
          </p:nvPr>
        </p:nvSpPr>
        <p:spPr>
          <a:xfrm>
            <a:off x="0" y="238125"/>
            <a:ext cx="38753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159782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a:xfrm>
            <a:off x="0" y="238125"/>
            <a:ext cx="3864429"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2264804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9800"/>
            <a:ext cx="6286500" cy="6818313"/>
          </a:xfrm>
        </p:spPr>
        <p:txBody>
          <a:bodyPr/>
          <a:lstStyle/>
          <a:p>
            <a:pPr marL="228600" lvl="1" indent="0">
              <a:buNone/>
            </a:pPr>
            <a:endParaRPr lang="en-US" dirty="0" smtClean="0">
              <a:hlinkClick r:id="rId3"/>
            </a:endParaRPr>
          </a:p>
        </p:txBody>
      </p:sp>
      <p:sp>
        <p:nvSpPr>
          <p:cNvPr id="4" name="Header Placeholder 3"/>
          <p:cNvSpPr>
            <a:spLocks noGrp="1"/>
          </p:cNvSpPr>
          <p:nvPr>
            <p:ph type="hdr" sz="quarter" idx="10"/>
          </p:nvPr>
        </p:nvSpPr>
        <p:spPr>
          <a:xfrm>
            <a:off x="0" y="238125"/>
            <a:ext cx="35705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4048555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endParaRPr lang="en-US" dirty="0"/>
          </a:p>
        </p:txBody>
      </p:sp>
      <p:sp>
        <p:nvSpPr>
          <p:cNvPr id="4" name="Header Placeholder 3"/>
          <p:cNvSpPr>
            <a:spLocks noGrp="1"/>
          </p:cNvSpPr>
          <p:nvPr>
            <p:ph type="hdr" sz="quarter" idx="10"/>
          </p:nvPr>
        </p:nvSpPr>
        <p:spPr>
          <a:xfrm>
            <a:off x="0" y="238125"/>
            <a:ext cx="3777343"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1264442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53343"/>
            <a:ext cx="6286500" cy="6774770"/>
          </a:xfrm>
        </p:spPr>
        <p:txBody>
          <a:bodyPr/>
          <a:lstStyle/>
          <a:p>
            <a:endParaRPr lang="en-US" dirty="0"/>
          </a:p>
        </p:txBody>
      </p:sp>
      <p:sp>
        <p:nvSpPr>
          <p:cNvPr id="4" name="Header Placeholder 3"/>
          <p:cNvSpPr>
            <a:spLocks noGrp="1"/>
          </p:cNvSpPr>
          <p:nvPr>
            <p:ph type="hdr" sz="quarter" idx="10"/>
          </p:nvPr>
        </p:nvSpPr>
        <p:spPr>
          <a:xfrm>
            <a:off x="0" y="238125"/>
            <a:ext cx="38753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1205779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a:xfrm>
            <a:off x="0" y="238125"/>
            <a:ext cx="3559629"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38465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endParaRPr lang="en-US" i="0" dirty="0"/>
          </a:p>
        </p:txBody>
      </p:sp>
      <p:sp>
        <p:nvSpPr>
          <p:cNvPr id="4" name="Header Placeholder 3"/>
          <p:cNvSpPr>
            <a:spLocks noGrp="1"/>
          </p:cNvSpPr>
          <p:nvPr>
            <p:ph type="hdr" sz="quarter" idx="10"/>
          </p:nvPr>
        </p:nvSpPr>
        <p:spPr>
          <a:xfrm>
            <a:off x="0" y="238125"/>
            <a:ext cx="3657600"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1372098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2240577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53343"/>
            <a:ext cx="6286500" cy="6774770"/>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504287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4151886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4: Writing SELECT Queries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20</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1622012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42457"/>
            <a:ext cx="6286500" cy="678565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3375375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2045553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435282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24</a:t>
            </a:fld>
            <a:endParaRPr lang="en-US" dirty="0"/>
          </a:p>
        </p:txBody>
      </p:sp>
    </p:spTree>
    <p:extLst>
      <p:ext uri="{BB962C8B-B14F-4D97-AF65-F5344CB8AC3E}">
        <p14:creationId xmlns:p14="http://schemas.microsoft.com/office/powerpoint/2010/main" val="2217640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a:t>
            </a:fld>
            <a:endParaRPr lang="en-US" dirty="0"/>
          </a:p>
        </p:txBody>
      </p:sp>
    </p:spTree>
    <p:extLst>
      <p:ext uri="{BB962C8B-B14F-4D97-AF65-F5344CB8AC3E}">
        <p14:creationId xmlns:p14="http://schemas.microsoft.com/office/powerpoint/2010/main" val="1430676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4122431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3315520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4441825" y="87313"/>
            <a:ext cx="2452688" cy="1839912"/>
          </a:xfrm>
          <a:ln/>
        </p:spPr>
      </p:sp>
      <p:sp>
        <p:nvSpPr>
          <p:cNvPr id="72707" name="Rectangle 3"/>
          <p:cNvSpPr>
            <a:spLocks noGrp="1" noChangeArrowheads="1"/>
          </p:cNvSpPr>
          <p:nvPr>
            <p:ph type="body" idx="1"/>
          </p:nvPr>
        </p:nvSpPr>
        <p:spPr>
          <a:xfrm>
            <a:off x="700088" y="2159000"/>
            <a:ext cx="5800725" cy="6440488"/>
          </a:xfrm>
          <a:noFill/>
          <a:ln/>
        </p:spPr>
        <p:txBody>
          <a:bodyPr/>
          <a:lstStyle/>
          <a:p>
            <a:endParaRPr lang="en-US" dirty="0"/>
          </a:p>
        </p:txBody>
      </p:sp>
      <p:sp>
        <p:nvSpPr>
          <p:cNvPr id="7"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defRPr/>
            </a:pPr>
            <a:r>
              <a:rPr lang="en-US" sz="1200" dirty="0">
                <a:latin typeface="Arial" charset="0"/>
                <a:cs typeface="+mn-cs"/>
              </a:rPr>
              <a:t>Course 10774A</a:t>
            </a:r>
          </a:p>
        </p:txBody>
      </p:sp>
      <p:sp>
        <p:nvSpPr>
          <p:cNvPr id="8" name="Rectangle 2"/>
          <p:cNvSpPr txBox="1">
            <a:spLocks noGrp="1" noChangeArrowheads="1"/>
          </p:cNvSpPr>
          <p:nvPr/>
        </p:nvSpPr>
        <p:spPr bwMode="auto">
          <a:xfrm>
            <a:off x="-1" y="238125"/>
            <a:ext cx="3984171" cy="360589"/>
          </a:xfrm>
          <a:prstGeom prst="rect">
            <a:avLst/>
          </a:prstGeom>
          <a:noFill/>
          <a:ln w="9525">
            <a:noFill/>
            <a:miter lim="800000"/>
            <a:headEnd/>
            <a:tailEnd/>
          </a:ln>
        </p:spPr>
        <p:txBody>
          <a:bodyPr tIns="0" bIns="0"/>
          <a:lstStyle/>
          <a:p>
            <a:pPr>
              <a:defRPr/>
            </a:pPr>
            <a:r>
              <a:rPr lang="en-US" sz="1200" dirty="0">
                <a:solidFill>
                  <a:srgbClr val="336699"/>
                </a:solidFill>
                <a:latin typeface="Arial" charset="0"/>
                <a:cs typeface="+mn-cs"/>
              </a:rPr>
              <a:t>Module 3: Introduction to T-SQL Querying</a:t>
            </a:r>
          </a:p>
          <a:p>
            <a:pPr algn="l"/>
            <a:endParaRPr lang="en-US" sz="1200" dirty="0">
              <a:solidFill>
                <a:srgbClr val="336699"/>
              </a:solidFill>
              <a:latin typeface="Arial" charset="0"/>
              <a:cs typeface="+mn-cs"/>
            </a:endParaRPr>
          </a:p>
        </p:txBody>
      </p:sp>
      <p:sp>
        <p:nvSpPr>
          <p:cNvPr id="6" name="Rectangle 7"/>
          <p:cNvSpPr>
            <a:spLocks noGrp="1" noChangeArrowheads="1"/>
          </p:cNvSpPr>
          <p:nvPr>
            <p:ph type="sldNum" sz="quarter" idx="5"/>
          </p:nvPr>
        </p:nvSpPr>
        <p:spPr>
          <a:xfrm>
            <a:off x="3970338" y="8829675"/>
            <a:ext cx="3038475" cy="465138"/>
          </a:xfrm>
        </p:spPr>
        <p:txBody>
          <a:bodyPr/>
          <a:lstStyle/>
          <a:p>
            <a:pPr>
              <a:defRPr/>
            </a:pPr>
            <a:fld id="{153118CA-D3C8-40C0-8794-C73260024253}" type="slidenum">
              <a:rPr lang="en-US" smtClean="0"/>
              <a:pPr>
                <a:defRPr/>
              </a:pPr>
              <a:t>7</a:t>
            </a:fld>
            <a:endParaRPr lang="en-US" dirty="0" smtClean="0"/>
          </a:p>
        </p:txBody>
      </p:sp>
    </p:spTree>
    <p:extLst>
      <p:ext uri="{BB962C8B-B14F-4D97-AF65-F5344CB8AC3E}">
        <p14:creationId xmlns:p14="http://schemas.microsoft.com/office/powerpoint/2010/main" val="1853744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a:ln/>
        </p:spPr>
      </p:sp>
      <p:sp>
        <p:nvSpPr>
          <p:cNvPr id="50178" name="Notes Placeholder 2"/>
          <p:cNvSpPr>
            <a:spLocks noGrp="1"/>
          </p:cNvSpPr>
          <p:nvPr>
            <p:ph type="body" idx="1"/>
          </p:nvPr>
        </p:nvSpPr>
        <p:spPr>
          <a:xfrm>
            <a:off x="343353" y="2174196"/>
            <a:ext cx="6286500" cy="6723620"/>
          </a:xfrm>
          <a:noFill/>
          <a:ln/>
        </p:spPr>
        <p:txBody>
          <a:bodyPr/>
          <a:lstStyle/>
          <a:p>
            <a:endParaRPr lang="en-US" dirty="0" smtClean="0"/>
          </a:p>
          <a:p>
            <a:endParaRPr lang="en-IN" dirty="0" smtClean="0"/>
          </a:p>
        </p:txBody>
      </p:sp>
      <p:sp>
        <p:nvSpPr>
          <p:cNvPr id="7" name="Rectangle 2"/>
          <p:cNvSpPr txBox="1">
            <a:spLocks noGrp="1" noChangeArrowheads="1"/>
          </p:cNvSpPr>
          <p:nvPr/>
        </p:nvSpPr>
        <p:spPr bwMode="auto">
          <a:xfrm>
            <a:off x="0" y="238125"/>
            <a:ext cx="3624943" cy="347663"/>
          </a:xfrm>
          <a:prstGeom prst="rect">
            <a:avLst/>
          </a:prstGeom>
          <a:noFill/>
          <a:ln w="9525">
            <a:noFill/>
            <a:miter lim="800000"/>
            <a:headEnd/>
            <a:tailEnd/>
          </a:ln>
        </p:spPr>
        <p:txBody>
          <a:bodyPr tIns="0" bIns="0"/>
          <a:lstStyle/>
          <a:p>
            <a:pPr>
              <a:defRPr/>
            </a:pPr>
            <a:r>
              <a:rPr lang="en-US" sz="1200" dirty="0">
                <a:solidFill>
                  <a:srgbClr val="336699"/>
                </a:solidFill>
                <a:latin typeface="Arial" charset="0"/>
                <a:cs typeface="+mn-cs"/>
              </a:rPr>
              <a:t>Module 3: Introduction to T-SQL Querying</a:t>
            </a:r>
          </a:p>
        </p:txBody>
      </p:sp>
      <p:sp>
        <p:nvSpPr>
          <p:cNvPr id="8"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defRPr/>
            </a:pPr>
            <a:r>
              <a:rPr lang="en-US" sz="1200" dirty="0">
                <a:latin typeface="Arial" charset="0"/>
                <a:cs typeface="+mn-cs"/>
              </a:rPr>
              <a:t>Course 10774A</a:t>
            </a:r>
          </a:p>
        </p:txBody>
      </p:sp>
      <p:sp>
        <p:nvSpPr>
          <p:cNvPr id="6" name="Rectangle 7"/>
          <p:cNvSpPr>
            <a:spLocks noGrp="1" noChangeArrowheads="1"/>
          </p:cNvSpPr>
          <p:nvPr>
            <p:ph type="sldNum" sz="quarter" idx="5"/>
          </p:nvPr>
        </p:nvSpPr>
        <p:spPr>
          <a:xfrm>
            <a:off x="3970338" y="8829675"/>
            <a:ext cx="3038475" cy="465138"/>
          </a:xfrm>
        </p:spPr>
        <p:txBody>
          <a:bodyPr/>
          <a:lstStyle/>
          <a:p>
            <a:pPr>
              <a:defRPr/>
            </a:pPr>
            <a:fld id="{153118CA-D3C8-40C0-8794-C73260024253}" type="slidenum">
              <a:rPr lang="en-US" smtClean="0"/>
              <a:pPr>
                <a:defRPr/>
              </a:pPr>
              <a:t>8</a:t>
            </a:fld>
            <a:endParaRPr lang="en-US" dirty="0" smtClean="0"/>
          </a:p>
        </p:txBody>
      </p:sp>
    </p:spTree>
    <p:extLst>
      <p:ext uri="{BB962C8B-B14F-4D97-AF65-F5344CB8AC3E}">
        <p14:creationId xmlns:p14="http://schemas.microsoft.com/office/powerpoint/2010/main" val="3979226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i="1" baseline="0" dirty="0" smtClean="0"/>
          </a:p>
          <a:p>
            <a:endParaRPr lang="en-US" i="0" dirty="0"/>
          </a:p>
        </p:txBody>
      </p:sp>
      <p:sp>
        <p:nvSpPr>
          <p:cNvPr id="4" name="Header Placeholder 3"/>
          <p:cNvSpPr>
            <a:spLocks noGrp="1"/>
          </p:cNvSpPr>
          <p:nvPr>
            <p:ph type="hdr" sz="quarter" idx="10"/>
          </p:nvPr>
        </p:nvSpPr>
        <p:spPr>
          <a:xfrm>
            <a:off x="0" y="238125"/>
            <a:ext cx="3733800"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1055363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6.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7.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6943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2316307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16037713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heme" Target="../theme/theme4.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theme" Target="../theme/theme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3" Type="http://schemas.openxmlformats.org/officeDocument/2006/relationships/slideLayout" Target="../slideLayouts/slideLayout85.xml"/><Relationship Id="rId21" Type="http://schemas.openxmlformats.org/officeDocument/2006/relationships/slideLayout" Target="../slideLayouts/slideLayout103.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5" Type="http://schemas.openxmlformats.org/officeDocument/2006/relationships/theme" Target="../theme/theme6.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slideLayout" Target="../slideLayouts/slideLayout102.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24" Type="http://schemas.openxmlformats.org/officeDocument/2006/relationships/slideLayout" Target="../slideLayouts/slideLayout106.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23" Type="http://schemas.openxmlformats.org/officeDocument/2006/relationships/slideLayout" Target="../slideLayouts/slideLayout105.xml"/><Relationship Id="rId10" Type="http://schemas.openxmlformats.org/officeDocument/2006/relationships/slideLayout" Target="../slideLayouts/slideLayout92.xml"/><Relationship Id="rId19" Type="http://schemas.openxmlformats.org/officeDocument/2006/relationships/slideLayout" Target="../slideLayouts/slideLayout101.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3" Type="http://schemas.openxmlformats.org/officeDocument/2006/relationships/slideLayout" Target="../slideLayouts/slideLayout109.xml"/><Relationship Id="rId21" Type="http://schemas.openxmlformats.org/officeDocument/2006/relationships/slideLayout" Target="../slideLayouts/slideLayout127.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5" Type="http://schemas.openxmlformats.org/officeDocument/2006/relationships/theme" Target="../theme/theme7.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0" Type="http://schemas.openxmlformats.org/officeDocument/2006/relationships/slideLayout" Target="../slideLayouts/slideLayout126.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24" Type="http://schemas.openxmlformats.org/officeDocument/2006/relationships/slideLayout" Target="../slideLayouts/slideLayout130.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10" Type="http://schemas.openxmlformats.org/officeDocument/2006/relationships/slideLayout" Target="../slideLayouts/slideLayout116.xml"/><Relationship Id="rId19" Type="http://schemas.openxmlformats.org/officeDocument/2006/relationships/slideLayout" Target="../slideLayouts/slideLayout125.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 Id="rId22" Type="http://schemas.openxmlformats.org/officeDocument/2006/relationships/slideLayout" Target="../slideLayouts/slideLayout1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831" r:id="rId10"/>
    <p:sldLayoutId id="2147483846" r:id="rId11"/>
    <p:sldLayoutId id="2147483847" r:id="rId12"/>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389435" y="1447798"/>
            <a:ext cx="8466465" cy="3476742"/>
          </a:xfrm>
        </p:spPr>
        <p:txBody>
          <a:bodyPr/>
          <a:lstStyle/>
          <a:p>
            <a:r>
              <a:rPr lang="en-US" dirty="0" smtClean="0"/>
              <a:t>Individuals </a:t>
            </a:r>
            <a:r>
              <a:rPr lang="en-US" dirty="0"/>
              <a:t>seeking to learn the technical skills required to </a:t>
            </a:r>
            <a:r>
              <a:rPr lang="en-US" dirty="0" smtClean="0"/>
              <a:t>write Transact-SQL </a:t>
            </a:r>
            <a:r>
              <a:rPr lang="en-US" dirty="0"/>
              <a:t>queries for Microsoft SQL Server 2012</a:t>
            </a:r>
            <a:endParaRPr lang="en-US" dirty="0" smtClean="0"/>
          </a:p>
          <a:p>
            <a:r>
              <a:rPr lang="en-US" dirty="0"/>
              <a:t>Prerequisites - Working knowledge of relational databases. </a:t>
            </a:r>
            <a:r>
              <a:rPr lang="en-US" dirty="0" smtClean="0"/>
              <a:t>Understanding of SQL Server Management Studio. Basic </a:t>
            </a:r>
            <a:r>
              <a:rPr lang="en-US" dirty="0"/>
              <a:t>knowledge of the Microsoft Windows operating system and its core functionality.</a:t>
            </a:r>
          </a:p>
          <a:p>
            <a:endParaRPr lang="en-US" dirty="0"/>
          </a:p>
          <a:p>
            <a:endParaRPr lang="en-US" dirty="0" smtClean="0"/>
          </a:p>
        </p:txBody>
      </p:sp>
      <p:sp>
        <p:nvSpPr>
          <p:cNvPr id="2" name="Title 1"/>
          <p:cNvSpPr>
            <a:spLocks noGrp="1"/>
          </p:cNvSpPr>
          <p:nvPr>
            <p:ph type="title"/>
          </p:nvPr>
        </p:nvSpPr>
        <p:spPr/>
        <p:txBody>
          <a:bodyPr/>
          <a:lstStyle/>
          <a:p>
            <a:pPr lvl="0"/>
            <a:r>
              <a:rPr lang="en-US" dirty="0" smtClean="0"/>
              <a:t>Setting Expectations</a:t>
            </a:r>
            <a:endParaRPr lang="en-US" dirty="0"/>
          </a:p>
        </p:txBody>
      </p:sp>
    </p:spTree>
    <p:extLst>
      <p:ext uri="{BB962C8B-B14F-4D97-AF65-F5344CB8AC3E}">
        <p14:creationId xmlns:p14="http://schemas.microsoft.com/office/powerpoint/2010/main" val="2341113013"/>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22"/>
          <p:cNvSpPr>
            <a:spLocks noChangeArrowheads="1"/>
          </p:cNvSpPr>
          <p:nvPr/>
        </p:nvSpPr>
        <p:spPr bwMode="auto">
          <a:xfrm>
            <a:off x="6100763" y="1758950"/>
            <a:ext cx="2709862"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5" name="AutoShape 22"/>
          <p:cNvSpPr>
            <a:spLocks noChangeArrowheads="1"/>
          </p:cNvSpPr>
          <p:nvPr/>
        </p:nvSpPr>
        <p:spPr bwMode="auto">
          <a:xfrm>
            <a:off x="3219450"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4" name="AutoShape 22"/>
          <p:cNvSpPr>
            <a:spLocks noChangeArrowheads="1"/>
          </p:cNvSpPr>
          <p:nvPr/>
        </p:nvSpPr>
        <p:spPr bwMode="auto">
          <a:xfrm>
            <a:off x="276225"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1684" name="AutoShape 105"/>
          <p:cNvSpPr>
            <a:spLocks noChangeArrowheads="1"/>
          </p:cNvSpPr>
          <p:nvPr/>
        </p:nvSpPr>
        <p:spPr bwMode="auto">
          <a:xfrm>
            <a:off x="5099050" y="2259013"/>
            <a:ext cx="3392488" cy="3530600"/>
          </a:xfrm>
          <a:prstGeom prst="roundRect">
            <a:avLst>
              <a:gd name="adj" fmla="val 4167"/>
            </a:avLst>
          </a:prstGeom>
          <a:noFill/>
          <a:ln w="9525" algn="ctr">
            <a:noFill/>
            <a:round/>
            <a:headEnd/>
            <a:tailEnd/>
          </a:ln>
        </p:spPr>
        <p:txBody>
          <a:bodyPr/>
          <a:lstStyle/>
          <a:p>
            <a:pPr marL="234950" indent="-234950" eaLnBrk="0" hangingPunct="0">
              <a:lnSpc>
                <a:spcPct val="90000"/>
              </a:lnSpc>
              <a:spcBef>
                <a:spcPct val="40000"/>
              </a:spcBef>
              <a:buClr>
                <a:srgbClr val="8DACD0"/>
              </a:buClr>
              <a:buSzPct val="70000"/>
              <a:buFont typeface="Wingdings" pitchFamily="2" charset="2"/>
              <a:buNone/>
            </a:pPr>
            <a:endParaRPr lang="en-CA" sz="2200" b="0" dirty="0">
              <a:latin typeface="Arial Narrow" pitchFamily="34" charset="0"/>
            </a:endParaRPr>
          </a:p>
        </p:txBody>
      </p:sp>
      <p:sp>
        <p:nvSpPr>
          <p:cNvPr id="25" name="Rectangle 24"/>
          <p:cNvSpPr/>
          <p:nvPr/>
        </p:nvSpPr>
        <p:spPr>
          <a:xfrm>
            <a:off x="450850" y="1876425"/>
            <a:ext cx="2409825" cy="2722871"/>
          </a:xfrm>
          <a:prstGeom prst="rect">
            <a:avLst/>
          </a:prstGeom>
        </p:spPr>
        <p:txBody>
          <a:bodyPr lIns="0" tIns="0" rIns="0" bIns="0"/>
          <a:lstStyle/>
          <a:p>
            <a:pPr marL="166688" indent="-166688">
              <a:buFont typeface="Arial" pitchFamily="34" charset="0"/>
              <a:buChar char="•"/>
              <a:defRPr/>
            </a:pPr>
            <a:r>
              <a:rPr lang="en-US" sz="2000" b="0" dirty="0" smtClean="0"/>
              <a:t>SUBSTRING</a:t>
            </a:r>
          </a:p>
          <a:p>
            <a:pPr marL="166688" indent="-166688">
              <a:buFont typeface="Arial" pitchFamily="34" charset="0"/>
              <a:buChar char="•"/>
              <a:defRPr/>
            </a:pPr>
            <a:r>
              <a:rPr lang="en-US" sz="2000" b="0" dirty="0" smtClean="0"/>
              <a:t>LEFT</a:t>
            </a:r>
            <a:r>
              <a:rPr lang="en-US" sz="2000" b="0" dirty="0"/>
              <a:t>, </a:t>
            </a:r>
            <a:r>
              <a:rPr lang="en-US" sz="2000" b="0" dirty="0" smtClean="0"/>
              <a:t>RIGHT</a:t>
            </a:r>
          </a:p>
          <a:p>
            <a:pPr marL="166688" indent="-166688">
              <a:buFont typeface="Arial" pitchFamily="34" charset="0"/>
              <a:buChar char="•"/>
              <a:defRPr/>
            </a:pPr>
            <a:r>
              <a:rPr lang="en-US" sz="2000" b="0" dirty="0" smtClean="0"/>
              <a:t>LEN</a:t>
            </a:r>
          </a:p>
          <a:p>
            <a:pPr marL="166688" indent="-166688">
              <a:buFont typeface="Arial" pitchFamily="34" charset="0"/>
              <a:buChar char="•"/>
              <a:defRPr/>
            </a:pPr>
            <a:r>
              <a:rPr lang="en-US" sz="2000" b="0" dirty="0" smtClean="0"/>
              <a:t>DATALENGTH</a:t>
            </a:r>
            <a:endParaRPr lang="en-US" sz="2000" b="0" dirty="0"/>
          </a:p>
          <a:p>
            <a:pPr marL="166688" indent="-166688">
              <a:buFont typeface="Arial" pitchFamily="34" charset="0"/>
              <a:buChar char="•"/>
              <a:defRPr/>
            </a:pPr>
            <a:r>
              <a:rPr lang="en-US" sz="2000" b="0" dirty="0" smtClean="0"/>
              <a:t>REPLACE</a:t>
            </a:r>
          </a:p>
          <a:p>
            <a:pPr marL="166688" indent="-166688">
              <a:buFont typeface="Arial" pitchFamily="34" charset="0"/>
              <a:buChar char="•"/>
              <a:defRPr/>
            </a:pPr>
            <a:r>
              <a:rPr lang="en-US" sz="2000" b="0" dirty="0" smtClean="0"/>
              <a:t>REPLICATE</a:t>
            </a:r>
          </a:p>
          <a:p>
            <a:pPr marL="166688" indent="-166688">
              <a:buFont typeface="Arial" pitchFamily="34" charset="0"/>
              <a:buChar char="•"/>
              <a:defRPr/>
            </a:pPr>
            <a:r>
              <a:rPr lang="en-US" sz="2000" b="0" dirty="0" smtClean="0"/>
              <a:t>UPPER</a:t>
            </a:r>
            <a:r>
              <a:rPr lang="en-US" sz="2000" b="0" dirty="0"/>
              <a:t>, </a:t>
            </a:r>
            <a:r>
              <a:rPr lang="en-US" sz="2000" b="0" dirty="0" smtClean="0"/>
              <a:t>LOWER</a:t>
            </a:r>
          </a:p>
          <a:p>
            <a:pPr marL="166688" indent="-166688">
              <a:buFont typeface="Arial" pitchFamily="34" charset="0"/>
              <a:buChar char="•"/>
              <a:defRPr/>
            </a:pPr>
            <a:r>
              <a:rPr lang="en-US" sz="2000" b="0" dirty="0" smtClean="0"/>
              <a:t>RTRIM</a:t>
            </a:r>
            <a:r>
              <a:rPr lang="en-US" sz="2000" b="0" dirty="0"/>
              <a:t>, LTRIM</a:t>
            </a:r>
          </a:p>
        </p:txBody>
      </p:sp>
      <p:sp>
        <p:nvSpPr>
          <p:cNvPr id="71687" name="Rectangle 29"/>
          <p:cNvSpPr>
            <a:spLocks noChangeArrowheads="1"/>
          </p:cNvSpPr>
          <p:nvPr/>
        </p:nvSpPr>
        <p:spPr bwMode="auto">
          <a:xfrm>
            <a:off x="3360738" y="1901825"/>
            <a:ext cx="2563812" cy="2820300"/>
          </a:xfrm>
          <a:prstGeom prst="rect">
            <a:avLst/>
          </a:prstGeom>
          <a:noFill/>
          <a:ln w="9525">
            <a:noFill/>
            <a:miter lim="800000"/>
            <a:headEnd/>
            <a:tailEnd/>
          </a:ln>
        </p:spPr>
        <p:txBody>
          <a:bodyPr lIns="0" tIns="0" rIns="0" bIns="0"/>
          <a:lstStyle/>
          <a:p>
            <a:pPr marL="166688" indent="-166688">
              <a:buFont typeface="Arial" charset="0"/>
              <a:buChar char="•"/>
            </a:pPr>
            <a:r>
              <a:rPr lang="en-US" sz="2000" b="0" dirty="0" smtClean="0"/>
              <a:t>GETDATE</a:t>
            </a:r>
          </a:p>
          <a:p>
            <a:pPr marL="166688" indent="-166688">
              <a:buFont typeface="Arial" charset="0"/>
              <a:buChar char="•"/>
            </a:pPr>
            <a:r>
              <a:rPr lang="en-US" sz="2000" b="0" dirty="0" smtClean="0"/>
              <a:t>SYSTDATETIME</a:t>
            </a:r>
          </a:p>
          <a:p>
            <a:pPr marL="166688" indent="-166688">
              <a:buFont typeface="Arial" charset="0"/>
              <a:buChar char="•"/>
            </a:pPr>
            <a:r>
              <a:rPr lang="en-US" sz="2000" b="0" dirty="0" smtClean="0"/>
              <a:t>GETUTCDATE</a:t>
            </a:r>
          </a:p>
          <a:p>
            <a:pPr marL="166688" indent="-166688">
              <a:buFont typeface="Arial" charset="0"/>
              <a:buChar char="•"/>
            </a:pPr>
            <a:r>
              <a:rPr lang="en-US" sz="2000" b="0" dirty="0" smtClean="0"/>
              <a:t>DATEADD</a:t>
            </a:r>
          </a:p>
          <a:p>
            <a:pPr marL="166688" indent="-166688">
              <a:buFont typeface="Arial" charset="0"/>
              <a:buChar char="•"/>
            </a:pPr>
            <a:r>
              <a:rPr lang="en-US" sz="2000" b="0" dirty="0" smtClean="0"/>
              <a:t>DATEDIFF</a:t>
            </a:r>
          </a:p>
          <a:p>
            <a:pPr marL="166688" indent="-166688">
              <a:buFont typeface="Arial" charset="0"/>
              <a:buChar char="•"/>
            </a:pPr>
            <a:r>
              <a:rPr lang="en-US" sz="2000" b="0" dirty="0" smtClean="0"/>
              <a:t>YEAR</a:t>
            </a:r>
          </a:p>
          <a:p>
            <a:pPr marL="166688" indent="-166688">
              <a:buFont typeface="Arial" charset="0"/>
              <a:buChar char="•"/>
            </a:pPr>
            <a:r>
              <a:rPr lang="en-US" sz="2000" b="0" dirty="0" smtClean="0"/>
              <a:t>MONTH</a:t>
            </a:r>
          </a:p>
          <a:p>
            <a:pPr marL="166688" indent="-166688">
              <a:buFont typeface="Arial" charset="0"/>
              <a:buChar char="•"/>
            </a:pPr>
            <a:r>
              <a:rPr lang="en-US" sz="2000" b="0" dirty="0" smtClean="0"/>
              <a:t>DAY</a:t>
            </a:r>
            <a:endParaRPr lang="en-US" sz="2000" b="0" dirty="0"/>
          </a:p>
        </p:txBody>
      </p:sp>
      <p:sp>
        <p:nvSpPr>
          <p:cNvPr id="71688" name="Rectangle 30"/>
          <p:cNvSpPr>
            <a:spLocks noChangeArrowheads="1"/>
          </p:cNvSpPr>
          <p:nvPr/>
        </p:nvSpPr>
        <p:spPr bwMode="auto">
          <a:xfrm>
            <a:off x="6113463" y="1889125"/>
            <a:ext cx="2625725" cy="2710171"/>
          </a:xfrm>
          <a:prstGeom prst="rect">
            <a:avLst/>
          </a:prstGeom>
          <a:noFill/>
          <a:ln w="9525">
            <a:noFill/>
            <a:miter lim="800000"/>
            <a:headEnd/>
            <a:tailEnd/>
          </a:ln>
        </p:spPr>
        <p:txBody>
          <a:bodyPr lIns="0" tIns="0" rIns="0" bIns="0"/>
          <a:lstStyle/>
          <a:p>
            <a:pPr marL="166688" indent="-166688">
              <a:buFont typeface="Arial" charset="0"/>
              <a:buChar char="•"/>
            </a:pPr>
            <a:r>
              <a:rPr lang="en-US" sz="2000" b="0" dirty="0" smtClean="0"/>
              <a:t>SUM</a:t>
            </a:r>
          </a:p>
          <a:p>
            <a:pPr marL="166688" indent="-166688">
              <a:buFont typeface="Arial" charset="0"/>
              <a:buChar char="•"/>
            </a:pPr>
            <a:r>
              <a:rPr lang="en-US" sz="2000" b="0" dirty="0" smtClean="0"/>
              <a:t>MIN</a:t>
            </a:r>
          </a:p>
          <a:p>
            <a:pPr marL="166688" indent="-166688">
              <a:buFont typeface="Arial" charset="0"/>
              <a:buChar char="•"/>
            </a:pPr>
            <a:r>
              <a:rPr lang="en-US" sz="2000" b="0" dirty="0" smtClean="0"/>
              <a:t>MAX</a:t>
            </a:r>
          </a:p>
          <a:p>
            <a:pPr marL="166688" indent="-166688">
              <a:buFont typeface="Arial" charset="0"/>
              <a:buChar char="•"/>
            </a:pPr>
            <a:r>
              <a:rPr lang="en-US" sz="2000" b="0" dirty="0" smtClean="0"/>
              <a:t>AVG</a:t>
            </a:r>
          </a:p>
          <a:p>
            <a:pPr marL="166688" indent="-166688">
              <a:buFont typeface="Arial" charset="0"/>
              <a:buChar char="•"/>
            </a:pPr>
            <a:r>
              <a:rPr lang="en-US" sz="2000" b="0" dirty="0" smtClean="0"/>
              <a:t>COUNT</a:t>
            </a:r>
            <a:endParaRPr lang="en-US" sz="2000" b="0" dirty="0"/>
          </a:p>
        </p:txBody>
      </p:sp>
      <p:sp>
        <p:nvSpPr>
          <p:cNvPr id="71689" name="Text Box 99"/>
          <p:cNvSpPr txBox="1">
            <a:spLocks noChangeArrowheads="1"/>
          </p:cNvSpPr>
          <p:nvPr/>
        </p:nvSpPr>
        <p:spPr bwMode="auto">
          <a:xfrm>
            <a:off x="274638" y="1069975"/>
            <a:ext cx="274320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String F</a:t>
            </a:r>
            <a:r>
              <a:rPr lang="en-US" dirty="0" smtClean="0"/>
              <a:t>unctions</a:t>
            </a:r>
            <a:endParaRPr lang="en-US" dirty="0"/>
          </a:p>
        </p:txBody>
      </p:sp>
      <p:sp>
        <p:nvSpPr>
          <p:cNvPr id="71690" name="Text Box 99"/>
          <p:cNvSpPr txBox="1">
            <a:spLocks noChangeArrowheads="1"/>
          </p:cNvSpPr>
          <p:nvPr/>
        </p:nvSpPr>
        <p:spPr bwMode="auto">
          <a:xfrm>
            <a:off x="3205163" y="1069975"/>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Date and Time </a:t>
            </a:r>
            <a:r>
              <a:rPr lang="en-US" dirty="0" smtClean="0"/>
              <a:t>Functions</a:t>
            </a:r>
            <a:endParaRPr lang="en-US" dirty="0"/>
          </a:p>
        </p:txBody>
      </p:sp>
      <p:sp>
        <p:nvSpPr>
          <p:cNvPr id="71691" name="Text Box 99"/>
          <p:cNvSpPr txBox="1">
            <a:spLocks noChangeArrowheads="1"/>
          </p:cNvSpPr>
          <p:nvPr/>
        </p:nvSpPr>
        <p:spPr bwMode="auto">
          <a:xfrm>
            <a:off x="6076950" y="1069976"/>
            <a:ext cx="2741613"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Aggregate </a:t>
            </a:r>
            <a:r>
              <a:rPr lang="en-US" dirty="0" smtClean="0"/>
              <a:t>Functions</a:t>
            </a:r>
            <a:endParaRPr lang="en-US" dirty="0"/>
          </a:p>
        </p:txBody>
      </p:sp>
      <p:sp>
        <p:nvSpPr>
          <p:cNvPr id="13" name="Title 12"/>
          <p:cNvSpPr>
            <a:spLocks noGrp="1"/>
          </p:cNvSpPr>
          <p:nvPr>
            <p:ph type="title" idx="4294967295"/>
          </p:nvPr>
        </p:nvSpPr>
        <p:spPr>
          <a:xfrm>
            <a:off x="0" y="0"/>
            <a:ext cx="8004132" cy="741363"/>
          </a:xfrm>
          <a:prstGeom prst="rect">
            <a:avLst/>
          </a:prstGeom>
        </p:spPr>
        <p:txBody>
          <a:bodyPr/>
          <a:lstStyle/>
          <a:p>
            <a:pPr rtl="0" fontAlgn="base"/>
            <a:r>
              <a:rPr lang="en-US" sz="3600" b="0" kern="1200" dirty="0" smtClean="0">
                <a:solidFill>
                  <a:schemeClr val="accent6"/>
                </a:solidFill>
                <a:latin typeface="Verdana"/>
                <a:ea typeface="PMingLiU"/>
                <a:cs typeface="Arial"/>
              </a:rPr>
              <a:t>T-SQL language elements: functions</a:t>
            </a:r>
            <a:endParaRPr lang="en-US" sz="3600" dirty="0" smtClean="0">
              <a:solidFill>
                <a:schemeClr val="accent6"/>
              </a:solidFill>
            </a:endParaRPr>
          </a:p>
        </p:txBody>
      </p:sp>
    </p:spTree>
    <p:extLst>
      <p:ext uri="{BB962C8B-B14F-4D97-AF65-F5344CB8AC3E}">
        <p14:creationId xmlns:p14="http://schemas.microsoft.com/office/powerpoint/2010/main" val="3236202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language elements: variables</a:t>
            </a:r>
            <a:endParaRPr lang="en-US" dirty="0"/>
          </a:p>
        </p:txBody>
      </p:sp>
      <p:sp>
        <p:nvSpPr>
          <p:cNvPr id="3" name="Content Placeholder 2"/>
          <p:cNvSpPr>
            <a:spLocks noGrp="1"/>
          </p:cNvSpPr>
          <p:nvPr>
            <p:ph idx="1"/>
          </p:nvPr>
        </p:nvSpPr>
        <p:spPr/>
        <p:txBody>
          <a:bodyPr/>
          <a:lstStyle/>
          <a:p>
            <a:r>
              <a:rPr lang="en-US" sz="2000" dirty="0" smtClean="0"/>
              <a:t>Local variables in T-SQL temporarily store a value of a specific data type</a:t>
            </a:r>
          </a:p>
          <a:p>
            <a:r>
              <a:rPr lang="en-US" sz="2000" dirty="0" smtClean="0"/>
              <a:t>Name begins with single @ sign</a:t>
            </a:r>
          </a:p>
          <a:p>
            <a:pPr lvl="1"/>
            <a:r>
              <a:rPr lang="en-US" sz="2000" dirty="0" smtClean="0"/>
              <a:t>@@ reserved for system functions</a:t>
            </a:r>
          </a:p>
          <a:p>
            <a:r>
              <a:rPr lang="en-US" sz="2000" dirty="0" smtClean="0"/>
              <a:t>Assigned a data type</a:t>
            </a:r>
          </a:p>
          <a:p>
            <a:r>
              <a:rPr lang="en-US" sz="2000" dirty="0" smtClean="0"/>
              <a:t>Must be declared and used within the same batch</a:t>
            </a:r>
          </a:p>
          <a:p>
            <a:r>
              <a:rPr lang="en-US" sz="2000" dirty="0" smtClean="0"/>
              <a:t>In SQL Server 2008 and later, can declare and initialize in the same statement</a:t>
            </a:r>
          </a:p>
          <a:p>
            <a:endParaRPr lang="en-US" dirty="0"/>
          </a:p>
        </p:txBody>
      </p:sp>
      <p:sp>
        <p:nvSpPr>
          <p:cNvPr id="4" name="AutoShape 3"/>
          <p:cNvSpPr>
            <a:spLocks noChangeArrowheads="1"/>
          </p:cNvSpPr>
          <p:nvPr/>
        </p:nvSpPr>
        <p:spPr bwMode="auto">
          <a:xfrm>
            <a:off x="1334457" y="4085819"/>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DECLARE</a:t>
            </a:r>
            <a:r>
              <a:rPr lang="en-US" sz="2000" dirty="0">
                <a:solidFill>
                  <a:prstClr val="black"/>
                </a:solidFill>
                <a:latin typeface="Lucida Sans Typewriter" pitchFamily="49" charset="0"/>
              </a:rPr>
              <a:t> @MyVar </a:t>
            </a:r>
            <a:r>
              <a:rPr lang="en-US" sz="2000" dirty="0">
                <a:solidFill>
                  <a:srgbClr val="0000FF"/>
                </a:solidFill>
                <a:latin typeface="Lucida Sans Typewriter" pitchFamily="49" charset="0"/>
              </a:rPr>
              <a:t>int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30</a:t>
            </a:r>
            <a:r>
              <a:rPr lang="en-US" sz="2000" dirty="0">
                <a:solidFill>
                  <a:srgbClr val="808080"/>
                </a:solidFill>
                <a:latin typeface="Lucida Sans Typewriter" pitchFamily="49" charset="0"/>
              </a:rPr>
              <a:t>;</a:t>
            </a:r>
          </a:p>
        </p:txBody>
      </p:sp>
    </p:spTree>
    <p:extLst>
      <p:ext uri="{BB962C8B-B14F-4D97-AF65-F5344CB8AC3E}">
        <p14:creationId xmlns:p14="http://schemas.microsoft.com/office/powerpoint/2010/main" val="3750207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T-SQL language elements: expressions</a:t>
            </a:r>
            <a:endParaRPr lang="en-US" sz="3600" dirty="0">
              <a:solidFill>
                <a:schemeClr val="accent6"/>
              </a:solidFill>
            </a:endParaRPr>
          </a:p>
        </p:txBody>
      </p:sp>
      <p:sp>
        <p:nvSpPr>
          <p:cNvPr id="3" name="Content Placeholder 2"/>
          <p:cNvSpPr>
            <a:spLocks noGrp="1"/>
          </p:cNvSpPr>
          <p:nvPr>
            <p:ph idx="1"/>
          </p:nvPr>
        </p:nvSpPr>
        <p:spPr/>
        <p:txBody>
          <a:bodyPr/>
          <a:lstStyle/>
          <a:p>
            <a:r>
              <a:rPr lang="en-US" sz="2000" dirty="0" smtClean="0"/>
              <a:t>Combination of identifiers, values, and operators evaluated to obtain a single result</a:t>
            </a:r>
          </a:p>
          <a:p>
            <a:r>
              <a:rPr lang="en-US" sz="2000" dirty="0" smtClean="0"/>
              <a:t>Can be used in SELECT statements</a:t>
            </a:r>
          </a:p>
          <a:p>
            <a:pPr lvl="1"/>
            <a:r>
              <a:rPr lang="en-US" sz="2000" dirty="0" smtClean="0"/>
              <a:t>SELECT clause</a:t>
            </a:r>
          </a:p>
          <a:p>
            <a:pPr lvl="1"/>
            <a:r>
              <a:rPr lang="en-US" sz="2000" dirty="0" smtClean="0"/>
              <a:t>WHERE clause</a:t>
            </a:r>
          </a:p>
          <a:p>
            <a:r>
              <a:rPr lang="en-US" sz="2000" dirty="0" smtClean="0"/>
              <a:t>Can be single constant, single-valued function, or variable</a:t>
            </a:r>
          </a:p>
          <a:p>
            <a:r>
              <a:rPr lang="en-US" sz="2000" dirty="0" smtClean="0"/>
              <a:t>Can be combined if expressions have same the data type</a:t>
            </a:r>
          </a:p>
        </p:txBody>
      </p:sp>
      <p:sp>
        <p:nvSpPr>
          <p:cNvPr id="4" name="AutoShape 3"/>
          <p:cNvSpPr>
            <a:spLocks noChangeArrowheads="1"/>
          </p:cNvSpPr>
          <p:nvPr/>
        </p:nvSpPr>
        <p:spPr bwMode="auto">
          <a:xfrm>
            <a:off x="789305" y="4147036"/>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1 </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sp>
        <p:nvSpPr>
          <p:cNvPr id="5" name="AutoShape 3"/>
          <p:cNvSpPr>
            <a:spLocks noChangeArrowheads="1"/>
          </p:cNvSpPr>
          <p:nvPr/>
        </p:nvSpPr>
        <p:spPr bwMode="auto">
          <a:xfrm>
            <a:off x="789305" y="4688176"/>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OrderQty</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UnitPrice</a:t>
            </a:r>
            <a:r>
              <a:rPr lang="en-US" sz="2000" dirty="0" smtClean="0">
                <a:solidFill>
                  <a:prstClr val="black"/>
                </a:solidFill>
                <a:latin typeface="Lucida Sans Typewriter" pitchFamily="49" charset="0"/>
              </a:rPr>
              <a:t> ...</a:t>
            </a:r>
            <a:endParaRPr lang="en-US" sz="2000" dirty="0">
              <a:solidFill>
                <a:srgbClr val="808080"/>
              </a:solidFill>
              <a:latin typeface="Lucida Sans Typewriter" pitchFamily="49" charset="0"/>
            </a:endParaRPr>
          </a:p>
        </p:txBody>
      </p:sp>
    </p:spTree>
    <p:extLst>
      <p:ext uri="{BB962C8B-B14F-4D97-AF65-F5344CB8AC3E}">
        <p14:creationId xmlns:p14="http://schemas.microsoft.com/office/powerpoint/2010/main" val="1960549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language elements: batch</a:t>
            </a:r>
            <a:r>
              <a:rPr lang="en-US" baseline="0" dirty="0" smtClean="0"/>
              <a:t> separators</a:t>
            </a:r>
            <a:endParaRPr lang="en-US" dirty="0"/>
          </a:p>
        </p:txBody>
      </p:sp>
      <p:sp>
        <p:nvSpPr>
          <p:cNvPr id="3" name="Content Placeholder 2"/>
          <p:cNvSpPr>
            <a:spLocks noGrp="1"/>
          </p:cNvSpPr>
          <p:nvPr>
            <p:ph idx="1"/>
          </p:nvPr>
        </p:nvSpPr>
        <p:spPr>
          <a:xfrm>
            <a:off x="482601" y="929558"/>
            <a:ext cx="7751762" cy="4386262"/>
          </a:xfrm>
        </p:spPr>
        <p:txBody>
          <a:bodyPr/>
          <a:lstStyle/>
          <a:p>
            <a:r>
              <a:rPr lang="en-US" sz="2000" dirty="0" smtClean="0"/>
              <a:t>Batches are sets</a:t>
            </a:r>
            <a:r>
              <a:rPr lang="en-US" sz="2000" baseline="0" dirty="0" smtClean="0"/>
              <a:t> of commands sent to SQL Server as a unit</a:t>
            </a:r>
          </a:p>
          <a:p>
            <a:r>
              <a:rPr lang="en-US" sz="2000" dirty="0" smtClean="0"/>
              <a:t>Batches determine variable scope, name resolution</a:t>
            </a:r>
          </a:p>
          <a:p>
            <a:r>
              <a:rPr lang="en-US" sz="2000" dirty="0" smtClean="0"/>
              <a:t>To separate statements into batches, use a separator:</a:t>
            </a:r>
          </a:p>
          <a:p>
            <a:pPr lvl="1"/>
            <a:r>
              <a:rPr lang="en-US" sz="2000" dirty="0" smtClean="0"/>
              <a:t>SQL Server tools use the GO keyword</a:t>
            </a:r>
          </a:p>
          <a:p>
            <a:pPr lvl="1"/>
            <a:r>
              <a:rPr lang="en-US" sz="2000" dirty="0" smtClean="0"/>
              <a:t>GO is not a SQL Server T-SQL command</a:t>
            </a:r>
          </a:p>
        </p:txBody>
      </p:sp>
    </p:spTree>
    <p:extLst>
      <p:ext uri="{BB962C8B-B14F-4D97-AF65-F5344CB8AC3E}">
        <p14:creationId xmlns:p14="http://schemas.microsoft.com/office/powerpoint/2010/main" val="2749332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a:t>
            </a:r>
            <a:r>
              <a:rPr lang="en-US" dirty="0"/>
              <a:t>l</a:t>
            </a:r>
            <a:r>
              <a:rPr lang="en-US" dirty="0" smtClean="0"/>
              <a:t>anguage elements:</a:t>
            </a:r>
            <a:r>
              <a:rPr lang="en-US" baseline="0" dirty="0" smtClean="0"/>
              <a:t> control of flow, errors,</a:t>
            </a:r>
            <a:r>
              <a:rPr lang="en-US" dirty="0" smtClean="0"/>
              <a:t> and transactions</a:t>
            </a:r>
            <a:endParaRPr lang="en-US" dirty="0"/>
          </a:p>
        </p:txBody>
      </p:sp>
      <p:sp>
        <p:nvSpPr>
          <p:cNvPr id="3" name="Content Placeholder 2"/>
          <p:cNvSpPr>
            <a:spLocks noGrp="1"/>
          </p:cNvSpPr>
          <p:nvPr>
            <p:ph idx="1"/>
          </p:nvPr>
        </p:nvSpPr>
        <p:spPr/>
        <p:txBody>
          <a:bodyPr/>
          <a:lstStyle/>
          <a:p>
            <a:endParaRPr lang="en-US" sz="2000" dirty="0" smtClean="0"/>
          </a:p>
          <a:p>
            <a:r>
              <a:rPr lang="en-US" sz="2000" dirty="0" smtClean="0"/>
              <a:t>Allow you to control the flow of execution within code, handle errors, and maintain transactions</a:t>
            </a:r>
          </a:p>
          <a:p>
            <a:r>
              <a:rPr lang="en-US" sz="2000" dirty="0" smtClean="0"/>
              <a:t>Used in programmatic code objects</a:t>
            </a:r>
          </a:p>
          <a:p>
            <a:pPr lvl="1"/>
            <a:r>
              <a:rPr lang="en-US" sz="2000" dirty="0" smtClean="0"/>
              <a:t>Stored procedures, triggers, statement blocks</a:t>
            </a:r>
          </a:p>
          <a:p>
            <a:pPr lvl="1"/>
            <a:endParaRPr lang="en-US" dirty="0" smtClean="0"/>
          </a:p>
        </p:txBody>
      </p:sp>
      <p:sp>
        <p:nvSpPr>
          <p:cNvPr id="4" name="AutoShape 22"/>
          <p:cNvSpPr>
            <a:spLocks noChangeArrowheads="1"/>
          </p:cNvSpPr>
          <p:nvPr/>
        </p:nvSpPr>
        <p:spPr bwMode="auto">
          <a:xfrm>
            <a:off x="5921829" y="4099440"/>
            <a:ext cx="2888796" cy="1887703"/>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5" name="AutoShape 22"/>
          <p:cNvSpPr>
            <a:spLocks noChangeArrowheads="1"/>
          </p:cNvSpPr>
          <p:nvPr/>
        </p:nvSpPr>
        <p:spPr bwMode="auto">
          <a:xfrm>
            <a:off x="3385453" y="4088554"/>
            <a:ext cx="2380570" cy="1898589"/>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marL="285750" indent="-285750">
              <a:buFont typeface="Arial" pitchFamily="34" charset="0"/>
              <a:buChar char="•"/>
              <a:defRPr/>
            </a:pPr>
            <a:r>
              <a:rPr lang="en-US" b="0" dirty="0" smtClean="0"/>
              <a:t>TRY...CATCH</a:t>
            </a:r>
          </a:p>
        </p:txBody>
      </p:sp>
      <p:sp>
        <p:nvSpPr>
          <p:cNvPr id="6" name="AutoShape 22"/>
          <p:cNvSpPr>
            <a:spLocks noChangeArrowheads="1"/>
          </p:cNvSpPr>
          <p:nvPr/>
        </p:nvSpPr>
        <p:spPr bwMode="auto">
          <a:xfrm>
            <a:off x="504831" y="4099441"/>
            <a:ext cx="2709863" cy="1887702"/>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 name="Rectangle 6"/>
          <p:cNvSpPr/>
          <p:nvPr/>
        </p:nvSpPr>
        <p:spPr>
          <a:xfrm>
            <a:off x="653143" y="4134366"/>
            <a:ext cx="2207532" cy="1852778"/>
          </a:xfrm>
          <a:prstGeom prst="rect">
            <a:avLst/>
          </a:prstGeom>
        </p:spPr>
        <p:txBody>
          <a:bodyPr lIns="0" tIns="0" rIns="0" bIns="0"/>
          <a:lstStyle/>
          <a:p>
            <a:pPr marL="166688" indent="-166688">
              <a:buFont typeface="Arial" pitchFamily="34" charset="0"/>
              <a:buChar char="•"/>
              <a:defRPr/>
            </a:pPr>
            <a:r>
              <a:rPr lang="en-US" b="0" dirty="0" smtClean="0"/>
              <a:t>IF...ELSE</a:t>
            </a:r>
            <a:endParaRPr lang="en-US" b="0" dirty="0"/>
          </a:p>
          <a:p>
            <a:pPr marL="166688" indent="-166688">
              <a:buFont typeface="Arial" pitchFamily="34" charset="0"/>
              <a:buChar char="•"/>
              <a:defRPr/>
            </a:pPr>
            <a:r>
              <a:rPr lang="en-US" b="0" dirty="0" smtClean="0"/>
              <a:t>WHILE</a:t>
            </a:r>
          </a:p>
          <a:p>
            <a:pPr marL="166688" indent="-166688">
              <a:buFont typeface="Arial" pitchFamily="34" charset="0"/>
              <a:buChar char="•"/>
              <a:defRPr/>
            </a:pPr>
            <a:r>
              <a:rPr lang="en-US" b="0" dirty="0" smtClean="0"/>
              <a:t>BREAK</a:t>
            </a:r>
          </a:p>
          <a:p>
            <a:pPr marL="166688" indent="-166688">
              <a:buFont typeface="Arial" pitchFamily="34" charset="0"/>
              <a:buChar char="•"/>
              <a:defRPr/>
            </a:pPr>
            <a:r>
              <a:rPr lang="en-US" b="0" dirty="0" smtClean="0"/>
              <a:t>CONTINUE</a:t>
            </a:r>
          </a:p>
          <a:p>
            <a:pPr marL="166688" indent="-166688">
              <a:buFont typeface="Arial" pitchFamily="34" charset="0"/>
              <a:buChar char="•"/>
              <a:defRPr/>
            </a:pPr>
            <a:r>
              <a:rPr lang="en-US" b="0" dirty="0" smtClean="0"/>
              <a:t>BEGIN...END</a:t>
            </a:r>
            <a:endParaRPr lang="en-US" b="0" dirty="0"/>
          </a:p>
        </p:txBody>
      </p:sp>
      <p:sp>
        <p:nvSpPr>
          <p:cNvPr id="8" name="Rectangle 30"/>
          <p:cNvSpPr>
            <a:spLocks noChangeArrowheads="1"/>
          </p:cNvSpPr>
          <p:nvPr/>
        </p:nvSpPr>
        <p:spPr bwMode="auto">
          <a:xfrm>
            <a:off x="6164490" y="4105008"/>
            <a:ext cx="2654074" cy="1882135"/>
          </a:xfrm>
          <a:prstGeom prst="rect">
            <a:avLst/>
          </a:prstGeom>
          <a:noFill/>
          <a:ln w="9525">
            <a:noFill/>
            <a:miter lim="800000"/>
            <a:headEnd/>
            <a:tailEnd/>
          </a:ln>
        </p:spPr>
        <p:txBody>
          <a:bodyPr lIns="0" tIns="0" rIns="0" bIns="0"/>
          <a:lstStyle/>
          <a:p>
            <a:pPr marL="166688" indent="-166688">
              <a:buFont typeface="Arial" charset="0"/>
              <a:buChar char="•"/>
            </a:pPr>
            <a:r>
              <a:rPr lang="en-US" b="0" dirty="0" smtClean="0"/>
              <a:t>BEGIN TRANSACTION</a:t>
            </a:r>
          </a:p>
          <a:p>
            <a:pPr marL="166688" indent="-166688">
              <a:buFont typeface="Arial" charset="0"/>
              <a:buChar char="•"/>
            </a:pPr>
            <a:r>
              <a:rPr lang="en-US" b="0" dirty="0" smtClean="0"/>
              <a:t>COMMIT TRANSACTION</a:t>
            </a:r>
          </a:p>
          <a:p>
            <a:pPr marL="166688" indent="-166688">
              <a:buFont typeface="Arial" charset="0"/>
              <a:buChar char="•"/>
            </a:pPr>
            <a:r>
              <a:rPr lang="en-US" b="0" dirty="0" smtClean="0"/>
              <a:t>ROLLBACK TRANSACTION</a:t>
            </a:r>
          </a:p>
        </p:txBody>
      </p:sp>
      <p:sp>
        <p:nvSpPr>
          <p:cNvPr id="9" name="Text Box 99"/>
          <p:cNvSpPr txBox="1">
            <a:spLocks noChangeArrowheads="1"/>
          </p:cNvSpPr>
          <p:nvPr/>
        </p:nvSpPr>
        <p:spPr bwMode="auto">
          <a:xfrm>
            <a:off x="503244" y="3410465"/>
            <a:ext cx="2743200" cy="688976"/>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Control of Flow</a:t>
            </a:r>
            <a:endParaRPr lang="en-US" dirty="0"/>
          </a:p>
        </p:txBody>
      </p:sp>
      <p:sp>
        <p:nvSpPr>
          <p:cNvPr id="10" name="Text Box 99"/>
          <p:cNvSpPr txBox="1">
            <a:spLocks noChangeArrowheads="1"/>
          </p:cNvSpPr>
          <p:nvPr/>
        </p:nvSpPr>
        <p:spPr bwMode="auto">
          <a:xfrm>
            <a:off x="3375023" y="3410465"/>
            <a:ext cx="2408461"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Error Handling</a:t>
            </a:r>
            <a:endParaRPr lang="en-US" dirty="0"/>
          </a:p>
        </p:txBody>
      </p:sp>
      <p:sp>
        <p:nvSpPr>
          <p:cNvPr id="11" name="Text Box 99"/>
          <p:cNvSpPr txBox="1">
            <a:spLocks noChangeArrowheads="1"/>
          </p:cNvSpPr>
          <p:nvPr/>
        </p:nvSpPr>
        <p:spPr bwMode="auto">
          <a:xfrm>
            <a:off x="5895920" y="3410466"/>
            <a:ext cx="2922644" cy="678088"/>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smtClean="0"/>
              <a:t>Transaction Control</a:t>
            </a:r>
            <a:endParaRPr lang="en-US" dirty="0"/>
          </a:p>
        </p:txBody>
      </p:sp>
    </p:spTree>
    <p:extLst>
      <p:ext uri="{BB962C8B-B14F-4D97-AF65-F5344CB8AC3E}">
        <p14:creationId xmlns:p14="http://schemas.microsoft.com/office/powerpoint/2010/main" val="992058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language elements: comments</a:t>
            </a:r>
            <a:endParaRPr lang="en-US" dirty="0"/>
          </a:p>
        </p:txBody>
      </p:sp>
      <p:sp>
        <p:nvSpPr>
          <p:cNvPr id="3" name="Content Placeholder 2"/>
          <p:cNvSpPr>
            <a:spLocks noGrp="1"/>
          </p:cNvSpPr>
          <p:nvPr>
            <p:ph idx="1"/>
          </p:nvPr>
        </p:nvSpPr>
        <p:spPr/>
        <p:txBody>
          <a:bodyPr/>
          <a:lstStyle/>
          <a:p>
            <a:r>
              <a:rPr lang="en-US" dirty="0" smtClean="0"/>
              <a:t>Marks T-SQL code as a comment:</a:t>
            </a:r>
          </a:p>
          <a:p>
            <a:pPr lvl="1"/>
            <a:r>
              <a:rPr lang="en-US" dirty="0" smtClean="0"/>
              <a:t>For a block, enclose it between /* and */ characters</a:t>
            </a:r>
          </a:p>
          <a:p>
            <a:pPr lvl="1"/>
            <a:endParaRPr lang="en-US" dirty="0" smtClean="0"/>
          </a:p>
          <a:p>
            <a:pPr lvl="1"/>
            <a:endParaRPr lang="en-US" dirty="0" smtClean="0"/>
          </a:p>
          <a:p>
            <a:pPr lvl="1"/>
            <a:endParaRPr lang="en-US" dirty="0" smtClean="0"/>
          </a:p>
          <a:p>
            <a:pPr lvl="1"/>
            <a:endParaRPr lang="en-US" dirty="0" smtClean="0"/>
          </a:p>
          <a:p>
            <a:pPr lvl="1"/>
            <a:r>
              <a:rPr lang="en-US" dirty="0" smtClean="0"/>
              <a:t>For inline text, precede the comments with --</a:t>
            </a:r>
          </a:p>
          <a:p>
            <a:pPr lvl="1"/>
            <a:endParaRPr lang="en-US" dirty="0" smtClean="0"/>
          </a:p>
          <a:p>
            <a:pPr lvl="1"/>
            <a:endParaRPr lang="en-US" dirty="0" smtClean="0"/>
          </a:p>
          <a:p>
            <a:r>
              <a:rPr lang="en-US" dirty="0" smtClean="0"/>
              <a:t>T-SQL Editors such as SSMS will typically color-code comments, as shown above</a:t>
            </a:r>
          </a:p>
        </p:txBody>
      </p:sp>
      <p:sp>
        <p:nvSpPr>
          <p:cNvPr id="4" name="AutoShape 3"/>
          <p:cNvSpPr>
            <a:spLocks noChangeArrowheads="1"/>
          </p:cNvSpPr>
          <p:nvPr/>
        </p:nvSpPr>
        <p:spPr bwMode="auto">
          <a:xfrm>
            <a:off x="767271" y="1696872"/>
            <a:ext cx="6256338"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8000"/>
                </a:solidFill>
              </a:rPr>
              <a:t>/* </a:t>
            </a:r>
          </a:p>
          <a:p>
            <a:r>
              <a:rPr lang="en-US" sz="2000" dirty="0">
                <a:solidFill>
                  <a:srgbClr val="008000"/>
                </a:solidFill>
              </a:rPr>
              <a:t>	This is a block</a:t>
            </a:r>
          </a:p>
          <a:p>
            <a:r>
              <a:rPr lang="en-US" sz="2000" dirty="0">
                <a:solidFill>
                  <a:srgbClr val="008000"/>
                </a:solidFill>
              </a:rPr>
              <a:t>   of commented code</a:t>
            </a:r>
          </a:p>
          <a:p>
            <a:r>
              <a:rPr lang="en-US" sz="2000" dirty="0">
                <a:solidFill>
                  <a:srgbClr val="008000"/>
                </a:solidFill>
              </a:rPr>
              <a:t>*/</a:t>
            </a:r>
            <a:endParaRPr lang="en-US" sz="2000" b="0" dirty="0">
              <a:latin typeface="Lucida Sans Typewriter" pitchFamily="49" charset="0"/>
              <a:cs typeface="+mn-cs"/>
            </a:endParaRPr>
          </a:p>
        </p:txBody>
      </p:sp>
      <p:sp>
        <p:nvSpPr>
          <p:cNvPr id="6" name="AutoShape 3"/>
          <p:cNvSpPr>
            <a:spLocks noChangeArrowheads="1"/>
          </p:cNvSpPr>
          <p:nvPr/>
        </p:nvSpPr>
        <p:spPr bwMode="auto">
          <a:xfrm>
            <a:off x="940053" y="4352963"/>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dirty="0">
                <a:solidFill>
                  <a:srgbClr val="008000"/>
                </a:solidFill>
              </a:rPr>
              <a:t>--	This line of text will be ignored</a:t>
            </a:r>
            <a:endParaRPr lang="en-US" sz="2000" b="0" dirty="0" smtClean="0">
              <a:latin typeface="Lucida Sans Typewriter" pitchFamily="49" charset="0"/>
              <a:cs typeface="+mn-cs"/>
            </a:endParaRPr>
          </a:p>
        </p:txBody>
      </p:sp>
    </p:spTree>
    <p:extLst>
      <p:ext uri="{BB962C8B-B14F-4D97-AF65-F5344CB8AC3E}">
        <p14:creationId xmlns:p14="http://schemas.microsoft.com/office/powerpoint/2010/main" val="3307991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Logical query processing</a:t>
            </a:r>
            <a:endParaRPr lang="en-US" sz="3600" dirty="0">
              <a:solidFill>
                <a:schemeClr val="accent6"/>
              </a:solidFill>
            </a:endParaRPr>
          </a:p>
        </p:txBody>
      </p:sp>
      <p:sp>
        <p:nvSpPr>
          <p:cNvPr id="17" name="Content Placeholder 2"/>
          <p:cNvSpPr>
            <a:spLocks noGrp="1"/>
          </p:cNvSpPr>
          <p:nvPr>
            <p:ph idx="1"/>
          </p:nvPr>
        </p:nvSpPr>
        <p:spPr>
          <a:xfrm>
            <a:off x="469900" y="1349611"/>
            <a:ext cx="7751762" cy="846791"/>
          </a:xfrm>
        </p:spPr>
        <p:txBody>
          <a:bodyPr>
            <a:normAutofit/>
          </a:bodyPr>
          <a:lstStyle/>
          <a:p>
            <a:r>
              <a:rPr lang="en-US" sz="2000" dirty="0" smtClean="0"/>
              <a:t>The order in which a query is written is not the order in which it is evaluated by SQL Server.</a:t>
            </a:r>
          </a:p>
        </p:txBody>
      </p:sp>
      <p:sp>
        <p:nvSpPr>
          <p:cNvPr id="5" name="AutoShape 3"/>
          <p:cNvSpPr>
            <a:spLocks noChangeArrowheads="1"/>
          </p:cNvSpPr>
          <p:nvPr/>
        </p:nvSpPr>
        <p:spPr bwMode="auto">
          <a:xfrm>
            <a:off x="786899" y="2451892"/>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5: SELECT	   &lt;select list&gt;</a:t>
            </a:r>
          </a:p>
        </p:txBody>
      </p:sp>
      <p:sp>
        <p:nvSpPr>
          <p:cNvPr id="6" name="AutoShape 3"/>
          <p:cNvSpPr>
            <a:spLocks noChangeArrowheads="1"/>
          </p:cNvSpPr>
          <p:nvPr/>
        </p:nvSpPr>
        <p:spPr bwMode="auto">
          <a:xfrm>
            <a:off x="786899" y="2981003"/>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1: FROM     &lt;table source&gt;</a:t>
            </a:r>
          </a:p>
        </p:txBody>
      </p:sp>
      <p:sp>
        <p:nvSpPr>
          <p:cNvPr id="7" name="AutoShape 3"/>
          <p:cNvSpPr>
            <a:spLocks noChangeArrowheads="1"/>
          </p:cNvSpPr>
          <p:nvPr/>
        </p:nvSpPr>
        <p:spPr bwMode="auto">
          <a:xfrm>
            <a:off x="786899" y="3510114"/>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2: WHERE    &lt;search condition&gt;</a:t>
            </a:r>
          </a:p>
        </p:txBody>
      </p:sp>
      <p:sp>
        <p:nvSpPr>
          <p:cNvPr id="8" name="AutoShape 3"/>
          <p:cNvSpPr>
            <a:spLocks noChangeArrowheads="1"/>
          </p:cNvSpPr>
          <p:nvPr/>
        </p:nvSpPr>
        <p:spPr bwMode="auto">
          <a:xfrm>
            <a:off x="786899" y="4039225"/>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3: GROUP BY &lt;group by list&gt;</a:t>
            </a:r>
          </a:p>
        </p:txBody>
      </p:sp>
      <p:sp>
        <p:nvSpPr>
          <p:cNvPr id="9" name="AutoShape 3"/>
          <p:cNvSpPr>
            <a:spLocks noChangeArrowheads="1"/>
          </p:cNvSpPr>
          <p:nvPr/>
        </p:nvSpPr>
        <p:spPr bwMode="auto">
          <a:xfrm>
            <a:off x="786899" y="4568336"/>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4: HAVING &lt;search condition&gt;</a:t>
            </a:r>
          </a:p>
        </p:txBody>
      </p:sp>
      <p:sp>
        <p:nvSpPr>
          <p:cNvPr id="10" name="AutoShape 3"/>
          <p:cNvSpPr>
            <a:spLocks noChangeArrowheads="1"/>
          </p:cNvSpPr>
          <p:nvPr/>
        </p:nvSpPr>
        <p:spPr bwMode="auto">
          <a:xfrm>
            <a:off x="786899" y="5097449"/>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6</a:t>
            </a:r>
            <a:r>
              <a:rPr lang="en-US" sz="2000" b="0" dirty="0" smtClean="0">
                <a:latin typeface="Lucida Sans Typewriter" pitchFamily="49" charset="0"/>
                <a:cs typeface="+mn-cs"/>
              </a:rPr>
              <a:t>: ORDER BY &lt;order by list&gt;</a:t>
            </a:r>
          </a:p>
        </p:txBody>
      </p:sp>
      <p:grpSp>
        <p:nvGrpSpPr>
          <p:cNvPr id="16" name="Group 7"/>
          <p:cNvGrpSpPr>
            <a:grpSpLocks/>
          </p:cNvGrpSpPr>
          <p:nvPr/>
        </p:nvGrpSpPr>
        <p:grpSpPr bwMode="auto">
          <a:xfrm>
            <a:off x="469900" y="5934075"/>
            <a:ext cx="914400" cy="425450"/>
            <a:chOff x="384" y="3024"/>
            <a:chExt cx="720" cy="336"/>
          </a:xfrm>
        </p:grpSpPr>
        <p:sp>
          <p:nvSpPr>
            <p:cNvPr id="18" name="Oval 8"/>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dirty="0">
                <a:cs typeface="+mn-cs"/>
              </a:endParaRPr>
            </a:p>
          </p:txBody>
        </p:sp>
        <p:grpSp>
          <p:nvGrpSpPr>
            <p:cNvPr id="19" name="Group 9"/>
            <p:cNvGrpSpPr>
              <a:grpSpLocks/>
            </p:cNvGrpSpPr>
            <p:nvPr/>
          </p:nvGrpSpPr>
          <p:grpSpPr bwMode="auto">
            <a:xfrm>
              <a:off x="480" y="3096"/>
              <a:ext cx="240" cy="192"/>
              <a:chOff x="480" y="3096"/>
              <a:chExt cx="240" cy="192"/>
            </a:xfrm>
          </p:grpSpPr>
          <p:sp>
            <p:nvSpPr>
              <p:cNvPr id="20" name="Oval 10"/>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1" name="Freeform 11"/>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grpSp>
      <p:grpSp>
        <p:nvGrpSpPr>
          <p:cNvPr id="22" name="Group 12"/>
          <p:cNvGrpSpPr>
            <a:grpSpLocks/>
          </p:cNvGrpSpPr>
          <p:nvPr/>
        </p:nvGrpSpPr>
        <p:grpSpPr bwMode="auto">
          <a:xfrm>
            <a:off x="957263" y="6024563"/>
            <a:ext cx="304800" cy="244475"/>
            <a:chOff x="768" y="3096"/>
            <a:chExt cx="240" cy="192"/>
          </a:xfrm>
        </p:grpSpPr>
        <p:sp>
          <p:nvSpPr>
            <p:cNvPr id="23"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4"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184811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 presetClass="entr" presetSubtype="0" fill="hold" nodeType="afterEffect">
                                  <p:stCondLst>
                                    <p:cond delay="50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a:spLocks noChangeArrowheads="1"/>
          </p:cNvSpPr>
          <p:nvPr/>
        </p:nvSpPr>
        <p:spPr bwMode="auto">
          <a:xfrm>
            <a:off x="636812" y="2352186"/>
            <a:ext cx="8082643"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USE</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AdventureWorks2012</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a:p>
            <a:endParaRPr lang="en-US" sz="2000" dirty="0">
              <a:solidFill>
                <a:srgbClr val="808080"/>
              </a:solidFill>
              <a:latin typeface="Lucida Sans Typewriter" pitchFamily="49" charset="0"/>
            </a:endParaRPr>
          </a:p>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a:t>
            </a:r>
            <a:r>
              <a:rPr lang="en-US" sz="2000" dirty="0" err="1" smtClean="0">
                <a:latin typeface="Lucida Sans Typewriter" pitchFamily="49" charset="0"/>
              </a:rPr>
              <a:t>.Sales</a:t>
            </a:r>
            <a:r>
              <a:rPr lang="en-US" sz="2000" dirty="0" err="1" smtClean="0">
                <a:solidFill>
                  <a:prstClr val="black"/>
                </a:solidFill>
                <a:latin typeface="Lucida Sans Typewriter" pitchFamily="49" charset="0"/>
              </a:rPr>
              <a:t>OrderHeader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WHERE</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CustomerID</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29974</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p>
          <a:p>
            <a:r>
              <a:rPr lang="en-US" sz="2000" dirty="0">
                <a:solidFill>
                  <a:srgbClr val="0000FF"/>
                </a:solidFill>
                <a:latin typeface="Lucida Sans Typewriter" pitchFamily="49" charset="0"/>
              </a:rPr>
              <a:t>HAVING</a:t>
            </a:r>
            <a:r>
              <a:rPr lang="en-US" sz="2000" dirty="0">
                <a:solidFill>
                  <a:prstClr val="black"/>
                </a:solidFill>
                <a:latin typeface="Lucida Sans Typewriter" pitchFamily="49" charset="0"/>
              </a:rPr>
              <a:t> </a:t>
            </a:r>
            <a:r>
              <a:rPr lang="en-US" sz="2000" dirty="0">
                <a:solidFill>
                  <a:srgbClr val="FF00FF"/>
                </a:solidFill>
                <a:latin typeface="Lucida Sans Typewriter" pitchFamily="49" charset="0"/>
              </a:rPr>
              <a:t>COUNT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&gt;</a:t>
            </a:r>
            <a:r>
              <a:rPr lang="en-US" sz="2000" dirty="0">
                <a:solidFill>
                  <a:prstClr val="black"/>
                </a:solidFill>
                <a:latin typeface="Lucida Sans Typewriter" pitchFamily="49" charset="0"/>
              </a:rPr>
              <a:t> 1</a:t>
            </a:r>
          </a:p>
          <a:p>
            <a:r>
              <a:rPr lang="en-US" sz="2000" dirty="0">
                <a:solidFill>
                  <a:srgbClr val="0000FF"/>
                </a:solidFill>
                <a:latin typeface="Lucida Sans Typewriter" pitchFamily="49" charset="0"/>
              </a:rPr>
              <a:t>ORDER</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r>
              <a:rPr lang="en-US" sz="2000" dirty="0">
                <a:solidFill>
                  <a:srgbClr val="808080"/>
                </a:solidFill>
                <a:latin typeface="Lucida Sans Typewriter" pitchFamily="49" charset="0"/>
              </a:rPr>
              <a:t>;</a:t>
            </a:r>
          </a:p>
        </p:txBody>
      </p:sp>
      <p:sp>
        <p:nvSpPr>
          <p:cNvPr id="2" name="Title 1"/>
          <p:cNvSpPr>
            <a:spLocks noGrp="1"/>
          </p:cNvSpPr>
          <p:nvPr>
            <p:ph type="title"/>
          </p:nvPr>
        </p:nvSpPr>
        <p:spPr>
          <a:xfrm>
            <a:off x="460375" y="0"/>
            <a:ext cx="7773988" cy="1039660"/>
          </a:xfrm>
        </p:spPr>
        <p:txBody>
          <a:bodyPr/>
          <a:lstStyle/>
          <a:p>
            <a:pPr marL="0" marR="0" indent="0" algn="l" defTabSz="914400" rtl="0" eaLnBrk="1" fontAlgn="base" latinLnBrk="0" hangingPunct="1">
              <a:lnSpc>
                <a:spcPct val="85000"/>
              </a:lnSpc>
              <a:spcBef>
                <a:spcPct val="0"/>
              </a:spcBef>
              <a:spcAft>
                <a:spcPct val="0"/>
              </a:spcAft>
              <a:buClr>
                <a:srgbClr val="DC0081"/>
              </a:buClr>
              <a:buSzTx/>
              <a:buFont typeface="Wingdings" pitchFamily="2" charset="2"/>
              <a:buNone/>
              <a:tabLst/>
              <a:defRPr/>
            </a:pPr>
            <a:r>
              <a:rPr lang="en-US" sz="3600" dirty="0" smtClean="0">
                <a:solidFill>
                  <a:schemeClr val="accent6"/>
                </a:solidFill>
                <a:effectLst/>
                <a:latin typeface="+mj-lt"/>
                <a:ea typeface="+mj-ea"/>
                <a:cs typeface="+mj-cs"/>
              </a:rPr>
              <a:t>Applying the logical order of operations to writing SELECT statements</a:t>
            </a:r>
            <a:endParaRPr lang="en-US" sz="3600" dirty="0" smtClean="0">
              <a:solidFill>
                <a:schemeClr val="accent6"/>
              </a:solidFill>
              <a:effectLst/>
            </a:endParaRPr>
          </a:p>
        </p:txBody>
      </p:sp>
      <p:sp>
        <p:nvSpPr>
          <p:cNvPr id="12" name="AutoShape 3"/>
          <p:cNvSpPr>
            <a:spLocks noChangeArrowheads="1"/>
          </p:cNvSpPr>
          <p:nvPr/>
        </p:nvSpPr>
        <p:spPr bwMode="auto">
          <a:xfrm>
            <a:off x="636812" y="2333891"/>
            <a:ext cx="8082643"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USE</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AdventureWorks2012</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a:p>
            <a:endParaRPr lang="en-US" sz="2000" dirty="0">
              <a:solidFill>
                <a:srgbClr val="808080"/>
              </a:solidFill>
              <a:latin typeface="Lucida Sans Typewriter" pitchFamily="49" charset="0"/>
            </a:endParaRPr>
          </a:p>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a:t>
            </a:r>
            <a:r>
              <a:rPr lang="en-US" sz="2000" dirty="0" err="1" smtClean="0">
                <a:latin typeface="Lucida Sans Typewriter" pitchFamily="49" charset="0"/>
              </a:rPr>
              <a:t>.Sales</a:t>
            </a:r>
            <a:r>
              <a:rPr lang="en-US" sz="2000" dirty="0" err="1" smtClean="0">
                <a:solidFill>
                  <a:prstClr val="black"/>
                </a:solidFill>
                <a:latin typeface="Lucida Sans Typewriter" pitchFamily="49" charset="0"/>
              </a:rPr>
              <a:t>OrderHeader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WHERE</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CustomerID</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 </a:t>
            </a:r>
            <a:r>
              <a:rPr lang="en-US" sz="2000" dirty="0" smtClean="0">
                <a:solidFill>
                  <a:prstClr val="black"/>
                </a:solidFill>
                <a:latin typeface="Lucida Sans Typewriter" pitchFamily="49" charset="0"/>
              </a:rPr>
              <a:t>29974</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p>
          <a:p>
            <a:r>
              <a:rPr lang="en-US" sz="2000" dirty="0">
                <a:solidFill>
                  <a:srgbClr val="0000FF"/>
                </a:solidFill>
                <a:latin typeface="Lucida Sans Typewriter" pitchFamily="49" charset="0"/>
              </a:rPr>
              <a:t>HAVING</a:t>
            </a:r>
            <a:r>
              <a:rPr lang="en-US" sz="2000" dirty="0">
                <a:solidFill>
                  <a:prstClr val="black"/>
                </a:solidFill>
                <a:latin typeface="Lucida Sans Typewriter" pitchFamily="49" charset="0"/>
              </a:rPr>
              <a:t> </a:t>
            </a:r>
            <a:r>
              <a:rPr lang="en-US" sz="2000" dirty="0">
                <a:solidFill>
                  <a:srgbClr val="FF00FF"/>
                </a:solidFill>
                <a:latin typeface="Lucida Sans Typewriter" pitchFamily="49" charset="0"/>
              </a:rPr>
              <a:t>COUNT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&gt;</a:t>
            </a:r>
            <a:r>
              <a:rPr lang="en-US" sz="2000" dirty="0">
                <a:solidFill>
                  <a:prstClr val="black"/>
                </a:solidFill>
                <a:latin typeface="Lucida Sans Typewriter" pitchFamily="49" charset="0"/>
              </a:rPr>
              <a:t> 1</a:t>
            </a:r>
          </a:p>
          <a:p>
            <a:r>
              <a:rPr lang="en-US" sz="2000" dirty="0">
                <a:solidFill>
                  <a:srgbClr val="0000FF"/>
                </a:solidFill>
                <a:latin typeface="Lucida Sans Typewriter" pitchFamily="49" charset="0"/>
              </a:rPr>
              <a:t>ORDER</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r>
              <a:rPr lang="en-US" sz="2000" dirty="0">
                <a:solidFill>
                  <a:srgbClr val="808080"/>
                </a:solidFill>
                <a:latin typeface="Lucida Sans Typewriter" pitchFamily="49" charset="0"/>
              </a:rPr>
              <a:t>;</a:t>
            </a:r>
          </a:p>
        </p:txBody>
      </p:sp>
      <p:grpSp>
        <p:nvGrpSpPr>
          <p:cNvPr id="11" name="Group 7"/>
          <p:cNvGrpSpPr>
            <a:grpSpLocks/>
          </p:cNvGrpSpPr>
          <p:nvPr/>
        </p:nvGrpSpPr>
        <p:grpSpPr bwMode="auto">
          <a:xfrm>
            <a:off x="469900" y="5934075"/>
            <a:ext cx="914400" cy="425450"/>
            <a:chOff x="384" y="3024"/>
            <a:chExt cx="720" cy="336"/>
          </a:xfrm>
        </p:grpSpPr>
        <p:sp>
          <p:nvSpPr>
            <p:cNvPr id="13" name="Oval 8"/>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dirty="0">
                <a:cs typeface="+mn-cs"/>
              </a:endParaRPr>
            </a:p>
          </p:txBody>
        </p:sp>
        <p:grpSp>
          <p:nvGrpSpPr>
            <p:cNvPr id="14" name="Group 9"/>
            <p:cNvGrpSpPr>
              <a:grpSpLocks/>
            </p:cNvGrpSpPr>
            <p:nvPr/>
          </p:nvGrpSpPr>
          <p:grpSpPr bwMode="auto">
            <a:xfrm>
              <a:off x="480" y="3096"/>
              <a:ext cx="240" cy="192"/>
              <a:chOff x="480" y="3096"/>
              <a:chExt cx="240" cy="192"/>
            </a:xfrm>
          </p:grpSpPr>
          <p:sp>
            <p:nvSpPr>
              <p:cNvPr id="15" name="Oval 10"/>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6" name="Freeform 11"/>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grpSp>
      <p:grpSp>
        <p:nvGrpSpPr>
          <p:cNvPr id="17" name="Group 12"/>
          <p:cNvGrpSpPr>
            <a:grpSpLocks/>
          </p:cNvGrpSpPr>
          <p:nvPr/>
        </p:nvGrpSpPr>
        <p:grpSpPr bwMode="auto">
          <a:xfrm>
            <a:off x="957263" y="6024563"/>
            <a:ext cx="304800" cy="244475"/>
            <a:chOff x="768" y="3096"/>
            <a:chExt cx="240" cy="192"/>
          </a:xfrm>
        </p:grpSpPr>
        <p:sp>
          <p:nvSpPr>
            <p:cNvPr id="18"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9"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402055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par>
                          <p:cTn id="38" fill="hold">
                            <p:stCondLst>
                              <p:cond delay="500"/>
                            </p:stCondLst>
                            <p:childTnLst>
                              <p:par>
                                <p:cTn id="39" presetID="1" presetClass="entr" presetSubtype="0" fill="hold" nodeType="afterEffect">
                                  <p:stCondLst>
                                    <p:cond delay="50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Basic SELECT Statements</a:t>
            </a:r>
            <a:endParaRPr lang="en-GB" sz="6000" dirty="0">
              <a:solidFill>
                <a:schemeClr val="bg1">
                  <a:alpha val="98824"/>
                </a:schemeClr>
              </a:solidFill>
            </a:endParaRPr>
          </a:p>
        </p:txBody>
      </p:sp>
    </p:spTree>
    <p:extLst>
      <p:ext uri="{BB962C8B-B14F-4D97-AF65-F5344CB8AC3E}">
        <p14:creationId xmlns:p14="http://schemas.microsoft.com/office/powerpoint/2010/main" val="169016953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the SELECT statement</a:t>
            </a:r>
            <a:endParaRPr lang="en-US" dirty="0"/>
          </a:p>
        </p:txBody>
      </p:sp>
      <p:graphicFrame>
        <p:nvGraphicFramePr>
          <p:cNvPr id="3" name="Group 65"/>
          <p:cNvGraphicFramePr>
            <a:graphicFrameLocks noGrp="1"/>
          </p:cNvGraphicFramePr>
          <p:nvPr>
            <p:extLst/>
          </p:nvPr>
        </p:nvGraphicFramePr>
        <p:xfrm>
          <a:off x="1282246" y="1306513"/>
          <a:ext cx="6424840" cy="3837034"/>
        </p:xfrm>
        <a:graphic>
          <a:graphicData uri="http://schemas.openxmlformats.org/drawingml/2006/table">
            <a:tbl>
              <a:tblPr>
                <a:tableStyleId>{284E427A-3D55-4303-BF80-6455036E1DE7}</a:tableStyleId>
              </a:tblPr>
              <a:tblGrid>
                <a:gridCol w="2231627"/>
                <a:gridCol w="4193213"/>
              </a:tblGrid>
              <a:tr h="783544">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smtClean="0">
                          <a:ln>
                            <a:noFill/>
                          </a:ln>
                          <a:solidFill>
                            <a:schemeClr val="bg1"/>
                          </a:solidFill>
                          <a:effectLst/>
                        </a:rPr>
                        <a:t>Clause</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u="none" strike="noStrike" cap="none" normalizeH="0" baseline="0" dirty="0" smtClean="0">
                          <a:ln>
                            <a:noFill/>
                          </a:ln>
                          <a:solidFill>
                            <a:schemeClr val="bg1"/>
                          </a:solidFill>
                          <a:effectLst/>
                        </a:rPr>
                        <a:t>Expression</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r>
              <a:tr h="716690">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SELECT</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&lt;select list&gt;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r h="566057">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FROM</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&lt;table source&gt;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r h="595086">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u="none" strike="noStrike" cap="none" normalizeH="0" baseline="0" dirty="0" smtClean="0">
                          <a:ln>
                            <a:noFill/>
                          </a:ln>
                          <a:effectLst/>
                          <a:latin typeface="Verdana" panose="020B0604030504040204" pitchFamily="34" charset="0"/>
                          <a:ea typeface="Verdana" panose="020B0604030504040204" pitchFamily="34" charset="0"/>
                          <a:cs typeface="Verdana" panose="020B0604030504040204" pitchFamily="34" charset="0"/>
                        </a:rPr>
                        <a:t>WHERE</a:t>
                      </a:r>
                      <a:endParaRPr kumimoji="0" lang="en-US" sz="1800" b="0" i="1"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rPr>
                        <a:t>&lt;search condition&gt;</a:t>
                      </a:r>
                      <a:endPar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r h="624114">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GROUP BY</a:t>
                      </a: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&lt;group by list&gt;</a:t>
                      </a:r>
                    </a:p>
                  </a:txBody>
                  <a:tcPr marT="91440" marB="91440" anchor="ctr" horzOverflow="overflow">
                    <a:solidFill>
                      <a:schemeClr val="accent2">
                        <a:lumMod val="20000"/>
                        <a:lumOff val="80000"/>
                      </a:schemeClr>
                    </a:solidFill>
                  </a:tcPr>
                </a:tc>
              </a:tr>
              <a:tr h="551543">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ORDER BY</a:t>
                      </a: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&lt;order by list&gt;</a:t>
                      </a:r>
                    </a:p>
                  </a:txBody>
                  <a:tcPr marT="91440" marB="91440" anchor="ctr" horzOverflow="overflow">
                    <a:solidFill>
                      <a:schemeClr val="accent2">
                        <a:lumMod val="20000"/>
                        <a:lumOff val="80000"/>
                      </a:schemeClr>
                    </a:solidFill>
                  </a:tcPr>
                </a:tc>
              </a:tr>
            </a:tbl>
          </a:graphicData>
        </a:graphic>
      </p:graphicFrame>
    </p:spTree>
    <p:extLst>
      <p:ext uri="{BB962C8B-B14F-4D97-AF65-F5344CB8AC3E}">
        <p14:creationId xmlns:p14="http://schemas.microsoft.com/office/powerpoint/2010/main" val="1295893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3822342787"/>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i="0" dirty="0" smtClean="0">
                          <a:latin typeface="Segoe UI Light" panose="020B0502040204020203" pitchFamily="34" charset="0"/>
                          <a:cs typeface="Segoe UI Light" panose="020B0502040204020203" pitchFamily="34" charset="0"/>
                        </a:rPr>
                        <a:t>01 | Introducing</a:t>
                      </a:r>
                      <a:r>
                        <a:rPr lang="en-US" sz="1800" b="0" i="0" baseline="0" dirty="0" smtClean="0">
                          <a:latin typeface="Segoe UI Light" panose="020B0502040204020203" pitchFamily="34" charset="0"/>
                          <a:cs typeface="Segoe UI Light" panose="020B0502040204020203" pitchFamily="34" charset="0"/>
                        </a:rPr>
                        <a:t> SQL Server 2012 </a:t>
                      </a:r>
                      <a:endParaRPr lang="en-US" sz="1800" b="0"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i="0" dirty="0" smtClean="0">
                          <a:latin typeface="Segoe UI Light" panose="020B0502040204020203" pitchFamily="34" charset="0"/>
                          <a:cs typeface="Segoe UI Light" panose="020B0502040204020203" pitchFamily="34" charset="0"/>
                        </a:rPr>
                        <a:t>    	</a:t>
                      </a:r>
                      <a:r>
                        <a:rPr lang="en-US" sz="1200" b="0" i="0" baseline="0" dirty="0" smtClean="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0" i="0" dirty="0" smtClean="0">
                          <a:latin typeface="Segoe UI Light" panose="020B0502040204020203" pitchFamily="34" charset="0"/>
                          <a:cs typeface="Segoe UI Light" panose="020B0502040204020203" pitchFamily="34" charset="0"/>
                        </a:rPr>
                        <a:t>02 | Advanced SELECT Statements</a:t>
                      </a:r>
                      <a:r>
                        <a:rPr lang="en-US" sz="1800" b="0" i="0" baseline="0" dirty="0" smtClean="0">
                          <a:latin typeface="Segoe UI Light" panose="020B0502040204020203" pitchFamily="34" charset="0"/>
                          <a:cs typeface="Segoe UI Light" panose="020B0502040204020203" pitchFamily="34" charset="0"/>
                        </a:rPr>
                        <a:t> </a:t>
                      </a:r>
                      <a:endParaRPr lang="en-US" sz="1800" b="0"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i="0" dirty="0" smtClean="0">
                          <a:latin typeface="Segoe UI Light" panose="020B0502040204020203" pitchFamily="34" charset="0"/>
                          <a:cs typeface="Segoe UI Light" panose="020B0502040204020203" pitchFamily="34" charset="0"/>
                        </a:rPr>
                        <a:t>	DISTINCT,</a:t>
                      </a:r>
                      <a:r>
                        <a:rPr lang="en-US" sz="1400" b="0" i="0" baseline="0" dirty="0" smtClean="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Introduce</a:t>
                      </a:r>
                      <a:r>
                        <a:rPr lang="en-US" sz="1200" baseline="0" dirty="0" smtClean="0">
                          <a:latin typeface="Segoe UI Light" panose="020B0502040204020203" pitchFamily="34" charset="0"/>
                          <a:cs typeface="Segoe UI Light" panose="020B0502040204020203" pitchFamily="34" charset="0"/>
                        </a:rPr>
                        <a:t> d</a:t>
                      </a:r>
                      <a:r>
                        <a:rPr lang="en-US" sz="1200" dirty="0" smtClean="0">
                          <a:latin typeface="Segoe UI Light" panose="020B0502040204020203" pitchFamily="34" charset="0"/>
                          <a:cs typeface="Segoe UI Light" panose="020B0502040204020203" pitchFamily="34" charset="0"/>
                        </a:rPr>
                        <a:t>at</a:t>
                      </a:r>
                      <a:r>
                        <a:rPr lang="en-US" sz="1200" baseline="0" dirty="0" smtClean="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Grouping and Aggregating Data</a:t>
                      </a:r>
                      <a:r>
                        <a:rPr lang="en-US" sz="1800" baseline="0" dirty="0" smtClean="0">
                          <a:latin typeface="Segoe UI Light" panose="020B0502040204020203" pitchFamily="34" charset="0"/>
                          <a:cs typeface="Segoe UI Light" panose="020B0502040204020203" pitchFamily="34" charset="0"/>
                        </a:rPr>
                        <a:t>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Aggregate functions, GROUP BY and HAVING clauses</a:t>
                      </a:r>
                      <a:r>
                        <a:rPr lang="en-US" sz="1200" baseline="0" dirty="0" smtClean="0">
                          <a:latin typeface="Segoe UI Light" panose="020B0502040204020203" pitchFamily="34" charset="0"/>
                          <a:cs typeface="Segoe UI Light" panose="020B0502040204020203" pitchFamily="34" charset="0"/>
                        </a:rPr>
                        <a:t>, </a:t>
                      </a:r>
                      <a:r>
                        <a:rPr lang="en-US" sz="1200" baseline="0" dirty="0" err="1" smtClean="0">
                          <a:latin typeface="Segoe UI Light" panose="020B0502040204020203" pitchFamily="34" charset="0"/>
                          <a:cs typeface="Segoe UI Light" panose="020B0502040204020203" pitchFamily="34" charset="0"/>
                        </a:rPr>
                        <a:t>subqueries</a:t>
                      </a:r>
                      <a:r>
                        <a:rPr lang="en-US" sz="1200" baseline="0" dirty="0" smtClean="0">
                          <a:latin typeface="Segoe UI Light" panose="020B0502040204020203" pitchFamily="34" charset="0"/>
                          <a:cs typeface="Segoe UI Light" panose="020B0502040204020203" pitchFamily="34" charset="0"/>
                        </a:rPr>
                        <a:t>; self-contained, correlated, and EXISTS; </a:t>
                      </a:r>
                      <a:r>
                        <a:rPr lang="en-US" sz="1200" dirty="0" smtClean="0">
                          <a:latin typeface="Segoe UI Light" panose="020B0502040204020203" pitchFamily="34" charset="0"/>
                          <a:cs typeface="Segoe UI Light" panose="020B0502040204020203" pitchFamily="34" charset="0"/>
                        </a:rPr>
                        <a:t>Views, inline-table valued functions,</a:t>
                      </a:r>
                      <a:r>
                        <a:rPr lang="en-US" sz="1200" baseline="0" dirty="0" smtClean="0">
                          <a:latin typeface="Segoe UI Light" panose="020B0502040204020203" pitchFamily="34" charset="0"/>
                          <a:cs typeface="Segoe UI Light" panose="020B0502040204020203" pitchFamily="34" charset="0"/>
                        </a:rPr>
                        <a:t> and derived tables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    | Lunch</a:t>
                      </a:r>
                      <a:r>
                        <a:rPr lang="en-US" sz="1800" baseline="0" dirty="0" smtClean="0">
                          <a:latin typeface="Segoe UI Light" panose="020B0502040204020203" pitchFamily="34" charset="0"/>
                          <a:cs typeface="Segoe UI Light" panose="020B0502040204020203" pitchFamily="34" charset="0"/>
                        </a:rPr>
                        <a:t> Break</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Eat, drink, and recharge</a:t>
                      </a:r>
                      <a:r>
                        <a:rPr lang="en-US" sz="1200" baseline="0" dirty="0" smtClean="0">
                          <a:latin typeface="Segoe UI Light" panose="020B0502040204020203" pitchFamily="34" charset="0"/>
                          <a:cs typeface="Segoe UI Light" panose="020B0502040204020203" pitchFamily="34" charset="0"/>
                        </a:rPr>
                        <a:t> for the afternoon session</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3864415173"/>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Retrieving columns from a table or view</a:t>
            </a:r>
          </a:p>
        </p:txBody>
      </p:sp>
      <p:sp>
        <p:nvSpPr>
          <p:cNvPr id="7171" name="Rectangle 3"/>
          <p:cNvSpPr>
            <a:spLocks noGrp="1" noChangeArrowheads="1"/>
          </p:cNvSpPr>
          <p:nvPr>
            <p:ph idx="1"/>
          </p:nvPr>
        </p:nvSpPr>
        <p:spPr/>
        <p:txBody>
          <a:bodyPr/>
          <a:lstStyle/>
          <a:p>
            <a:r>
              <a:rPr lang="en-US" sz="2000" dirty="0" smtClean="0"/>
              <a:t>Use SELECT</a:t>
            </a:r>
            <a:r>
              <a:rPr lang="en-US" sz="2000" baseline="0" dirty="0" smtClean="0"/>
              <a:t> with column list to d</a:t>
            </a:r>
            <a:r>
              <a:rPr lang="en-US" sz="2000" dirty="0" smtClean="0"/>
              <a:t>isplay</a:t>
            </a:r>
            <a:r>
              <a:rPr lang="en-US" sz="2000" baseline="0" dirty="0" smtClean="0"/>
              <a:t> columns</a:t>
            </a:r>
          </a:p>
          <a:p>
            <a:r>
              <a:rPr lang="en-US" sz="2000" dirty="0"/>
              <a:t>Use FROM to specify a </a:t>
            </a:r>
            <a:r>
              <a:rPr lang="en-US" sz="2000" dirty="0" smtClean="0"/>
              <a:t>source table or view</a:t>
            </a:r>
          </a:p>
          <a:p>
            <a:pPr lvl="1"/>
            <a:r>
              <a:rPr lang="en-US" sz="2000" dirty="0" smtClean="0"/>
              <a:t>Specify both schema and table names</a:t>
            </a:r>
          </a:p>
          <a:p>
            <a:r>
              <a:rPr lang="en-US" sz="2000" dirty="0" smtClean="0"/>
              <a:t>Delimit names if necessary</a:t>
            </a:r>
          </a:p>
          <a:p>
            <a:r>
              <a:rPr lang="en-US" sz="2000" dirty="0" smtClean="0"/>
              <a:t>End all statements with a semicolon</a:t>
            </a:r>
          </a:p>
          <a:p>
            <a:endParaRPr lang="en-US" dirty="0" smtClean="0"/>
          </a:p>
        </p:txBody>
      </p:sp>
      <p:sp>
        <p:nvSpPr>
          <p:cNvPr id="6" name="AutoShape 3"/>
          <p:cNvSpPr txBox="1">
            <a:spLocks noChangeArrowheads="1"/>
          </p:cNvSpPr>
          <p:nvPr/>
        </p:nvSpPr>
        <p:spPr bwMode="auto">
          <a:xfrm>
            <a:off x="827088" y="5449612"/>
            <a:ext cx="7751762"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CustomerID</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StoreID</a:t>
            </a:r>
            <a:endParaRPr lang="en-US" dirty="0">
              <a:solidFill>
                <a:prstClr val="black"/>
              </a:solidFill>
              <a:latin typeface="Lucida Sans Typewriter" pitchFamily="49" charset="0"/>
            </a:endParaRPr>
          </a:p>
          <a:p>
            <a:pPr marL="0" indent="0">
              <a:buNone/>
            </a:pPr>
            <a:r>
              <a:rPr lang="en-US" dirty="0" smtClean="0">
                <a:solidFill>
                  <a:srgbClr val="0000FF"/>
                </a:solidFill>
                <a:latin typeface="Lucida Sans Typewriter" pitchFamily="49" charset="0"/>
              </a:rPr>
              <a:t> FROM</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solidFill>
                  <a:srgbClr val="808080"/>
                </a:solidFill>
                <a:latin typeface="Lucida Sans Typewriter" pitchFamily="49" charset="0"/>
              </a:rPr>
              <a:t>.</a:t>
            </a:r>
            <a:r>
              <a:rPr lang="en-US" dirty="0" err="1" smtClean="0">
                <a:solidFill>
                  <a:prstClr val="black"/>
                </a:solidFill>
                <a:latin typeface="Lucida Sans Typewriter" pitchFamily="49" charset="0"/>
              </a:rPr>
              <a:t>Customer</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p:txBody>
      </p:sp>
      <p:graphicFrame>
        <p:nvGraphicFramePr>
          <p:cNvPr id="7" name="Group 65"/>
          <p:cNvGraphicFramePr>
            <a:graphicFrameLocks noGrp="1"/>
          </p:cNvGraphicFramePr>
          <p:nvPr>
            <p:extLst/>
          </p:nvPr>
        </p:nvGraphicFramePr>
        <p:xfrm>
          <a:off x="1122249" y="3424840"/>
          <a:ext cx="6424840" cy="1669674"/>
        </p:xfrm>
        <a:graphic>
          <a:graphicData uri="http://schemas.openxmlformats.org/drawingml/2006/table">
            <a:tbl>
              <a:tblPr>
                <a:tableStyleId>{284E427A-3D55-4303-BF80-6455036E1DE7}</a:tableStyleId>
              </a:tblPr>
              <a:tblGrid>
                <a:gridCol w="2231627"/>
                <a:gridCol w="4193213"/>
              </a:tblGrid>
              <a:tr h="536802">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smtClean="0">
                          <a:ln>
                            <a:noFill/>
                          </a:ln>
                          <a:solidFill>
                            <a:schemeClr val="bg1"/>
                          </a:solidFill>
                          <a:effectLst/>
                        </a:rPr>
                        <a:t>Keyword</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u="none" strike="noStrike" cap="none" normalizeH="0" baseline="0" dirty="0" smtClean="0">
                          <a:ln>
                            <a:noFill/>
                          </a:ln>
                          <a:solidFill>
                            <a:schemeClr val="bg1"/>
                          </a:solidFill>
                          <a:effectLst/>
                        </a:rPr>
                        <a:t>Expression</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r>
              <a:tr h="566815">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SELECT</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&lt;select list&gt;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r h="566057">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FROM</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&lt;table source&gt;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bl>
          </a:graphicData>
        </a:graphic>
      </p:graphicFrame>
    </p:spTree>
    <p:extLst>
      <p:ext uri="{BB962C8B-B14F-4D97-AF65-F5344CB8AC3E}">
        <p14:creationId xmlns:p14="http://schemas.microsoft.com/office/powerpoint/2010/main" val="2297511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16042"/>
            <a:ext cx="7773988" cy="741363"/>
          </a:xfrm>
        </p:spPr>
        <p:txBody>
          <a:bodyPr/>
          <a:lstStyle/>
          <a:p>
            <a:r>
              <a:rPr lang="en-US" dirty="0" smtClean="0"/>
              <a:t>Using calculations</a:t>
            </a:r>
            <a:r>
              <a:rPr lang="en-US" baseline="0" dirty="0" smtClean="0"/>
              <a:t> in the SELECT clause</a:t>
            </a:r>
            <a:endParaRPr lang="en-US" dirty="0"/>
          </a:p>
        </p:txBody>
      </p:sp>
      <p:sp>
        <p:nvSpPr>
          <p:cNvPr id="3" name="Content Placeholder 2"/>
          <p:cNvSpPr>
            <a:spLocks noGrp="1"/>
          </p:cNvSpPr>
          <p:nvPr>
            <p:ph idx="1"/>
          </p:nvPr>
        </p:nvSpPr>
        <p:spPr>
          <a:xfrm>
            <a:off x="536461" y="991703"/>
            <a:ext cx="7751762" cy="4386262"/>
          </a:xfrm>
        </p:spPr>
        <p:txBody>
          <a:bodyPr/>
          <a:lstStyle/>
          <a:p>
            <a:r>
              <a:rPr lang="en-US" dirty="0" smtClean="0"/>
              <a:t>Calculations are scalar, returning one value per row</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a:p>
          <a:p>
            <a:endParaRPr lang="en-US" dirty="0" smtClean="0"/>
          </a:p>
          <a:p>
            <a:r>
              <a:rPr lang="en-US" dirty="0" smtClean="0"/>
              <a:t>Using scalar expressions in the SELECT clause</a:t>
            </a:r>
          </a:p>
        </p:txBody>
      </p:sp>
      <p:sp>
        <p:nvSpPr>
          <p:cNvPr id="7" name="AutoShape 3"/>
          <p:cNvSpPr txBox="1">
            <a:spLocks noChangeArrowheads="1"/>
          </p:cNvSpPr>
          <p:nvPr/>
        </p:nvSpPr>
        <p:spPr bwMode="auto">
          <a:xfrm>
            <a:off x="348343" y="4978362"/>
            <a:ext cx="8127999"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a:solidFill>
                  <a:prstClr val="black"/>
                </a:solidFill>
                <a:latin typeface="Lucida Sans Typewriter" pitchFamily="49" charset="0"/>
              </a:rPr>
              <a:t>unitprice</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OrderQty</a:t>
            </a:r>
            <a:r>
              <a:rPr lang="en-US" dirty="0">
                <a:solidFill>
                  <a:srgbClr val="808080"/>
                </a:solidFill>
                <a:latin typeface="Lucida Sans Typewriter" pitchFamily="49" charset="0"/>
              </a:rPr>
              <a:t>,</a:t>
            </a:r>
            <a:r>
              <a:rPr lang="en-US" dirty="0">
                <a:solidFill>
                  <a:srgbClr val="0000FF"/>
                </a:solidFill>
                <a:latin typeface="Lucida Sans Typewriter" pitchFamily="49" charset="0"/>
              </a:rPr>
              <a:t> </a:t>
            </a:r>
            <a:r>
              <a:rPr lang="en-US" dirty="0">
                <a:solidFill>
                  <a:srgbClr val="808080"/>
                </a:solidFill>
                <a:latin typeface="Lucida Sans Typewriter" pitchFamily="49" charset="0"/>
              </a:rPr>
              <a:t>(</a:t>
            </a:r>
            <a:r>
              <a:rPr lang="en-US" dirty="0">
                <a:solidFill>
                  <a:prstClr val="black"/>
                </a:solidFill>
                <a:latin typeface="Lucida Sans Typewriter" pitchFamily="49" charset="0"/>
              </a:rPr>
              <a:t>unitprice </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OrderQty</a:t>
            </a:r>
            <a:r>
              <a:rPr lang="en-US" dirty="0">
                <a:solidFill>
                  <a:srgbClr val="808080"/>
                </a:solidFill>
                <a:latin typeface="Lucida Sans Typewriter" pitchFamily="49" charset="0"/>
              </a:rPr>
              <a:t>)</a:t>
            </a:r>
          </a:p>
          <a:p>
            <a:pPr marL="0" indent="0">
              <a:buNone/>
            </a:pPr>
            <a:r>
              <a:rPr lang="en-US" dirty="0" smtClean="0">
                <a:solidFill>
                  <a:srgbClr val="0000FF"/>
                </a:solidFill>
                <a:latin typeface="Lucida Sans Typewriter" pitchFamily="49" charset="0"/>
              </a:rPr>
              <a:t> FROM</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solidFill>
                  <a:srgbClr val="808080"/>
                </a:solidFill>
                <a:latin typeface="Lucida Sans Typewriter" pitchFamily="49" charset="0"/>
              </a:rPr>
              <a:t>.</a:t>
            </a:r>
            <a:r>
              <a:rPr lang="en-US" dirty="0" err="1" smtClean="0">
                <a:latin typeface="Lucida Sans Typewriter" pitchFamily="49" charset="0"/>
              </a:rPr>
              <a:t>sales</a:t>
            </a:r>
            <a:r>
              <a:rPr lang="en-US" dirty="0" err="1" smtClean="0">
                <a:solidFill>
                  <a:prstClr val="black"/>
                </a:solidFill>
                <a:latin typeface="Lucida Sans Typewriter" pitchFamily="49" charset="0"/>
              </a:rPr>
              <a:t>orderdetail</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p:txBody>
      </p:sp>
      <p:graphicFrame>
        <p:nvGraphicFramePr>
          <p:cNvPr id="4" name="Table 3"/>
          <p:cNvGraphicFramePr>
            <a:graphicFrameLocks noGrp="1"/>
          </p:cNvGraphicFramePr>
          <p:nvPr>
            <p:extLst/>
          </p:nvPr>
        </p:nvGraphicFramePr>
        <p:xfrm>
          <a:off x="827313" y="1523653"/>
          <a:ext cx="6096000" cy="2225040"/>
        </p:xfrm>
        <a:graphic>
          <a:graphicData uri="http://schemas.openxmlformats.org/drawingml/2006/table">
            <a:tbl>
              <a:tblPr firstRow="1" bandRow="1">
                <a:tableStyleId>{284E427A-3D55-4303-BF80-6455036E1DE7}</a:tableStyleId>
              </a:tblPr>
              <a:tblGrid>
                <a:gridCol w="3048000"/>
                <a:gridCol w="3048000"/>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r>
              <a:tr h="370840">
                <a:tc>
                  <a:txBody>
                    <a:bodyPr/>
                    <a:lstStyle/>
                    <a:p>
                      <a:r>
                        <a:rPr lang="en-US" dirty="0" smtClean="0"/>
                        <a:t>+</a:t>
                      </a:r>
                      <a:endParaRPr lang="en-US" dirty="0"/>
                    </a:p>
                  </a:txBody>
                  <a:tcPr/>
                </a:tc>
                <a:tc>
                  <a:txBody>
                    <a:bodyPr/>
                    <a:lstStyle/>
                    <a:p>
                      <a:r>
                        <a:rPr lang="en-US" dirty="0" smtClean="0"/>
                        <a:t>Add or concatenate</a:t>
                      </a:r>
                      <a:endParaRPr lang="en-US" dirty="0"/>
                    </a:p>
                  </a:txBody>
                  <a:tcPr/>
                </a:tc>
              </a:tr>
              <a:tr h="370840">
                <a:tc>
                  <a:txBody>
                    <a:bodyPr/>
                    <a:lstStyle/>
                    <a:p>
                      <a:r>
                        <a:rPr lang="en-US" dirty="0" smtClean="0"/>
                        <a:t>-</a:t>
                      </a:r>
                      <a:endParaRPr lang="en-US" dirty="0"/>
                    </a:p>
                  </a:txBody>
                  <a:tcPr/>
                </a:tc>
                <a:tc>
                  <a:txBody>
                    <a:bodyPr/>
                    <a:lstStyle/>
                    <a:p>
                      <a:r>
                        <a:rPr lang="en-US" dirty="0" smtClean="0"/>
                        <a:t>Subtract</a:t>
                      </a:r>
                      <a:endParaRPr lang="en-US" dirty="0"/>
                    </a:p>
                  </a:txBody>
                  <a:tcPr/>
                </a:tc>
              </a:tr>
              <a:tr h="370840">
                <a:tc>
                  <a:txBody>
                    <a:bodyPr/>
                    <a:lstStyle/>
                    <a:p>
                      <a:r>
                        <a:rPr lang="en-US" dirty="0" smtClean="0"/>
                        <a:t>*</a:t>
                      </a:r>
                      <a:endParaRPr lang="en-US" dirty="0"/>
                    </a:p>
                  </a:txBody>
                  <a:tcPr/>
                </a:tc>
                <a:tc>
                  <a:txBody>
                    <a:bodyPr/>
                    <a:lstStyle/>
                    <a:p>
                      <a:r>
                        <a:rPr lang="en-US" dirty="0" smtClean="0"/>
                        <a:t>Multiply</a:t>
                      </a:r>
                      <a:endParaRPr lang="en-US" dirty="0"/>
                    </a:p>
                  </a:txBody>
                  <a:tcPr/>
                </a:tc>
              </a:tr>
              <a:tr h="370840">
                <a:tc>
                  <a:txBody>
                    <a:bodyPr/>
                    <a:lstStyle/>
                    <a:p>
                      <a:r>
                        <a:rPr lang="en-US" dirty="0" smtClean="0"/>
                        <a:t>/</a:t>
                      </a:r>
                      <a:endParaRPr lang="en-US" dirty="0"/>
                    </a:p>
                  </a:txBody>
                  <a:tcPr/>
                </a:tc>
                <a:tc>
                  <a:txBody>
                    <a:bodyPr/>
                    <a:lstStyle/>
                    <a:p>
                      <a:r>
                        <a:rPr lang="en-US" dirty="0" smtClean="0"/>
                        <a:t>Divide</a:t>
                      </a:r>
                      <a:endParaRPr lang="en-US" dirty="0"/>
                    </a:p>
                  </a:txBody>
                  <a:tcPr/>
                </a:tc>
              </a:tr>
              <a:tr h="370840">
                <a:tc>
                  <a:txBody>
                    <a:bodyPr/>
                    <a:lstStyle/>
                    <a:p>
                      <a:r>
                        <a:rPr lang="en-US" dirty="0" smtClean="0"/>
                        <a:t>%</a:t>
                      </a:r>
                      <a:endParaRPr lang="en-US" dirty="0"/>
                    </a:p>
                  </a:txBody>
                  <a:tcPr/>
                </a:tc>
                <a:tc>
                  <a:txBody>
                    <a:bodyPr/>
                    <a:lstStyle/>
                    <a:p>
                      <a:r>
                        <a:rPr lang="en-US" dirty="0" smtClean="0"/>
                        <a:t>Modulo</a:t>
                      </a:r>
                      <a:endParaRPr lang="en-US" dirty="0"/>
                    </a:p>
                  </a:txBody>
                  <a:tcPr/>
                </a:tc>
              </a:tr>
            </a:tbl>
          </a:graphicData>
        </a:graphic>
      </p:graphicFrame>
    </p:spTree>
    <p:extLst>
      <p:ext uri="{BB962C8B-B14F-4D97-AF65-F5344CB8AC3E}">
        <p14:creationId xmlns:p14="http://schemas.microsoft.com/office/powerpoint/2010/main" val="629769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Writing basic SELECT statements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99899297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smtClean="0"/>
              <a:t>Three types of command used to manage SQL server objects and security include; DDL, DML, and DCL</a:t>
            </a:r>
            <a:endParaRPr lang="en-US" sz="2000" dirty="0"/>
          </a:p>
          <a:p>
            <a:endParaRPr lang="en-US" sz="2000" dirty="0" smtClean="0"/>
          </a:p>
          <a:p>
            <a:r>
              <a:rPr lang="en-US" sz="2000" dirty="0" smtClean="0"/>
              <a:t>T-SQL language elements include; </a:t>
            </a:r>
          </a:p>
          <a:p>
            <a:r>
              <a:rPr lang="en-US" sz="2000" dirty="0"/>
              <a:t>	</a:t>
            </a:r>
            <a:r>
              <a:rPr lang="en-US" sz="2000" dirty="0" smtClean="0"/>
              <a:t>Predicates and operators – BETWEEN, LIKE, NOT, &gt;=, *</a:t>
            </a:r>
          </a:p>
          <a:p>
            <a:r>
              <a:rPr lang="en-US" sz="2000" dirty="0"/>
              <a:t> </a:t>
            </a:r>
            <a:r>
              <a:rPr lang="en-US" sz="2000" dirty="0" smtClean="0"/>
              <a:t>	Functions – string, date and time, aggregate </a:t>
            </a:r>
          </a:p>
          <a:p>
            <a:r>
              <a:rPr lang="en-US" sz="2000" dirty="0"/>
              <a:t>	</a:t>
            </a:r>
            <a:r>
              <a:rPr lang="en-US" sz="2000" dirty="0" smtClean="0"/>
              <a:t>Variables – local has one @, system has two @@</a:t>
            </a:r>
          </a:p>
          <a:p>
            <a:r>
              <a:rPr lang="en-US" sz="2000" dirty="0"/>
              <a:t> </a:t>
            </a:r>
            <a:r>
              <a:rPr lang="en-US" sz="2000" dirty="0" smtClean="0"/>
              <a:t>	Expressions – identifiers, values, and operators</a:t>
            </a:r>
          </a:p>
          <a:p>
            <a:r>
              <a:rPr lang="en-US" sz="2000" dirty="0"/>
              <a:t>	</a:t>
            </a:r>
            <a:r>
              <a:rPr lang="en-US" sz="2000" dirty="0" smtClean="0"/>
              <a:t>Batch separators – GO used to separate statements</a:t>
            </a:r>
          </a:p>
          <a:p>
            <a:r>
              <a:rPr lang="en-US" sz="2000" dirty="0"/>
              <a:t>	</a:t>
            </a:r>
            <a:r>
              <a:rPr lang="en-US" sz="2000" dirty="0" smtClean="0"/>
              <a:t>Control-of-flow – IF…ELSE, WHILE, CONTINUE</a:t>
            </a:r>
          </a:p>
          <a:p>
            <a:r>
              <a:rPr lang="en-US" sz="2000" dirty="0"/>
              <a:t>	</a:t>
            </a:r>
            <a:r>
              <a:rPr lang="en-US" sz="2000" dirty="0" smtClean="0"/>
              <a:t>Comments - /* to start */ to end; can also use -- </a:t>
            </a:r>
          </a:p>
        </p:txBody>
      </p:sp>
    </p:spTree>
    <p:extLst>
      <p:ext uri="{BB962C8B-B14F-4D97-AF65-F5344CB8AC3E}">
        <p14:creationId xmlns:p14="http://schemas.microsoft.com/office/powerpoint/2010/main" val="21465025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smtClean="0"/>
              <a:t>Predicate logic is a property or expression that is either true or false. Also referred to as a Boolean expression</a:t>
            </a:r>
            <a:endParaRPr lang="en-US" sz="2000" dirty="0"/>
          </a:p>
          <a:p>
            <a:endParaRPr lang="en-US" sz="2000" dirty="0" smtClean="0"/>
          </a:p>
          <a:p>
            <a:r>
              <a:rPr lang="en-US" sz="2000" dirty="0" smtClean="0"/>
              <a:t>Elements of a SELECT statement and the order they are evaluated :</a:t>
            </a:r>
          </a:p>
          <a:p>
            <a:r>
              <a:rPr lang="en-US" sz="2000" dirty="0"/>
              <a:t>	</a:t>
            </a:r>
            <a:r>
              <a:rPr lang="en-US" sz="2000" dirty="0" smtClean="0"/>
              <a:t>1. FROM</a:t>
            </a:r>
          </a:p>
          <a:p>
            <a:r>
              <a:rPr lang="en-US" sz="2000" dirty="0"/>
              <a:t>	</a:t>
            </a:r>
            <a:r>
              <a:rPr lang="en-US" sz="2000" dirty="0" smtClean="0"/>
              <a:t>2. WHERE</a:t>
            </a:r>
          </a:p>
          <a:p>
            <a:r>
              <a:rPr lang="en-US" sz="2000" dirty="0"/>
              <a:t>	</a:t>
            </a:r>
            <a:r>
              <a:rPr lang="en-US" sz="2000" dirty="0" smtClean="0"/>
              <a:t>3. GROUP BY</a:t>
            </a:r>
          </a:p>
          <a:p>
            <a:r>
              <a:rPr lang="en-US" sz="2000" dirty="0"/>
              <a:t>	</a:t>
            </a:r>
            <a:r>
              <a:rPr lang="en-US" sz="2000" dirty="0" smtClean="0"/>
              <a:t>4. HAVING</a:t>
            </a:r>
          </a:p>
          <a:p>
            <a:r>
              <a:rPr lang="en-US" sz="2000" dirty="0"/>
              <a:t>	</a:t>
            </a:r>
            <a:r>
              <a:rPr lang="en-US" sz="2000" dirty="0" smtClean="0"/>
              <a:t>5. SELECT</a:t>
            </a:r>
          </a:p>
          <a:p>
            <a:r>
              <a:rPr lang="en-US" sz="2000" dirty="0"/>
              <a:t>	</a:t>
            </a:r>
            <a:r>
              <a:rPr lang="en-US" sz="2000" dirty="0" smtClean="0"/>
              <a:t>6. ORDER BY </a:t>
            </a:r>
          </a:p>
        </p:txBody>
      </p:sp>
    </p:spTree>
    <p:extLst>
      <p:ext uri="{BB962C8B-B14F-4D97-AF65-F5344CB8AC3E}">
        <p14:creationId xmlns:p14="http://schemas.microsoft.com/office/powerpoint/2010/main" val="1617423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430434871"/>
              </p:ext>
            </p:extLst>
          </p:nvPr>
        </p:nvGraphicFramePr>
        <p:xfrm>
          <a:off x="284634" y="1275918"/>
          <a:ext cx="8552385" cy="3719633"/>
        </p:xfrm>
        <a:graphic>
          <a:graphicData uri="http://schemas.openxmlformats.org/drawingml/2006/table">
            <a:tbl>
              <a:tblPr firstRow="1" bandRow="1">
                <a:tableStyleId>{5C22544A-7EE6-4342-B048-85BDC9FD1C3A}</a:tableStyleId>
              </a:tblPr>
              <a:tblGrid>
                <a:gridCol w="8552385"/>
              </a:tblGrid>
              <a:tr h="712020">
                <a:tc>
                  <a:txBody>
                    <a:bodyPr/>
                    <a:lstStyle/>
                    <a:p>
                      <a:r>
                        <a:rPr lang="en-US" sz="1400" b="0" dirty="0" smtClean="0">
                          <a:latin typeface="Segoe UI Light" panose="020B0502040204020203" pitchFamily="34" charset="0"/>
                          <a:cs typeface="Segoe UI Light" panose="020B0502040204020203" pitchFamily="34" charset="0"/>
                        </a:rPr>
                        <a:t>Querying Microsoft</a:t>
                      </a:r>
                      <a:r>
                        <a:rPr lang="en-US" sz="1400" b="0" baseline="0" dirty="0" smtClean="0">
                          <a:latin typeface="Segoe UI Light" panose="020B0502040204020203" pitchFamily="34" charset="0"/>
                          <a:cs typeface="Segoe UI Light" panose="020B0502040204020203" pitchFamily="34" charset="0"/>
                        </a:rPr>
                        <a:t> SQL Server 2012 </a:t>
                      </a:r>
                      <a:r>
                        <a:rPr lang="en-US" sz="1400" b="0" dirty="0" smtClean="0">
                          <a:latin typeface="Segoe UI Light" panose="020B0502040204020203" pitchFamily="34" charset="0"/>
                          <a:cs typeface="Segoe UI Light" panose="020B0502040204020203" pitchFamily="34" charset="0"/>
                        </a:rPr>
                        <a:t>Jump Start</a:t>
                      </a:r>
                      <a:endParaRPr lang="en-US" sz="1400" b="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dirty="0" smtClean="0">
                          <a:latin typeface="Segoe UI Light" panose="020B0502040204020203" pitchFamily="34" charset="0"/>
                          <a:cs typeface="Segoe UI Light" panose="020B0502040204020203" pitchFamily="34" charset="0"/>
                        </a:rPr>
                        <a:t>05 | </a:t>
                      </a:r>
                      <a:r>
                        <a:rPr lang="en-US" sz="1800" b="0" baseline="0" dirty="0" smtClean="0">
                          <a:latin typeface="Segoe UI Light" panose="020B0502040204020203" pitchFamily="34" charset="0"/>
                          <a:cs typeface="Segoe UI Light" panose="020B0502040204020203" pitchFamily="34" charset="0"/>
                        </a:rPr>
                        <a:t>SET Operators, Windows Functions, and Grouping </a:t>
                      </a:r>
                      <a:endParaRPr lang="en-US" sz="1400" b="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400" b="0" dirty="0" smtClean="0">
                          <a:latin typeface="Segoe UI Light" panose="020B0502040204020203" pitchFamily="34" charset="0"/>
                          <a:cs typeface="Segoe UI Light" panose="020B0502040204020203" pitchFamily="34" charset="0"/>
                        </a:rPr>
                        <a:t>    	</a:t>
                      </a:r>
                      <a:r>
                        <a:rPr lang="en-US" sz="1400" b="0" baseline="0" dirty="0" smtClean="0">
                          <a:latin typeface="Segoe UI Light" panose="020B0502040204020203" pitchFamily="34" charset="0"/>
                          <a:cs typeface="Segoe UI Light" panose="020B0502040204020203" pitchFamily="34" charset="0"/>
                        </a:rPr>
                        <a:t>SET operators, Windows functions, GROUPING sets (PIVOT, UNPIVOT, CUBE, ROLLUP)</a:t>
                      </a:r>
                      <a:endParaRPr lang="en-US" sz="1400" b="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06 | Modifying</a:t>
                      </a:r>
                      <a:r>
                        <a:rPr lang="en-US" sz="1800" baseline="0" dirty="0" smtClean="0">
                          <a:latin typeface="Segoe UI Light" panose="020B0502040204020203" pitchFamily="34" charset="0"/>
                          <a:cs typeface="Segoe UI Light" panose="020B0502040204020203" pitchFamily="34" charset="0"/>
                        </a:rPr>
                        <a:t> Data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dirty="0" smtClean="0">
                          <a:latin typeface="Segoe UI Light" panose="020B0502040204020203" pitchFamily="34" charset="0"/>
                          <a:cs typeface="Segoe UI Light" panose="020B0502040204020203" pitchFamily="34" charset="0"/>
                        </a:rPr>
                        <a:t>	INSERT,</a:t>
                      </a:r>
                      <a:r>
                        <a:rPr lang="en-US" sz="1400" baseline="0" dirty="0" smtClean="0">
                          <a:latin typeface="Segoe UI Light" panose="020B0502040204020203" pitchFamily="34" charset="0"/>
                          <a:cs typeface="Segoe UI Light" panose="020B0502040204020203" pitchFamily="34" charset="0"/>
                        </a:rPr>
                        <a:t> UPDATE, and DELETE statements, use of defaults, constraints, and triggers, OUTPUT</a:t>
                      </a:r>
                      <a:endParaRPr lang="en-US" sz="14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07 | Programming with T-SQL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Using T-SQL</a:t>
                      </a:r>
                      <a:r>
                        <a:rPr lang="en-US" sz="1200" baseline="0" dirty="0" smtClean="0">
                          <a:latin typeface="Segoe UI Light" panose="020B0502040204020203" pitchFamily="34" charset="0"/>
                          <a:cs typeface="Segoe UI Light" panose="020B0502040204020203" pitchFamily="34" charset="0"/>
                        </a:rPr>
                        <a:t> programming elements, implementing error handling, understanding and implementing transactions </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857168">
                <a:tc>
                  <a:txBody>
                    <a:bodyPr/>
                    <a:lstStyle/>
                    <a:p>
                      <a:pPr marL="573088" indent="-573088"/>
                      <a:r>
                        <a:rPr lang="en-US" sz="1800" dirty="0" smtClean="0">
                          <a:latin typeface="Segoe UI Light" panose="020B0502040204020203" pitchFamily="34" charset="0"/>
                          <a:cs typeface="Segoe UI Light" panose="020B0502040204020203" pitchFamily="34" charset="0"/>
                        </a:rPr>
                        <a:t>08 | Retrieving SQL Server Metadata</a:t>
                      </a:r>
                      <a:r>
                        <a:rPr lang="en-US" sz="1800" baseline="0" dirty="0" smtClean="0">
                          <a:latin typeface="Segoe UI Light" panose="020B0502040204020203" pitchFamily="34" charset="0"/>
                          <a:cs typeface="Segoe UI Light" panose="020B0502040204020203" pitchFamily="34" charset="0"/>
                        </a:rPr>
                        <a:t> and Improving Query Performance </a:t>
                      </a:r>
                    </a:p>
                    <a:p>
                      <a:pPr marL="573088" indent="-573088"/>
                      <a:r>
                        <a:rPr lang="en-US" sz="1200" dirty="0" smtClean="0">
                          <a:latin typeface="Segoe UI Light" panose="020B0502040204020203" pitchFamily="34" charset="0"/>
                          <a:cs typeface="Segoe UI Light" panose="020B0502040204020203" pitchFamily="34" charset="0"/>
                        </a:rPr>
                        <a:t>	Querying</a:t>
                      </a:r>
                      <a:r>
                        <a:rPr lang="en-US" sz="1200" baseline="0" dirty="0" smtClean="0">
                          <a:latin typeface="Segoe UI Light" panose="020B0502040204020203" pitchFamily="34" charset="0"/>
                          <a:cs typeface="Segoe UI Light" panose="020B0502040204020203" pitchFamily="34" charset="0"/>
                        </a:rPr>
                        <a:t> system catalogs and dynamic management views, creating and executing stored procedures, improving SQL Server query performance</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2960049102"/>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a:prstGeom prst="rect">
            <a:avLst/>
          </a:prstGeo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1399436350"/>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1" i="0" dirty="0" smtClean="0">
                          <a:latin typeface="Segoe UI Light" panose="020B0502040204020203" pitchFamily="34" charset="0"/>
                          <a:cs typeface="Segoe UI Light" panose="020B0502040204020203" pitchFamily="34" charset="0"/>
                        </a:rPr>
                        <a:t>01 | Introducing</a:t>
                      </a:r>
                      <a:r>
                        <a:rPr lang="en-US" sz="1800" b="1" i="0" baseline="0" dirty="0" smtClean="0">
                          <a:latin typeface="Segoe UI Light" panose="020B0502040204020203" pitchFamily="34" charset="0"/>
                          <a:cs typeface="Segoe UI Light" panose="020B0502040204020203" pitchFamily="34" charset="0"/>
                        </a:rPr>
                        <a:t> SQL Server 2012 </a:t>
                      </a:r>
                      <a:endParaRPr lang="en-US" sz="1800" b="1"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1" i="0" dirty="0" smtClean="0">
                          <a:latin typeface="Segoe UI Light" panose="020B0502040204020203" pitchFamily="34" charset="0"/>
                          <a:cs typeface="Segoe UI Light" panose="020B0502040204020203" pitchFamily="34" charset="0"/>
                        </a:rPr>
                        <a:t>    	</a:t>
                      </a:r>
                      <a:r>
                        <a:rPr lang="en-US" sz="1200" b="1" i="0" baseline="0" dirty="0" smtClean="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1" i="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0" i="0" dirty="0" smtClean="0">
                          <a:latin typeface="Segoe UI Light" panose="020B0502040204020203" pitchFamily="34" charset="0"/>
                          <a:cs typeface="Segoe UI Light" panose="020B0502040204020203" pitchFamily="34" charset="0"/>
                        </a:rPr>
                        <a:t>02 | Advanced SELECT Statements</a:t>
                      </a:r>
                      <a:r>
                        <a:rPr lang="en-US" sz="1800" b="0" i="0" baseline="0" dirty="0" smtClean="0">
                          <a:latin typeface="Segoe UI Light" panose="020B0502040204020203" pitchFamily="34" charset="0"/>
                          <a:cs typeface="Segoe UI Light" panose="020B0502040204020203" pitchFamily="34" charset="0"/>
                        </a:rPr>
                        <a:t> </a:t>
                      </a:r>
                      <a:endParaRPr lang="en-US" sz="1800" b="0"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i="0" dirty="0" smtClean="0">
                          <a:latin typeface="Segoe UI Light" panose="020B0502040204020203" pitchFamily="34" charset="0"/>
                          <a:cs typeface="Segoe UI Light" panose="020B0502040204020203" pitchFamily="34" charset="0"/>
                        </a:rPr>
                        <a:t>	DISTINCT,</a:t>
                      </a:r>
                      <a:r>
                        <a:rPr lang="en-US" sz="1400" b="0" i="0" baseline="0" dirty="0" smtClean="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Introduce</a:t>
                      </a:r>
                      <a:r>
                        <a:rPr lang="en-US" sz="1200" baseline="0" dirty="0" smtClean="0">
                          <a:latin typeface="Segoe UI Light" panose="020B0502040204020203" pitchFamily="34" charset="0"/>
                          <a:cs typeface="Segoe UI Light" panose="020B0502040204020203" pitchFamily="34" charset="0"/>
                        </a:rPr>
                        <a:t> d</a:t>
                      </a:r>
                      <a:r>
                        <a:rPr lang="en-US" sz="1200" dirty="0" smtClean="0">
                          <a:latin typeface="Segoe UI Light" panose="020B0502040204020203" pitchFamily="34" charset="0"/>
                          <a:cs typeface="Segoe UI Light" panose="020B0502040204020203" pitchFamily="34" charset="0"/>
                        </a:rPr>
                        <a:t>at</a:t>
                      </a:r>
                      <a:r>
                        <a:rPr lang="en-US" sz="1200" baseline="0" dirty="0" smtClean="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Grouping and Aggregating Data</a:t>
                      </a:r>
                      <a:r>
                        <a:rPr lang="en-US" sz="1800" baseline="0" dirty="0" smtClean="0">
                          <a:latin typeface="Segoe UI Light" panose="020B0502040204020203" pitchFamily="34" charset="0"/>
                          <a:cs typeface="Segoe UI Light" panose="020B0502040204020203" pitchFamily="34" charset="0"/>
                        </a:rPr>
                        <a:t>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Aggregate functions, GROUP BY and HAVING clauses</a:t>
                      </a:r>
                      <a:r>
                        <a:rPr lang="en-US" sz="1200" baseline="0" dirty="0" smtClean="0">
                          <a:latin typeface="Segoe UI Light" panose="020B0502040204020203" pitchFamily="34" charset="0"/>
                          <a:cs typeface="Segoe UI Light" panose="020B0502040204020203" pitchFamily="34" charset="0"/>
                        </a:rPr>
                        <a:t>, </a:t>
                      </a:r>
                      <a:r>
                        <a:rPr lang="en-US" sz="1200" baseline="0" dirty="0" err="1" smtClean="0">
                          <a:latin typeface="Segoe UI Light" panose="020B0502040204020203" pitchFamily="34" charset="0"/>
                          <a:cs typeface="Segoe UI Light" panose="020B0502040204020203" pitchFamily="34" charset="0"/>
                        </a:rPr>
                        <a:t>subqueries</a:t>
                      </a:r>
                      <a:r>
                        <a:rPr lang="en-US" sz="1200" baseline="0" dirty="0" smtClean="0">
                          <a:latin typeface="Segoe UI Light" panose="020B0502040204020203" pitchFamily="34" charset="0"/>
                          <a:cs typeface="Segoe UI Light" panose="020B0502040204020203" pitchFamily="34" charset="0"/>
                        </a:rPr>
                        <a:t>; self-contained, correlated, and EXISTS; </a:t>
                      </a:r>
                      <a:r>
                        <a:rPr lang="en-US" sz="1200" dirty="0" smtClean="0">
                          <a:latin typeface="Segoe UI Light" panose="020B0502040204020203" pitchFamily="34" charset="0"/>
                          <a:cs typeface="Segoe UI Light" panose="020B0502040204020203" pitchFamily="34" charset="0"/>
                        </a:rPr>
                        <a:t>Views, inline-table valued functions,</a:t>
                      </a:r>
                      <a:r>
                        <a:rPr lang="en-US" sz="1200" baseline="0" dirty="0" smtClean="0">
                          <a:latin typeface="Segoe UI Light" panose="020B0502040204020203" pitchFamily="34" charset="0"/>
                          <a:cs typeface="Segoe UI Light" panose="020B0502040204020203" pitchFamily="34" charset="0"/>
                        </a:rPr>
                        <a:t> and derived tables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    | Lunch</a:t>
                      </a:r>
                      <a:r>
                        <a:rPr lang="en-US" sz="1800" baseline="0" dirty="0" smtClean="0">
                          <a:latin typeface="Segoe UI Light" panose="020B0502040204020203" pitchFamily="34" charset="0"/>
                          <a:cs typeface="Segoe UI Light" panose="020B0502040204020203" pitchFamily="34" charset="0"/>
                        </a:rPr>
                        <a:t> Break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Eat, drink, and recharge</a:t>
                      </a:r>
                      <a:r>
                        <a:rPr lang="en-US" sz="1200" baseline="0" dirty="0" smtClean="0">
                          <a:latin typeface="Segoe UI Light" panose="020B0502040204020203" pitchFamily="34" charset="0"/>
                          <a:cs typeface="Segoe UI Light" panose="020B0502040204020203" pitchFamily="34" charset="0"/>
                        </a:rPr>
                        <a:t> for the afternoon session</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1673454061"/>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Types of commands and statement elements </a:t>
            </a:r>
          </a:p>
          <a:p>
            <a:r>
              <a:rPr lang="en-GB" sz="2800" dirty="0" smtClean="0"/>
              <a:t>Basic SELECT statements</a:t>
            </a:r>
            <a:endParaRPr lang="en-GB" sz="2800"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Commands and Statement </a:t>
            </a:r>
            <a:r>
              <a:rPr lang="en-GB" sz="6000" dirty="0">
                <a:solidFill>
                  <a:schemeClr val="bg1">
                    <a:alpha val="98824"/>
                  </a:schemeClr>
                </a:solidFill>
              </a:rPr>
              <a:t>E</a:t>
            </a:r>
            <a:r>
              <a:rPr lang="en-GB" sz="6000" dirty="0" smtClean="0">
                <a:solidFill>
                  <a:schemeClr val="bg1">
                    <a:alpha val="98824"/>
                  </a:schemeClr>
                </a:solidFill>
              </a:rPr>
              <a:t>lements</a:t>
            </a:r>
            <a:endParaRPr lang="en-GB" sz="6000" dirty="0">
              <a:solidFill>
                <a:schemeClr val="bg1">
                  <a:alpha val="98824"/>
                </a:schemeClr>
              </a:solidFill>
            </a:endParaRPr>
          </a:p>
        </p:txBody>
      </p:sp>
    </p:spTree>
    <p:extLst>
      <p:ext uri="{BB962C8B-B14F-4D97-AF65-F5344CB8AC3E}">
        <p14:creationId xmlns:p14="http://schemas.microsoft.com/office/powerpoint/2010/main" val="211486752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22"/>
          <p:cNvSpPr>
            <a:spLocks noChangeArrowheads="1"/>
          </p:cNvSpPr>
          <p:nvPr/>
        </p:nvSpPr>
        <p:spPr bwMode="auto">
          <a:xfrm>
            <a:off x="6100763" y="1758950"/>
            <a:ext cx="2709862"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5" name="AutoShape 22"/>
          <p:cNvSpPr>
            <a:spLocks noChangeArrowheads="1"/>
          </p:cNvSpPr>
          <p:nvPr/>
        </p:nvSpPr>
        <p:spPr bwMode="auto">
          <a:xfrm>
            <a:off x="3219450"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4" name="AutoShape 22"/>
          <p:cNvSpPr>
            <a:spLocks noChangeArrowheads="1"/>
          </p:cNvSpPr>
          <p:nvPr/>
        </p:nvSpPr>
        <p:spPr bwMode="auto">
          <a:xfrm>
            <a:off x="276225"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1684" name="AutoShape 105"/>
          <p:cNvSpPr>
            <a:spLocks noChangeArrowheads="1"/>
          </p:cNvSpPr>
          <p:nvPr/>
        </p:nvSpPr>
        <p:spPr bwMode="auto">
          <a:xfrm>
            <a:off x="5099050" y="2259013"/>
            <a:ext cx="3392488" cy="3530600"/>
          </a:xfrm>
          <a:prstGeom prst="roundRect">
            <a:avLst>
              <a:gd name="adj" fmla="val 4167"/>
            </a:avLst>
          </a:prstGeom>
          <a:noFill/>
          <a:ln w="9525" algn="ctr">
            <a:noFill/>
            <a:round/>
            <a:headEnd/>
            <a:tailEnd/>
          </a:ln>
        </p:spPr>
        <p:txBody>
          <a:bodyPr/>
          <a:lstStyle/>
          <a:p>
            <a:pPr marL="234950" indent="-234950" eaLnBrk="0" hangingPunct="0">
              <a:lnSpc>
                <a:spcPct val="90000"/>
              </a:lnSpc>
              <a:spcBef>
                <a:spcPct val="40000"/>
              </a:spcBef>
              <a:buClr>
                <a:srgbClr val="8DACD0"/>
              </a:buClr>
              <a:buSzPct val="70000"/>
              <a:buFont typeface="Wingdings" pitchFamily="2" charset="2"/>
              <a:buNone/>
            </a:pPr>
            <a:endParaRPr lang="en-CA" sz="2200" b="0" dirty="0">
              <a:latin typeface="Arial Narrow" pitchFamily="34" charset="0"/>
            </a:endParaRPr>
          </a:p>
        </p:txBody>
      </p:sp>
      <p:sp>
        <p:nvSpPr>
          <p:cNvPr id="25" name="Rectangle 24"/>
          <p:cNvSpPr/>
          <p:nvPr/>
        </p:nvSpPr>
        <p:spPr>
          <a:xfrm>
            <a:off x="450850" y="1876425"/>
            <a:ext cx="2409825" cy="2722871"/>
          </a:xfrm>
          <a:prstGeom prst="rect">
            <a:avLst/>
          </a:prstGeom>
        </p:spPr>
        <p:txBody>
          <a:bodyPr lIns="0" tIns="0" rIns="0" bIns="0"/>
          <a:lstStyle/>
          <a:p>
            <a:pPr marL="166688" indent="-166688">
              <a:buFont typeface="Arial" pitchFamily="34" charset="0"/>
              <a:buChar char="•"/>
              <a:defRPr/>
            </a:pPr>
            <a:r>
              <a:rPr lang="en-US" sz="1600" b="0" dirty="0"/>
              <a:t>Statements for </a:t>
            </a:r>
            <a:r>
              <a:rPr lang="en-US" sz="1600" b="0" dirty="0" smtClean="0"/>
              <a:t>querying and </a:t>
            </a:r>
            <a:r>
              <a:rPr lang="en-US" sz="1600" b="0" dirty="0"/>
              <a:t>modifying </a:t>
            </a:r>
            <a:r>
              <a:rPr lang="en-US" sz="1600" b="0" dirty="0" smtClean="0"/>
              <a:t>data</a:t>
            </a:r>
            <a:br>
              <a:rPr lang="en-US" sz="1600" b="0" dirty="0" smtClean="0"/>
            </a:br>
            <a:endParaRPr lang="en-US" sz="1600" b="0" dirty="0"/>
          </a:p>
          <a:p>
            <a:pPr marL="166688" indent="-166688">
              <a:buFont typeface="Arial" pitchFamily="34" charset="0"/>
              <a:buChar char="•"/>
              <a:defRPr/>
            </a:pPr>
            <a:r>
              <a:rPr lang="en-US" sz="1600" b="0" dirty="0" smtClean="0"/>
              <a:t>SELECT</a:t>
            </a:r>
            <a:r>
              <a:rPr lang="en-US" sz="1600" b="0" dirty="0"/>
              <a:t>, INSERT, UPDATE, DELETE</a:t>
            </a:r>
          </a:p>
        </p:txBody>
      </p:sp>
      <p:sp>
        <p:nvSpPr>
          <p:cNvPr id="71687" name="Rectangle 29"/>
          <p:cNvSpPr>
            <a:spLocks noChangeArrowheads="1"/>
          </p:cNvSpPr>
          <p:nvPr/>
        </p:nvSpPr>
        <p:spPr bwMode="auto">
          <a:xfrm>
            <a:off x="3360738" y="1901825"/>
            <a:ext cx="2563812" cy="3017838"/>
          </a:xfrm>
          <a:prstGeom prst="rect">
            <a:avLst/>
          </a:prstGeom>
          <a:noFill/>
          <a:ln w="9525">
            <a:noFill/>
            <a:miter lim="800000"/>
            <a:headEnd/>
            <a:tailEnd/>
          </a:ln>
        </p:spPr>
        <p:txBody>
          <a:bodyPr lIns="0" tIns="0" rIns="0" bIns="0"/>
          <a:lstStyle/>
          <a:p>
            <a:pPr marL="166688" indent="-166688">
              <a:buFont typeface="Arial" charset="0"/>
              <a:buChar char="•"/>
            </a:pPr>
            <a:r>
              <a:rPr lang="en-US" sz="1600" b="0" dirty="0"/>
              <a:t>Statements for object </a:t>
            </a:r>
            <a:r>
              <a:rPr lang="en-US" sz="1600" b="0" dirty="0" smtClean="0"/>
              <a:t>definitions</a:t>
            </a:r>
            <a:br>
              <a:rPr lang="en-US" sz="1600" b="0" dirty="0" smtClean="0"/>
            </a:br>
            <a:endParaRPr lang="en-US" sz="1600" b="0" dirty="0"/>
          </a:p>
          <a:p>
            <a:pPr marL="166688" indent="-166688">
              <a:buFont typeface="Arial" charset="0"/>
              <a:buChar char="•"/>
            </a:pPr>
            <a:r>
              <a:rPr lang="en-US" sz="1600" b="0" dirty="0"/>
              <a:t>CREATE, ALTER, DROP</a:t>
            </a:r>
          </a:p>
        </p:txBody>
      </p:sp>
      <p:sp>
        <p:nvSpPr>
          <p:cNvPr id="71688" name="Rectangle 30"/>
          <p:cNvSpPr>
            <a:spLocks noChangeArrowheads="1"/>
          </p:cNvSpPr>
          <p:nvPr/>
        </p:nvSpPr>
        <p:spPr bwMode="auto">
          <a:xfrm>
            <a:off x="6113463" y="1889125"/>
            <a:ext cx="2625725" cy="2710171"/>
          </a:xfrm>
          <a:prstGeom prst="rect">
            <a:avLst/>
          </a:prstGeom>
          <a:noFill/>
          <a:ln w="9525">
            <a:noFill/>
            <a:miter lim="800000"/>
            <a:headEnd/>
            <a:tailEnd/>
          </a:ln>
        </p:spPr>
        <p:txBody>
          <a:bodyPr lIns="0" tIns="0" rIns="0" bIns="0"/>
          <a:lstStyle/>
          <a:p>
            <a:pPr marL="166688" indent="-166688">
              <a:buFont typeface="Arial" charset="0"/>
              <a:buChar char="•"/>
            </a:pPr>
            <a:r>
              <a:rPr lang="en-US" sz="1600" b="0" dirty="0"/>
              <a:t>Statements for security </a:t>
            </a:r>
            <a:r>
              <a:rPr lang="en-US" sz="1600" b="0" dirty="0" smtClean="0"/>
              <a:t>permissions</a:t>
            </a:r>
            <a:br>
              <a:rPr lang="en-US" sz="1600" b="0" dirty="0" smtClean="0"/>
            </a:br>
            <a:endParaRPr lang="en-US" sz="1600" b="0" dirty="0"/>
          </a:p>
          <a:p>
            <a:pPr marL="166688" indent="-166688">
              <a:buFont typeface="Arial" charset="0"/>
              <a:buChar char="•"/>
            </a:pPr>
            <a:r>
              <a:rPr lang="en-US" sz="1600" b="0" dirty="0"/>
              <a:t>GRANT, REVOKE, DENY</a:t>
            </a:r>
          </a:p>
        </p:txBody>
      </p:sp>
      <p:sp>
        <p:nvSpPr>
          <p:cNvPr id="71689" name="Text Box 99"/>
          <p:cNvSpPr txBox="1">
            <a:spLocks noChangeArrowheads="1"/>
          </p:cNvSpPr>
          <p:nvPr/>
        </p:nvSpPr>
        <p:spPr bwMode="auto">
          <a:xfrm>
            <a:off x="274638" y="1069975"/>
            <a:ext cx="274320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Data Manipulation Language (</a:t>
            </a:r>
            <a:r>
              <a:rPr lang="en-US" dirty="0" smtClean="0"/>
              <a:t>DML*)</a:t>
            </a:r>
            <a:endParaRPr lang="en-US" dirty="0"/>
          </a:p>
        </p:txBody>
      </p:sp>
      <p:sp>
        <p:nvSpPr>
          <p:cNvPr id="71690" name="Text Box 99"/>
          <p:cNvSpPr txBox="1">
            <a:spLocks noChangeArrowheads="1"/>
          </p:cNvSpPr>
          <p:nvPr/>
        </p:nvSpPr>
        <p:spPr bwMode="auto">
          <a:xfrm>
            <a:off x="3205163" y="1069975"/>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Data Definition Language (DDL)</a:t>
            </a:r>
          </a:p>
        </p:txBody>
      </p:sp>
      <p:sp>
        <p:nvSpPr>
          <p:cNvPr id="71691" name="Text Box 99"/>
          <p:cNvSpPr txBox="1">
            <a:spLocks noChangeArrowheads="1"/>
          </p:cNvSpPr>
          <p:nvPr/>
        </p:nvSpPr>
        <p:spPr bwMode="auto">
          <a:xfrm>
            <a:off x="6076950" y="1069976"/>
            <a:ext cx="2741613"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a:t>Data Control Language (DCL</a:t>
            </a:r>
            <a:r>
              <a:rPr lang="en-US" dirty="0" smtClean="0"/>
              <a:t>)</a:t>
            </a:r>
            <a:endParaRPr lang="en-US" dirty="0"/>
          </a:p>
        </p:txBody>
      </p:sp>
      <p:sp>
        <p:nvSpPr>
          <p:cNvPr id="2" name="TextBox 1"/>
          <p:cNvSpPr txBox="1"/>
          <p:nvPr/>
        </p:nvSpPr>
        <p:spPr>
          <a:xfrm>
            <a:off x="421155" y="5120274"/>
            <a:ext cx="5816807" cy="338554"/>
          </a:xfrm>
          <a:prstGeom prst="rect">
            <a:avLst/>
          </a:prstGeom>
          <a:noFill/>
        </p:spPr>
        <p:txBody>
          <a:bodyPr wrap="square" rtlCol="0">
            <a:spAutoFit/>
          </a:bodyPr>
          <a:lstStyle/>
          <a:p>
            <a:r>
              <a:rPr lang="en-US" sz="1600" b="0" dirty="0" smtClean="0"/>
              <a:t>* DML with SELECT is the primary focus of this course</a:t>
            </a:r>
            <a:endParaRPr lang="en-US" sz="1600" b="0" dirty="0"/>
          </a:p>
        </p:txBody>
      </p:sp>
      <p:sp>
        <p:nvSpPr>
          <p:cNvPr id="16" name="Title 15"/>
          <p:cNvSpPr>
            <a:spLocks noGrp="1"/>
          </p:cNvSpPr>
          <p:nvPr>
            <p:ph type="title" idx="4294967295"/>
          </p:nvPr>
        </p:nvSpPr>
        <p:spPr>
          <a:xfrm>
            <a:off x="0" y="0"/>
            <a:ext cx="7773988" cy="741363"/>
          </a:xfrm>
          <a:prstGeom prst="rect">
            <a:avLst/>
          </a:prstGeom>
        </p:spPr>
        <p:txBody>
          <a:bodyPr/>
          <a:lstStyle/>
          <a:p>
            <a:r>
              <a:rPr lang="en-US" sz="3600" b="0" kern="1200" dirty="0" smtClean="0">
                <a:solidFill>
                  <a:schemeClr val="accent6"/>
                </a:solidFill>
                <a:latin typeface="Verdana"/>
                <a:ea typeface="PMingLiU"/>
                <a:cs typeface="Arial"/>
              </a:rPr>
              <a:t>Categories of T-SQL statements</a:t>
            </a:r>
            <a:endParaRPr lang="en-US" sz="3600" dirty="0">
              <a:solidFill>
                <a:schemeClr val="accent6"/>
              </a:solidFill>
            </a:endParaRPr>
          </a:p>
        </p:txBody>
      </p:sp>
    </p:spTree>
    <p:extLst>
      <p:ext uri="{BB962C8B-B14F-4D97-AF65-F5344CB8AC3E}">
        <p14:creationId xmlns:p14="http://schemas.microsoft.com/office/powerpoint/2010/main" val="896012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3" name="Group 166"/>
          <p:cNvGrpSpPr>
            <a:grpSpLocks/>
          </p:cNvGrpSpPr>
          <p:nvPr/>
        </p:nvGrpSpPr>
        <p:grpSpPr bwMode="auto">
          <a:xfrm>
            <a:off x="153988" y="1136229"/>
            <a:ext cx="4311650" cy="808038"/>
            <a:chOff x="299" y="660"/>
            <a:chExt cx="3226" cy="509"/>
          </a:xfrm>
        </p:grpSpPr>
        <p:sp>
          <p:nvSpPr>
            <p:cNvPr id="31" name="AutoShape 167"/>
            <p:cNvSpPr>
              <a:spLocks noChangeArrowheads="1"/>
            </p:cNvSpPr>
            <p:nvPr/>
          </p:nvSpPr>
          <p:spPr bwMode="auto">
            <a:xfrm>
              <a:off x="299" y="687"/>
              <a:ext cx="2364" cy="33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Predicates and Operators</a:t>
              </a:r>
              <a:endParaRPr lang="en-US" b="0" dirty="0"/>
            </a:p>
          </p:txBody>
        </p:sp>
        <p:sp>
          <p:nvSpPr>
            <p:cNvPr id="49209"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sz="1400" b="0" dirty="0"/>
            </a:p>
          </p:txBody>
        </p:sp>
      </p:grpSp>
      <p:grpSp>
        <p:nvGrpSpPr>
          <p:cNvPr id="49154" name="Group 166"/>
          <p:cNvGrpSpPr>
            <a:grpSpLocks/>
          </p:cNvGrpSpPr>
          <p:nvPr/>
        </p:nvGrpSpPr>
        <p:grpSpPr bwMode="auto">
          <a:xfrm>
            <a:off x="4703763" y="2402681"/>
            <a:ext cx="4251325" cy="808038"/>
            <a:chOff x="299" y="660"/>
            <a:chExt cx="3226" cy="509"/>
          </a:xfrm>
        </p:grpSpPr>
        <p:sp>
          <p:nvSpPr>
            <p:cNvPr id="40" name="AutoShape 167"/>
            <p:cNvSpPr>
              <a:spLocks noChangeArrowheads="1"/>
            </p:cNvSpPr>
            <p:nvPr/>
          </p:nvSpPr>
          <p:spPr bwMode="auto">
            <a:xfrm>
              <a:off x="299" y="694"/>
              <a:ext cx="2351" cy="330"/>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Control of Flow</a:t>
              </a:r>
              <a:endParaRPr lang="en-US" b="0" dirty="0"/>
            </a:p>
          </p:txBody>
        </p:sp>
        <p:sp>
          <p:nvSpPr>
            <p:cNvPr id="49207"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5" name="Group 166"/>
          <p:cNvGrpSpPr>
            <a:grpSpLocks/>
          </p:cNvGrpSpPr>
          <p:nvPr/>
        </p:nvGrpSpPr>
        <p:grpSpPr bwMode="auto">
          <a:xfrm>
            <a:off x="153988" y="2418337"/>
            <a:ext cx="4286250" cy="808037"/>
            <a:chOff x="299" y="660"/>
            <a:chExt cx="3226" cy="509"/>
          </a:xfrm>
        </p:grpSpPr>
        <p:sp>
          <p:nvSpPr>
            <p:cNvPr id="49" name="AutoShape 167"/>
            <p:cNvSpPr>
              <a:spLocks noChangeArrowheads="1"/>
            </p:cNvSpPr>
            <p:nvPr/>
          </p:nvSpPr>
          <p:spPr bwMode="auto">
            <a:xfrm>
              <a:off x="299" y="672"/>
              <a:ext cx="2359" cy="345"/>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Functions</a:t>
              </a:r>
              <a:endParaRPr lang="en-US" b="0" dirty="0"/>
            </a:p>
          </p:txBody>
        </p:sp>
        <p:sp>
          <p:nvSpPr>
            <p:cNvPr id="49205"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6" name="Group 166"/>
          <p:cNvGrpSpPr>
            <a:grpSpLocks/>
          </p:cNvGrpSpPr>
          <p:nvPr/>
        </p:nvGrpSpPr>
        <p:grpSpPr bwMode="auto">
          <a:xfrm>
            <a:off x="160669" y="4969994"/>
            <a:ext cx="4289425" cy="808037"/>
            <a:chOff x="299" y="660"/>
            <a:chExt cx="3226" cy="509"/>
          </a:xfrm>
        </p:grpSpPr>
        <p:sp>
          <p:nvSpPr>
            <p:cNvPr id="58" name="AutoShape 167"/>
            <p:cNvSpPr>
              <a:spLocks noChangeArrowheads="1"/>
            </p:cNvSpPr>
            <p:nvPr/>
          </p:nvSpPr>
          <p:spPr bwMode="auto">
            <a:xfrm>
              <a:off x="299" y="694"/>
              <a:ext cx="2348" cy="337"/>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algn="ctr">
                <a:defRPr/>
              </a:pPr>
              <a:r>
                <a:rPr lang="en-US" b="0" dirty="0" smtClean="0"/>
                <a:t>Expressions</a:t>
              </a:r>
              <a:endParaRPr lang="en-IN" b="0" dirty="0"/>
            </a:p>
          </p:txBody>
        </p:sp>
        <p:sp>
          <p:nvSpPr>
            <p:cNvPr id="49203"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7" name="Group 166"/>
          <p:cNvGrpSpPr>
            <a:grpSpLocks/>
          </p:cNvGrpSpPr>
          <p:nvPr/>
        </p:nvGrpSpPr>
        <p:grpSpPr bwMode="auto">
          <a:xfrm>
            <a:off x="177800" y="3670192"/>
            <a:ext cx="4251325" cy="808037"/>
            <a:chOff x="299" y="660"/>
            <a:chExt cx="3226" cy="509"/>
          </a:xfrm>
        </p:grpSpPr>
        <p:sp>
          <p:nvSpPr>
            <p:cNvPr id="67" name="AutoShape 167"/>
            <p:cNvSpPr>
              <a:spLocks noChangeArrowheads="1"/>
            </p:cNvSpPr>
            <p:nvPr/>
          </p:nvSpPr>
          <p:spPr bwMode="auto">
            <a:xfrm>
              <a:off x="299" y="687"/>
              <a:ext cx="2351" cy="359"/>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Variables</a:t>
              </a:r>
              <a:endParaRPr lang="en-US" b="0" dirty="0"/>
            </a:p>
          </p:txBody>
        </p:sp>
        <p:sp>
          <p:nvSpPr>
            <p:cNvPr id="49201"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8" name="Group 166"/>
          <p:cNvGrpSpPr>
            <a:grpSpLocks/>
          </p:cNvGrpSpPr>
          <p:nvPr/>
        </p:nvGrpSpPr>
        <p:grpSpPr bwMode="auto">
          <a:xfrm>
            <a:off x="4713288" y="3660839"/>
            <a:ext cx="4251325" cy="808038"/>
            <a:chOff x="299" y="660"/>
            <a:chExt cx="3226" cy="509"/>
          </a:xfrm>
        </p:grpSpPr>
        <p:sp>
          <p:nvSpPr>
            <p:cNvPr id="85" name="AutoShape 167"/>
            <p:cNvSpPr>
              <a:spLocks noChangeArrowheads="1"/>
            </p:cNvSpPr>
            <p:nvPr/>
          </p:nvSpPr>
          <p:spPr bwMode="auto">
            <a:xfrm>
              <a:off x="299" y="687"/>
              <a:ext cx="2353" cy="315"/>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Comments</a:t>
              </a:r>
              <a:endParaRPr lang="en-US" b="0" dirty="0"/>
            </a:p>
          </p:txBody>
        </p:sp>
        <p:sp>
          <p:nvSpPr>
            <p:cNvPr id="49199"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9" name="Group 166"/>
          <p:cNvGrpSpPr>
            <a:grpSpLocks/>
          </p:cNvGrpSpPr>
          <p:nvPr/>
        </p:nvGrpSpPr>
        <p:grpSpPr bwMode="auto">
          <a:xfrm>
            <a:off x="4652963" y="1159402"/>
            <a:ext cx="4311650" cy="808038"/>
            <a:chOff x="299" y="660"/>
            <a:chExt cx="3226" cy="509"/>
          </a:xfrm>
        </p:grpSpPr>
        <p:sp>
          <p:nvSpPr>
            <p:cNvPr id="94" name="AutoShape 167"/>
            <p:cNvSpPr>
              <a:spLocks noChangeArrowheads="1"/>
            </p:cNvSpPr>
            <p:nvPr/>
          </p:nvSpPr>
          <p:spPr bwMode="auto">
            <a:xfrm>
              <a:off x="299" y="663"/>
              <a:ext cx="2339" cy="306"/>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Batch Separators</a:t>
              </a:r>
              <a:endParaRPr lang="en-US" b="0" dirty="0"/>
            </a:p>
          </p:txBody>
        </p:sp>
        <p:sp>
          <p:nvSpPr>
            <p:cNvPr id="49197"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pic>
        <p:nvPicPr>
          <p:cNvPr id="49167" name="Picture 153" descr="Collection_DomainGroup.png"/>
          <p:cNvPicPr>
            <a:picLocks noChangeAspect="1"/>
          </p:cNvPicPr>
          <p:nvPr/>
        </p:nvPicPr>
        <p:blipFill>
          <a:blip r:embed="rId3" cstate="print"/>
          <a:srcRect/>
          <a:stretch>
            <a:fillRect/>
          </a:stretch>
        </p:blipFill>
        <p:spPr bwMode="auto">
          <a:xfrm>
            <a:off x="7895115" y="2439194"/>
            <a:ext cx="936625" cy="735012"/>
          </a:xfrm>
          <a:prstGeom prst="rect">
            <a:avLst/>
          </a:prstGeom>
          <a:noFill/>
          <a:ln w="9525">
            <a:noFill/>
            <a:miter lim="800000"/>
            <a:headEnd/>
            <a:tailEnd/>
          </a:ln>
        </p:spPr>
      </p:pic>
      <p:pic>
        <p:nvPicPr>
          <p:cNvPr id="49169" name="Picture 155" descr="Package.png"/>
          <p:cNvPicPr>
            <a:picLocks noChangeAspect="1"/>
          </p:cNvPicPr>
          <p:nvPr/>
        </p:nvPicPr>
        <p:blipFill>
          <a:blip r:embed="rId4" cstate="print"/>
          <a:srcRect/>
          <a:stretch>
            <a:fillRect/>
          </a:stretch>
        </p:blipFill>
        <p:spPr bwMode="auto">
          <a:xfrm>
            <a:off x="3488425" y="5004919"/>
            <a:ext cx="658812" cy="754063"/>
          </a:xfrm>
          <a:prstGeom prst="rect">
            <a:avLst/>
          </a:prstGeom>
          <a:noFill/>
          <a:ln w="9525">
            <a:noFill/>
            <a:miter lim="800000"/>
            <a:headEnd/>
            <a:tailEnd/>
          </a:ln>
        </p:spPr>
      </p:pic>
      <p:pic>
        <p:nvPicPr>
          <p:cNvPr id="49171" name="Picture 156" descr="FileAttachment.png"/>
          <p:cNvPicPr>
            <a:picLocks noChangeAspect="1"/>
          </p:cNvPicPr>
          <p:nvPr/>
        </p:nvPicPr>
        <p:blipFill>
          <a:blip r:embed="rId5" cstate="print"/>
          <a:srcRect/>
          <a:stretch>
            <a:fillRect/>
          </a:stretch>
        </p:blipFill>
        <p:spPr bwMode="auto">
          <a:xfrm>
            <a:off x="7979132" y="3731329"/>
            <a:ext cx="738187" cy="633413"/>
          </a:xfrm>
          <a:prstGeom prst="rect">
            <a:avLst/>
          </a:prstGeom>
          <a:noFill/>
          <a:ln w="9525">
            <a:noFill/>
            <a:miter lim="800000"/>
            <a:headEnd/>
            <a:tailEnd/>
          </a:ln>
        </p:spPr>
      </p:pic>
      <p:pic>
        <p:nvPicPr>
          <p:cNvPr id="49174" name="Picture 159" descr="ObjectBrowser.png"/>
          <p:cNvPicPr>
            <a:picLocks noChangeAspect="1"/>
          </p:cNvPicPr>
          <p:nvPr/>
        </p:nvPicPr>
        <p:blipFill>
          <a:blip r:embed="rId6" cstate="print"/>
          <a:srcRect/>
          <a:stretch>
            <a:fillRect/>
          </a:stretch>
        </p:blipFill>
        <p:spPr bwMode="auto">
          <a:xfrm>
            <a:off x="7933592" y="1178737"/>
            <a:ext cx="812800" cy="803275"/>
          </a:xfrm>
          <a:prstGeom prst="rect">
            <a:avLst/>
          </a:prstGeom>
          <a:noFill/>
          <a:ln w="9525">
            <a:noFill/>
            <a:miter lim="800000"/>
            <a:headEnd/>
            <a:tailEnd/>
          </a:ln>
        </p:spPr>
      </p:pic>
      <p:pic>
        <p:nvPicPr>
          <p:cNvPr id="49175" name="Picture 161" descr="Tools.png"/>
          <p:cNvPicPr>
            <a:picLocks noChangeAspect="1"/>
          </p:cNvPicPr>
          <p:nvPr/>
        </p:nvPicPr>
        <p:blipFill>
          <a:blip r:embed="rId7" cstate="print"/>
          <a:srcRect/>
          <a:stretch>
            <a:fillRect/>
          </a:stretch>
        </p:blipFill>
        <p:spPr bwMode="auto">
          <a:xfrm>
            <a:off x="3650965" y="2490537"/>
            <a:ext cx="398399" cy="584201"/>
          </a:xfrm>
          <a:prstGeom prst="rect">
            <a:avLst/>
          </a:prstGeom>
          <a:noFill/>
          <a:ln w="9525">
            <a:noFill/>
            <a:miter lim="800000"/>
            <a:headEnd/>
            <a:tailEnd/>
          </a:ln>
        </p:spPr>
      </p:pic>
      <p:pic>
        <p:nvPicPr>
          <p:cNvPr id="49182" name="Picture 167" descr="WebServices.png"/>
          <p:cNvPicPr>
            <a:picLocks noChangeAspect="1"/>
          </p:cNvPicPr>
          <p:nvPr/>
        </p:nvPicPr>
        <p:blipFill>
          <a:blip r:embed="rId8" cstate="print"/>
          <a:srcRect/>
          <a:stretch>
            <a:fillRect/>
          </a:stretch>
        </p:blipFill>
        <p:spPr bwMode="auto">
          <a:xfrm>
            <a:off x="3361094" y="1210048"/>
            <a:ext cx="947738" cy="679450"/>
          </a:xfrm>
          <a:prstGeom prst="rect">
            <a:avLst/>
          </a:prstGeom>
          <a:noFill/>
          <a:ln w="9525">
            <a:noFill/>
            <a:miter lim="800000"/>
            <a:headEnd/>
            <a:tailEnd/>
          </a:ln>
        </p:spPr>
      </p:pic>
      <p:pic>
        <p:nvPicPr>
          <p:cNvPr id="59" name="Picture 61" descr="QuestionMark.png"/>
          <p:cNvPicPr>
            <a:picLocks noChangeAspect="1"/>
          </p:cNvPicPr>
          <p:nvPr/>
        </p:nvPicPr>
        <p:blipFill>
          <a:blip r:embed="rId9" cstate="print"/>
          <a:srcRect/>
          <a:stretch>
            <a:fillRect/>
          </a:stretch>
        </p:blipFill>
        <p:spPr bwMode="auto">
          <a:xfrm>
            <a:off x="3575978" y="3773379"/>
            <a:ext cx="504825" cy="601662"/>
          </a:xfrm>
          <a:prstGeom prst="rect">
            <a:avLst/>
          </a:prstGeom>
          <a:noFill/>
          <a:ln w="9525">
            <a:noFill/>
            <a:miter lim="800000"/>
            <a:headEnd/>
            <a:tailEnd/>
          </a:ln>
        </p:spPr>
      </p:pic>
      <p:sp>
        <p:nvSpPr>
          <p:cNvPr id="32" name="Title 31"/>
          <p:cNvSpPr>
            <a:spLocks noGrp="1"/>
          </p:cNvSpPr>
          <p:nvPr>
            <p:ph type="title" idx="4294967295"/>
          </p:nvPr>
        </p:nvSpPr>
        <p:spPr>
          <a:xfrm>
            <a:off x="0" y="0"/>
            <a:ext cx="7773988" cy="741363"/>
          </a:xfrm>
          <a:prstGeom prst="rect">
            <a:avLst/>
          </a:prstGeom>
        </p:spPr>
        <p:txBody>
          <a:bodyPr/>
          <a:lstStyle/>
          <a:p>
            <a:r>
              <a:rPr lang="en-US" sz="3600" b="0" kern="1200" dirty="0" smtClean="0">
                <a:solidFill>
                  <a:schemeClr val="accent6"/>
                </a:solidFill>
                <a:latin typeface="Verdana"/>
                <a:ea typeface="PMingLiU"/>
                <a:cs typeface="Arial"/>
              </a:rPr>
              <a:t>T-SQL </a:t>
            </a:r>
            <a:r>
              <a:rPr lang="en-US" sz="3600" dirty="0">
                <a:solidFill>
                  <a:schemeClr val="accent6"/>
                </a:solidFill>
                <a:latin typeface="Verdana"/>
                <a:ea typeface="PMingLiU"/>
                <a:cs typeface="Arial"/>
              </a:rPr>
              <a:t>l</a:t>
            </a:r>
            <a:r>
              <a:rPr lang="en-US" sz="3600" b="0" kern="1200" dirty="0" smtClean="0">
                <a:solidFill>
                  <a:schemeClr val="accent6"/>
                </a:solidFill>
                <a:latin typeface="Verdana"/>
                <a:ea typeface="PMingLiU"/>
                <a:cs typeface="Arial"/>
              </a:rPr>
              <a:t>anguage elements</a:t>
            </a:r>
            <a:endParaRPr lang="en-US" sz="3600" dirty="0">
              <a:solidFill>
                <a:schemeClr val="accent6"/>
              </a:solidFill>
            </a:endParaRPr>
          </a:p>
        </p:txBody>
      </p:sp>
    </p:spTree>
    <p:extLst>
      <p:ext uri="{BB962C8B-B14F-4D97-AF65-F5344CB8AC3E}">
        <p14:creationId xmlns:p14="http://schemas.microsoft.com/office/powerpoint/2010/main" val="330979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8536976" cy="977030"/>
          </a:xfrm>
        </p:spPr>
        <p:txBody>
          <a:bodyPr/>
          <a:lstStyle/>
          <a:p>
            <a:r>
              <a:rPr lang="en-US" dirty="0"/>
              <a:t>T-SQL </a:t>
            </a:r>
            <a:r>
              <a:rPr lang="en-US" dirty="0" smtClean="0"/>
              <a:t>language elements</a:t>
            </a:r>
            <a:r>
              <a:rPr lang="en-US" dirty="0"/>
              <a:t>: </a:t>
            </a:r>
            <a:r>
              <a:rPr lang="en-US" dirty="0" smtClean="0"/>
              <a:t>predicates </a:t>
            </a:r>
            <a:r>
              <a:rPr lang="en-US" dirty="0"/>
              <a:t>and </a:t>
            </a:r>
            <a:r>
              <a:rPr lang="en-US" dirty="0" smtClean="0"/>
              <a:t>operators</a:t>
            </a:r>
            <a:endParaRPr lang="en-US" dirty="0"/>
          </a:p>
        </p:txBody>
      </p:sp>
      <p:graphicFrame>
        <p:nvGraphicFramePr>
          <p:cNvPr id="4" name="Group 5"/>
          <p:cNvGraphicFramePr>
            <a:graphicFrameLocks noGrp="1"/>
          </p:cNvGraphicFramePr>
          <p:nvPr>
            <p:extLst/>
          </p:nvPr>
        </p:nvGraphicFramePr>
        <p:xfrm>
          <a:off x="1421761" y="1078172"/>
          <a:ext cx="6152747" cy="4655116"/>
        </p:xfrm>
        <a:graphic>
          <a:graphicData uri="http://schemas.openxmlformats.org/drawingml/2006/table">
            <a:tbl>
              <a:tblPr/>
              <a:tblGrid>
                <a:gridCol w="3075539"/>
                <a:gridCol w="3077208"/>
              </a:tblGrid>
              <a:tr h="6197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smtClean="0">
                          <a:ln>
                            <a:noFill/>
                          </a:ln>
                          <a:solidFill>
                            <a:schemeClr val="tx1"/>
                          </a:solidFill>
                          <a:effectLst/>
                          <a:latin typeface="Verdana" pitchFamily="34" charset="0"/>
                          <a:cs typeface="Arial" charset="0"/>
                        </a:rPr>
                        <a:t>Elements: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accent1">
                        <a:lumMod val="75000"/>
                      </a:schemeClr>
                    </a:solidFill>
                  </a:tcPr>
                </a:tc>
                <a:tc>
                  <a:txBody>
                    <a:bodyPr/>
                    <a:lstStyle/>
                    <a:p>
                      <a:pPr lvl="1" algn="l"/>
                      <a:r>
                        <a:rPr lang="en-US" b="1" dirty="0" smtClean="0"/>
                        <a:t>Predicates and Operators: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accent1">
                        <a:lumMod val="75000"/>
                      </a:schemeClr>
                    </a:solidFill>
                  </a:tcPr>
                </a:tc>
              </a:tr>
              <a:tr h="73691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en-US" sz="2000" dirty="0" smtClean="0"/>
                        <a:t>Predicates</a:t>
                      </a:r>
                      <a:endParaRPr kumimoji="0" lang="en-US" sz="1800" b="0" i="1" u="none" strike="noStrike" cap="none" normalizeH="0" baseline="0" dirty="0" smtClean="0">
                        <a:ln>
                          <a:noFill/>
                        </a:ln>
                        <a:solidFill>
                          <a:schemeClr val="tx1"/>
                        </a:solidFill>
                        <a:effectLst/>
                        <a:latin typeface="Verdana" pitchFamily="34" charset="0"/>
                        <a:cs typeface="Arial" charset="0"/>
                      </a:endParaRP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dirty="0" smtClean="0"/>
                        <a:t>IN, BETWEEN, LIKE</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47389">
                <a:tc>
                  <a:txBody>
                    <a:bodyPr/>
                    <a:lstStyle/>
                    <a:p>
                      <a:r>
                        <a:rPr lang="en-US" sz="2000" dirty="0" smtClean="0"/>
                        <a:t>Comparison Operators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dirty="0" smtClean="0"/>
                        <a:t>=, &gt;, &lt;, &gt;=, &lt;=, &lt;&gt;, !=, !&gt;, !&lt; </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74653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smtClean="0"/>
                        <a:t>Logical Operators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dirty="0" smtClean="0"/>
                        <a:t>AND, OR, NOT</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5710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smtClean="0"/>
                        <a:t>Arithmetic Operators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smtClean="0"/>
                        <a:t>+, -, *, /, %</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4738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smtClean="0"/>
                        <a:t>Concatenation</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smtClean="0"/>
                        <a:t>+</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TextBox 4"/>
          <p:cNvSpPr txBox="1"/>
          <p:nvPr/>
        </p:nvSpPr>
        <p:spPr>
          <a:xfrm>
            <a:off x="1427966" y="5974914"/>
            <a:ext cx="6175333" cy="400110"/>
          </a:xfrm>
          <a:prstGeom prst="rect">
            <a:avLst/>
          </a:prstGeom>
          <a:noFill/>
        </p:spPr>
        <p:txBody>
          <a:bodyPr wrap="square" rtlCol="0">
            <a:spAutoFit/>
          </a:bodyPr>
          <a:lstStyle/>
          <a:p>
            <a:r>
              <a:rPr lang="en-US" sz="2000" dirty="0" smtClean="0"/>
              <a:t>T-SQL enforces operator precedence</a:t>
            </a:r>
            <a:endParaRPr lang="en-US" sz="2000" dirty="0"/>
          </a:p>
        </p:txBody>
      </p:sp>
    </p:spTree>
    <p:extLst>
      <p:ext uri="{BB962C8B-B14F-4D97-AF65-F5344CB8AC3E}">
        <p14:creationId xmlns:p14="http://schemas.microsoft.com/office/powerpoint/2010/main" val="1313732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3.xml><?xml version="1.0" encoding="utf-8"?>
<ds:datastoreItem xmlns:ds="http://schemas.openxmlformats.org/officeDocument/2006/customXml" ds:itemID="{D9930B52-E2FA-4636-820B-5BAA5F2C2D92}">
  <ds:schemaRefs>
    <ds:schemaRef ds:uri="http://purl.org/dc/terms/"/>
    <ds:schemaRef ds:uri="http://www.w3.org/XML/1998/namespace"/>
    <ds:schemaRef ds:uri="http://schemas.microsoft.com/office/2006/documentManagement/types"/>
    <ds:schemaRef ds:uri="http://schemas.microsoft.com/office/2006/metadata/properties"/>
    <ds:schemaRef ds:uri="http://purl.org/dc/elements/1.1/"/>
    <ds:schemaRef ds:uri="http://purl.org/dc/dcmitype/"/>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1175</Words>
  <Application>Microsoft Office PowerPoint</Application>
  <PresentationFormat>On-screen Show (4:3)</PresentationFormat>
  <Paragraphs>326</Paragraphs>
  <Slides>24</Slides>
  <Notes>24</Notes>
  <HiddenSlides>0</HiddenSlides>
  <MMClips>0</MMClips>
  <ScaleCrop>false</ScaleCrop>
  <HeadingPairs>
    <vt:vector size="4" baseType="variant">
      <vt:variant>
        <vt:lpstr>Theme</vt:lpstr>
      </vt:variant>
      <vt:variant>
        <vt:i4>7</vt:i4>
      </vt:variant>
      <vt:variant>
        <vt:lpstr>Slide Titles</vt:lpstr>
      </vt:variant>
      <vt:variant>
        <vt:i4>24</vt:i4>
      </vt:variant>
    </vt:vector>
  </HeadingPairs>
  <TitlesOfParts>
    <vt:vector size="31" baseType="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Setting Expectations</vt:lpstr>
      <vt:lpstr>Course Topics</vt:lpstr>
      <vt:lpstr>Course Topics</vt:lpstr>
      <vt:lpstr>Course Topics</vt:lpstr>
      <vt:lpstr>Module Overview</vt:lpstr>
      <vt:lpstr>PowerPoint Presentation</vt:lpstr>
      <vt:lpstr>Categories of T-SQL statements</vt:lpstr>
      <vt:lpstr>T-SQL language elements</vt:lpstr>
      <vt:lpstr>T-SQL language elements: predicates and operators</vt:lpstr>
      <vt:lpstr>T-SQL language elements: functions</vt:lpstr>
      <vt:lpstr>T-SQL language elements: variables</vt:lpstr>
      <vt:lpstr>T-SQL language elements: expressions</vt:lpstr>
      <vt:lpstr>T-SQL language elements: batch separators</vt:lpstr>
      <vt:lpstr>T-SQL language elements: control of flow, errors, and transactions</vt:lpstr>
      <vt:lpstr>T-SQL language elements: comments</vt:lpstr>
      <vt:lpstr>Logical query processing</vt:lpstr>
      <vt:lpstr>Applying the logical order of operations to writing SELECT statements</vt:lpstr>
      <vt:lpstr>PowerPoint Presentation</vt:lpstr>
      <vt:lpstr>Elements of the SELECT statement</vt:lpstr>
      <vt:lpstr>Retrieving columns from a table or view</vt:lpstr>
      <vt:lpstr>Using calculations in the SELECT clause</vt:lpstr>
      <vt:lpstr>PowerPoint Presentation</vt:lpstr>
      <vt:lpstr>Summary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2015-01-27T19:32:12Z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