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6.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43"/>
  </p:notesMasterIdLst>
  <p:sldIdLst>
    <p:sldId id="381" r:id="rId11"/>
    <p:sldId id="325" r:id="rId12"/>
    <p:sldId id="375" r:id="rId13"/>
    <p:sldId id="342" r:id="rId14"/>
    <p:sldId id="347" r:id="rId15"/>
    <p:sldId id="348" r:id="rId16"/>
    <p:sldId id="349" r:id="rId17"/>
    <p:sldId id="350" r:id="rId18"/>
    <p:sldId id="351" r:id="rId19"/>
    <p:sldId id="380" r:id="rId20"/>
    <p:sldId id="376" r:id="rId21"/>
    <p:sldId id="352" r:id="rId22"/>
    <p:sldId id="353" r:id="rId23"/>
    <p:sldId id="354" r:id="rId24"/>
    <p:sldId id="355" r:id="rId25"/>
    <p:sldId id="356" r:id="rId26"/>
    <p:sldId id="357" r:id="rId27"/>
    <p:sldId id="359" r:id="rId28"/>
    <p:sldId id="360" r:id="rId29"/>
    <p:sldId id="358" r:id="rId30"/>
    <p:sldId id="379" r:id="rId31"/>
    <p:sldId id="377" r:id="rId32"/>
    <p:sldId id="362" r:id="rId33"/>
    <p:sldId id="363" r:id="rId34"/>
    <p:sldId id="365" r:id="rId35"/>
    <p:sldId id="366" r:id="rId36"/>
    <p:sldId id="367" r:id="rId37"/>
    <p:sldId id="369" r:id="rId38"/>
    <p:sldId id="370" r:id="rId39"/>
    <p:sldId id="378" r:id="rId40"/>
    <p:sldId id="306" r:id="rId41"/>
    <p:sldId id="310" r:id="rId42"/>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00"/>
    <a:srgbClr val="E8F6E4"/>
    <a:srgbClr val="EEEFD7"/>
    <a:srgbClr val="FF33CC"/>
    <a:srgbClr val="BBCDE3"/>
    <a:srgbClr val="B395D8"/>
    <a:srgbClr val="3E8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9" autoAdjust="0"/>
    <p:restoredTop sz="86353" autoAdjust="0"/>
  </p:normalViewPr>
  <p:slideViewPr>
    <p:cSldViewPr snapToGrid="0">
      <p:cViewPr varScale="1">
        <p:scale>
          <a:sx n="67" d="100"/>
          <a:sy n="67" d="100"/>
        </p:scale>
        <p:origin x="-605" y="-91"/>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notesMaster" Target="notesMasters/notes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19.xml"/><Relationship Id="rId18" Type="http://schemas.openxmlformats.org/officeDocument/2006/relationships/slide" Target="slides/slide26.xml"/><Relationship Id="rId3" Type="http://schemas.openxmlformats.org/officeDocument/2006/relationships/slide" Target="slides/slide7.xml"/><Relationship Id="rId21" Type="http://schemas.openxmlformats.org/officeDocument/2006/relationships/slide" Target="slides/slide29.xml"/><Relationship Id="rId7" Type="http://schemas.openxmlformats.org/officeDocument/2006/relationships/slide" Target="slides/slide13.xml"/><Relationship Id="rId12" Type="http://schemas.openxmlformats.org/officeDocument/2006/relationships/slide" Target="slides/slide18.xml"/><Relationship Id="rId17" Type="http://schemas.openxmlformats.org/officeDocument/2006/relationships/slide" Target="slides/slide25.xml"/><Relationship Id="rId2" Type="http://schemas.openxmlformats.org/officeDocument/2006/relationships/slide" Target="slides/slide6.xml"/><Relationship Id="rId16" Type="http://schemas.openxmlformats.org/officeDocument/2006/relationships/slide" Target="slides/slide24.xml"/><Relationship Id="rId20" Type="http://schemas.openxmlformats.org/officeDocument/2006/relationships/slide" Target="slides/slide28.xml"/><Relationship Id="rId1" Type="http://schemas.openxmlformats.org/officeDocument/2006/relationships/slide" Target="slides/slide4.xml"/><Relationship Id="rId6" Type="http://schemas.openxmlformats.org/officeDocument/2006/relationships/slide" Target="slides/slide12.xml"/><Relationship Id="rId11" Type="http://schemas.openxmlformats.org/officeDocument/2006/relationships/slide" Target="slides/slide17.xml"/><Relationship Id="rId5" Type="http://schemas.openxmlformats.org/officeDocument/2006/relationships/slide" Target="slides/slide9.xml"/><Relationship Id="rId15" Type="http://schemas.openxmlformats.org/officeDocument/2006/relationships/slide" Target="slides/slide23.xml"/><Relationship Id="rId10" Type="http://schemas.openxmlformats.org/officeDocument/2006/relationships/slide" Target="slides/slide16.xml"/><Relationship Id="rId19" Type="http://schemas.openxmlformats.org/officeDocument/2006/relationships/slide" Target="slides/slide27.xml"/><Relationship Id="rId4" Type="http://schemas.openxmlformats.org/officeDocument/2006/relationships/slide" Target="slides/slide8.xml"/><Relationship Id="rId9" Type="http://schemas.openxmlformats.org/officeDocument/2006/relationships/slide" Target="slides/slide15.xml"/><Relationship Id="rId14"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a:t>
            </a:fld>
            <a:endParaRPr lang="en-US" dirty="0"/>
          </a:p>
        </p:txBody>
      </p:sp>
    </p:spTree>
    <p:extLst>
      <p:ext uri="{BB962C8B-B14F-4D97-AF65-F5344CB8AC3E}">
        <p14:creationId xmlns:p14="http://schemas.microsoft.com/office/powerpoint/2010/main" val="4180783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Tree>
    <p:extLst>
      <p:ext uri="{BB962C8B-B14F-4D97-AF65-F5344CB8AC3E}">
        <p14:creationId xmlns:p14="http://schemas.microsoft.com/office/powerpoint/2010/main" val="584976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1549563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64229"/>
            <a:ext cx="6286500" cy="6763884"/>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5: Querying Multiple Tables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3063804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p:txBody>
          <a:bodyPr/>
          <a:lstStyle/>
          <a:p>
            <a:pPr>
              <a:defRPr/>
            </a:pPr>
            <a:r>
              <a:rPr lang="en-US" dirty="0"/>
              <a:t>Module 5: Querying Multiple Tables</a:t>
            </a:r>
          </a:p>
        </p:txBody>
      </p:sp>
      <p:sp>
        <p:nvSpPr>
          <p:cNvPr id="23555" name="Rectangle 3"/>
          <p:cNvSpPr>
            <a:spLocks noGrp="1" noChangeArrowheads="1"/>
          </p:cNvSpPr>
          <p:nvPr>
            <p:ph type="dt" sz="quarter" idx="1"/>
          </p:nvPr>
        </p:nvSpPr>
        <p:spPr/>
        <p:txBody>
          <a:bodyPr/>
          <a:lstStyle/>
          <a:p>
            <a:pPr>
              <a:defRPr/>
            </a:pPr>
            <a:r>
              <a:rPr lang="en-US" dirty="0"/>
              <a:t>Course 10774A</a:t>
            </a:r>
          </a:p>
        </p:txBody>
      </p:sp>
      <p:sp>
        <p:nvSpPr>
          <p:cNvPr id="23556" name="Rectangle 7"/>
          <p:cNvSpPr>
            <a:spLocks noGrp="1" noChangeArrowheads="1"/>
          </p:cNvSpPr>
          <p:nvPr>
            <p:ph type="sldNum" sz="quarter" idx="5"/>
          </p:nvPr>
        </p:nvSpPr>
        <p:spPr/>
        <p:txBody>
          <a:bodyPr/>
          <a:lstStyle/>
          <a:p>
            <a:pPr>
              <a:defRPr/>
            </a:pPr>
            <a:fld id="{7B3204F0-5513-4735-91E3-DA16E8EB1949}" type="slidenum">
              <a:rPr lang="en-US" smtClean="0"/>
              <a:pPr>
                <a:defRPr/>
              </a:pPr>
              <a:t>13</a:t>
            </a:fld>
            <a:endParaRPr lang="en-US" dirty="0" smtClean="0"/>
          </a:p>
        </p:txBody>
      </p:sp>
      <p:sp>
        <p:nvSpPr>
          <p:cNvPr id="21509" name="Rectangle 2"/>
          <p:cNvSpPr>
            <a:spLocks noGrp="1" noRot="1" noChangeAspect="1" noChangeArrowheads="1" noTextEdit="1"/>
          </p:cNvSpPr>
          <p:nvPr>
            <p:ph type="sldImg"/>
          </p:nvPr>
        </p:nvSpPr>
        <p:spPr>
          <a:ln/>
        </p:spPr>
      </p:sp>
      <p:sp>
        <p:nvSpPr>
          <p:cNvPr id="21510" name="Rectangle 3"/>
          <p:cNvSpPr>
            <a:spLocks noGrp="1" noChangeArrowheads="1"/>
          </p:cNvSpPr>
          <p:nvPr>
            <p:ph type="body" idx="1"/>
          </p:nvPr>
        </p:nvSpPr>
        <p:spPr>
          <a:xfrm>
            <a:off x="314325" y="2255838"/>
            <a:ext cx="6286500" cy="6772275"/>
          </a:xfrm>
          <a:noFill/>
          <a:ln/>
        </p:spPr>
        <p:txBody>
          <a:bodyPr/>
          <a:lstStyle/>
          <a:p>
            <a:pPr eaLnBrk="1" hangingPunct="1"/>
            <a:endParaRPr lang="en-US" dirty="0" smtClean="0"/>
          </a:p>
        </p:txBody>
      </p:sp>
    </p:spTree>
    <p:extLst>
      <p:ext uri="{BB962C8B-B14F-4D97-AF65-F5344CB8AC3E}">
        <p14:creationId xmlns:p14="http://schemas.microsoft.com/office/powerpoint/2010/main" val="2484039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5: Querying Multiple Tables</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14</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2991639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5: Querying Multiple Tables</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15</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2462643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5: Querying Multiple Tables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3885269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5: Querying Multiple Tables</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17</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3015010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373086"/>
            <a:ext cx="6286500" cy="6655027"/>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5: Querying Multiple Tables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4277493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5: Querying Multiple Tables</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19</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1175813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5: Querying Multiple Tables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20</a:t>
            </a:fld>
            <a:endParaRPr lang="en-US" dirty="0"/>
          </a:p>
        </p:txBody>
      </p:sp>
    </p:spTree>
    <p:extLst>
      <p:ext uri="{BB962C8B-B14F-4D97-AF65-F5344CB8AC3E}">
        <p14:creationId xmlns:p14="http://schemas.microsoft.com/office/powerpoint/2010/main" val="3105081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533268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671788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6: Sorting and Filtering Data</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23</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1984323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75114"/>
            <a:ext cx="6286500" cy="675299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6: Sorting and Filtering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24</a:t>
            </a:fld>
            <a:endParaRPr lang="en-US" dirty="0"/>
          </a:p>
        </p:txBody>
      </p:sp>
    </p:spTree>
    <p:extLst>
      <p:ext uri="{BB962C8B-B14F-4D97-AF65-F5344CB8AC3E}">
        <p14:creationId xmlns:p14="http://schemas.microsoft.com/office/powerpoint/2010/main" val="89701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6: Sorting and Filtering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25</a:t>
            </a:fld>
            <a:endParaRPr lang="en-US" dirty="0"/>
          </a:p>
        </p:txBody>
      </p:sp>
    </p:spTree>
    <p:extLst>
      <p:ext uri="{BB962C8B-B14F-4D97-AF65-F5344CB8AC3E}">
        <p14:creationId xmlns:p14="http://schemas.microsoft.com/office/powerpoint/2010/main" val="869002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96886"/>
            <a:ext cx="6286500" cy="6731227"/>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6: Sorting and Filtering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26</a:t>
            </a:fld>
            <a:endParaRPr lang="en-US" dirty="0"/>
          </a:p>
        </p:txBody>
      </p:sp>
    </p:spTree>
    <p:extLst>
      <p:ext uri="{BB962C8B-B14F-4D97-AF65-F5344CB8AC3E}">
        <p14:creationId xmlns:p14="http://schemas.microsoft.com/office/powerpoint/2010/main" val="3496597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44486"/>
            <a:ext cx="6286500" cy="6883627"/>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r>
              <a:rPr lang="en-US" sz="1000" kern="1200" dirty="0" smtClean="0">
                <a:solidFill>
                  <a:schemeClr val="tx1"/>
                </a:solidFill>
                <a:effectLst/>
                <a:latin typeface="Arial" charset="0"/>
                <a:ea typeface="+mn-ea"/>
                <a:cs typeface="+mn-cs"/>
              </a:rPr>
              <a:t> </a:t>
            </a:r>
          </a:p>
          <a:p>
            <a:endParaRPr lang="en-US" baseline="0" dirty="0" smtClean="0"/>
          </a:p>
        </p:txBody>
      </p:sp>
      <p:sp>
        <p:nvSpPr>
          <p:cNvPr id="4" name="Header Placeholder 3"/>
          <p:cNvSpPr>
            <a:spLocks noGrp="1"/>
          </p:cNvSpPr>
          <p:nvPr>
            <p:ph type="hdr" sz="quarter" idx="10"/>
          </p:nvPr>
        </p:nvSpPr>
        <p:spPr/>
        <p:txBody>
          <a:bodyPr/>
          <a:lstStyle/>
          <a:p>
            <a:pPr>
              <a:defRPr/>
            </a:pPr>
            <a:r>
              <a:rPr lang="en-US" dirty="0"/>
              <a:t>Module 6: Sorting and Filtering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27</a:t>
            </a:fld>
            <a:endParaRPr lang="en-US" dirty="0"/>
          </a:p>
        </p:txBody>
      </p:sp>
    </p:spTree>
    <p:extLst>
      <p:ext uri="{BB962C8B-B14F-4D97-AF65-F5344CB8AC3E}">
        <p14:creationId xmlns:p14="http://schemas.microsoft.com/office/powerpoint/2010/main" val="2134349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96886"/>
            <a:ext cx="6286500" cy="6731227"/>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6: Sorting and Filtering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28</a:t>
            </a:fld>
            <a:endParaRPr lang="en-US" dirty="0"/>
          </a:p>
        </p:txBody>
      </p:sp>
    </p:spTree>
    <p:extLst>
      <p:ext uri="{BB962C8B-B14F-4D97-AF65-F5344CB8AC3E}">
        <p14:creationId xmlns:p14="http://schemas.microsoft.com/office/powerpoint/2010/main" val="666031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6: Sorting and Filtering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29</a:t>
            </a:fld>
            <a:endParaRPr lang="en-US" dirty="0"/>
          </a:p>
        </p:txBody>
      </p:sp>
    </p:spTree>
    <p:extLst>
      <p:ext uri="{BB962C8B-B14F-4D97-AF65-F5344CB8AC3E}">
        <p14:creationId xmlns:p14="http://schemas.microsoft.com/office/powerpoint/2010/main" val="910608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a:t>
            </a:fld>
            <a:endParaRPr lang="en-US" dirty="0"/>
          </a:p>
        </p:txBody>
      </p:sp>
    </p:spTree>
    <p:extLst>
      <p:ext uri="{BB962C8B-B14F-4D97-AF65-F5344CB8AC3E}">
        <p14:creationId xmlns:p14="http://schemas.microsoft.com/office/powerpoint/2010/main" val="4287070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30</a:t>
            </a:fld>
            <a:endParaRPr lang="en-US" dirty="0"/>
          </a:p>
        </p:txBody>
      </p:sp>
    </p:spTree>
    <p:extLst>
      <p:ext uri="{BB962C8B-B14F-4D97-AF65-F5344CB8AC3E}">
        <p14:creationId xmlns:p14="http://schemas.microsoft.com/office/powerpoint/2010/main" val="11537345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31</a:t>
            </a:fld>
            <a:endParaRPr lang="en-US" dirty="0"/>
          </a:p>
        </p:txBody>
      </p:sp>
    </p:spTree>
    <p:extLst>
      <p:ext uri="{BB962C8B-B14F-4D97-AF65-F5344CB8AC3E}">
        <p14:creationId xmlns:p14="http://schemas.microsoft.com/office/powerpoint/2010/main" val="2238637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32</a:t>
            </a:fld>
            <a:endParaRPr lang="en-US" dirty="0"/>
          </a:p>
        </p:txBody>
      </p:sp>
    </p:spTree>
    <p:extLst>
      <p:ext uri="{BB962C8B-B14F-4D97-AF65-F5344CB8AC3E}">
        <p14:creationId xmlns:p14="http://schemas.microsoft.com/office/powerpoint/2010/main" val="1994945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75114"/>
            <a:ext cx="6286500" cy="675299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a:t>
            </a:fld>
            <a:endParaRPr lang="en-US" dirty="0"/>
          </a:p>
        </p:txBody>
      </p:sp>
    </p:spTree>
    <p:extLst>
      <p:ext uri="{BB962C8B-B14F-4D97-AF65-F5344CB8AC3E}">
        <p14:creationId xmlns:p14="http://schemas.microsoft.com/office/powerpoint/2010/main" val="3483338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09800"/>
            <a:ext cx="6286500" cy="68183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a:t>
            </a:fld>
            <a:endParaRPr lang="en-US" dirty="0"/>
          </a:p>
        </p:txBody>
      </p:sp>
    </p:spTree>
    <p:extLst>
      <p:ext uri="{BB962C8B-B14F-4D97-AF65-F5344CB8AC3E}">
        <p14:creationId xmlns:p14="http://schemas.microsoft.com/office/powerpoint/2010/main" val="3839162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75114"/>
            <a:ext cx="6286500" cy="6752999"/>
          </a:xfrm>
        </p:spPr>
        <p:txBody>
          <a:bodyPr/>
          <a:lstStyle/>
          <a:p>
            <a:endParaRPr lang="en-US" b="1"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1705700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42457"/>
            <a:ext cx="6286500" cy="6785656"/>
          </a:xfrm>
        </p:spPr>
        <p:txBody>
          <a:bodyPr/>
          <a:lstStyle/>
          <a:p>
            <a:endParaRPr lang="en-US" b="1"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a:t>
            </a:fld>
            <a:endParaRPr lang="en-US" dirty="0"/>
          </a:p>
        </p:txBody>
      </p:sp>
    </p:spTree>
    <p:extLst>
      <p:ext uri="{BB962C8B-B14F-4D97-AF65-F5344CB8AC3E}">
        <p14:creationId xmlns:p14="http://schemas.microsoft.com/office/powerpoint/2010/main" val="3946159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09800"/>
            <a:ext cx="6286500" cy="68183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a:t>
            </a:fld>
            <a:endParaRPr lang="en-US" dirty="0"/>
          </a:p>
        </p:txBody>
      </p:sp>
    </p:spTree>
    <p:extLst>
      <p:ext uri="{BB962C8B-B14F-4D97-AF65-F5344CB8AC3E}">
        <p14:creationId xmlns:p14="http://schemas.microsoft.com/office/powerpoint/2010/main" val="875119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86000"/>
            <a:ext cx="6286500" cy="6742113"/>
          </a:xfrm>
        </p:spPr>
        <p:txBody>
          <a:bodyPr/>
          <a:lstStyle/>
          <a:p>
            <a:endParaRPr lang="en-US" dirty="0" smtClean="0"/>
          </a:p>
          <a:p>
            <a:pPr marL="0" indent="0">
              <a:buFont typeface="Arial" pitchFamily="34" charset="0"/>
              <a:buNone/>
            </a:pPr>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1689603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6.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7.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5.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a:prstGeom prst="rect">
            <a:avLst/>
          </a:prstGeo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375605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theme" Target="../theme/theme5.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theme" Target="../theme/theme7.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830" r:id="rId10"/>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a:prstGeom prst="rect">
            <a:avLst/>
          </a:prstGeo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3352358889"/>
              </p:ext>
            </p:extLst>
          </p:nvPr>
        </p:nvGraphicFramePr>
        <p:xfrm>
          <a:off x="284634" y="1275918"/>
          <a:ext cx="8552385" cy="4365398"/>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i="0" dirty="0" smtClean="0">
                          <a:latin typeface="Segoe UI Light" panose="020B0502040204020203" pitchFamily="34" charset="0"/>
                          <a:cs typeface="Segoe UI Light" panose="020B0502040204020203" pitchFamily="34" charset="0"/>
                        </a:rPr>
                        <a:t>01 | Introducing</a:t>
                      </a:r>
                      <a:r>
                        <a:rPr lang="en-US" sz="1800" b="0" i="0" baseline="0" dirty="0" smtClean="0">
                          <a:latin typeface="Segoe UI Light" panose="020B0502040204020203" pitchFamily="34" charset="0"/>
                          <a:cs typeface="Segoe UI Light" panose="020B0502040204020203" pitchFamily="34" charset="0"/>
                        </a:rPr>
                        <a:t> SQL Server 2012 </a:t>
                      </a:r>
                      <a:endParaRPr lang="en-US" sz="1800" b="0" i="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0" i="0" dirty="0" smtClean="0">
                          <a:latin typeface="Segoe UI Light" panose="020B0502040204020203" pitchFamily="34" charset="0"/>
                          <a:cs typeface="Segoe UI Light" panose="020B0502040204020203" pitchFamily="34" charset="0"/>
                        </a:rPr>
                        <a:t>    	</a:t>
                      </a:r>
                      <a:r>
                        <a:rPr lang="en-US" sz="1200" b="0" i="0" baseline="0" dirty="0" smtClean="0">
                          <a:latin typeface="Segoe UI Light" panose="020B0502040204020203" pitchFamily="34" charset="0"/>
                          <a:cs typeface="Segoe UI Light" panose="020B0502040204020203" pitchFamily="34" charset="0"/>
                        </a:rPr>
                        <a:t>SQL Server types of statements; other SQL statement elements; basic SELECT statements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1" i="0" dirty="0" smtClean="0">
                          <a:latin typeface="Segoe UI Light" panose="020B0502040204020203" pitchFamily="34" charset="0"/>
                          <a:cs typeface="Segoe UI Light" panose="020B0502040204020203" pitchFamily="34" charset="0"/>
                        </a:rPr>
                        <a:t>02 | Advanced SELECT Statements</a:t>
                      </a:r>
                      <a:r>
                        <a:rPr lang="en-US" sz="1800" b="1" i="0" baseline="0" dirty="0" smtClean="0">
                          <a:latin typeface="Segoe UI Light" panose="020B0502040204020203" pitchFamily="34" charset="0"/>
                          <a:cs typeface="Segoe UI Light" panose="020B0502040204020203" pitchFamily="34" charset="0"/>
                        </a:rPr>
                        <a:t> </a:t>
                      </a:r>
                      <a:endParaRPr lang="en-US" sz="1800" b="1" i="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1" i="0" dirty="0" smtClean="0">
                          <a:latin typeface="Segoe UI Light" panose="020B0502040204020203" pitchFamily="34" charset="0"/>
                          <a:cs typeface="Segoe UI Light" panose="020B0502040204020203" pitchFamily="34" charset="0"/>
                        </a:rPr>
                        <a:t>	DISTINCT,</a:t>
                      </a:r>
                      <a:r>
                        <a:rPr lang="en-US" sz="1400" b="1" i="0" baseline="0" dirty="0" smtClean="0">
                          <a:latin typeface="Segoe UI Light" panose="020B0502040204020203" pitchFamily="34" charset="0"/>
                          <a:cs typeface="Segoe UI Light" panose="020B0502040204020203" pitchFamily="34" charset="0"/>
                        </a:rPr>
                        <a:t> Aliases, scalar functions and CASE, using JOIN and MERGE; Filtering and sorting data, NULL values</a:t>
                      </a:r>
                      <a:endParaRPr lang="en-US" sz="1200" b="1" i="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03 | SQL Server Data Types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Introduce</a:t>
                      </a:r>
                      <a:r>
                        <a:rPr lang="en-US" sz="1200" baseline="0" dirty="0" smtClean="0">
                          <a:latin typeface="Segoe UI Light" panose="020B0502040204020203" pitchFamily="34" charset="0"/>
                          <a:cs typeface="Segoe UI Light" panose="020B0502040204020203" pitchFamily="34" charset="0"/>
                        </a:rPr>
                        <a:t> d</a:t>
                      </a:r>
                      <a:r>
                        <a:rPr lang="en-US" sz="1200" dirty="0" smtClean="0">
                          <a:latin typeface="Segoe UI Light" panose="020B0502040204020203" pitchFamily="34" charset="0"/>
                          <a:cs typeface="Segoe UI Light" panose="020B0502040204020203" pitchFamily="34" charset="0"/>
                        </a:rPr>
                        <a:t>at</a:t>
                      </a:r>
                      <a:r>
                        <a:rPr lang="en-US" sz="1200" baseline="0" dirty="0" smtClean="0">
                          <a:latin typeface="Segoe UI Light" panose="020B0502040204020203" pitchFamily="34" charset="0"/>
                          <a:cs typeface="Segoe UI Light" panose="020B0502040204020203" pitchFamily="34" charset="0"/>
                        </a:rPr>
                        <a:t>a types, data type usage, converting data types, understanding SQL Server function types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04 | Grouping and Aggregating Data</a:t>
                      </a:r>
                      <a:r>
                        <a:rPr lang="en-US" sz="1800" baseline="0" dirty="0" smtClean="0">
                          <a:latin typeface="Segoe UI Light" panose="020B0502040204020203" pitchFamily="34" charset="0"/>
                          <a:cs typeface="Segoe UI Light" panose="020B0502040204020203" pitchFamily="34" charset="0"/>
                        </a:rPr>
                        <a:t>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Aggregate functions, GROUP BY and HAVING clauses</a:t>
                      </a:r>
                      <a:r>
                        <a:rPr lang="en-US" sz="1200" baseline="0" dirty="0" smtClean="0">
                          <a:latin typeface="Segoe UI Light" panose="020B0502040204020203" pitchFamily="34" charset="0"/>
                          <a:cs typeface="Segoe UI Light" panose="020B0502040204020203" pitchFamily="34" charset="0"/>
                        </a:rPr>
                        <a:t>, </a:t>
                      </a:r>
                      <a:r>
                        <a:rPr lang="en-US" sz="1200" baseline="0" dirty="0" err="1" smtClean="0">
                          <a:latin typeface="Segoe UI Light" panose="020B0502040204020203" pitchFamily="34" charset="0"/>
                          <a:cs typeface="Segoe UI Light" panose="020B0502040204020203" pitchFamily="34" charset="0"/>
                        </a:rPr>
                        <a:t>subqueries</a:t>
                      </a:r>
                      <a:r>
                        <a:rPr lang="en-US" sz="1200" baseline="0" dirty="0" smtClean="0">
                          <a:latin typeface="Segoe UI Light" panose="020B0502040204020203" pitchFamily="34" charset="0"/>
                          <a:cs typeface="Segoe UI Light" panose="020B0502040204020203" pitchFamily="34" charset="0"/>
                        </a:rPr>
                        <a:t>; self-contained, correlated, and EXISTS; </a:t>
                      </a:r>
                      <a:r>
                        <a:rPr lang="en-US" sz="1200" dirty="0" smtClean="0">
                          <a:latin typeface="Segoe UI Light" panose="020B0502040204020203" pitchFamily="34" charset="0"/>
                          <a:cs typeface="Segoe UI Light" panose="020B0502040204020203" pitchFamily="34" charset="0"/>
                        </a:rPr>
                        <a:t>Views, inline-table valued functions,</a:t>
                      </a:r>
                      <a:r>
                        <a:rPr lang="en-US" sz="1200" baseline="0" dirty="0" smtClean="0">
                          <a:latin typeface="Segoe UI Light" panose="020B0502040204020203" pitchFamily="34" charset="0"/>
                          <a:cs typeface="Segoe UI Light" panose="020B0502040204020203" pitchFamily="34" charset="0"/>
                        </a:rPr>
                        <a:t> and derived tables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    | </a:t>
                      </a:r>
                      <a:r>
                        <a:rPr lang="en-US" sz="1800" smtClean="0">
                          <a:latin typeface="Segoe UI Light" panose="020B0502040204020203" pitchFamily="34" charset="0"/>
                          <a:cs typeface="Segoe UI Light" panose="020B0502040204020203" pitchFamily="34" charset="0"/>
                        </a:rPr>
                        <a:t>Lunch</a:t>
                      </a:r>
                      <a:r>
                        <a:rPr lang="en-US" sz="1800" baseline="0" smtClean="0">
                          <a:latin typeface="Segoe UI Light" panose="020B0502040204020203" pitchFamily="34" charset="0"/>
                          <a:cs typeface="Segoe UI Light" panose="020B0502040204020203" pitchFamily="34" charset="0"/>
                        </a:rPr>
                        <a:t> Break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Eat, drink, and recharge</a:t>
                      </a:r>
                      <a:r>
                        <a:rPr lang="en-US" sz="1200" baseline="0" dirty="0" smtClean="0">
                          <a:latin typeface="Segoe UI Light" panose="020B0502040204020203" pitchFamily="34" charset="0"/>
                          <a:cs typeface="Segoe UI Light" panose="020B0502040204020203" pitchFamily="34" charset="0"/>
                        </a:rPr>
                        <a:t> for the afternoon session</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2449888328"/>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basic SELECT clauses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23408908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JOIN Statements</a:t>
            </a:r>
            <a:endParaRPr lang="en-GB" sz="6000" dirty="0">
              <a:solidFill>
                <a:schemeClr val="bg1">
                  <a:alpha val="98824"/>
                </a:schemeClr>
              </a:solidFill>
            </a:endParaRPr>
          </a:p>
        </p:txBody>
      </p:sp>
    </p:spTree>
    <p:extLst>
      <p:ext uri="{BB962C8B-B14F-4D97-AF65-F5344CB8AC3E}">
        <p14:creationId xmlns:p14="http://schemas.microsoft.com/office/powerpoint/2010/main" val="45348692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JOIN types</a:t>
            </a:r>
            <a:endParaRPr lang="en-US" dirty="0"/>
          </a:p>
        </p:txBody>
      </p:sp>
      <p:sp>
        <p:nvSpPr>
          <p:cNvPr id="3" name="Content Placeholder 2"/>
          <p:cNvSpPr>
            <a:spLocks noGrp="1"/>
          </p:cNvSpPr>
          <p:nvPr>
            <p:ph idx="1"/>
          </p:nvPr>
        </p:nvSpPr>
        <p:spPr>
          <a:xfrm>
            <a:off x="458788" y="992188"/>
            <a:ext cx="7896072" cy="4386262"/>
          </a:xfrm>
        </p:spPr>
        <p:txBody>
          <a:bodyPr/>
          <a:lstStyle/>
          <a:p>
            <a:r>
              <a:rPr lang="en-US" dirty="0" smtClean="0"/>
              <a:t>JOIN types in FROM clause specify the operations performed on the virtual table:</a:t>
            </a:r>
            <a:endParaRPr lang="en-US" dirty="0"/>
          </a:p>
        </p:txBody>
      </p:sp>
      <p:graphicFrame>
        <p:nvGraphicFramePr>
          <p:cNvPr id="4" name="Content Placeholder 5"/>
          <p:cNvGraphicFramePr>
            <a:graphicFrameLocks/>
          </p:cNvGraphicFramePr>
          <p:nvPr>
            <p:extLst/>
          </p:nvPr>
        </p:nvGraphicFramePr>
        <p:xfrm>
          <a:off x="557642" y="2005443"/>
          <a:ext cx="7751762" cy="1953260"/>
        </p:xfrm>
        <a:graphic>
          <a:graphicData uri="http://schemas.openxmlformats.org/drawingml/2006/table">
            <a:tbl>
              <a:tblPr firstRow="1" bandRow="1">
                <a:tableStyleId>{284E427A-3D55-4303-BF80-6455036E1DE7}</a:tableStyleId>
              </a:tblPr>
              <a:tblGrid>
                <a:gridCol w="2160844"/>
                <a:gridCol w="5590918"/>
              </a:tblGrid>
              <a:tr h="370840">
                <a:tc>
                  <a:txBody>
                    <a:bodyPr/>
                    <a:lstStyle/>
                    <a:p>
                      <a:r>
                        <a:rPr lang="en-US" dirty="0" smtClean="0"/>
                        <a:t>Join Type</a:t>
                      </a:r>
                      <a:endParaRPr lang="en-US" dirty="0"/>
                    </a:p>
                  </a:txBody>
                  <a:tcPr/>
                </a:tc>
                <a:tc>
                  <a:txBody>
                    <a:bodyPr/>
                    <a:lstStyle/>
                    <a:p>
                      <a:r>
                        <a:rPr lang="en-US" dirty="0" smtClean="0"/>
                        <a:t>Description</a:t>
                      </a:r>
                      <a:endParaRPr lang="en-US" dirty="0"/>
                    </a:p>
                  </a:txBody>
                  <a:tcPr/>
                </a:tc>
              </a:tr>
              <a:tr h="370840">
                <a:tc>
                  <a:txBody>
                    <a:bodyPr/>
                    <a:lstStyle/>
                    <a:p>
                      <a:r>
                        <a:rPr lang="en-US" dirty="0" smtClean="0"/>
                        <a:t>Cross</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Combines all rows in both tables (creates Cartesian product).</a:t>
                      </a:r>
                    </a:p>
                  </a:txBody>
                  <a:tcPr/>
                </a:tc>
              </a:tr>
              <a:tr h="370840">
                <a:tc>
                  <a:txBody>
                    <a:bodyPr/>
                    <a:lstStyle/>
                    <a:p>
                      <a:r>
                        <a:rPr lang="en-US" dirty="0" smtClean="0"/>
                        <a:t>Inner</a:t>
                      </a:r>
                      <a:endParaRPr lang="en-US" dirty="0"/>
                    </a:p>
                  </a:txBody>
                  <a:tcPr/>
                </a:tc>
                <a:tc>
                  <a:txBody>
                    <a:bodyPr/>
                    <a:lstStyle/>
                    <a:p>
                      <a:r>
                        <a:rPr lang="en-US" dirty="0" smtClean="0"/>
                        <a:t>Starts with Cartesian</a:t>
                      </a:r>
                      <a:r>
                        <a:rPr lang="en-US" baseline="0" dirty="0" smtClean="0"/>
                        <a:t> product; applies filter to match rows between tables based on predicate.</a:t>
                      </a:r>
                      <a:endParaRPr lang="en-US" dirty="0"/>
                    </a:p>
                  </a:txBody>
                  <a:tcPr/>
                </a:tc>
              </a:tr>
              <a:tr h="370840">
                <a:tc>
                  <a:txBody>
                    <a:bodyPr/>
                    <a:lstStyle/>
                    <a:p>
                      <a:r>
                        <a:rPr lang="en-US" dirty="0" smtClean="0"/>
                        <a:t>Outer</a:t>
                      </a:r>
                      <a:endParaRPr lang="en-US" dirty="0"/>
                    </a:p>
                  </a:txBody>
                  <a:tcPr/>
                </a:tc>
                <a:tc>
                  <a:txBody>
                    <a:bodyPr/>
                    <a:lstStyle/>
                    <a:p>
                      <a:r>
                        <a:rPr lang="en-US" dirty="0" smtClean="0"/>
                        <a:t>Starts with Cartesian</a:t>
                      </a:r>
                      <a:r>
                        <a:rPr lang="en-US" baseline="0" dirty="0" smtClean="0"/>
                        <a:t> product; all rows from designated table preserved, matching rows from other table retrieved. Additional NULLs inserted as placeholders.</a:t>
                      </a:r>
                      <a:endParaRPr lang="en-US" dirty="0"/>
                    </a:p>
                  </a:txBody>
                  <a:tcPr/>
                </a:tc>
              </a:tr>
            </a:tbl>
          </a:graphicData>
        </a:graphic>
      </p:graphicFrame>
    </p:spTree>
    <p:extLst>
      <p:ext uri="{BB962C8B-B14F-4D97-AF65-F5344CB8AC3E}">
        <p14:creationId xmlns:p14="http://schemas.microsoft.com/office/powerpoint/2010/main" val="1055586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Understanding </a:t>
            </a:r>
            <a:r>
              <a:rPr lang="en-US" dirty="0" smtClean="0"/>
              <a:t>INNER JOINS</a:t>
            </a:r>
            <a:endParaRPr lang="en-US" dirty="0"/>
          </a:p>
        </p:txBody>
      </p:sp>
      <p:sp>
        <p:nvSpPr>
          <p:cNvPr id="6147" name="Rectangle 3"/>
          <p:cNvSpPr>
            <a:spLocks noGrp="1" noChangeArrowheads="1"/>
          </p:cNvSpPr>
          <p:nvPr>
            <p:ph idx="1"/>
          </p:nvPr>
        </p:nvSpPr>
        <p:spPr/>
        <p:txBody>
          <a:bodyPr/>
          <a:lstStyle/>
          <a:p>
            <a:r>
              <a:rPr lang="en-US" sz="2000" dirty="0" smtClean="0"/>
              <a:t>Returns only rows where a match is found in both tables</a:t>
            </a:r>
          </a:p>
          <a:p>
            <a:r>
              <a:rPr lang="en-US" sz="2000" dirty="0" smtClean="0"/>
              <a:t>Matches rows based on attributes supplied in predicate</a:t>
            </a:r>
          </a:p>
          <a:p>
            <a:pPr lvl="1"/>
            <a:r>
              <a:rPr lang="en-US" sz="2000" dirty="0" smtClean="0"/>
              <a:t>ON clause in SQL-92 syntax </a:t>
            </a:r>
            <a:endParaRPr lang="en-US" sz="2000" dirty="0"/>
          </a:p>
          <a:p>
            <a:r>
              <a:rPr lang="en-US" sz="2000" dirty="0" smtClean="0"/>
              <a:t>Why filter in ON clause?</a:t>
            </a:r>
          </a:p>
          <a:p>
            <a:pPr lvl="1"/>
            <a:r>
              <a:rPr lang="en-US" sz="2000" dirty="0" smtClean="0"/>
              <a:t>Logical separation between filtering for purposes of JOIN and filtering results in WHERE</a:t>
            </a:r>
          </a:p>
          <a:p>
            <a:pPr lvl="1"/>
            <a:r>
              <a:rPr lang="en-US" sz="2000" dirty="0" smtClean="0"/>
              <a:t>Typically no difference to query optimizer</a:t>
            </a:r>
          </a:p>
          <a:p>
            <a:r>
              <a:rPr lang="en-US" sz="2000" dirty="0" smtClean="0"/>
              <a:t>If JOIN predicate operator </a:t>
            </a:r>
            <a:r>
              <a:rPr lang="en-US" sz="2000" dirty="0"/>
              <a:t>is </a:t>
            </a:r>
            <a:r>
              <a:rPr lang="en-US" sz="2000" dirty="0" smtClean="0"/>
              <a:t>=, also known as equi-join</a:t>
            </a:r>
          </a:p>
        </p:txBody>
      </p:sp>
    </p:spTree>
    <p:extLst>
      <p:ext uri="{BB962C8B-B14F-4D97-AF65-F5344CB8AC3E}">
        <p14:creationId xmlns:p14="http://schemas.microsoft.com/office/powerpoint/2010/main" val="1863929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INNER JOIN Syntax</a:t>
            </a:r>
          </a:p>
        </p:txBody>
      </p:sp>
      <p:sp>
        <p:nvSpPr>
          <p:cNvPr id="7171" name="Rectangle 3"/>
          <p:cNvSpPr>
            <a:spLocks noGrp="1" noChangeArrowheads="1"/>
          </p:cNvSpPr>
          <p:nvPr>
            <p:ph idx="1"/>
          </p:nvPr>
        </p:nvSpPr>
        <p:spPr/>
        <p:txBody>
          <a:bodyPr/>
          <a:lstStyle/>
          <a:p>
            <a:r>
              <a:rPr lang="en-US" sz="2000" dirty="0" smtClean="0"/>
              <a:t>List tables in FROM Clause separated by JOIN operator</a:t>
            </a:r>
          </a:p>
          <a:p>
            <a:r>
              <a:rPr lang="en-US" sz="2000" dirty="0" smtClean="0"/>
              <a:t>Table order does not matter, and aliases are preferred</a:t>
            </a:r>
          </a:p>
          <a:p>
            <a:pPr marL="0" indent="0">
              <a:buNone/>
            </a:pPr>
            <a:endParaRPr lang="en-US" dirty="0" smtClean="0"/>
          </a:p>
        </p:txBody>
      </p:sp>
      <p:sp>
        <p:nvSpPr>
          <p:cNvPr id="5" name="AutoShape 3"/>
          <p:cNvSpPr>
            <a:spLocks noChangeArrowheads="1"/>
          </p:cNvSpPr>
          <p:nvPr/>
        </p:nvSpPr>
        <p:spPr bwMode="auto">
          <a:xfrm>
            <a:off x="1108659" y="2646169"/>
            <a:ext cx="6632426"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CC"/>
                </a:solidFill>
              </a:rPr>
              <a:t>SELECT</a:t>
            </a:r>
            <a:r>
              <a:rPr lang="en-US" sz="2000" dirty="0"/>
              <a:t> </a:t>
            </a:r>
            <a:r>
              <a:rPr lang="en-US" sz="2000" dirty="0" err="1" smtClean="0"/>
              <a:t>SOH.SalesOrderID</a:t>
            </a:r>
            <a:r>
              <a:rPr lang="en-US" sz="2000" dirty="0"/>
              <a:t>, </a:t>
            </a:r>
          </a:p>
          <a:p>
            <a:r>
              <a:rPr lang="en-US" sz="2000" dirty="0"/>
              <a:t>  </a:t>
            </a:r>
            <a:r>
              <a:rPr lang="en-US" sz="2000" dirty="0" smtClean="0"/>
              <a:t>           </a:t>
            </a:r>
            <a:r>
              <a:rPr lang="en-US" sz="2000" dirty="0" err="1" smtClean="0"/>
              <a:t>SOH.OrderDate</a:t>
            </a:r>
            <a:r>
              <a:rPr lang="en-US" sz="2000" dirty="0"/>
              <a:t>, </a:t>
            </a:r>
          </a:p>
          <a:p>
            <a:r>
              <a:rPr lang="en-US" sz="2000" dirty="0"/>
              <a:t>  </a:t>
            </a:r>
            <a:r>
              <a:rPr lang="en-US" sz="2000" dirty="0" smtClean="0"/>
              <a:t>           </a:t>
            </a:r>
            <a:r>
              <a:rPr lang="en-US" sz="2000" dirty="0" err="1" smtClean="0"/>
              <a:t>SOD.ProductID</a:t>
            </a:r>
            <a:r>
              <a:rPr lang="en-US" sz="2000" dirty="0"/>
              <a:t>, </a:t>
            </a:r>
          </a:p>
          <a:p>
            <a:r>
              <a:rPr lang="en-US" sz="2000" dirty="0"/>
              <a:t>  </a:t>
            </a:r>
            <a:r>
              <a:rPr lang="en-US" sz="2000" dirty="0" smtClean="0"/>
              <a:t>           </a:t>
            </a:r>
            <a:r>
              <a:rPr lang="en-US" sz="2000" dirty="0" err="1" smtClean="0"/>
              <a:t>SOD.UnitPrice</a:t>
            </a:r>
            <a:r>
              <a:rPr lang="en-US" sz="2000" dirty="0"/>
              <a:t>, </a:t>
            </a:r>
          </a:p>
          <a:p>
            <a:r>
              <a:rPr lang="en-US" sz="2000" dirty="0"/>
              <a:t>  </a:t>
            </a:r>
            <a:r>
              <a:rPr lang="en-US" sz="2000" dirty="0" smtClean="0"/>
              <a:t>           </a:t>
            </a:r>
            <a:r>
              <a:rPr lang="en-US" sz="2000" dirty="0" err="1" smtClean="0"/>
              <a:t>SOD.OrderQty</a:t>
            </a:r>
            <a:endParaRPr lang="en-US" sz="2000" dirty="0"/>
          </a:p>
          <a:p>
            <a:r>
              <a:rPr lang="en-US" sz="2000" dirty="0">
                <a:solidFill>
                  <a:srgbClr val="0000CC"/>
                </a:solidFill>
              </a:rPr>
              <a:t>FROM</a:t>
            </a:r>
            <a:r>
              <a:rPr lang="en-US" sz="2000" dirty="0"/>
              <a:t> </a:t>
            </a:r>
            <a:r>
              <a:rPr lang="en-US" sz="2000" dirty="0" err="1"/>
              <a:t>Sales.SalesOrderHeader</a:t>
            </a:r>
            <a:r>
              <a:rPr lang="en-US" sz="2000" dirty="0"/>
              <a:t> </a:t>
            </a:r>
            <a:r>
              <a:rPr lang="en-US" sz="2000" dirty="0">
                <a:solidFill>
                  <a:srgbClr val="0000CC"/>
                </a:solidFill>
              </a:rPr>
              <a:t>AS</a:t>
            </a:r>
            <a:r>
              <a:rPr lang="en-US" sz="2000" dirty="0"/>
              <a:t> </a:t>
            </a:r>
            <a:r>
              <a:rPr lang="en-US" sz="2000" dirty="0" smtClean="0"/>
              <a:t>SOH </a:t>
            </a:r>
            <a:endParaRPr lang="en-US" sz="2000" dirty="0"/>
          </a:p>
          <a:p>
            <a:r>
              <a:rPr lang="en-US" sz="2000" dirty="0">
                <a:solidFill>
                  <a:srgbClr val="0000CC"/>
                </a:solidFill>
              </a:rPr>
              <a:t>JOIN</a:t>
            </a:r>
            <a:r>
              <a:rPr lang="en-US" sz="2000" dirty="0"/>
              <a:t> </a:t>
            </a:r>
            <a:r>
              <a:rPr lang="en-US" sz="2000" dirty="0" err="1"/>
              <a:t>Sales.SalesOrderDetail</a:t>
            </a:r>
            <a:r>
              <a:rPr lang="en-US" sz="2000" dirty="0"/>
              <a:t> </a:t>
            </a:r>
            <a:r>
              <a:rPr lang="en-US" sz="2000" dirty="0">
                <a:solidFill>
                  <a:srgbClr val="0000CC"/>
                </a:solidFill>
              </a:rPr>
              <a:t>AS</a:t>
            </a:r>
            <a:r>
              <a:rPr lang="en-US" sz="2000" dirty="0"/>
              <a:t> SOD </a:t>
            </a:r>
          </a:p>
          <a:p>
            <a:r>
              <a:rPr lang="en-US" sz="2000" dirty="0">
                <a:solidFill>
                  <a:srgbClr val="0000CC"/>
                </a:solidFill>
              </a:rPr>
              <a:t>ON</a:t>
            </a:r>
            <a:r>
              <a:rPr lang="en-US" sz="2000" dirty="0"/>
              <a:t> </a:t>
            </a:r>
            <a:r>
              <a:rPr lang="en-US" sz="2000" dirty="0" err="1" smtClean="0"/>
              <a:t>SOH.SalesOrderID</a:t>
            </a:r>
            <a:r>
              <a:rPr lang="en-US" sz="2000" dirty="0" smtClean="0"/>
              <a:t> </a:t>
            </a:r>
            <a:r>
              <a:rPr lang="en-US" sz="2000" dirty="0"/>
              <a:t>= </a:t>
            </a:r>
            <a:r>
              <a:rPr lang="en-US" sz="2000" dirty="0" err="1"/>
              <a:t>SOD.SalesOrderID</a:t>
            </a:r>
            <a:r>
              <a:rPr lang="en-US" sz="2000" dirty="0"/>
              <a:t>;</a:t>
            </a:r>
          </a:p>
        </p:txBody>
      </p:sp>
      <p:sp>
        <p:nvSpPr>
          <p:cNvPr id="6" name="AutoShape 3"/>
          <p:cNvSpPr>
            <a:spLocks noChangeArrowheads="1"/>
          </p:cNvSpPr>
          <p:nvPr/>
        </p:nvSpPr>
        <p:spPr bwMode="auto">
          <a:xfrm>
            <a:off x="1219200" y="1724009"/>
            <a:ext cx="6256338"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cs typeface="+mn-cs"/>
              </a:rPr>
              <a:t>FROM t1 JOIN t2 </a:t>
            </a:r>
            <a:endParaRPr lang="en-US" sz="2000" b="0" dirty="0" smtClean="0">
              <a:latin typeface="Lucida Sans Typewriter" pitchFamily="49" charset="0"/>
              <a:cs typeface="+mn-cs"/>
            </a:endParaRPr>
          </a:p>
          <a:p>
            <a:pPr defTabSz="457200">
              <a:lnSpc>
                <a:spcPct val="90000"/>
              </a:lnSpc>
              <a:tabLst>
                <a:tab pos="457200" algn="l"/>
              </a:tabLst>
              <a:defRPr/>
            </a:pPr>
            <a:r>
              <a:rPr lang="en-US" sz="2000" b="0" dirty="0">
                <a:latin typeface="Lucida Sans Typewriter" pitchFamily="49" charset="0"/>
                <a:cs typeface="+mn-cs"/>
              </a:rPr>
              <a:t>	</a:t>
            </a:r>
            <a:r>
              <a:rPr lang="en-US" sz="2000" b="0" dirty="0" smtClean="0">
                <a:latin typeface="Lucida Sans Typewriter" pitchFamily="49" charset="0"/>
                <a:cs typeface="+mn-cs"/>
              </a:rPr>
              <a:t>ON t1.column </a:t>
            </a:r>
            <a:r>
              <a:rPr lang="en-US" sz="2000" b="0" dirty="0">
                <a:latin typeface="Lucida Sans Typewriter" pitchFamily="49" charset="0"/>
                <a:cs typeface="+mn-cs"/>
              </a:rPr>
              <a:t>= </a:t>
            </a:r>
            <a:r>
              <a:rPr lang="en-US" sz="2000" b="0" dirty="0" smtClean="0">
                <a:latin typeface="Lucida Sans Typewriter" pitchFamily="49" charset="0"/>
                <a:cs typeface="+mn-cs"/>
              </a:rPr>
              <a:t>t2.column</a:t>
            </a:r>
            <a:endParaRPr lang="en-US" sz="2000" b="0" dirty="0">
              <a:latin typeface="Lucida Sans Typewriter" pitchFamily="49" charset="0"/>
              <a:cs typeface="+mn-cs"/>
            </a:endParaRPr>
          </a:p>
        </p:txBody>
      </p:sp>
    </p:spTree>
    <p:extLst>
      <p:ext uri="{BB962C8B-B14F-4D97-AF65-F5344CB8AC3E}">
        <p14:creationId xmlns:p14="http://schemas.microsoft.com/office/powerpoint/2010/main" val="3602843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Understanding</a:t>
            </a:r>
            <a:r>
              <a:rPr lang="en-US" baseline="0" dirty="0" smtClean="0"/>
              <a:t> OUTER JOINS</a:t>
            </a:r>
            <a:endParaRPr lang="en-US" dirty="0" smtClean="0"/>
          </a:p>
        </p:txBody>
      </p:sp>
      <p:sp>
        <p:nvSpPr>
          <p:cNvPr id="7171" name="Rectangle 3"/>
          <p:cNvSpPr>
            <a:spLocks noGrp="1" noChangeArrowheads="1"/>
          </p:cNvSpPr>
          <p:nvPr>
            <p:ph idx="1"/>
          </p:nvPr>
        </p:nvSpPr>
        <p:spPr>
          <a:xfrm>
            <a:off x="458788" y="992188"/>
            <a:ext cx="7971228" cy="4386262"/>
          </a:xfrm>
        </p:spPr>
        <p:txBody>
          <a:bodyPr/>
          <a:lstStyle/>
          <a:p>
            <a:r>
              <a:rPr lang="en-US" sz="2000" dirty="0" smtClean="0"/>
              <a:t>Returns all rows from one table and any matching rows from second table</a:t>
            </a:r>
          </a:p>
          <a:p>
            <a:r>
              <a:rPr lang="en-US" sz="2000" dirty="0" smtClean="0"/>
              <a:t>One table’s rows are “preserved”</a:t>
            </a:r>
          </a:p>
          <a:p>
            <a:pPr lvl="1"/>
            <a:r>
              <a:rPr lang="en-US" sz="2000" dirty="0" smtClean="0"/>
              <a:t>Designated with LEFT, RIGHT, FULL keyword</a:t>
            </a:r>
          </a:p>
          <a:p>
            <a:pPr lvl="1"/>
            <a:r>
              <a:rPr lang="en-US" sz="2000" dirty="0" smtClean="0"/>
              <a:t>All rows from preserved table output to result set</a:t>
            </a:r>
          </a:p>
          <a:p>
            <a:r>
              <a:rPr lang="en-US" sz="2000" dirty="0" smtClean="0"/>
              <a:t>Matches from other table retrieved</a:t>
            </a:r>
            <a:endParaRPr lang="en-US" sz="2000" dirty="0"/>
          </a:p>
          <a:p>
            <a:r>
              <a:rPr lang="en-US" sz="2000" dirty="0" smtClean="0"/>
              <a:t>Additional rows added to results for non-matched rows</a:t>
            </a:r>
          </a:p>
          <a:p>
            <a:pPr lvl="1"/>
            <a:r>
              <a:rPr lang="en-US" sz="2000" dirty="0" smtClean="0"/>
              <a:t>NULLs added in place where attributes do not match</a:t>
            </a:r>
          </a:p>
          <a:p>
            <a:r>
              <a:rPr lang="en-US" sz="2000" dirty="0" smtClean="0"/>
              <a:t>Example: Return all customers and for those </a:t>
            </a:r>
            <a:r>
              <a:rPr lang="en-US" sz="2000" dirty="0"/>
              <a:t>who have placed </a:t>
            </a:r>
            <a:r>
              <a:rPr lang="en-US" sz="2000" dirty="0" smtClean="0"/>
              <a:t>orders, return order information. Customers without matching orders will display NULL for order details.</a:t>
            </a:r>
          </a:p>
        </p:txBody>
      </p:sp>
    </p:spTree>
    <p:extLst>
      <p:ext uri="{BB962C8B-B14F-4D97-AF65-F5344CB8AC3E}">
        <p14:creationId xmlns:p14="http://schemas.microsoft.com/office/powerpoint/2010/main" val="1972048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 examples</a:t>
            </a:r>
            <a:endParaRPr lang="en-US" dirty="0"/>
          </a:p>
        </p:txBody>
      </p:sp>
      <p:sp>
        <p:nvSpPr>
          <p:cNvPr id="3" name="Content Placeholder 2"/>
          <p:cNvSpPr>
            <a:spLocks noGrp="1"/>
          </p:cNvSpPr>
          <p:nvPr>
            <p:ph idx="1"/>
          </p:nvPr>
        </p:nvSpPr>
        <p:spPr>
          <a:xfrm>
            <a:off x="296080" y="802923"/>
            <a:ext cx="7751762" cy="4386262"/>
          </a:xfrm>
        </p:spPr>
        <p:txBody>
          <a:bodyPr/>
          <a:lstStyle/>
          <a:p>
            <a:r>
              <a:rPr lang="en-US" dirty="0" smtClean="0"/>
              <a:t>Customers that did not place orders:</a:t>
            </a:r>
            <a:endParaRPr lang="en-US" dirty="0"/>
          </a:p>
        </p:txBody>
      </p:sp>
      <p:sp>
        <p:nvSpPr>
          <p:cNvPr id="5" name="AutoShape 3"/>
          <p:cNvSpPr>
            <a:spLocks noChangeArrowheads="1"/>
          </p:cNvSpPr>
          <p:nvPr/>
        </p:nvSpPr>
        <p:spPr bwMode="auto">
          <a:xfrm>
            <a:off x="781614" y="1340469"/>
            <a:ext cx="6256338" cy="23336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b="0" dirty="0">
                <a:solidFill>
                  <a:srgbClr val="0000CC"/>
                </a:solidFill>
              </a:rPr>
              <a:t>SELECT</a:t>
            </a:r>
            <a:r>
              <a:rPr lang="en-US" sz="2000" b="0" dirty="0"/>
              <a:t> </a:t>
            </a:r>
            <a:r>
              <a:rPr lang="en-US" sz="2000" b="0" dirty="0" err="1"/>
              <a:t>CUST.CustomerID</a:t>
            </a:r>
            <a:r>
              <a:rPr lang="en-US" sz="2000" b="0" dirty="0"/>
              <a:t>, </a:t>
            </a:r>
            <a:r>
              <a:rPr lang="en-US" sz="2000" b="0" dirty="0" err="1"/>
              <a:t>CUST.StoreID</a:t>
            </a:r>
            <a:r>
              <a:rPr lang="en-US" sz="2000" b="0" dirty="0"/>
              <a:t>, </a:t>
            </a:r>
            <a:r>
              <a:rPr lang="en-US" sz="2000" b="0" dirty="0" err="1"/>
              <a:t>ORD.SalesOrderID</a:t>
            </a:r>
            <a:r>
              <a:rPr lang="en-US" sz="2000" b="0" dirty="0"/>
              <a:t>, </a:t>
            </a:r>
            <a:r>
              <a:rPr lang="en-US" sz="2000" b="0" dirty="0" err="1"/>
              <a:t>ORD.OrderDate</a:t>
            </a:r>
            <a:endParaRPr lang="en-US" sz="2000" b="0" dirty="0"/>
          </a:p>
          <a:p>
            <a:r>
              <a:rPr lang="en-US" sz="2000" b="0" dirty="0">
                <a:solidFill>
                  <a:srgbClr val="0000CC"/>
                </a:solidFill>
              </a:rPr>
              <a:t>FROM</a:t>
            </a:r>
            <a:r>
              <a:rPr lang="en-US" sz="2000" b="0" dirty="0"/>
              <a:t> </a:t>
            </a:r>
            <a:r>
              <a:rPr lang="en-US" sz="2000" b="0" dirty="0" err="1"/>
              <a:t>Sales.Customer</a:t>
            </a:r>
            <a:r>
              <a:rPr lang="en-US" sz="2000" b="0" dirty="0"/>
              <a:t> </a:t>
            </a:r>
            <a:r>
              <a:rPr lang="en-US" sz="2000" b="0" dirty="0">
                <a:solidFill>
                  <a:srgbClr val="0000CC"/>
                </a:solidFill>
              </a:rPr>
              <a:t>AS</a:t>
            </a:r>
            <a:r>
              <a:rPr lang="en-US" sz="2000" b="0" dirty="0"/>
              <a:t> CUST</a:t>
            </a:r>
          </a:p>
          <a:p>
            <a:r>
              <a:rPr lang="en-US" sz="2000" b="0" dirty="0">
                <a:solidFill>
                  <a:srgbClr val="0000CC"/>
                </a:solidFill>
              </a:rPr>
              <a:t>LEFT OUTER JOIN </a:t>
            </a:r>
            <a:r>
              <a:rPr lang="en-US" sz="2000" b="0" dirty="0" err="1"/>
              <a:t>Sales.SalesOrderHeader</a:t>
            </a:r>
            <a:r>
              <a:rPr lang="en-US" sz="2000" b="0" dirty="0"/>
              <a:t> </a:t>
            </a:r>
            <a:r>
              <a:rPr lang="en-US" sz="2000" b="0" dirty="0">
                <a:solidFill>
                  <a:srgbClr val="0000CC"/>
                </a:solidFill>
              </a:rPr>
              <a:t>AS</a:t>
            </a:r>
            <a:r>
              <a:rPr lang="en-US" sz="2000" b="0" dirty="0"/>
              <a:t> ORD</a:t>
            </a:r>
          </a:p>
          <a:p>
            <a:r>
              <a:rPr lang="en-US" sz="2000" b="0" dirty="0">
                <a:solidFill>
                  <a:srgbClr val="0000CC"/>
                </a:solidFill>
              </a:rPr>
              <a:t>ON</a:t>
            </a:r>
            <a:r>
              <a:rPr lang="en-US" sz="2000" b="0" dirty="0"/>
              <a:t> </a:t>
            </a:r>
            <a:r>
              <a:rPr lang="en-US" sz="2000" b="0" dirty="0" err="1"/>
              <a:t>CUST.CustomerID</a:t>
            </a:r>
            <a:r>
              <a:rPr lang="en-US" sz="2000" b="0" dirty="0"/>
              <a:t> = </a:t>
            </a:r>
            <a:r>
              <a:rPr lang="en-US" sz="2000" b="0" dirty="0" err="1"/>
              <a:t>ORD.CustomerID</a:t>
            </a:r>
            <a:endParaRPr lang="en-US" sz="2000" b="0" dirty="0"/>
          </a:p>
          <a:p>
            <a:r>
              <a:rPr lang="en-US" sz="2000" b="0" dirty="0">
                <a:solidFill>
                  <a:srgbClr val="0000CC"/>
                </a:solidFill>
              </a:rPr>
              <a:t>WHERE</a:t>
            </a:r>
            <a:r>
              <a:rPr lang="en-US" sz="2000" b="0" dirty="0"/>
              <a:t> </a:t>
            </a:r>
            <a:r>
              <a:rPr lang="en-US" sz="2000" b="0" dirty="0" err="1"/>
              <a:t>ORD.SalesOrderID</a:t>
            </a:r>
            <a:r>
              <a:rPr lang="en-US" sz="2000" b="0" dirty="0"/>
              <a:t> </a:t>
            </a:r>
            <a:r>
              <a:rPr lang="en-US" sz="2000" b="0" dirty="0">
                <a:solidFill>
                  <a:srgbClr val="0000CC"/>
                </a:solidFill>
              </a:rPr>
              <a:t>IS NULL</a:t>
            </a:r>
            <a:r>
              <a:rPr lang="en-US" sz="2000" b="0" dirty="0"/>
              <a:t>;</a:t>
            </a:r>
          </a:p>
        </p:txBody>
      </p:sp>
    </p:spTree>
    <p:extLst>
      <p:ext uri="{BB962C8B-B14F-4D97-AF65-F5344CB8AC3E}">
        <p14:creationId xmlns:p14="http://schemas.microsoft.com/office/powerpoint/2010/main" val="937654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Understanding CROSS</a:t>
            </a:r>
            <a:r>
              <a:rPr lang="en-US" baseline="0" dirty="0" smtClean="0"/>
              <a:t> JOINS</a:t>
            </a:r>
            <a:endParaRPr lang="en-US" dirty="0" smtClean="0"/>
          </a:p>
        </p:txBody>
      </p:sp>
      <p:sp>
        <p:nvSpPr>
          <p:cNvPr id="7171" name="Rectangle 3"/>
          <p:cNvSpPr>
            <a:spLocks noGrp="1" noChangeArrowheads="1"/>
          </p:cNvSpPr>
          <p:nvPr>
            <p:ph idx="1"/>
          </p:nvPr>
        </p:nvSpPr>
        <p:spPr>
          <a:xfrm>
            <a:off x="458787" y="992188"/>
            <a:ext cx="8083963" cy="4386262"/>
          </a:xfrm>
        </p:spPr>
        <p:txBody>
          <a:bodyPr/>
          <a:lstStyle/>
          <a:p>
            <a:r>
              <a:rPr lang="en-US" sz="2000" dirty="0" smtClean="0"/>
              <a:t>Combine each row from first table with each row from second table</a:t>
            </a:r>
          </a:p>
          <a:p>
            <a:r>
              <a:rPr lang="en-US" sz="2000" dirty="0" smtClean="0"/>
              <a:t>All possible combinations are displayed </a:t>
            </a:r>
          </a:p>
          <a:p>
            <a:r>
              <a:rPr lang="en-US" sz="2000" dirty="0" smtClean="0"/>
              <a:t>Logical foundation for inner and outer joins</a:t>
            </a:r>
          </a:p>
          <a:p>
            <a:pPr lvl="1"/>
            <a:r>
              <a:rPr lang="en-US" sz="2000" dirty="0" smtClean="0"/>
              <a:t>INNER JOIN starts with Cartesian product, adds filter</a:t>
            </a:r>
          </a:p>
          <a:p>
            <a:pPr lvl="1"/>
            <a:r>
              <a:rPr lang="en-US" sz="2000" dirty="0" smtClean="0"/>
              <a:t>OUTER JOIN takes Cartesian output, filtered, adds back non-matching rows (with NULL placeholders)</a:t>
            </a:r>
          </a:p>
          <a:p>
            <a:r>
              <a:rPr lang="en-US" sz="2000" dirty="0" smtClean="0"/>
              <a:t>Due to Cartesian product output, not typically a desired form of JOIN</a:t>
            </a:r>
          </a:p>
          <a:p>
            <a:r>
              <a:rPr lang="en-US" sz="2000" dirty="0" smtClean="0"/>
              <a:t>Some useful exceptions: </a:t>
            </a:r>
          </a:p>
          <a:p>
            <a:pPr lvl="2"/>
            <a:r>
              <a:rPr lang="en-US" sz="2000" dirty="0" smtClean="0"/>
              <a:t>Generating a table of numbers for testing</a:t>
            </a:r>
          </a:p>
        </p:txBody>
      </p:sp>
    </p:spTree>
    <p:extLst>
      <p:ext uri="{BB962C8B-B14F-4D97-AF65-F5344CB8AC3E}">
        <p14:creationId xmlns:p14="http://schemas.microsoft.com/office/powerpoint/2010/main" val="1493769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JOIN Example</a:t>
            </a:r>
            <a:endParaRPr lang="en-US" dirty="0"/>
          </a:p>
        </p:txBody>
      </p:sp>
      <p:sp>
        <p:nvSpPr>
          <p:cNvPr id="3" name="Content Placeholder 2"/>
          <p:cNvSpPr>
            <a:spLocks noGrp="1"/>
          </p:cNvSpPr>
          <p:nvPr>
            <p:ph idx="1"/>
          </p:nvPr>
        </p:nvSpPr>
        <p:spPr/>
        <p:txBody>
          <a:bodyPr/>
          <a:lstStyle/>
          <a:p>
            <a:r>
              <a:rPr lang="en-US" dirty="0" smtClean="0"/>
              <a:t>Create test data by returning all combinations of two inputs:</a:t>
            </a:r>
            <a:endParaRPr lang="en-US" dirty="0"/>
          </a:p>
        </p:txBody>
      </p:sp>
      <p:sp>
        <p:nvSpPr>
          <p:cNvPr id="4" name="AutoShape 3"/>
          <p:cNvSpPr>
            <a:spLocks noChangeArrowheads="1"/>
          </p:cNvSpPr>
          <p:nvPr/>
        </p:nvSpPr>
        <p:spPr bwMode="auto">
          <a:xfrm>
            <a:off x="555276" y="1928775"/>
            <a:ext cx="7486434"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smtClean="0">
                <a:solidFill>
                  <a:srgbClr val="0000CC"/>
                </a:solidFill>
              </a:rPr>
              <a:t>SELECT</a:t>
            </a:r>
            <a:r>
              <a:rPr lang="en-US" sz="2000" b="0" dirty="0" smtClean="0"/>
              <a:t> </a:t>
            </a:r>
            <a:r>
              <a:rPr lang="en-US" sz="2000" b="0" dirty="0"/>
              <a:t>EMP1.BusinessEntityID, EMP2.JobTitle</a:t>
            </a:r>
          </a:p>
          <a:p>
            <a:r>
              <a:rPr lang="en-US" sz="2000" b="0" dirty="0">
                <a:solidFill>
                  <a:srgbClr val="0000CC"/>
                </a:solidFill>
              </a:rPr>
              <a:t>FROM</a:t>
            </a:r>
            <a:r>
              <a:rPr lang="en-US" sz="2000" b="0" dirty="0"/>
              <a:t> </a:t>
            </a:r>
            <a:r>
              <a:rPr lang="en-US" sz="2000" b="0" dirty="0" err="1"/>
              <a:t>HumanResources.Employee</a:t>
            </a:r>
            <a:r>
              <a:rPr lang="en-US" sz="2000" b="0" dirty="0"/>
              <a:t> </a:t>
            </a:r>
            <a:r>
              <a:rPr lang="en-US" sz="2000" b="0" dirty="0">
                <a:solidFill>
                  <a:srgbClr val="0000CC"/>
                </a:solidFill>
              </a:rPr>
              <a:t>AS</a:t>
            </a:r>
            <a:r>
              <a:rPr lang="en-US" sz="2000" b="0" dirty="0"/>
              <a:t> EMP1 </a:t>
            </a:r>
          </a:p>
          <a:p>
            <a:r>
              <a:rPr lang="en-US" sz="2000" b="0" dirty="0">
                <a:solidFill>
                  <a:srgbClr val="0000CC"/>
                </a:solidFill>
              </a:rPr>
              <a:t>CROSS JOIN </a:t>
            </a:r>
            <a:r>
              <a:rPr lang="en-US" sz="2000" b="0" dirty="0" err="1"/>
              <a:t>HumanResources.Employee</a:t>
            </a:r>
            <a:r>
              <a:rPr lang="en-US" sz="2000" b="0" dirty="0"/>
              <a:t> </a:t>
            </a:r>
            <a:r>
              <a:rPr lang="en-US" sz="2000" b="0" dirty="0">
                <a:solidFill>
                  <a:srgbClr val="0000CC"/>
                </a:solidFill>
              </a:rPr>
              <a:t>AS</a:t>
            </a:r>
            <a:r>
              <a:rPr lang="en-US" sz="2000" b="0" dirty="0"/>
              <a:t> EMP2;</a:t>
            </a:r>
          </a:p>
        </p:txBody>
      </p:sp>
    </p:spTree>
    <p:extLst>
      <p:ext uri="{BB962C8B-B14F-4D97-AF65-F5344CB8AC3E}">
        <p14:creationId xmlns:p14="http://schemas.microsoft.com/office/powerpoint/2010/main" val="38172999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Understanding Self</a:t>
            </a:r>
            <a:r>
              <a:rPr lang="en-US" dirty="0"/>
              <a:t>-</a:t>
            </a:r>
            <a:r>
              <a:rPr lang="en-US" baseline="0" dirty="0" smtClean="0"/>
              <a:t>Joins</a:t>
            </a:r>
            <a:endParaRPr lang="en-US" dirty="0" smtClean="0"/>
          </a:p>
        </p:txBody>
      </p:sp>
      <p:sp>
        <p:nvSpPr>
          <p:cNvPr id="7171" name="Rectangle 3"/>
          <p:cNvSpPr>
            <a:spLocks noGrp="1" noChangeArrowheads="1"/>
          </p:cNvSpPr>
          <p:nvPr>
            <p:ph idx="1"/>
          </p:nvPr>
        </p:nvSpPr>
        <p:spPr/>
        <p:txBody>
          <a:bodyPr/>
          <a:lstStyle/>
          <a:p>
            <a:r>
              <a:rPr lang="en-US" sz="2000" dirty="0" smtClean="0"/>
              <a:t>Why use self-joins?</a:t>
            </a:r>
          </a:p>
          <a:p>
            <a:pPr lvl="1"/>
            <a:r>
              <a:rPr lang="en-US" sz="2000" dirty="0" smtClean="0"/>
              <a:t>Compare rows in same table to each other</a:t>
            </a:r>
          </a:p>
          <a:p>
            <a:r>
              <a:rPr lang="en-US" sz="2000" dirty="0" smtClean="0"/>
              <a:t>Create two instances of same table in FROM clause</a:t>
            </a:r>
          </a:p>
          <a:p>
            <a:pPr lvl="1"/>
            <a:r>
              <a:rPr lang="en-US" sz="2000" dirty="0" smtClean="0"/>
              <a:t>At least one alias required</a:t>
            </a:r>
          </a:p>
          <a:p>
            <a:pPr lvl="1"/>
            <a:endParaRPr lang="en-US" sz="2000" dirty="0" smtClean="0"/>
          </a:p>
          <a:p>
            <a:r>
              <a:rPr lang="en-US" sz="2000" dirty="0" smtClean="0"/>
              <a:t>Example: Return all employees and </a:t>
            </a:r>
            <a:br>
              <a:rPr lang="en-US" sz="2000" dirty="0" smtClean="0"/>
            </a:br>
            <a:r>
              <a:rPr lang="en-US" sz="2000" dirty="0" smtClean="0"/>
              <a:t>the name of the employee’s manager</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0675" y="1961438"/>
            <a:ext cx="28098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8087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Advanced SELECT clauses (DISTINCT, aliases, CASE, and scalar functions)</a:t>
            </a:r>
          </a:p>
          <a:p>
            <a:r>
              <a:rPr lang="en-GB" sz="2800" dirty="0" smtClean="0"/>
              <a:t>Query multiple tables using JOIN statements</a:t>
            </a:r>
          </a:p>
          <a:p>
            <a:r>
              <a:rPr lang="en-GB" sz="2800" dirty="0" smtClean="0"/>
              <a:t>Filtering and sorting data</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Self-Join examples</a:t>
            </a:r>
            <a:endParaRPr lang="en-US" dirty="0"/>
          </a:p>
        </p:txBody>
      </p:sp>
      <p:sp>
        <p:nvSpPr>
          <p:cNvPr id="3" name="Content Placeholder 2"/>
          <p:cNvSpPr>
            <a:spLocks noGrp="1"/>
          </p:cNvSpPr>
          <p:nvPr>
            <p:ph idx="1"/>
          </p:nvPr>
        </p:nvSpPr>
        <p:spPr>
          <a:xfrm>
            <a:off x="458788" y="741363"/>
            <a:ext cx="7751762" cy="4637087"/>
          </a:xfrm>
        </p:spPr>
        <p:txBody>
          <a:bodyPr/>
          <a:lstStyle/>
          <a:p>
            <a:r>
              <a:rPr lang="en-US" dirty="0" smtClean="0"/>
              <a:t>Return all employees with ID of employee’s manager when a manager exists (INNER JOIN):</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Return all employees with ID of manager (OUTER JOIN). This will return NULL for the CEO:</a:t>
            </a:r>
            <a:endParaRPr lang="en-US" dirty="0"/>
          </a:p>
        </p:txBody>
      </p:sp>
      <p:sp>
        <p:nvSpPr>
          <p:cNvPr id="4" name="AutoShape 3"/>
          <p:cNvSpPr>
            <a:spLocks noChangeArrowheads="1"/>
          </p:cNvSpPr>
          <p:nvPr/>
        </p:nvSpPr>
        <p:spPr bwMode="auto">
          <a:xfrm>
            <a:off x="906005" y="1365587"/>
            <a:ext cx="7304545"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FF"/>
                </a:solidFill>
                <a:latin typeface="Lucida Sans Typewriter" pitchFamily="49" charset="0"/>
              </a:rPr>
              <a:t>SELECT</a:t>
            </a:r>
            <a:r>
              <a:rPr lang="en-US" sz="2000" b="0" dirty="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EmpID</a:t>
            </a:r>
            <a:r>
              <a:rPr lang="en-US" sz="2000" b="0" dirty="0" smtClean="0">
                <a:solidFill>
                  <a:srgbClr val="808080"/>
                </a:solidFill>
                <a:latin typeface="Lucida Sans Typewriter" pitchFamily="49" charset="0"/>
              </a:rPr>
              <a:t>,</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LastName</a:t>
            </a:r>
            <a:r>
              <a:rPr lang="en-US" sz="2000" b="0" dirty="0">
                <a:solidFill>
                  <a:srgbClr val="808080"/>
                </a:solidFill>
                <a:latin typeface="Lucida Sans Typewriter" pitchFamily="49" charset="0"/>
              </a:rPr>
              <a:t>,</a:t>
            </a:r>
          </a:p>
          <a:p>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JobTitle</a:t>
            </a:r>
            <a:r>
              <a:rPr lang="en-US" sz="2000" b="0" dirty="0" smtClean="0">
                <a:solidFill>
                  <a:srgbClr val="808080"/>
                </a:solidFill>
                <a:latin typeface="Lucida Sans Typewriter" pitchFamily="49" charset="0"/>
              </a:rPr>
              <a:t>,</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MgrID</a:t>
            </a:r>
            <a:r>
              <a:rPr lang="en-US" sz="2000" b="0" dirty="0" smtClean="0">
                <a:solidFill>
                  <a:srgbClr val="808080"/>
                </a:solidFill>
                <a:latin typeface="Lucida Sans Typewriter" pitchFamily="49" charset="0"/>
              </a:rPr>
              <a:t>,</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MGR</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LastName</a:t>
            </a:r>
            <a:endParaRPr lang="en-US" sz="2000" b="0" dirty="0">
              <a:solidFill>
                <a:prstClr val="black"/>
              </a:solidFill>
              <a:latin typeface="Lucida Sans Typewriter" pitchFamily="49" charset="0"/>
            </a:endParaRPr>
          </a:p>
          <a:p>
            <a:r>
              <a:rPr lang="en-US" sz="2000" b="0" dirty="0">
                <a:solidFill>
                  <a:srgbClr val="0000FF"/>
                </a:solidFill>
                <a:latin typeface="Lucida Sans Typewriter" pitchFamily="49" charset="0"/>
              </a:rPr>
              <a:t>FROM</a:t>
            </a:r>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  HR</a:t>
            </a:r>
            <a:r>
              <a:rPr lang="en-US" sz="2000" b="0" dirty="0" smtClean="0">
                <a:solidFill>
                  <a:srgbClr val="808080"/>
                </a:solidFill>
                <a:latin typeface="Lucida Sans Typewriter" pitchFamily="49" charset="0"/>
              </a:rPr>
              <a:t>.</a:t>
            </a:r>
            <a:r>
              <a:rPr lang="en-US" sz="2000" b="0" dirty="0" smtClean="0">
                <a:solidFill>
                  <a:prstClr val="black"/>
                </a:solidFill>
                <a:latin typeface="Lucida Sans Typewriter" pitchFamily="49" charset="0"/>
              </a:rPr>
              <a:t>Employees </a:t>
            </a:r>
            <a:r>
              <a:rPr lang="en-US" sz="2000" b="0" dirty="0">
                <a:solidFill>
                  <a:srgbClr val="0000FF"/>
                </a:solidFill>
                <a:latin typeface="Lucida Sans Typewriter" pitchFamily="49" charset="0"/>
              </a:rPr>
              <a:t>AS</a:t>
            </a:r>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EMP</a:t>
            </a:r>
            <a:endParaRPr lang="en-US" sz="2000" b="0" dirty="0">
              <a:solidFill>
                <a:prstClr val="black"/>
              </a:solidFill>
              <a:latin typeface="Lucida Sans Typewriter" pitchFamily="49" charset="0"/>
            </a:endParaRPr>
          </a:p>
          <a:p>
            <a:r>
              <a:rPr lang="en-US" sz="2000" b="0" dirty="0">
                <a:solidFill>
                  <a:srgbClr val="0000CC"/>
                </a:solidFill>
                <a:latin typeface="Lucida Sans Typewriter" pitchFamily="49" charset="0"/>
              </a:rPr>
              <a:t>LEFT OUTER JOIN </a:t>
            </a:r>
            <a:r>
              <a:rPr lang="en-US" sz="2000" b="0" dirty="0">
                <a:solidFill>
                  <a:prstClr val="black"/>
                </a:solidFill>
                <a:latin typeface="Lucida Sans Typewriter" pitchFamily="49" charset="0"/>
              </a:rPr>
              <a:t>HR</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Employees </a:t>
            </a:r>
            <a:r>
              <a:rPr lang="en-US" sz="2000" b="0" dirty="0">
                <a:solidFill>
                  <a:srgbClr val="0000FF"/>
                </a:solidFill>
                <a:latin typeface="Lucida Sans Typewriter" pitchFamily="49" charset="0"/>
              </a:rPr>
              <a:t>AS</a:t>
            </a:r>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MGR </a:t>
            </a:r>
            <a:endParaRPr lang="en-US" sz="2000" b="0" dirty="0">
              <a:solidFill>
                <a:prstClr val="black"/>
              </a:solidFill>
              <a:latin typeface="Lucida Sans Typewriter" pitchFamily="49" charset="0"/>
            </a:endParaRPr>
          </a:p>
          <a:p>
            <a:r>
              <a:rPr lang="en-US" sz="2000" b="0" dirty="0" smtClean="0">
                <a:solidFill>
                  <a:srgbClr val="0000FF"/>
                </a:solidFill>
                <a:latin typeface="Lucida Sans Typewriter" pitchFamily="49" charset="0"/>
              </a:rPr>
              <a:t>ON</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MgrID</a:t>
            </a:r>
            <a:r>
              <a:rPr lang="en-US" sz="2000" b="0" dirty="0" smtClean="0">
                <a:solidFill>
                  <a:prstClr val="black"/>
                </a:solidFill>
                <a:latin typeface="Lucida Sans Typewriter" pitchFamily="49" charset="0"/>
              </a:rPr>
              <a:t> </a:t>
            </a:r>
            <a:r>
              <a:rPr lang="en-US" sz="2000" b="0" dirty="0" smtClean="0">
                <a:solidFill>
                  <a:srgbClr val="808080"/>
                </a:solidFill>
                <a:latin typeface="Lucida Sans Typewriter" pitchFamily="49" charset="0"/>
              </a:rPr>
              <a:t>= </a:t>
            </a:r>
            <a:r>
              <a:rPr lang="en-US" sz="2000" b="0" dirty="0" err="1" smtClean="0">
                <a:solidFill>
                  <a:prstClr val="black"/>
                </a:solidFill>
                <a:latin typeface="Lucida Sans Typewriter" pitchFamily="49" charset="0"/>
              </a:rPr>
              <a:t>MGR</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EmpID</a:t>
            </a:r>
            <a:r>
              <a:rPr lang="en-US" sz="2000" b="0" dirty="0" smtClean="0">
                <a:solidFill>
                  <a:prstClr val="black"/>
                </a:solidFill>
                <a:latin typeface="Lucida Sans Typewriter" pitchFamily="49" charset="0"/>
              </a:rPr>
              <a:t> </a:t>
            </a:r>
            <a:r>
              <a:rPr lang="en-US" sz="2000" b="0" dirty="0">
                <a:solidFill>
                  <a:srgbClr val="808080"/>
                </a:solidFill>
                <a:latin typeface="Lucida Sans Typewriter" pitchFamily="49" charset="0"/>
              </a:rPr>
              <a:t>;</a:t>
            </a:r>
            <a:endParaRPr lang="en-US" sz="2000" b="0" dirty="0">
              <a:latin typeface="Lucida Sans Typewriter" pitchFamily="49" charset="0"/>
              <a:cs typeface="+mn-cs"/>
            </a:endParaRPr>
          </a:p>
        </p:txBody>
      </p:sp>
      <p:sp>
        <p:nvSpPr>
          <p:cNvPr id="5" name="AutoShape 3"/>
          <p:cNvSpPr>
            <a:spLocks noChangeArrowheads="1"/>
          </p:cNvSpPr>
          <p:nvPr/>
        </p:nvSpPr>
        <p:spPr bwMode="auto">
          <a:xfrm>
            <a:off x="906006" y="3856941"/>
            <a:ext cx="7304544"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FF"/>
                </a:solidFill>
                <a:latin typeface="Lucida Sans Typewriter" pitchFamily="49" charset="0"/>
              </a:rPr>
              <a:t>SELECT</a:t>
            </a:r>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EmpID</a:t>
            </a:r>
            <a:r>
              <a:rPr lang="en-US" sz="2000" b="0" dirty="0" smtClean="0">
                <a:solidFill>
                  <a:srgbClr val="808080"/>
                </a:solidFill>
                <a:latin typeface="Lucida Sans Typewriter" pitchFamily="49" charset="0"/>
              </a:rPr>
              <a:t>,</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LastName</a:t>
            </a:r>
            <a:r>
              <a:rPr lang="en-US" sz="2000" b="0" dirty="0">
                <a:solidFill>
                  <a:srgbClr val="808080"/>
                </a:solidFill>
                <a:latin typeface="Lucida Sans Typewriter" pitchFamily="49" charset="0"/>
              </a:rPr>
              <a:t>,</a:t>
            </a:r>
          </a:p>
          <a:p>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Title</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 </a:t>
            </a:r>
            <a:r>
              <a:rPr lang="en-US" sz="2000" b="0" dirty="0" err="1" smtClean="0">
                <a:solidFill>
                  <a:prstClr val="black"/>
                </a:solidFill>
                <a:latin typeface="Lucida Sans Typewriter" pitchFamily="49" charset="0"/>
              </a:rPr>
              <a:t>MGR</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MgrID</a:t>
            </a:r>
            <a:endParaRPr lang="en-US" sz="2000" b="0" dirty="0">
              <a:solidFill>
                <a:prstClr val="black"/>
              </a:solidFill>
              <a:latin typeface="Lucida Sans Typewriter" pitchFamily="49" charset="0"/>
            </a:endParaRPr>
          </a:p>
          <a:p>
            <a:r>
              <a:rPr lang="en-US" sz="2000" b="0" dirty="0" smtClean="0">
                <a:solidFill>
                  <a:srgbClr val="0000FF"/>
                </a:solidFill>
                <a:latin typeface="Lucida Sans Typewriter" pitchFamily="49" charset="0"/>
              </a:rPr>
              <a:t>FROM</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HumanResources</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Employee</a:t>
            </a:r>
            <a:r>
              <a:rPr lang="en-US" sz="2000" b="0" dirty="0" smtClean="0">
                <a:solidFill>
                  <a:prstClr val="black"/>
                </a:solidFill>
                <a:latin typeface="Lucida Sans Typewriter" pitchFamily="49" charset="0"/>
              </a:rPr>
              <a:t> </a:t>
            </a:r>
            <a:r>
              <a:rPr lang="en-US" sz="2000" b="0" dirty="0">
                <a:solidFill>
                  <a:srgbClr val="0000FF"/>
                </a:solidFill>
                <a:latin typeface="Lucida Sans Typewriter" pitchFamily="49" charset="0"/>
              </a:rPr>
              <a:t>AS</a:t>
            </a:r>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EMP</a:t>
            </a:r>
            <a:endParaRPr lang="en-US" sz="2000" b="0" dirty="0">
              <a:solidFill>
                <a:prstClr val="black"/>
              </a:solidFill>
              <a:latin typeface="Lucida Sans Typewriter" pitchFamily="49" charset="0"/>
            </a:endParaRPr>
          </a:p>
          <a:p>
            <a:r>
              <a:rPr lang="en-US" sz="2000" b="0" dirty="0" smtClean="0">
                <a:solidFill>
                  <a:srgbClr val="0000CC"/>
                </a:solidFill>
                <a:latin typeface="Lucida Sans Typewriter" pitchFamily="49" charset="0"/>
              </a:rPr>
              <a:t>LEFT </a:t>
            </a:r>
            <a:r>
              <a:rPr lang="en-US" sz="2000" b="0" dirty="0">
                <a:solidFill>
                  <a:srgbClr val="0000CC"/>
                </a:solidFill>
                <a:latin typeface="Lucida Sans Typewriter" pitchFamily="49" charset="0"/>
              </a:rPr>
              <a:t>OUTER JOIN </a:t>
            </a:r>
            <a:r>
              <a:rPr lang="en-US" sz="2000" b="0" dirty="0" err="1" smtClean="0">
                <a:solidFill>
                  <a:prstClr val="black"/>
                </a:solidFill>
                <a:latin typeface="Lucida Sans Typewriter" pitchFamily="49" charset="0"/>
              </a:rPr>
              <a:t>HumanResources</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Employee</a:t>
            </a:r>
            <a:r>
              <a:rPr lang="en-US" sz="2000" b="0" dirty="0" smtClean="0">
                <a:solidFill>
                  <a:prstClr val="black"/>
                </a:solidFill>
                <a:latin typeface="Lucida Sans Typewriter" pitchFamily="49" charset="0"/>
              </a:rPr>
              <a:t> </a:t>
            </a:r>
            <a:r>
              <a:rPr lang="en-US" sz="2000" b="0" dirty="0">
                <a:solidFill>
                  <a:srgbClr val="0000FF"/>
                </a:solidFill>
                <a:latin typeface="Lucida Sans Typewriter" pitchFamily="49" charset="0"/>
              </a:rPr>
              <a:t>AS</a:t>
            </a:r>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MGR</a:t>
            </a:r>
            <a:endParaRPr lang="en-US" sz="2000" b="0" dirty="0">
              <a:solidFill>
                <a:prstClr val="black"/>
              </a:solidFill>
              <a:latin typeface="Lucida Sans Typewriter" pitchFamily="49" charset="0"/>
            </a:endParaRPr>
          </a:p>
          <a:p>
            <a:r>
              <a:rPr lang="en-US" sz="2000" b="0" dirty="0" smtClean="0">
                <a:solidFill>
                  <a:srgbClr val="0000FF"/>
                </a:solidFill>
                <a:latin typeface="Lucida Sans Typewriter" pitchFamily="49" charset="0"/>
              </a:rPr>
              <a:t>ON</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MgrID</a:t>
            </a:r>
            <a:r>
              <a:rPr lang="en-US" sz="2000" b="0" dirty="0" smtClean="0">
                <a:solidFill>
                  <a:prstClr val="black"/>
                </a:solidFill>
                <a:latin typeface="Lucida Sans Typewriter" pitchFamily="49" charset="0"/>
              </a:rPr>
              <a:t> </a:t>
            </a:r>
            <a:r>
              <a:rPr lang="en-US" sz="2000" b="0" dirty="0" smtClean="0">
                <a:solidFill>
                  <a:srgbClr val="808080"/>
                </a:solidFill>
                <a:latin typeface="Lucida Sans Typewriter" pitchFamily="49" charset="0"/>
              </a:rPr>
              <a:t>= </a:t>
            </a:r>
            <a:r>
              <a:rPr lang="en-US" sz="2000" b="0" dirty="0" err="1" smtClean="0">
                <a:latin typeface="Lucida Sans Typewriter" pitchFamily="49" charset="0"/>
              </a:rPr>
              <a:t>MGR</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EmpID</a:t>
            </a:r>
            <a:r>
              <a:rPr lang="en-US" sz="2000" b="0" dirty="0" smtClean="0">
                <a:solidFill>
                  <a:srgbClr val="808080"/>
                </a:solidFill>
                <a:latin typeface="Lucida Sans Typewriter" pitchFamily="49" charset="0"/>
              </a:rPr>
              <a:t>;</a:t>
            </a:r>
            <a:endParaRPr lang="en-US" sz="2000" b="0" dirty="0">
              <a:latin typeface="Lucida Sans Typewriter" pitchFamily="49" charset="0"/>
            </a:endParaRPr>
          </a:p>
        </p:txBody>
      </p:sp>
    </p:spTree>
    <p:extLst>
      <p:ext uri="{BB962C8B-B14F-4D97-AF65-F5344CB8AC3E}">
        <p14:creationId xmlns:p14="http://schemas.microsoft.com/office/powerpoint/2010/main" val="2835415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JOINS to view data from multiple tables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30066423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Filtering and Sorting </a:t>
            </a:r>
            <a:r>
              <a:rPr lang="en-GB" sz="6000" dirty="0">
                <a:solidFill>
                  <a:schemeClr val="bg1">
                    <a:alpha val="98824"/>
                  </a:schemeClr>
                </a:solidFill>
              </a:rPr>
              <a:t>D</a:t>
            </a:r>
            <a:r>
              <a:rPr lang="en-GB" sz="6000" dirty="0" smtClean="0">
                <a:solidFill>
                  <a:schemeClr val="bg1">
                    <a:alpha val="98824"/>
                  </a:schemeClr>
                </a:solidFill>
              </a:rPr>
              <a:t>ata</a:t>
            </a:r>
            <a:endParaRPr lang="en-GB" sz="6000" dirty="0">
              <a:solidFill>
                <a:schemeClr val="bg1">
                  <a:alpha val="98824"/>
                </a:schemeClr>
              </a:solidFill>
            </a:endParaRPr>
          </a:p>
        </p:txBody>
      </p:sp>
    </p:spTree>
    <p:extLst>
      <p:ext uri="{BB962C8B-B14F-4D97-AF65-F5344CB8AC3E}">
        <p14:creationId xmlns:p14="http://schemas.microsoft.com/office/powerpoint/2010/main" val="285711183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Using</a:t>
            </a:r>
            <a:r>
              <a:rPr lang="en-US" baseline="0" dirty="0" smtClean="0"/>
              <a:t> the ORDER BY clause</a:t>
            </a:r>
            <a:endParaRPr lang="en-US" dirty="0" smtClean="0"/>
          </a:p>
        </p:txBody>
      </p:sp>
      <p:sp>
        <p:nvSpPr>
          <p:cNvPr id="7171" name="Rectangle 3"/>
          <p:cNvSpPr>
            <a:spLocks noGrp="1" noChangeArrowheads="1"/>
          </p:cNvSpPr>
          <p:nvPr>
            <p:ph idx="1"/>
          </p:nvPr>
        </p:nvSpPr>
        <p:spPr>
          <a:xfrm>
            <a:off x="458788" y="992188"/>
            <a:ext cx="7971228" cy="4386262"/>
          </a:xfrm>
        </p:spPr>
        <p:txBody>
          <a:bodyPr/>
          <a:lstStyle/>
          <a:p>
            <a:r>
              <a:rPr lang="en-US" sz="2000" dirty="0" smtClean="0"/>
              <a:t>ORDER BY sorts rows in results for presentation purposes</a:t>
            </a:r>
          </a:p>
          <a:p>
            <a:pPr lvl="1"/>
            <a:r>
              <a:rPr lang="en-US" sz="2000" baseline="0" dirty="0" smtClean="0"/>
              <a:t>Use of ORDER BY guarantees the sort order of the result</a:t>
            </a:r>
          </a:p>
          <a:p>
            <a:pPr lvl="1"/>
            <a:r>
              <a:rPr lang="en-US" sz="2000" dirty="0" smtClean="0"/>
              <a:t>Last clause to be logically processed</a:t>
            </a:r>
          </a:p>
          <a:p>
            <a:pPr lvl="1"/>
            <a:r>
              <a:rPr lang="en-US" sz="2000" dirty="0"/>
              <a:t>Sorts all NULLs together</a:t>
            </a:r>
            <a:endParaRPr lang="en-US" sz="2000" baseline="0" dirty="0" smtClean="0"/>
          </a:p>
          <a:p>
            <a:r>
              <a:rPr lang="en-US" sz="2000" dirty="0" smtClean="0"/>
              <a:t>ORDER BY can refer to:</a:t>
            </a:r>
          </a:p>
          <a:p>
            <a:pPr lvl="1"/>
            <a:r>
              <a:rPr lang="en-US" sz="2000" dirty="0" smtClean="0"/>
              <a:t>Columns by name, alias or ordinal position (not recommended)</a:t>
            </a:r>
          </a:p>
          <a:p>
            <a:pPr lvl="1"/>
            <a:r>
              <a:rPr lang="en-US" sz="2000" dirty="0" smtClean="0"/>
              <a:t>Columns not part of SELECT list unless DISTINCT clause specified</a:t>
            </a:r>
          </a:p>
          <a:p>
            <a:r>
              <a:rPr lang="en-US" sz="2000" dirty="0" smtClean="0"/>
              <a:t>Declare sort order with ASC or DESC</a:t>
            </a:r>
          </a:p>
          <a:p>
            <a:endParaRPr lang="en-US" dirty="0" smtClean="0"/>
          </a:p>
        </p:txBody>
      </p:sp>
    </p:spTree>
    <p:extLst>
      <p:ext uri="{BB962C8B-B14F-4D97-AF65-F5344CB8AC3E}">
        <p14:creationId xmlns:p14="http://schemas.microsoft.com/office/powerpoint/2010/main" val="38040431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ORDER BY </a:t>
            </a:r>
            <a:r>
              <a:rPr lang="en-US" dirty="0"/>
              <a:t>c</a:t>
            </a:r>
            <a:r>
              <a:rPr lang="en-US" baseline="0" dirty="0" smtClean="0"/>
              <a:t>lause examples</a:t>
            </a:r>
            <a:endParaRPr lang="en-US" dirty="0"/>
          </a:p>
        </p:txBody>
      </p:sp>
      <p:sp>
        <p:nvSpPr>
          <p:cNvPr id="3" name="Content Placeholder 2"/>
          <p:cNvSpPr>
            <a:spLocks noGrp="1"/>
          </p:cNvSpPr>
          <p:nvPr>
            <p:ph idx="1"/>
          </p:nvPr>
        </p:nvSpPr>
        <p:spPr/>
        <p:txBody>
          <a:bodyPr/>
          <a:lstStyle/>
          <a:p>
            <a:r>
              <a:rPr lang="en-US" dirty="0" smtClean="0"/>
              <a:t>ORDER BY with column names:</a:t>
            </a:r>
          </a:p>
          <a:p>
            <a:endParaRPr lang="en-US" dirty="0"/>
          </a:p>
          <a:p>
            <a:endParaRPr lang="en-US" dirty="0" smtClean="0"/>
          </a:p>
          <a:p>
            <a:endParaRPr lang="en-US" dirty="0"/>
          </a:p>
          <a:p>
            <a:endParaRPr lang="en-US" dirty="0" smtClean="0"/>
          </a:p>
          <a:p>
            <a:r>
              <a:rPr lang="en-US" dirty="0" smtClean="0"/>
              <a:t>ORDER BY with column alias:</a:t>
            </a:r>
          </a:p>
          <a:p>
            <a:endParaRPr lang="en-US" dirty="0"/>
          </a:p>
          <a:p>
            <a:endParaRPr lang="en-US" dirty="0" smtClean="0"/>
          </a:p>
          <a:p>
            <a:endParaRPr lang="en-US" dirty="0"/>
          </a:p>
          <a:p>
            <a:endParaRPr lang="en-US" dirty="0" smtClean="0"/>
          </a:p>
          <a:p>
            <a:endParaRPr lang="en-US" dirty="0" smtClean="0"/>
          </a:p>
          <a:p>
            <a:r>
              <a:rPr lang="en-US" dirty="0" smtClean="0"/>
              <a:t>ORDER BY with descending order:</a:t>
            </a:r>
          </a:p>
        </p:txBody>
      </p:sp>
      <p:sp>
        <p:nvSpPr>
          <p:cNvPr id="4" name="AutoShape 3"/>
          <p:cNvSpPr>
            <a:spLocks noChangeArrowheads="1"/>
          </p:cNvSpPr>
          <p:nvPr/>
        </p:nvSpPr>
        <p:spPr bwMode="auto">
          <a:xfrm>
            <a:off x="824206" y="1365056"/>
            <a:ext cx="6929404"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err="1" smtClean="0">
                <a:latin typeface="Lucida Sans Typewriter" pitchFamily="49" charset="0"/>
                <a:cs typeface="+mn-cs"/>
              </a:rPr>
              <a:t>SalesOrderID</a:t>
            </a:r>
            <a:r>
              <a:rPr lang="en-US" sz="2000" b="0" dirty="0" smtClean="0">
                <a:latin typeface="Lucida Sans Typewriter" pitchFamily="49" charset="0"/>
                <a:cs typeface="+mn-cs"/>
              </a:rPr>
              <a:t>, </a:t>
            </a:r>
            <a:r>
              <a:rPr lang="en-US" sz="2000" b="0" dirty="0" err="1" smtClean="0">
                <a:latin typeface="Lucida Sans Typewriter" pitchFamily="49" charset="0"/>
                <a:cs typeface="+mn-cs"/>
              </a:rPr>
              <a:t>CustomerID</a:t>
            </a:r>
            <a:r>
              <a:rPr lang="en-US" sz="2000" b="0" dirty="0" smtClean="0">
                <a:latin typeface="Lucida Sans Typewriter" pitchFamily="49" charset="0"/>
                <a:cs typeface="+mn-cs"/>
              </a:rPr>
              <a:t>, </a:t>
            </a:r>
            <a:r>
              <a:rPr lang="en-US" sz="2000" b="0" dirty="0" err="1" smtClean="0">
                <a:latin typeface="Lucida Sans Typewriter" pitchFamily="49" charset="0"/>
                <a:cs typeface="+mn-cs"/>
              </a:rPr>
              <a:t>OrderDate</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FROM</a:t>
            </a:r>
            <a:r>
              <a:rPr lang="en-US" sz="2000" b="0" dirty="0">
                <a:latin typeface="Lucida Sans Typewriter" pitchFamily="49" charset="0"/>
                <a:cs typeface="+mn-cs"/>
              </a:rPr>
              <a:t> </a:t>
            </a:r>
            <a:r>
              <a:rPr lang="en-US" sz="2000" b="0" dirty="0" err="1" smtClean="0">
                <a:latin typeface="Lucida Sans Typewriter" pitchFamily="49" charset="0"/>
                <a:cs typeface="+mn-cs"/>
              </a:rPr>
              <a:t>Sales.SalesOrderHeader</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ORDER BY </a:t>
            </a:r>
            <a:r>
              <a:rPr lang="en-US" sz="2000" b="0" dirty="0" err="1" smtClean="0">
                <a:latin typeface="Lucida Sans Typewriter" pitchFamily="49" charset="0"/>
                <a:cs typeface="+mn-cs"/>
              </a:rPr>
              <a:t>OrderDate</a:t>
            </a:r>
            <a:r>
              <a:rPr lang="en-US" sz="2000" b="0" dirty="0">
                <a:latin typeface="Lucida Sans Typewriter" pitchFamily="49" charset="0"/>
                <a:cs typeface="+mn-cs"/>
              </a:rPr>
              <a:t>;</a:t>
            </a:r>
          </a:p>
        </p:txBody>
      </p:sp>
      <p:sp>
        <p:nvSpPr>
          <p:cNvPr id="5" name="AutoShape 3"/>
          <p:cNvSpPr>
            <a:spLocks noChangeArrowheads="1"/>
          </p:cNvSpPr>
          <p:nvPr/>
        </p:nvSpPr>
        <p:spPr bwMode="auto">
          <a:xfrm>
            <a:off x="824205" y="2877154"/>
            <a:ext cx="6929405" cy="124777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err="1" smtClean="0">
                <a:latin typeface="Lucida Sans Typewriter" pitchFamily="49" charset="0"/>
                <a:cs typeface="+mn-cs"/>
              </a:rPr>
              <a:t>SalesOrderID</a:t>
            </a:r>
            <a:r>
              <a:rPr lang="en-US" sz="2000" b="0" dirty="0" smtClean="0">
                <a:latin typeface="Lucida Sans Typewriter" pitchFamily="49" charset="0"/>
                <a:cs typeface="+mn-cs"/>
              </a:rPr>
              <a:t>, </a:t>
            </a:r>
            <a:r>
              <a:rPr lang="en-US" sz="2000" b="0" dirty="0" err="1" smtClean="0">
                <a:latin typeface="Lucida Sans Typewriter" pitchFamily="49" charset="0"/>
                <a:cs typeface="+mn-cs"/>
              </a:rPr>
              <a:t>CustomerID</a:t>
            </a:r>
            <a:r>
              <a:rPr lang="en-US" sz="2000" b="0" dirty="0" smtClean="0">
                <a:latin typeface="Lucida Sans Typewriter" pitchFamily="49" charset="0"/>
                <a:cs typeface="+mn-cs"/>
              </a:rPr>
              <a:t>, YEAR(</a:t>
            </a:r>
            <a:r>
              <a:rPr lang="en-US" sz="2000" b="0" dirty="0" err="1" smtClean="0">
                <a:latin typeface="Lucida Sans Typewriter" pitchFamily="49" charset="0"/>
                <a:cs typeface="+mn-cs"/>
              </a:rPr>
              <a:t>OrderDate</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AS </a:t>
            </a:r>
            <a:r>
              <a:rPr lang="en-US" sz="2000" b="0" dirty="0" err="1" smtClean="0">
                <a:latin typeface="Lucida Sans Typewriter" pitchFamily="49" charset="0"/>
                <a:cs typeface="+mn-cs"/>
              </a:rPr>
              <a:t>OrderYear</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FROM </a:t>
            </a:r>
            <a:r>
              <a:rPr lang="en-US" sz="2000" b="0" dirty="0" err="1" smtClean="0">
                <a:latin typeface="Lucida Sans Typewriter" pitchFamily="49" charset="0"/>
                <a:cs typeface="+mn-cs"/>
              </a:rPr>
              <a:t>Sales.SalesOrderHeader</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ORDER BY </a:t>
            </a:r>
            <a:r>
              <a:rPr lang="en-US" sz="2000" b="0" dirty="0" err="1" smtClean="0">
                <a:latin typeface="Lucida Sans Typewriter" pitchFamily="49" charset="0"/>
                <a:cs typeface="+mn-cs"/>
              </a:rPr>
              <a:t>OrderYear</a:t>
            </a:r>
            <a:r>
              <a:rPr lang="en-US" sz="2000" b="0" dirty="0">
                <a:latin typeface="Lucida Sans Typewriter" pitchFamily="49" charset="0"/>
                <a:cs typeface="+mn-cs"/>
              </a:rPr>
              <a:t>;</a:t>
            </a:r>
          </a:p>
        </p:txBody>
      </p:sp>
      <p:sp>
        <p:nvSpPr>
          <p:cNvPr id="6" name="AutoShape 3"/>
          <p:cNvSpPr>
            <a:spLocks noChangeArrowheads="1"/>
          </p:cNvSpPr>
          <p:nvPr/>
        </p:nvSpPr>
        <p:spPr bwMode="auto">
          <a:xfrm>
            <a:off x="824206" y="4670227"/>
            <a:ext cx="6929404"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err="1" smtClean="0">
                <a:latin typeface="Lucida Sans Typewriter" pitchFamily="49" charset="0"/>
                <a:cs typeface="+mn-cs"/>
              </a:rPr>
              <a:t>SalesOrderID</a:t>
            </a:r>
            <a:r>
              <a:rPr lang="en-US" sz="2000" b="0" dirty="0" smtClean="0">
                <a:latin typeface="Lucida Sans Typewriter" pitchFamily="49" charset="0"/>
                <a:cs typeface="+mn-cs"/>
              </a:rPr>
              <a:t>, </a:t>
            </a:r>
            <a:r>
              <a:rPr lang="en-US" sz="2000" b="0" dirty="0" err="1" smtClean="0">
                <a:latin typeface="Lucida Sans Typewriter" pitchFamily="49" charset="0"/>
                <a:cs typeface="+mn-cs"/>
              </a:rPr>
              <a:t>CustomerID</a:t>
            </a:r>
            <a:r>
              <a:rPr lang="en-US" sz="2000" b="0" dirty="0" smtClean="0">
                <a:latin typeface="Lucida Sans Typewriter" pitchFamily="49" charset="0"/>
                <a:cs typeface="+mn-cs"/>
              </a:rPr>
              <a:t>, </a:t>
            </a:r>
            <a:r>
              <a:rPr lang="en-US" sz="2000" b="0" dirty="0" err="1" smtClean="0">
                <a:latin typeface="Lucida Sans Typewriter" pitchFamily="49" charset="0"/>
                <a:cs typeface="+mn-cs"/>
              </a:rPr>
              <a:t>OrderDate</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FROM</a:t>
            </a:r>
            <a:r>
              <a:rPr lang="en-US" sz="2000" b="0" dirty="0">
                <a:latin typeface="Lucida Sans Typewriter" pitchFamily="49" charset="0"/>
                <a:cs typeface="+mn-cs"/>
              </a:rPr>
              <a:t> </a:t>
            </a:r>
            <a:r>
              <a:rPr lang="en-US" sz="2000" b="0" dirty="0" err="1" smtClean="0">
                <a:latin typeface="Lucida Sans Typewriter" pitchFamily="49" charset="0"/>
                <a:cs typeface="+mn-cs"/>
              </a:rPr>
              <a:t>Sales.SalesOrderHeader</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ORDER BY </a:t>
            </a:r>
            <a:r>
              <a:rPr lang="en-US" sz="2000" b="0" dirty="0" err="1" smtClean="0">
                <a:latin typeface="Lucida Sans Typewriter" pitchFamily="49" charset="0"/>
                <a:cs typeface="+mn-cs"/>
              </a:rPr>
              <a:t>OrderDate</a:t>
            </a:r>
            <a:r>
              <a:rPr lang="en-US" sz="2000" b="0" dirty="0" smtClean="0">
                <a:latin typeface="Lucida Sans Typewriter" pitchFamily="49" charset="0"/>
                <a:cs typeface="+mn-cs"/>
              </a:rPr>
              <a:t> </a:t>
            </a:r>
            <a:r>
              <a:rPr lang="en-US" sz="2000" b="0" dirty="0" smtClean="0">
                <a:solidFill>
                  <a:srgbClr val="0000CC"/>
                </a:solidFill>
                <a:latin typeface="Lucida Sans Typewriter" pitchFamily="49" charset="0"/>
                <a:cs typeface="+mn-cs"/>
              </a:rPr>
              <a:t>DESC</a:t>
            </a:r>
            <a:r>
              <a:rPr lang="en-US" sz="2000" b="0" dirty="0" smtClean="0">
                <a:latin typeface="Lucida Sans Typewriter" pitchFamily="49" charset="0"/>
                <a:cs typeface="+mn-cs"/>
              </a:rPr>
              <a:t>;</a:t>
            </a:r>
            <a:endParaRPr lang="en-US" sz="2000" b="0" dirty="0">
              <a:latin typeface="Lucida Sans Typewriter" pitchFamily="49" charset="0"/>
              <a:cs typeface="+mn-cs"/>
            </a:endParaRPr>
          </a:p>
        </p:txBody>
      </p:sp>
    </p:spTree>
    <p:extLst>
      <p:ext uri="{BB962C8B-B14F-4D97-AF65-F5344CB8AC3E}">
        <p14:creationId xmlns:p14="http://schemas.microsoft.com/office/powerpoint/2010/main" val="17985735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0"/>
            <a:ext cx="8485217" cy="741363"/>
          </a:xfrm>
        </p:spPr>
        <p:txBody>
          <a:bodyPr/>
          <a:lstStyle/>
          <a:p>
            <a:r>
              <a:rPr lang="en-US" dirty="0" smtClean="0"/>
              <a:t>Filtering data in the WHERE clause</a:t>
            </a:r>
            <a:endParaRPr lang="en-US" dirty="0"/>
          </a:p>
        </p:txBody>
      </p:sp>
      <p:sp>
        <p:nvSpPr>
          <p:cNvPr id="3" name="Content Placeholder 2"/>
          <p:cNvSpPr>
            <a:spLocks noGrp="1"/>
          </p:cNvSpPr>
          <p:nvPr>
            <p:ph idx="1"/>
          </p:nvPr>
        </p:nvSpPr>
        <p:spPr/>
        <p:txBody>
          <a:bodyPr/>
          <a:lstStyle/>
          <a:p>
            <a:pPr rtl="0" fontAlgn="base"/>
            <a:r>
              <a:rPr lang="en-US" sz="2000" dirty="0" smtClean="0">
                <a:solidFill>
                  <a:schemeClr val="tx1"/>
                </a:solidFill>
                <a:effectLst/>
              </a:rPr>
              <a:t>WHERE clauses use predicates</a:t>
            </a:r>
            <a:endParaRPr lang="en-US" sz="2000" dirty="0" smtClean="0">
              <a:effectLst/>
            </a:endParaRPr>
          </a:p>
          <a:p>
            <a:pPr lvl="1"/>
            <a:r>
              <a:rPr lang="en-US" sz="2000" dirty="0" smtClean="0">
                <a:solidFill>
                  <a:schemeClr val="tx1"/>
                </a:solidFill>
                <a:effectLst/>
              </a:rPr>
              <a:t>Must be expressed as logical conditions</a:t>
            </a:r>
            <a:endParaRPr lang="en-US" sz="2000" dirty="0" smtClean="0">
              <a:effectLst/>
            </a:endParaRPr>
          </a:p>
          <a:p>
            <a:pPr lvl="1"/>
            <a:r>
              <a:rPr lang="en-US" sz="2000" dirty="0" smtClean="0">
                <a:solidFill>
                  <a:schemeClr val="tx1"/>
                </a:solidFill>
                <a:effectLst/>
              </a:rPr>
              <a:t>Only rows for which predicate evaluates to TRUE are accepted</a:t>
            </a:r>
            <a:endParaRPr lang="en-US" sz="2000" dirty="0" smtClean="0">
              <a:effectLst/>
            </a:endParaRPr>
          </a:p>
          <a:p>
            <a:pPr lvl="1"/>
            <a:r>
              <a:rPr lang="en-US" sz="2000" dirty="0" smtClean="0">
                <a:solidFill>
                  <a:schemeClr val="tx1"/>
                </a:solidFill>
                <a:effectLst/>
              </a:rPr>
              <a:t>Values of FALSE or UNKNOWN are filtered out</a:t>
            </a:r>
            <a:endParaRPr lang="en-US" sz="2000" dirty="0" smtClean="0">
              <a:effectLst/>
            </a:endParaRPr>
          </a:p>
          <a:p>
            <a:pPr rtl="0" fontAlgn="base"/>
            <a:r>
              <a:rPr lang="en-US" sz="2000" dirty="0" smtClean="0">
                <a:solidFill>
                  <a:schemeClr val="tx1"/>
                </a:solidFill>
                <a:effectLst/>
              </a:rPr>
              <a:t>WHERE clause follows FROM, precedes other clauses</a:t>
            </a:r>
            <a:endParaRPr lang="en-US" sz="2000" dirty="0" smtClean="0">
              <a:effectLst/>
            </a:endParaRPr>
          </a:p>
          <a:p>
            <a:pPr lvl="1"/>
            <a:r>
              <a:rPr lang="en-US" sz="2000" dirty="0" smtClean="0">
                <a:solidFill>
                  <a:schemeClr val="tx1"/>
                </a:solidFill>
                <a:effectLst/>
              </a:rPr>
              <a:t>Can’t see aliases declared in SELECT clause</a:t>
            </a:r>
            <a:endParaRPr lang="en-US" sz="2000" dirty="0" smtClean="0">
              <a:effectLst/>
            </a:endParaRPr>
          </a:p>
          <a:p>
            <a:pPr rtl="0" fontAlgn="base"/>
            <a:r>
              <a:rPr lang="en-US" sz="2000" dirty="0" smtClean="0">
                <a:solidFill>
                  <a:schemeClr val="tx1"/>
                </a:solidFill>
                <a:effectLst/>
              </a:rPr>
              <a:t>Can be optimized by SQL Server to use indexes</a:t>
            </a:r>
            <a:endParaRPr lang="en-US" sz="2000" dirty="0" smtClean="0">
              <a:effectLst/>
            </a:endParaRPr>
          </a:p>
        </p:txBody>
      </p:sp>
    </p:spTree>
    <p:extLst>
      <p:ext uri="{BB962C8B-B14F-4D97-AF65-F5344CB8AC3E}">
        <p14:creationId xmlns:p14="http://schemas.microsoft.com/office/powerpoint/2010/main" val="22727593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clause</a:t>
            </a:r>
            <a:r>
              <a:rPr lang="en-US" baseline="0" dirty="0" smtClean="0"/>
              <a:t> syntax</a:t>
            </a:r>
            <a:endParaRPr lang="en-US" dirty="0"/>
          </a:p>
        </p:txBody>
      </p:sp>
      <p:sp>
        <p:nvSpPr>
          <p:cNvPr id="3" name="Content Placeholder 2"/>
          <p:cNvSpPr>
            <a:spLocks noGrp="1"/>
          </p:cNvSpPr>
          <p:nvPr>
            <p:ph idx="1"/>
          </p:nvPr>
        </p:nvSpPr>
        <p:spPr>
          <a:xfrm>
            <a:off x="458788" y="992188"/>
            <a:ext cx="7751762" cy="5291654"/>
          </a:xfrm>
        </p:spPr>
        <p:txBody>
          <a:bodyPr/>
          <a:lstStyle/>
          <a:p>
            <a:r>
              <a:rPr lang="en-US" dirty="0" smtClean="0"/>
              <a:t>Filter rows for customers in territory 6</a:t>
            </a:r>
          </a:p>
          <a:p>
            <a:endParaRPr lang="en-US" dirty="0"/>
          </a:p>
          <a:p>
            <a:pPr>
              <a:buNone/>
            </a:pPr>
            <a:endParaRPr lang="en-US" dirty="0" smtClean="0"/>
          </a:p>
          <a:p>
            <a:endParaRPr lang="en-US" dirty="0" smtClean="0"/>
          </a:p>
          <a:p>
            <a:endParaRPr lang="en-US" dirty="0"/>
          </a:p>
          <a:p>
            <a:r>
              <a:rPr lang="en-US" dirty="0" smtClean="0"/>
              <a:t>Filter rows for orders in territories greater than or equal to 6</a:t>
            </a:r>
          </a:p>
          <a:p>
            <a:endParaRPr lang="en-US" dirty="0"/>
          </a:p>
          <a:p>
            <a:pPr>
              <a:buNone/>
            </a:pPr>
            <a:endParaRPr lang="en-US" dirty="0" smtClean="0"/>
          </a:p>
          <a:p>
            <a:endParaRPr lang="en-US" dirty="0" smtClean="0"/>
          </a:p>
          <a:p>
            <a:endParaRPr lang="en-US" dirty="0"/>
          </a:p>
          <a:p>
            <a:endParaRPr lang="en-US" dirty="0" smtClean="0"/>
          </a:p>
          <a:p>
            <a:r>
              <a:rPr lang="en-US" dirty="0" smtClean="0"/>
              <a:t>Filter orders within a range of dates</a:t>
            </a:r>
          </a:p>
          <a:p>
            <a:endParaRPr lang="en-US" dirty="0"/>
          </a:p>
        </p:txBody>
      </p:sp>
      <p:sp>
        <p:nvSpPr>
          <p:cNvPr id="4" name="AutoShape 3"/>
          <p:cNvSpPr>
            <a:spLocks noChangeArrowheads="1"/>
          </p:cNvSpPr>
          <p:nvPr/>
        </p:nvSpPr>
        <p:spPr bwMode="auto">
          <a:xfrm>
            <a:off x="680198" y="1293803"/>
            <a:ext cx="7318384"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CustomerID</a:t>
            </a:r>
            <a:r>
              <a:rPr lang="en-US" sz="2000" b="0" dirty="0"/>
              <a:t>, </a:t>
            </a:r>
            <a:r>
              <a:rPr lang="en-US" sz="2000" b="0" dirty="0" err="1"/>
              <a:t>TerritoryID</a:t>
            </a:r>
            <a:endParaRPr lang="en-US" sz="2000" b="0" dirty="0"/>
          </a:p>
          <a:p>
            <a:r>
              <a:rPr lang="en-US" sz="2000" b="0" dirty="0">
                <a:solidFill>
                  <a:srgbClr val="0000CC"/>
                </a:solidFill>
              </a:rPr>
              <a:t>FROM</a:t>
            </a:r>
            <a:r>
              <a:rPr lang="en-US" sz="2000" b="0" dirty="0"/>
              <a:t> </a:t>
            </a:r>
            <a:r>
              <a:rPr lang="en-US" sz="2000" b="0" dirty="0" err="1"/>
              <a:t>Sales.Customer</a:t>
            </a:r>
            <a:endParaRPr lang="en-US" sz="2000" b="0" dirty="0"/>
          </a:p>
          <a:p>
            <a:r>
              <a:rPr lang="en-US" sz="2000" b="0" dirty="0">
                <a:solidFill>
                  <a:srgbClr val="0000CC"/>
                </a:solidFill>
              </a:rPr>
              <a:t>WHERE</a:t>
            </a:r>
            <a:r>
              <a:rPr lang="en-US" sz="2000" b="0" dirty="0"/>
              <a:t> </a:t>
            </a:r>
            <a:r>
              <a:rPr lang="en-US" sz="2000" b="0" dirty="0" err="1"/>
              <a:t>TerritoryID</a:t>
            </a:r>
            <a:r>
              <a:rPr lang="en-US" sz="2000" b="0" dirty="0"/>
              <a:t> = 6;</a:t>
            </a:r>
          </a:p>
        </p:txBody>
      </p:sp>
      <p:sp>
        <p:nvSpPr>
          <p:cNvPr id="5" name="AutoShape 3"/>
          <p:cNvSpPr>
            <a:spLocks noChangeArrowheads="1"/>
          </p:cNvSpPr>
          <p:nvPr/>
        </p:nvSpPr>
        <p:spPr bwMode="auto">
          <a:xfrm>
            <a:off x="675477" y="2868213"/>
            <a:ext cx="7318384"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CustomerID</a:t>
            </a:r>
            <a:r>
              <a:rPr lang="en-US" sz="2000" b="0" dirty="0"/>
              <a:t>, </a:t>
            </a:r>
            <a:r>
              <a:rPr lang="en-US" sz="2000" b="0" dirty="0" err="1"/>
              <a:t>TerritoryID</a:t>
            </a:r>
            <a:endParaRPr lang="en-US" sz="2000" b="0" dirty="0"/>
          </a:p>
          <a:p>
            <a:r>
              <a:rPr lang="en-US" sz="2000" b="0" dirty="0">
                <a:solidFill>
                  <a:srgbClr val="0000CC"/>
                </a:solidFill>
              </a:rPr>
              <a:t>FROM</a:t>
            </a:r>
            <a:r>
              <a:rPr lang="en-US" sz="2000" b="0" dirty="0"/>
              <a:t> </a:t>
            </a:r>
            <a:r>
              <a:rPr lang="en-US" sz="2000" b="0" dirty="0" err="1"/>
              <a:t>Sales.Customer</a:t>
            </a:r>
            <a:endParaRPr lang="en-US" sz="2000" b="0" dirty="0"/>
          </a:p>
          <a:p>
            <a:r>
              <a:rPr lang="en-US" sz="2000" b="0" dirty="0">
                <a:solidFill>
                  <a:srgbClr val="0000CC"/>
                </a:solidFill>
              </a:rPr>
              <a:t>WHERE</a:t>
            </a:r>
            <a:r>
              <a:rPr lang="en-US" sz="2000" b="0" dirty="0"/>
              <a:t> </a:t>
            </a:r>
            <a:r>
              <a:rPr lang="en-US" sz="2000" b="0" dirty="0" err="1"/>
              <a:t>TerritoryID</a:t>
            </a:r>
            <a:r>
              <a:rPr lang="en-US" sz="2000" b="0" dirty="0"/>
              <a:t> &gt;</a:t>
            </a:r>
            <a:r>
              <a:rPr lang="en-US" sz="2000" b="0" dirty="0" smtClean="0"/>
              <a:t>= 6;</a:t>
            </a:r>
            <a:endParaRPr lang="en-US" sz="2000" b="0" dirty="0"/>
          </a:p>
        </p:txBody>
      </p:sp>
      <p:sp>
        <p:nvSpPr>
          <p:cNvPr id="6" name="AutoShape 3"/>
          <p:cNvSpPr>
            <a:spLocks noChangeArrowheads="1"/>
          </p:cNvSpPr>
          <p:nvPr/>
        </p:nvSpPr>
        <p:spPr bwMode="auto">
          <a:xfrm>
            <a:off x="675477" y="4742401"/>
            <a:ext cx="7318384"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CustomerID</a:t>
            </a:r>
            <a:r>
              <a:rPr lang="en-US" sz="2000" b="0" dirty="0"/>
              <a:t>, </a:t>
            </a:r>
            <a:r>
              <a:rPr lang="en-US" sz="2000" b="0" dirty="0" err="1" smtClean="0"/>
              <a:t>TerritoryID</a:t>
            </a:r>
            <a:r>
              <a:rPr lang="en-US" sz="2000" b="0" dirty="0" smtClean="0"/>
              <a:t>, </a:t>
            </a:r>
            <a:r>
              <a:rPr lang="en-US" sz="2000" b="0" dirty="0" err="1" smtClean="0"/>
              <a:t>StoreID</a:t>
            </a:r>
            <a:endParaRPr lang="en-US" sz="2000" b="0" dirty="0"/>
          </a:p>
          <a:p>
            <a:r>
              <a:rPr lang="en-US" sz="2000" b="0" dirty="0">
                <a:solidFill>
                  <a:srgbClr val="0000CC"/>
                </a:solidFill>
              </a:rPr>
              <a:t>FROM</a:t>
            </a:r>
            <a:r>
              <a:rPr lang="en-US" sz="2000" b="0" dirty="0"/>
              <a:t> </a:t>
            </a:r>
            <a:r>
              <a:rPr lang="en-US" sz="2000" b="0" dirty="0" err="1"/>
              <a:t>Sales.Customer</a:t>
            </a:r>
            <a:endParaRPr lang="en-US" sz="2000" b="0" dirty="0"/>
          </a:p>
          <a:p>
            <a:r>
              <a:rPr lang="en-US" sz="2000" b="0" dirty="0">
                <a:solidFill>
                  <a:srgbClr val="0000CC"/>
                </a:solidFill>
              </a:rPr>
              <a:t>WHERE</a:t>
            </a:r>
            <a:r>
              <a:rPr lang="en-US" sz="2000" b="0" dirty="0"/>
              <a:t> </a:t>
            </a:r>
            <a:r>
              <a:rPr lang="en-US" sz="2000" b="0" dirty="0" err="1" smtClean="0"/>
              <a:t>StoreID</a:t>
            </a:r>
            <a:r>
              <a:rPr lang="en-US" sz="2000" b="0" dirty="0" smtClean="0"/>
              <a:t> &gt;= 1000 </a:t>
            </a:r>
            <a:r>
              <a:rPr lang="en-US" sz="2000" b="0" dirty="0" smtClean="0">
                <a:solidFill>
                  <a:srgbClr val="0000CC"/>
                </a:solidFill>
              </a:rPr>
              <a:t>AND</a:t>
            </a:r>
            <a:r>
              <a:rPr lang="en-US" sz="2000" b="0" dirty="0" smtClean="0"/>
              <a:t> </a:t>
            </a:r>
            <a:r>
              <a:rPr lang="en-US" sz="2000" b="0" dirty="0" err="1" smtClean="0"/>
              <a:t>StoreID</a:t>
            </a:r>
            <a:r>
              <a:rPr lang="en-US" sz="2000" b="0" dirty="0" smtClean="0"/>
              <a:t> &lt;= 1200;</a:t>
            </a:r>
            <a:endParaRPr lang="en-US" sz="2000" b="0" dirty="0"/>
          </a:p>
        </p:txBody>
      </p:sp>
    </p:spTree>
    <p:extLst>
      <p:ext uri="{BB962C8B-B14F-4D97-AF65-F5344CB8AC3E}">
        <p14:creationId xmlns:p14="http://schemas.microsoft.com/office/powerpoint/2010/main" val="1268588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8528350" cy="741363"/>
          </a:xfrm>
        </p:spPr>
        <p:txBody>
          <a:bodyPr/>
          <a:lstStyle/>
          <a:p>
            <a:r>
              <a:rPr lang="en-US" dirty="0"/>
              <a:t>Filtering </a:t>
            </a:r>
            <a:r>
              <a:rPr lang="en-US" dirty="0" smtClean="0"/>
              <a:t>data in the </a:t>
            </a:r>
            <a:r>
              <a:rPr lang="en-US" dirty="0"/>
              <a:t>SELECT </a:t>
            </a:r>
            <a:r>
              <a:rPr lang="en-US" dirty="0" smtClean="0"/>
              <a:t>clause</a:t>
            </a:r>
            <a:endParaRPr lang="en-US" dirty="0"/>
          </a:p>
        </p:txBody>
      </p:sp>
      <p:sp>
        <p:nvSpPr>
          <p:cNvPr id="3" name="Content Placeholder 2"/>
          <p:cNvSpPr>
            <a:spLocks noGrp="1"/>
          </p:cNvSpPr>
          <p:nvPr>
            <p:ph idx="1"/>
          </p:nvPr>
        </p:nvSpPr>
        <p:spPr>
          <a:xfrm>
            <a:off x="458787" y="992188"/>
            <a:ext cx="8134067" cy="4386262"/>
          </a:xfrm>
        </p:spPr>
        <p:txBody>
          <a:bodyPr>
            <a:noAutofit/>
          </a:bodyPr>
          <a:lstStyle/>
          <a:p>
            <a:r>
              <a:rPr lang="en-US" sz="2000" dirty="0" smtClean="0"/>
              <a:t>TOP allows you to limit the number or percentage of rows returned Works with ORDER BY clause to limit rows by sort order</a:t>
            </a:r>
          </a:p>
          <a:p>
            <a:pPr lvl="1"/>
            <a:r>
              <a:rPr lang="en-US" sz="2000" dirty="0" smtClean="0"/>
              <a:t>If ORDER BY list is not unique, results are not deterministic (no single correct result set)</a:t>
            </a:r>
          </a:p>
          <a:p>
            <a:pPr lvl="1"/>
            <a:r>
              <a:rPr lang="en-US" sz="2000" dirty="0" smtClean="0"/>
              <a:t>Modify ORDER BY list to ensure uniqueness, or use TOP WITH TIES</a:t>
            </a:r>
          </a:p>
          <a:p>
            <a:r>
              <a:rPr lang="en-US" sz="2000" dirty="0" smtClean="0"/>
              <a:t>Added to SELECT clause:</a:t>
            </a:r>
          </a:p>
          <a:p>
            <a:pPr lvl="1"/>
            <a:r>
              <a:rPr lang="en-US" sz="2000" dirty="0" smtClean="0"/>
              <a:t>SELECT TOP (N) | TOP (N) Percent</a:t>
            </a:r>
          </a:p>
          <a:p>
            <a:pPr lvl="2"/>
            <a:r>
              <a:rPr lang="en-US" sz="2000" dirty="0" smtClean="0"/>
              <a:t>With percent, number of rows rounded up</a:t>
            </a:r>
          </a:p>
          <a:p>
            <a:pPr lvl="1"/>
            <a:r>
              <a:rPr lang="en-US" sz="2000" dirty="0" smtClean="0"/>
              <a:t>SELECT TOP (N) WITH TIES</a:t>
            </a:r>
          </a:p>
          <a:p>
            <a:pPr lvl="2"/>
            <a:r>
              <a:rPr lang="en-US" sz="2000" dirty="0" smtClean="0"/>
              <a:t>Retrieve duplicates where applicable (nondeterministic)</a:t>
            </a:r>
          </a:p>
          <a:p>
            <a:r>
              <a:rPr lang="en-US" sz="2000" dirty="0" smtClean="0"/>
              <a:t>TOP is proprietary to Microsoft SQL Server</a:t>
            </a:r>
          </a:p>
        </p:txBody>
      </p:sp>
    </p:spTree>
    <p:extLst>
      <p:ext uri="{BB962C8B-B14F-4D97-AF65-F5344CB8AC3E}">
        <p14:creationId xmlns:p14="http://schemas.microsoft.com/office/powerpoint/2010/main" val="27329261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using TOP</a:t>
            </a:r>
            <a:endParaRPr lang="en-US" dirty="0"/>
          </a:p>
        </p:txBody>
      </p:sp>
      <p:sp>
        <p:nvSpPr>
          <p:cNvPr id="3" name="Content Placeholder 2"/>
          <p:cNvSpPr>
            <a:spLocks noGrp="1"/>
          </p:cNvSpPr>
          <p:nvPr>
            <p:ph idx="1"/>
          </p:nvPr>
        </p:nvSpPr>
        <p:spPr>
          <a:xfrm>
            <a:off x="458788" y="992188"/>
            <a:ext cx="7751762" cy="5291654"/>
          </a:xfrm>
        </p:spPr>
        <p:txBody>
          <a:bodyPr/>
          <a:lstStyle/>
          <a:p>
            <a:r>
              <a:rPr lang="en-US" dirty="0" smtClean="0"/>
              <a:t>Filter rows for customers to display top 20 </a:t>
            </a:r>
            <a:r>
              <a:rPr lang="en-US" dirty="0" err="1" smtClean="0"/>
              <a:t>TotalDue</a:t>
            </a:r>
            <a:r>
              <a:rPr lang="en-US" dirty="0" smtClean="0"/>
              <a:t> items</a:t>
            </a:r>
            <a:endParaRPr lang="en-US" dirty="0"/>
          </a:p>
          <a:p>
            <a:pPr>
              <a:buNone/>
            </a:pPr>
            <a:endParaRPr lang="en-US" dirty="0" smtClean="0"/>
          </a:p>
          <a:p>
            <a:endParaRPr lang="en-US" dirty="0" smtClean="0"/>
          </a:p>
          <a:p>
            <a:endParaRPr lang="en-US" dirty="0"/>
          </a:p>
          <a:p>
            <a:endParaRPr lang="en-US" dirty="0" smtClean="0"/>
          </a:p>
          <a:p>
            <a:endParaRPr lang="en-US" dirty="0" smtClean="0"/>
          </a:p>
          <a:p>
            <a:r>
              <a:rPr lang="en-US" dirty="0"/>
              <a:t>Filter rows for customers to display top 20 </a:t>
            </a:r>
            <a:r>
              <a:rPr lang="en-US" dirty="0" err="1"/>
              <a:t>TotalDue</a:t>
            </a:r>
            <a:r>
              <a:rPr lang="en-US" dirty="0"/>
              <a:t> </a:t>
            </a:r>
            <a:r>
              <a:rPr lang="en-US" dirty="0" smtClean="0"/>
              <a:t>items with ties</a:t>
            </a:r>
            <a:endParaRPr lang="en-US" dirty="0"/>
          </a:p>
          <a:p>
            <a:endParaRPr lang="en-US" dirty="0"/>
          </a:p>
          <a:p>
            <a:pPr>
              <a:buNone/>
            </a:pPr>
            <a:endParaRPr lang="en-US" dirty="0" smtClean="0"/>
          </a:p>
          <a:p>
            <a:endParaRPr lang="en-US" dirty="0" smtClean="0"/>
          </a:p>
          <a:p>
            <a:endParaRPr lang="en-US" dirty="0"/>
          </a:p>
          <a:p>
            <a:endParaRPr lang="en-US" dirty="0" smtClean="0"/>
          </a:p>
          <a:p>
            <a:r>
              <a:rPr lang="en-US" dirty="0"/>
              <a:t>Filter rows for customers to display top 1% of </a:t>
            </a:r>
            <a:r>
              <a:rPr lang="en-US" dirty="0" err="1"/>
              <a:t>TotalDue</a:t>
            </a:r>
            <a:r>
              <a:rPr lang="en-US" dirty="0"/>
              <a:t> items</a:t>
            </a:r>
          </a:p>
          <a:p>
            <a:endParaRPr lang="en-US" dirty="0"/>
          </a:p>
        </p:txBody>
      </p:sp>
      <p:sp>
        <p:nvSpPr>
          <p:cNvPr id="4" name="AutoShape 3"/>
          <p:cNvSpPr>
            <a:spLocks noChangeArrowheads="1"/>
          </p:cNvSpPr>
          <p:nvPr/>
        </p:nvSpPr>
        <p:spPr bwMode="auto">
          <a:xfrm>
            <a:off x="575268" y="1417111"/>
            <a:ext cx="7318384"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smtClean="0">
                <a:solidFill>
                  <a:srgbClr val="0000CC"/>
                </a:solidFill>
                <a:latin typeface="Lucida Sans Typewriter" pitchFamily="49" charset="0"/>
              </a:rPr>
              <a:t>TOP</a:t>
            </a:r>
            <a:r>
              <a:rPr lang="en-US" sz="2000" b="0" dirty="0" smtClean="0">
                <a:latin typeface="Lucida Sans Typewriter" pitchFamily="49" charset="0"/>
              </a:rPr>
              <a:t> </a:t>
            </a:r>
            <a:r>
              <a:rPr lang="en-US" sz="2000" b="0" dirty="0" smtClean="0">
                <a:solidFill>
                  <a:srgbClr val="0000CC"/>
                </a:solidFill>
                <a:latin typeface="Lucida Sans Typewriter" pitchFamily="49" charset="0"/>
              </a:rPr>
              <a:t>(20) </a:t>
            </a:r>
            <a:r>
              <a:rPr lang="en-US" sz="2000" b="0" dirty="0" err="1" smtClean="0">
                <a:latin typeface="Lucida Sans Typewriter" pitchFamily="49" charset="0"/>
              </a:rPr>
              <a:t>SalesOrderID</a:t>
            </a:r>
            <a:r>
              <a:rPr lang="en-US" sz="2000" b="0" dirty="0">
                <a:latin typeface="Lucida Sans Typewriter" pitchFamily="49" charset="0"/>
              </a:rPr>
              <a:t>, </a:t>
            </a:r>
            <a:r>
              <a:rPr lang="en-US" sz="2000" b="0" dirty="0" err="1">
                <a:latin typeface="Lucida Sans Typewriter" pitchFamily="49" charset="0"/>
              </a:rPr>
              <a:t>CustomerID</a:t>
            </a:r>
            <a:r>
              <a:rPr lang="en-US" sz="2000" b="0" dirty="0" smtClean="0">
                <a:latin typeface="Lucida Sans Typewriter" pitchFamily="49" charset="0"/>
              </a:rPr>
              <a:t>, </a:t>
            </a:r>
            <a:r>
              <a:rPr lang="en-US" sz="2000" b="0" dirty="0" err="1" smtClean="0">
                <a:latin typeface="Lucida Sans Typewriter" pitchFamily="49" charset="0"/>
              </a:rPr>
              <a:t>TotalDue</a:t>
            </a:r>
            <a:endParaRPr lang="en-US" sz="2000" b="0" dirty="0">
              <a:latin typeface="Lucida Sans Typewriter" pitchFamily="49" charset="0"/>
            </a:endParaRPr>
          </a:p>
          <a:p>
            <a:pPr defTabSz="457200">
              <a:lnSpc>
                <a:spcPct val="90000"/>
              </a:lnSpc>
              <a:tabLst>
                <a:tab pos="457200" algn="l"/>
              </a:tabLst>
              <a:defRPr/>
            </a:pPr>
            <a:r>
              <a:rPr lang="en-US" sz="2000" b="0" dirty="0">
                <a:solidFill>
                  <a:srgbClr val="0000CC"/>
                </a:solidFill>
                <a:latin typeface="Lucida Sans Typewriter" pitchFamily="49" charset="0"/>
              </a:rPr>
              <a:t>FROM</a:t>
            </a:r>
            <a:r>
              <a:rPr lang="en-US" sz="2000" b="0" dirty="0">
                <a:latin typeface="Lucida Sans Typewriter" pitchFamily="49" charset="0"/>
              </a:rPr>
              <a:t> </a:t>
            </a:r>
            <a:r>
              <a:rPr lang="en-US" sz="2000" b="0" dirty="0" err="1">
                <a:latin typeface="Lucida Sans Typewriter" pitchFamily="49" charset="0"/>
              </a:rPr>
              <a:t>Sales.SalesOrderHeader</a:t>
            </a:r>
            <a:endParaRPr lang="en-US" sz="2000" b="0" dirty="0">
              <a:latin typeface="Lucida Sans Typewriter" pitchFamily="49" charset="0"/>
            </a:endParaRPr>
          </a:p>
          <a:p>
            <a:pPr defTabSz="457200">
              <a:lnSpc>
                <a:spcPct val="90000"/>
              </a:lnSpc>
              <a:tabLst>
                <a:tab pos="457200" algn="l"/>
              </a:tabLst>
              <a:defRPr/>
            </a:pPr>
            <a:r>
              <a:rPr lang="en-US" sz="2000" b="0" dirty="0">
                <a:solidFill>
                  <a:srgbClr val="0000CC"/>
                </a:solidFill>
                <a:latin typeface="Lucida Sans Typewriter" pitchFamily="49" charset="0"/>
              </a:rPr>
              <a:t>ORDER BY </a:t>
            </a:r>
            <a:r>
              <a:rPr lang="en-US" sz="2000" b="0" dirty="0" err="1" smtClean="0">
                <a:latin typeface="Lucida Sans Typewriter" pitchFamily="49" charset="0"/>
              </a:rPr>
              <a:t>TotalDue</a:t>
            </a:r>
            <a:r>
              <a:rPr lang="en-US" sz="2000" b="0" dirty="0">
                <a:latin typeface="Lucida Sans Typewriter" pitchFamily="49" charset="0"/>
              </a:rPr>
              <a:t> </a:t>
            </a:r>
            <a:r>
              <a:rPr lang="en-US" sz="2000" b="0" dirty="0" smtClean="0">
                <a:solidFill>
                  <a:srgbClr val="0000CC"/>
                </a:solidFill>
                <a:latin typeface="Lucida Sans Typewriter" pitchFamily="49" charset="0"/>
              </a:rPr>
              <a:t>DESC</a:t>
            </a:r>
            <a:r>
              <a:rPr lang="en-US" sz="2000" b="0" dirty="0" smtClean="0">
                <a:latin typeface="Lucida Sans Typewriter" pitchFamily="49" charset="0"/>
              </a:rPr>
              <a:t>;</a:t>
            </a:r>
            <a:endParaRPr lang="en-US" sz="2000" b="0" dirty="0">
              <a:latin typeface="Lucida Sans Typewriter" pitchFamily="49" charset="0"/>
            </a:endParaRPr>
          </a:p>
        </p:txBody>
      </p:sp>
      <p:sp>
        <p:nvSpPr>
          <p:cNvPr id="5" name="AutoShape 3"/>
          <p:cNvSpPr>
            <a:spLocks noChangeArrowheads="1"/>
          </p:cNvSpPr>
          <p:nvPr/>
        </p:nvSpPr>
        <p:spPr bwMode="auto">
          <a:xfrm>
            <a:off x="575268" y="3206057"/>
            <a:ext cx="7318384"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a:solidFill>
                  <a:srgbClr val="0000CC"/>
                </a:solidFill>
                <a:latin typeface="Lucida Sans Typewriter" pitchFamily="49" charset="0"/>
              </a:rPr>
              <a:t>TOP</a:t>
            </a:r>
            <a:r>
              <a:rPr lang="en-US" sz="2000" b="0" dirty="0">
                <a:latin typeface="Lucida Sans Typewriter" pitchFamily="49" charset="0"/>
              </a:rPr>
              <a:t> </a:t>
            </a:r>
            <a:r>
              <a:rPr lang="en-US" sz="2000" b="0" dirty="0">
                <a:solidFill>
                  <a:srgbClr val="0000CC"/>
                </a:solidFill>
                <a:latin typeface="Lucida Sans Typewriter" pitchFamily="49" charset="0"/>
              </a:rPr>
              <a:t>(</a:t>
            </a:r>
            <a:r>
              <a:rPr lang="en-US" sz="2000" b="0" dirty="0" smtClean="0">
                <a:solidFill>
                  <a:srgbClr val="0000CC"/>
                </a:solidFill>
                <a:latin typeface="Lucida Sans Typewriter" pitchFamily="49" charset="0"/>
              </a:rPr>
              <a:t>20) WITH TIES </a:t>
            </a:r>
            <a:r>
              <a:rPr lang="en-US" sz="2000" b="0" dirty="0" err="1" smtClean="0">
                <a:latin typeface="Lucida Sans Typewriter" pitchFamily="49" charset="0"/>
              </a:rPr>
              <a:t>SalesOrderID</a:t>
            </a:r>
            <a:r>
              <a:rPr lang="en-US" sz="2000" b="0" dirty="0">
                <a:latin typeface="Lucida Sans Typewriter" pitchFamily="49" charset="0"/>
              </a:rPr>
              <a:t>, </a:t>
            </a:r>
            <a:r>
              <a:rPr lang="en-US" sz="2000" b="0" dirty="0" err="1">
                <a:latin typeface="Lucida Sans Typewriter" pitchFamily="49" charset="0"/>
              </a:rPr>
              <a:t>CustomerID</a:t>
            </a:r>
            <a:r>
              <a:rPr lang="en-US" sz="2000" b="0" dirty="0">
                <a:latin typeface="Lucida Sans Typewriter" pitchFamily="49" charset="0"/>
              </a:rPr>
              <a:t>, </a:t>
            </a:r>
            <a:r>
              <a:rPr lang="en-US" sz="2000" b="0" dirty="0" err="1">
                <a:latin typeface="Lucida Sans Typewriter" pitchFamily="49" charset="0"/>
              </a:rPr>
              <a:t>TotalDue</a:t>
            </a:r>
            <a:endParaRPr lang="en-US" sz="2000" b="0" dirty="0">
              <a:latin typeface="Lucida Sans Typewriter" pitchFamily="49" charset="0"/>
            </a:endParaRPr>
          </a:p>
          <a:p>
            <a:pPr defTabSz="457200">
              <a:lnSpc>
                <a:spcPct val="90000"/>
              </a:lnSpc>
              <a:tabLst>
                <a:tab pos="457200" algn="l"/>
              </a:tabLst>
              <a:defRPr/>
            </a:pPr>
            <a:r>
              <a:rPr lang="en-US" sz="2000" b="0" dirty="0">
                <a:solidFill>
                  <a:srgbClr val="0000CC"/>
                </a:solidFill>
                <a:latin typeface="Lucida Sans Typewriter" pitchFamily="49" charset="0"/>
              </a:rPr>
              <a:t>FROM</a:t>
            </a:r>
            <a:r>
              <a:rPr lang="en-US" sz="2000" b="0" dirty="0">
                <a:latin typeface="Lucida Sans Typewriter" pitchFamily="49" charset="0"/>
              </a:rPr>
              <a:t> </a:t>
            </a:r>
            <a:r>
              <a:rPr lang="en-US" sz="2000" b="0" dirty="0" err="1">
                <a:latin typeface="Lucida Sans Typewriter" pitchFamily="49" charset="0"/>
              </a:rPr>
              <a:t>Sales.SalesOrderHeader</a:t>
            </a:r>
            <a:endParaRPr lang="en-US" sz="2000" b="0" dirty="0">
              <a:latin typeface="Lucida Sans Typewriter" pitchFamily="49" charset="0"/>
            </a:endParaRPr>
          </a:p>
          <a:p>
            <a:pPr defTabSz="457200">
              <a:lnSpc>
                <a:spcPct val="90000"/>
              </a:lnSpc>
              <a:tabLst>
                <a:tab pos="457200" algn="l"/>
              </a:tabLst>
              <a:defRPr/>
            </a:pPr>
            <a:r>
              <a:rPr lang="en-US" sz="2000" b="0" dirty="0">
                <a:solidFill>
                  <a:srgbClr val="0000CC"/>
                </a:solidFill>
                <a:latin typeface="Lucida Sans Typewriter" pitchFamily="49" charset="0"/>
              </a:rPr>
              <a:t>ORDER BY </a:t>
            </a:r>
            <a:r>
              <a:rPr lang="en-US" sz="2000" b="0" dirty="0" err="1" smtClean="0">
                <a:latin typeface="Lucida Sans Typewriter" pitchFamily="49" charset="0"/>
              </a:rPr>
              <a:t>TotalDue</a:t>
            </a:r>
            <a:r>
              <a:rPr lang="en-US" sz="2000" b="0" dirty="0" smtClean="0">
                <a:latin typeface="Lucida Sans Typewriter" pitchFamily="49" charset="0"/>
              </a:rPr>
              <a:t> </a:t>
            </a:r>
            <a:r>
              <a:rPr lang="en-US" sz="2000" b="0" dirty="0" smtClean="0">
                <a:solidFill>
                  <a:srgbClr val="0000CC"/>
                </a:solidFill>
                <a:latin typeface="Lucida Sans Typewriter" pitchFamily="49" charset="0"/>
              </a:rPr>
              <a:t>DESC</a:t>
            </a:r>
            <a:r>
              <a:rPr lang="en-US" sz="2000" b="0" dirty="0" smtClean="0">
                <a:latin typeface="Lucida Sans Typewriter" pitchFamily="49" charset="0"/>
              </a:rPr>
              <a:t>;</a:t>
            </a:r>
            <a:endParaRPr lang="en-US" sz="2000" b="0" dirty="0">
              <a:latin typeface="Lucida Sans Typewriter" pitchFamily="49" charset="0"/>
            </a:endParaRPr>
          </a:p>
        </p:txBody>
      </p:sp>
      <p:sp>
        <p:nvSpPr>
          <p:cNvPr id="6" name="AutoShape 3"/>
          <p:cNvSpPr>
            <a:spLocks noChangeArrowheads="1"/>
          </p:cNvSpPr>
          <p:nvPr/>
        </p:nvSpPr>
        <p:spPr bwMode="auto">
          <a:xfrm>
            <a:off x="575268" y="4979528"/>
            <a:ext cx="7318384"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 TOP (1) PERCENT </a:t>
            </a:r>
            <a:r>
              <a:rPr lang="en-US" sz="2000" b="0" dirty="0" err="1"/>
              <a:t>SalesOrderID</a:t>
            </a:r>
            <a:r>
              <a:rPr lang="en-US" sz="2000" b="0" dirty="0"/>
              <a:t>, </a:t>
            </a:r>
            <a:r>
              <a:rPr lang="en-US" sz="2000" b="0" dirty="0" err="1"/>
              <a:t>CustomerID</a:t>
            </a:r>
            <a:r>
              <a:rPr lang="en-US" sz="2000" b="0" dirty="0"/>
              <a:t>, </a:t>
            </a:r>
            <a:r>
              <a:rPr lang="en-US" sz="2000" b="0" dirty="0" err="1"/>
              <a:t>TotalDue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ORDER BY </a:t>
            </a:r>
            <a:r>
              <a:rPr lang="en-US" sz="2000" b="0" dirty="0" err="1"/>
              <a:t>TotalDue</a:t>
            </a:r>
            <a:r>
              <a:rPr lang="en-US" sz="2000" b="0" dirty="0"/>
              <a:t> </a:t>
            </a:r>
            <a:r>
              <a:rPr lang="en-US" sz="2000" b="0" dirty="0">
                <a:solidFill>
                  <a:srgbClr val="0000CC"/>
                </a:solidFill>
              </a:rPr>
              <a:t>DESC</a:t>
            </a:r>
            <a:r>
              <a:rPr lang="en-US" sz="2000" b="0" dirty="0"/>
              <a:t>;</a:t>
            </a:r>
          </a:p>
        </p:txBody>
      </p:sp>
    </p:spTree>
    <p:extLst>
      <p:ext uri="{BB962C8B-B14F-4D97-AF65-F5344CB8AC3E}">
        <p14:creationId xmlns:p14="http://schemas.microsoft.com/office/powerpoint/2010/main" val="3009276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Handling NULL in queries</a:t>
            </a:r>
            <a:endParaRPr lang="en-US" dirty="0"/>
          </a:p>
        </p:txBody>
      </p:sp>
      <p:sp>
        <p:nvSpPr>
          <p:cNvPr id="3" name="Content Placeholder 2"/>
          <p:cNvSpPr>
            <a:spLocks noGrp="1"/>
          </p:cNvSpPr>
          <p:nvPr>
            <p:ph idx="1"/>
          </p:nvPr>
        </p:nvSpPr>
        <p:spPr/>
        <p:txBody>
          <a:bodyPr/>
          <a:lstStyle/>
          <a:p>
            <a:r>
              <a:rPr lang="en-US" sz="2000" dirty="0" smtClean="0"/>
              <a:t>Different components</a:t>
            </a:r>
            <a:r>
              <a:rPr lang="en-US" sz="2000" baseline="0" dirty="0" smtClean="0"/>
              <a:t> of SQL Server handle NULL differently</a:t>
            </a:r>
          </a:p>
          <a:p>
            <a:pPr lvl="1"/>
            <a:r>
              <a:rPr lang="en-US" sz="2000" dirty="0" smtClean="0"/>
              <a:t>Query filters (ON, WHERE, HAVING) filter out UNKNOWNs</a:t>
            </a:r>
          </a:p>
          <a:p>
            <a:pPr lvl="1"/>
            <a:r>
              <a:rPr lang="en-US" sz="2000" dirty="0" smtClean="0"/>
              <a:t>CHECK constraints accept UNKNOWNS</a:t>
            </a:r>
          </a:p>
          <a:p>
            <a:pPr lvl="1"/>
            <a:r>
              <a:rPr lang="en-US" sz="2000" dirty="0" smtClean="0"/>
              <a:t>ORDER BY, DISTINCT treat NULLs as equals</a:t>
            </a:r>
          </a:p>
          <a:p>
            <a:r>
              <a:rPr lang="en-US" sz="2000" dirty="0" smtClean="0"/>
              <a:t>Testing for NULL</a:t>
            </a:r>
          </a:p>
          <a:p>
            <a:pPr lvl="1"/>
            <a:r>
              <a:rPr lang="en-US" sz="2000" dirty="0" smtClean="0"/>
              <a:t>Use IS NULL or IS NOT NULL rather than = NULL or &lt;&gt; NULL</a:t>
            </a:r>
          </a:p>
          <a:p>
            <a:endParaRPr lang="en-US" dirty="0" smtClean="0"/>
          </a:p>
          <a:p>
            <a:endParaRPr lang="en-US" dirty="0"/>
          </a:p>
        </p:txBody>
      </p:sp>
      <p:sp>
        <p:nvSpPr>
          <p:cNvPr id="4" name="AutoShape 3"/>
          <p:cNvSpPr>
            <a:spLocks noChangeArrowheads="1"/>
          </p:cNvSpPr>
          <p:nvPr/>
        </p:nvSpPr>
        <p:spPr bwMode="auto">
          <a:xfrm>
            <a:off x="929326" y="3321348"/>
            <a:ext cx="7318384"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 </a:t>
            </a:r>
            <a:r>
              <a:rPr lang="en-US" sz="2000" b="0" dirty="0" err="1"/>
              <a:t>CustomerID</a:t>
            </a:r>
            <a:r>
              <a:rPr lang="en-US" sz="2000" b="0" dirty="0"/>
              <a:t>, </a:t>
            </a:r>
            <a:r>
              <a:rPr lang="en-US" sz="2000" b="0" dirty="0" err="1"/>
              <a:t>StoreID</a:t>
            </a:r>
            <a:r>
              <a:rPr lang="en-US" sz="2000" b="0" dirty="0"/>
              <a:t>, </a:t>
            </a:r>
            <a:r>
              <a:rPr lang="en-US" sz="2000" b="0" dirty="0" err="1"/>
              <a:t>TerritoryID</a:t>
            </a:r>
            <a:endParaRPr lang="en-US" sz="2000" b="0" dirty="0"/>
          </a:p>
          <a:p>
            <a:r>
              <a:rPr lang="en-US" sz="2000" b="0" dirty="0">
                <a:solidFill>
                  <a:srgbClr val="0000CC"/>
                </a:solidFill>
              </a:rPr>
              <a:t>FROM</a:t>
            </a:r>
            <a:r>
              <a:rPr lang="en-US" sz="2000" b="0" dirty="0"/>
              <a:t> </a:t>
            </a:r>
            <a:r>
              <a:rPr lang="en-US" sz="2000" b="0" dirty="0" err="1"/>
              <a:t>Sales.Customer</a:t>
            </a:r>
            <a:endParaRPr lang="en-US" sz="2000" b="0" dirty="0"/>
          </a:p>
          <a:p>
            <a:r>
              <a:rPr lang="en-US" sz="2000" b="0" dirty="0">
                <a:solidFill>
                  <a:srgbClr val="0000CC"/>
                </a:solidFill>
              </a:rPr>
              <a:t>WHERE</a:t>
            </a:r>
            <a:r>
              <a:rPr lang="en-US" sz="2000" b="0" dirty="0"/>
              <a:t> </a:t>
            </a:r>
            <a:r>
              <a:rPr lang="en-US" sz="2000" b="0" dirty="0" err="1"/>
              <a:t>StoreID</a:t>
            </a:r>
            <a:r>
              <a:rPr lang="en-US" sz="2000" b="0" dirty="0"/>
              <a:t> </a:t>
            </a:r>
            <a:r>
              <a:rPr lang="en-US" sz="2000" b="0" dirty="0">
                <a:solidFill>
                  <a:srgbClr val="0000CC"/>
                </a:solidFill>
              </a:rPr>
              <a:t>IS NULL</a:t>
            </a:r>
          </a:p>
          <a:p>
            <a:r>
              <a:rPr lang="en-US" sz="2000" b="0" dirty="0">
                <a:solidFill>
                  <a:srgbClr val="0000CC"/>
                </a:solidFill>
              </a:rPr>
              <a:t>ORDER BY </a:t>
            </a:r>
            <a:r>
              <a:rPr lang="en-US" sz="2000" b="0" dirty="0" err="1"/>
              <a:t>TerritoryID</a:t>
            </a:r>
            <a:endParaRPr lang="en-US" sz="2000" b="0" dirty="0"/>
          </a:p>
        </p:txBody>
      </p:sp>
    </p:spTree>
    <p:extLst>
      <p:ext uri="{BB962C8B-B14F-4D97-AF65-F5344CB8AC3E}">
        <p14:creationId xmlns:p14="http://schemas.microsoft.com/office/powerpoint/2010/main" val="459631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Advanced SELECT Clauses</a:t>
            </a:r>
            <a:endParaRPr lang="en-GB" sz="6000" dirty="0">
              <a:solidFill>
                <a:schemeClr val="bg1">
                  <a:alpha val="98824"/>
                </a:schemeClr>
              </a:solidFill>
            </a:endParaRPr>
          </a:p>
        </p:txBody>
      </p:sp>
    </p:spTree>
    <p:extLst>
      <p:ext uri="{BB962C8B-B14F-4D97-AF65-F5344CB8AC3E}">
        <p14:creationId xmlns:p14="http://schemas.microsoft.com/office/powerpoint/2010/main" val="54520178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Sorting and filtering data</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69608198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5363" name="Content Placeholder 2"/>
          <p:cNvSpPr>
            <a:spLocks noGrp="1"/>
          </p:cNvSpPr>
          <p:nvPr>
            <p:ph idx="1"/>
          </p:nvPr>
        </p:nvSpPr>
        <p:spPr/>
        <p:txBody>
          <a:bodyPr/>
          <a:lstStyle/>
          <a:p>
            <a:r>
              <a:rPr lang="en-US" sz="2000" dirty="0" smtClean="0"/>
              <a:t>The SELECT statement requires columns specified (* all columns) and the FROM clause to identify what view or table the rows of data are being pulled from</a:t>
            </a:r>
          </a:p>
          <a:p>
            <a:endParaRPr lang="en-US" sz="2000" dirty="0"/>
          </a:p>
          <a:p>
            <a:r>
              <a:rPr lang="en-US" sz="2000" dirty="0" smtClean="0"/>
              <a:t>Clauses like DISTINCT provide control over what items are returned in the result set.</a:t>
            </a:r>
            <a:endParaRPr lang="en-US" sz="2000" dirty="0"/>
          </a:p>
          <a:p>
            <a:endParaRPr lang="en-US" sz="2000" dirty="0" smtClean="0"/>
          </a:p>
          <a:p>
            <a:r>
              <a:rPr lang="en-US" sz="2000" dirty="0" smtClean="0"/>
              <a:t>Aliases are used to define the names of columns or tables being referenced in the SELECT statement </a:t>
            </a:r>
          </a:p>
          <a:p>
            <a:endParaRPr lang="en-US" sz="2000" dirty="0"/>
          </a:p>
          <a:p>
            <a:r>
              <a:rPr lang="en-US" sz="2000" dirty="0" smtClean="0"/>
              <a:t>CASE statements are used for performing comparisons in a list of values and returns first match</a:t>
            </a:r>
            <a:endParaRPr lang="en-US" sz="2800" dirty="0" smtClean="0"/>
          </a:p>
          <a:p>
            <a:endParaRPr lang="en-US" sz="2800" dirty="0"/>
          </a:p>
        </p:txBody>
      </p:sp>
    </p:spTree>
    <p:extLst>
      <p:ext uri="{BB962C8B-B14F-4D97-AF65-F5344CB8AC3E}">
        <p14:creationId xmlns:p14="http://schemas.microsoft.com/office/powerpoint/2010/main" val="14499870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smtClean="0"/>
              <a:t>JOINS are used to display content from multiple tables in a single result set. INNER, OUTER, CROSS, and SELF JOINS can all be used to create the desire result set</a:t>
            </a:r>
          </a:p>
          <a:p>
            <a:endParaRPr lang="en-US" sz="2000" dirty="0"/>
          </a:p>
          <a:p>
            <a:r>
              <a:rPr lang="en-US" sz="2000" dirty="0" smtClean="0"/>
              <a:t>ORDER BY is used to sort the rows returned in the result set</a:t>
            </a:r>
          </a:p>
          <a:p>
            <a:endParaRPr lang="en-US" sz="2000" dirty="0"/>
          </a:p>
          <a:p>
            <a:r>
              <a:rPr lang="en-US" sz="2000" dirty="0" smtClean="0"/>
              <a:t>WHERE is used to filter the rows returned in the result set</a:t>
            </a:r>
          </a:p>
          <a:p>
            <a:endParaRPr lang="en-US" sz="2000" dirty="0"/>
          </a:p>
          <a:p>
            <a:r>
              <a:rPr lang="en-US" sz="2000" dirty="0" smtClean="0"/>
              <a:t>The TOP clause is used to define the number of rows returned in the result set by specifying the number of rows or a percentage of rows returned.</a:t>
            </a:r>
          </a:p>
        </p:txBody>
      </p:sp>
    </p:spTree>
    <p:extLst>
      <p:ext uri="{BB962C8B-B14F-4D97-AF65-F5344CB8AC3E}">
        <p14:creationId xmlns:p14="http://schemas.microsoft.com/office/powerpoint/2010/main" val="2146502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DISTINCT</a:t>
            </a:r>
            <a:endParaRPr lang="en-US" dirty="0"/>
          </a:p>
        </p:txBody>
      </p:sp>
      <p:sp>
        <p:nvSpPr>
          <p:cNvPr id="3" name="Content Placeholder 2"/>
          <p:cNvSpPr>
            <a:spLocks noGrp="1"/>
          </p:cNvSpPr>
          <p:nvPr>
            <p:ph idx="1"/>
          </p:nvPr>
        </p:nvSpPr>
        <p:spPr/>
        <p:txBody>
          <a:bodyPr/>
          <a:lstStyle/>
          <a:p>
            <a:r>
              <a:rPr lang="en-US" sz="2000" dirty="0"/>
              <a:t>Specifies that only unique rows can appear in the </a:t>
            </a:r>
            <a:r>
              <a:rPr lang="en-US" sz="2000" dirty="0" smtClean="0"/>
              <a:t>result set</a:t>
            </a:r>
          </a:p>
          <a:p>
            <a:r>
              <a:rPr lang="en-US" sz="2000" dirty="0" smtClean="0"/>
              <a:t>Removes</a:t>
            </a:r>
            <a:r>
              <a:rPr lang="en-US" sz="2000" baseline="0" dirty="0" smtClean="0"/>
              <a:t> duplicates based on column list results, not source table</a:t>
            </a:r>
          </a:p>
          <a:p>
            <a:r>
              <a:rPr lang="en-US" sz="2000" baseline="0" dirty="0" smtClean="0"/>
              <a:t>Provides uniqueness across set of selected columns</a:t>
            </a:r>
          </a:p>
          <a:p>
            <a:r>
              <a:rPr lang="en-US" sz="2000" dirty="0" smtClean="0"/>
              <a:t>Removes rows already operated on by WHERE, HAVING, and GROUP BY clauses</a:t>
            </a:r>
          </a:p>
          <a:p>
            <a:r>
              <a:rPr lang="en-US" sz="2000" dirty="0" smtClean="0"/>
              <a:t>Some queries may improve performance by filtering out duplicates prior to execution of SELECT clause</a:t>
            </a:r>
            <a:endParaRPr lang="en-US" sz="2000" dirty="0"/>
          </a:p>
        </p:txBody>
      </p:sp>
    </p:spTree>
    <p:extLst>
      <p:ext uri="{BB962C8B-B14F-4D97-AF65-F5344CB8AC3E}">
        <p14:creationId xmlns:p14="http://schemas.microsoft.com/office/powerpoint/2010/main" val="3654443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t>
            </a:r>
            <a:r>
              <a:rPr lang="en-US" baseline="0" dirty="0" smtClean="0"/>
              <a:t> DISTINCT syntax</a:t>
            </a:r>
            <a:endParaRPr lang="en-US" dirty="0"/>
          </a:p>
        </p:txBody>
      </p:sp>
      <p:sp>
        <p:nvSpPr>
          <p:cNvPr id="4" name="AutoShape 3"/>
          <p:cNvSpPr>
            <a:spLocks noChangeArrowheads="1"/>
          </p:cNvSpPr>
          <p:nvPr/>
        </p:nvSpPr>
        <p:spPr bwMode="auto">
          <a:xfrm>
            <a:off x="1444625" y="997354"/>
            <a:ext cx="6256338"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SELECT DISTINCT &lt;column list&gt;</a:t>
            </a:r>
          </a:p>
          <a:p>
            <a:pPr defTabSz="457200">
              <a:lnSpc>
                <a:spcPct val="90000"/>
              </a:lnSpc>
              <a:tabLst>
                <a:tab pos="457200" algn="l"/>
              </a:tabLst>
              <a:defRPr/>
            </a:pPr>
            <a:endParaRPr lang="en-US" sz="2000" b="0" dirty="0" smtClean="0">
              <a:latin typeface="Lucida Sans Typewriter" pitchFamily="49" charset="0"/>
              <a:cs typeface="+mn-cs"/>
            </a:endParaRPr>
          </a:p>
          <a:p>
            <a:pPr defTabSz="457200">
              <a:lnSpc>
                <a:spcPct val="90000"/>
              </a:lnSpc>
              <a:tabLst>
                <a:tab pos="457200" algn="l"/>
              </a:tabLst>
              <a:defRPr/>
            </a:pPr>
            <a:r>
              <a:rPr lang="en-US" sz="2000" b="0" dirty="0" smtClean="0">
                <a:latin typeface="Lucida Sans Typewriter" pitchFamily="49" charset="0"/>
                <a:cs typeface="+mn-cs"/>
              </a:rPr>
              <a:t>FROM &lt;table or view&gt;</a:t>
            </a:r>
            <a:endParaRPr lang="en-US" sz="2000" b="0" dirty="0">
              <a:latin typeface="Lucida Sans Typewriter" pitchFamily="49" charset="0"/>
              <a:cs typeface="+mn-cs"/>
            </a:endParaRPr>
          </a:p>
        </p:txBody>
      </p:sp>
      <p:sp>
        <p:nvSpPr>
          <p:cNvPr id="6" name="AutoShape 3"/>
          <p:cNvSpPr>
            <a:spLocks noChangeArrowheads="1"/>
          </p:cNvSpPr>
          <p:nvPr/>
        </p:nvSpPr>
        <p:spPr bwMode="auto">
          <a:xfrm>
            <a:off x="1444625" y="2448758"/>
            <a:ext cx="6256338"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marL="0" indent="0">
              <a:buNone/>
            </a:pPr>
            <a:r>
              <a:rPr lang="en-US" sz="2000" dirty="0">
                <a:solidFill>
                  <a:srgbClr val="0000FF"/>
                </a:solidFill>
                <a:latin typeface="Lucida Sans Typewriter" pitchFamily="49" charset="0"/>
              </a:rPr>
              <a:t> </a:t>
            </a:r>
            <a:r>
              <a:rPr lang="en-US" sz="2000" dirty="0" smtClean="0">
                <a:solidFill>
                  <a:srgbClr val="0000FF"/>
                </a:solidFill>
                <a:latin typeface="Lucida Sans Typewriter" pitchFamily="49" charset="0"/>
              </a:rPr>
              <a:t>SELECT DISTINCT</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StoreID</a:t>
            </a:r>
            <a:endParaRPr lang="en-US" sz="2000" dirty="0">
              <a:solidFill>
                <a:prstClr val="black"/>
              </a:solidFill>
              <a:latin typeface="Lucida Sans Typewriter" pitchFamily="49" charset="0"/>
            </a:endParaRPr>
          </a:p>
          <a:p>
            <a:pPr marL="0" indent="0">
              <a:buNone/>
            </a:pPr>
            <a:r>
              <a:rPr lang="en-US" sz="2000" dirty="0">
                <a:solidFill>
                  <a:srgbClr val="0000FF"/>
                </a:solidFill>
                <a:latin typeface="Lucida Sans Typewriter" pitchFamily="49" charset="0"/>
              </a:rPr>
              <a:t> FROM</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a:t>
            </a:r>
            <a:r>
              <a:rPr lang="en-US" sz="2000" dirty="0" err="1"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Customer</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p:txBody>
      </p:sp>
      <p:sp>
        <p:nvSpPr>
          <p:cNvPr id="7" name="AutoShape 3"/>
          <p:cNvSpPr>
            <a:spLocks noChangeArrowheads="1"/>
          </p:cNvSpPr>
          <p:nvPr/>
        </p:nvSpPr>
        <p:spPr bwMode="auto">
          <a:xfrm>
            <a:off x="1444625" y="3665581"/>
            <a:ext cx="6256338" cy="23336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b="0" dirty="0" err="1" smtClean="0">
                <a:latin typeface="Lucida Sans Typewriter" pitchFamily="49" charset="0"/>
              </a:rPr>
              <a:t>StoreID</a:t>
            </a:r>
            <a:endParaRPr lang="en-US" sz="2000" b="0" dirty="0" smtClean="0">
              <a:latin typeface="Lucida Sans Typewriter" pitchFamily="49" charset="0"/>
            </a:endParaRPr>
          </a:p>
          <a:p>
            <a:r>
              <a:rPr lang="en-US" sz="2000" b="0" dirty="0" smtClean="0">
                <a:latin typeface="Lucida Sans Typewriter" pitchFamily="49" charset="0"/>
              </a:rPr>
              <a:t>-------</a:t>
            </a:r>
          </a:p>
          <a:p>
            <a:r>
              <a:rPr lang="en-US" sz="2000" b="0" dirty="0" smtClean="0">
                <a:latin typeface="Lucida Sans Typewriter" pitchFamily="49" charset="0"/>
              </a:rPr>
              <a:t>1234</a:t>
            </a:r>
          </a:p>
          <a:p>
            <a:r>
              <a:rPr lang="en-US" sz="2000" b="0" dirty="0" smtClean="0">
                <a:latin typeface="Lucida Sans Typewriter" pitchFamily="49" charset="0"/>
              </a:rPr>
              <a:t>570</a:t>
            </a:r>
          </a:p>
          <a:p>
            <a:r>
              <a:rPr lang="en-US" sz="2000" b="0" dirty="0" smtClean="0">
                <a:latin typeface="Lucida Sans Typewriter" pitchFamily="49" charset="0"/>
              </a:rPr>
              <a:t>902</a:t>
            </a:r>
          </a:p>
          <a:p>
            <a:r>
              <a:rPr lang="en-US" sz="2000" b="0" dirty="0" smtClean="0">
                <a:latin typeface="Lucida Sans Typewriter" pitchFamily="49" charset="0"/>
              </a:rPr>
              <a:t>1898</a:t>
            </a:r>
          </a:p>
          <a:p>
            <a:r>
              <a:rPr lang="en-US" sz="2000" b="0" dirty="0" smtClean="0">
                <a:latin typeface="Lucida Sans Typewriter" pitchFamily="49" charset="0"/>
              </a:rPr>
              <a:t>710</a:t>
            </a:r>
            <a:endParaRPr lang="en-US" sz="2000" b="0" dirty="0">
              <a:latin typeface="Lucida Sans Typewriter" pitchFamily="49" charset="0"/>
            </a:endParaRPr>
          </a:p>
        </p:txBody>
      </p:sp>
    </p:spTree>
    <p:extLst>
      <p:ext uri="{BB962C8B-B14F-4D97-AF65-F5344CB8AC3E}">
        <p14:creationId xmlns:p14="http://schemas.microsoft.com/office/powerpoint/2010/main" val="3016984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l" defTabSz="914400" rtl="0" eaLnBrk="1" fontAlgn="base" latinLnBrk="0" hangingPunct="1">
              <a:lnSpc>
                <a:spcPct val="85000"/>
              </a:lnSpc>
              <a:spcBef>
                <a:spcPct val="0"/>
              </a:spcBef>
              <a:spcAft>
                <a:spcPct val="0"/>
              </a:spcAft>
              <a:buClr>
                <a:srgbClr val="DC0081"/>
              </a:buClr>
              <a:buSzTx/>
              <a:buFont typeface="Wingdings" pitchFamily="2" charset="2"/>
              <a:buNone/>
              <a:tabLst/>
              <a:defRPr/>
            </a:pPr>
            <a:r>
              <a:rPr lang="en-US" sz="3600" dirty="0" smtClean="0">
                <a:solidFill>
                  <a:schemeClr val="accent6"/>
                </a:solidFill>
                <a:effectLst/>
                <a:latin typeface="+mj-lt"/>
                <a:ea typeface="+mj-ea"/>
                <a:cs typeface="+mj-cs"/>
              </a:rPr>
              <a:t>Using aliases to refer to columns</a:t>
            </a:r>
            <a:endParaRPr lang="en-US" sz="3600" dirty="0" smtClean="0">
              <a:solidFill>
                <a:schemeClr val="accent6"/>
              </a:solidFill>
              <a:effectLst/>
            </a:endParaRPr>
          </a:p>
        </p:txBody>
      </p:sp>
      <p:sp>
        <p:nvSpPr>
          <p:cNvPr id="3" name="Content Placeholder 2"/>
          <p:cNvSpPr>
            <a:spLocks noGrp="1"/>
          </p:cNvSpPr>
          <p:nvPr>
            <p:ph idx="1"/>
          </p:nvPr>
        </p:nvSpPr>
        <p:spPr/>
        <p:txBody>
          <a:bodyPr/>
          <a:lstStyle/>
          <a:p>
            <a:r>
              <a:rPr lang="en-US" dirty="0" smtClean="0"/>
              <a:t>Column</a:t>
            </a:r>
            <a:r>
              <a:rPr lang="en-US" baseline="0" dirty="0" smtClean="0"/>
              <a:t> aliases using AS</a:t>
            </a:r>
          </a:p>
          <a:p>
            <a:endParaRPr lang="en-US" baseline="0" dirty="0" smtClean="0"/>
          </a:p>
          <a:p>
            <a:endParaRPr lang="en-US" dirty="0"/>
          </a:p>
          <a:p>
            <a:endParaRPr lang="en-US" baseline="0" dirty="0" smtClean="0"/>
          </a:p>
          <a:p>
            <a:endParaRPr lang="en-US" baseline="0" dirty="0" smtClean="0"/>
          </a:p>
          <a:p>
            <a:r>
              <a:rPr lang="en-US" baseline="0" dirty="0" smtClean="0"/>
              <a:t>Column aliases using =</a:t>
            </a:r>
          </a:p>
          <a:p>
            <a:endParaRPr lang="en-US" baseline="0" dirty="0" smtClean="0"/>
          </a:p>
          <a:p>
            <a:endParaRPr lang="en-US" dirty="0"/>
          </a:p>
          <a:p>
            <a:endParaRPr lang="en-US" baseline="0" dirty="0" smtClean="0"/>
          </a:p>
          <a:p>
            <a:endParaRPr lang="en-US" baseline="0" dirty="0" smtClean="0"/>
          </a:p>
          <a:p>
            <a:r>
              <a:rPr lang="en-US" baseline="0" dirty="0" smtClean="0"/>
              <a:t>Accidental column aliases</a:t>
            </a:r>
            <a:endParaRPr lang="en-US" dirty="0"/>
          </a:p>
        </p:txBody>
      </p:sp>
      <p:sp>
        <p:nvSpPr>
          <p:cNvPr id="4" name="AutoShape 3"/>
          <p:cNvSpPr txBox="1">
            <a:spLocks noChangeArrowheads="1"/>
          </p:cNvSpPr>
          <p:nvPr/>
        </p:nvSpPr>
        <p:spPr bwMode="auto">
          <a:xfrm>
            <a:off x="458787" y="1486305"/>
            <a:ext cx="8259327"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SalesOrderID</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UnitPrice</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err="1" smtClean="0">
                <a:solidFill>
                  <a:prstClr val="black"/>
                </a:solidFill>
                <a:latin typeface="Lucida Sans Typewriter" pitchFamily="49" charset="0"/>
              </a:rPr>
              <a:t>OrderQty</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AS</a:t>
            </a:r>
            <a:r>
              <a:rPr lang="en-US" dirty="0">
                <a:solidFill>
                  <a:prstClr val="black"/>
                </a:solidFill>
                <a:latin typeface="Lucida Sans Typewriter" pitchFamily="49" charset="0"/>
              </a:rPr>
              <a:t> </a:t>
            </a:r>
            <a:r>
              <a:rPr lang="en-US" dirty="0" smtClean="0">
                <a:solidFill>
                  <a:prstClr val="black"/>
                </a:solidFill>
                <a:latin typeface="Lucida Sans Typewriter" pitchFamily="49" charset="0"/>
              </a:rPr>
              <a:t>Quantity</a:t>
            </a:r>
            <a:endParaRPr lang="en-US" dirty="0">
              <a:solidFill>
                <a:prstClr val="black"/>
              </a:solidFill>
              <a:latin typeface="Lucida Sans Typewriter" pitchFamily="49" charset="0"/>
            </a:endParaRPr>
          </a:p>
          <a:p>
            <a:pPr marL="0" indent="0">
              <a:buNone/>
            </a:pPr>
            <a:r>
              <a:rPr lang="en-US" dirty="0">
                <a:solidFill>
                  <a:prstClr val="black"/>
                </a:solidFill>
                <a:latin typeface="Lucida Sans Typewriter" pitchFamily="49" charset="0"/>
              </a:rPr>
              <a:t> </a:t>
            </a:r>
            <a:r>
              <a:rPr lang="en-US" dirty="0" smtClean="0">
                <a:solidFill>
                  <a:srgbClr val="0000FF"/>
                </a:solidFill>
                <a:latin typeface="Lucida Sans Typewriter" pitchFamily="49" charset="0"/>
              </a:rPr>
              <a:t>FROM</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a:t>
            </a:r>
            <a:r>
              <a:rPr lang="en-US" dirty="0" err="1" smtClean="0">
                <a:solidFill>
                  <a:srgbClr val="808080"/>
                </a:solidFill>
                <a:latin typeface="Lucida Sans Typewriter" pitchFamily="49" charset="0"/>
              </a:rPr>
              <a:t>.</a:t>
            </a:r>
            <a:r>
              <a:rPr lang="en-US" dirty="0" err="1" smtClean="0">
                <a:solidFill>
                  <a:schemeClr val="bg2">
                    <a:lumMod val="10000"/>
                  </a:schemeClr>
                </a:solidFill>
                <a:latin typeface="Lucida Sans Typewriter" pitchFamily="49" charset="0"/>
              </a:rPr>
              <a:t>SalesOrderDetail</a:t>
            </a:r>
            <a:r>
              <a:rPr lang="en-US" dirty="0" smtClean="0">
                <a:solidFill>
                  <a:srgbClr val="808080"/>
                </a:solidFill>
                <a:latin typeface="Lucida Sans Typewriter" pitchFamily="49" charset="0"/>
              </a:rPr>
              <a:t>;</a:t>
            </a:r>
            <a:endParaRPr lang="en-US" dirty="0">
              <a:solidFill>
                <a:srgbClr val="808080"/>
              </a:solidFill>
              <a:latin typeface="Lucida Sans Typewriter" pitchFamily="49" charset="0"/>
            </a:endParaRPr>
          </a:p>
        </p:txBody>
      </p:sp>
      <p:sp>
        <p:nvSpPr>
          <p:cNvPr id="5" name="AutoShape 3"/>
          <p:cNvSpPr txBox="1">
            <a:spLocks noChangeArrowheads="1"/>
          </p:cNvSpPr>
          <p:nvPr/>
        </p:nvSpPr>
        <p:spPr bwMode="auto">
          <a:xfrm>
            <a:off x="458787" y="2889458"/>
            <a:ext cx="8033858"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SalesOrderID</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UnitPrice</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a:solidFill>
                  <a:prstClr val="black"/>
                </a:solidFill>
                <a:latin typeface="Lucida Sans Typewriter" pitchFamily="49" charset="0"/>
              </a:rPr>
              <a:t>Q</a:t>
            </a:r>
            <a:r>
              <a:rPr lang="en-US" dirty="0" smtClean="0">
                <a:solidFill>
                  <a:prstClr val="black"/>
                </a:solidFill>
                <a:latin typeface="Lucida Sans Typewriter" pitchFamily="49" charset="0"/>
              </a:rPr>
              <a:t>uantity </a:t>
            </a:r>
            <a:r>
              <a:rPr lang="en-US" dirty="0" smtClean="0">
                <a:latin typeface="Lucida Sans Typewriter" pitchFamily="49" charset="0"/>
              </a:rPr>
              <a:t>=</a:t>
            </a:r>
            <a:r>
              <a:rPr lang="en-US" b="0" dirty="0" smtClean="0">
                <a:latin typeface="Lucida Sans Typewriter" pitchFamily="49" charset="0"/>
              </a:rPr>
              <a:t> </a:t>
            </a:r>
            <a:r>
              <a:rPr lang="en-US" dirty="0" err="1" smtClean="0">
                <a:solidFill>
                  <a:schemeClr val="bg2">
                    <a:lumMod val="10000"/>
                  </a:schemeClr>
                </a:solidFill>
                <a:latin typeface="Lucida Sans Typewriter" pitchFamily="49" charset="0"/>
              </a:rPr>
              <a:t>OrderQty</a:t>
            </a:r>
            <a:r>
              <a:rPr lang="en-US" dirty="0" smtClean="0">
                <a:solidFill>
                  <a:prstClr val="black"/>
                </a:solidFill>
                <a:latin typeface="Lucida Sans Typewriter" pitchFamily="49" charset="0"/>
              </a:rPr>
              <a:t> </a:t>
            </a:r>
            <a:endParaRPr lang="en-US" b="0" dirty="0">
              <a:latin typeface="Lucida Sans Typewriter" pitchFamily="49" charset="0"/>
            </a:endParaRPr>
          </a:p>
          <a:p>
            <a:pPr marL="0" indent="0">
              <a:buNone/>
            </a:pPr>
            <a:r>
              <a:rPr lang="en-US" b="0" dirty="0">
                <a:latin typeface="Lucida Sans Typewriter" pitchFamily="49" charset="0"/>
              </a:rPr>
              <a:t> </a:t>
            </a:r>
            <a:r>
              <a:rPr lang="en-US" dirty="0" smtClean="0">
                <a:solidFill>
                  <a:srgbClr val="0000FF"/>
                </a:solidFill>
                <a:latin typeface="Lucida Sans Typewriter" pitchFamily="49" charset="0"/>
              </a:rPr>
              <a:t>FROM</a:t>
            </a:r>
            <a:r>
              <a:rPr lang="en-US" dirty="0" smtClean="0">
                <a:solidFill>
                  <a:prstClr val="black"/>
                </a:solidFill>
                <a:latin typeface="Lucida Sans Typewriter" pitchFamily="49" charset="0"/>
              </a:rPr>
              <a:t>  </a:t>
            </a:r>
            <a:r>
              <a:rPr lang="en-US" dirty="0" err="1">
                <a:solidFill>
                  <a:prstClr val="black"/>
                </a:solidFill>
                <a:latin typeface="Lucida Sans Typewriter" pitchFamily="49" charset="0"/>
              </a:rPr>
              <a:t>Sales</a:t>
            </a:r>
            <a:r>
              <a:rPr lang="en-US" dirty="0" err="1">
                <a:solidFill>
                  <a:srgbClr val="808080"/>
                </a:solidFill>
                <a:latin typeface="Lucida Sans Typewriter" pitchFamily="49" charset="0"/>
              </a:rPr>
              <a:t>.</a:t>
            </a:r>
            <a:r>
              <a:rPr lang="en-US" dirty="0" err="1">
                <a:solidFill>
                  <a:schemeClr val="bg2">
                    <a:lumMod val="10000"/>
                  </a:schemeClr>
                </a:solidFill>
                <a:latin typeface="Lucida Sans Typewriter" pitchFamily="49" charset="0"/>
              </a:rPr>
              <a:t>SalesOrderDetail</a:t>
            </a:r>
            <a:r>
              <a:rPr lang="en-US" dirty="0">
                <a:solidFill>
                  <a:srgbClr val="808080"/>
                </a:solidFill>
                <a:latin typeface="Lucida Sans Typewriter" pitchFamily="49" charset="0"/>
              </a:rPr>
              <a:t>;</a:t>
            </a:r>
          </a:p>
        </p:txBody>
      </p:sp>
      <p:sp>
        <p:nvSpPr>
          <p:cNvPr id="6" name="AutoShape 3"/>
          <p:cNvSpPr txBox="1">
            <a:spLocks noChangeArrowheads="1"/>
          </p:cNvSpPr>
          <p:nvPr/>
        </p:nvSpPr>
        <p:spPr bwMode="auto">
          <a:xfrm>
            <a:off x="458787" y="4481613"/>
            <a:ext cx="7751762"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defTabSz="457200">
              <a:buFontTx/>
              <a:buNone/>
              <a:tabLst>
                <a:tab pos="457200" algn="l"/>
              </a:tabLst>
              <a:defRPr/>
            </a:pPr>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SalesOrderID</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UnitPrice</a:t>
            </a:r>
            <a:r>
              <a:rPr lang="en-US" b="0" dirty="0" smtClean="0">
                <a:latin typeface="Lucida Sans Typewriter" pitchFamily="49" charset="0"/>
              </a:rPr>
              <a:t> </a:t>
            </a:r>
            <a:r>
              <a:rPr lang="en-US" dirty="0">
                <a:solidFill>
                  <a:prstClr val="black"/>
                </a:solidFill>
                <a:latin typeface="Lucida Sans Typewriter" pitchFamily="49" charset="0"/>
              </a:rPr>
              <a:t>Q</a:t>
            </a:r>
            <a:r>
              <a:rPr lang="en-US" dirty="0" smtClean="0">
                <a:solidFill>
                  <a:prstClr val="black"/>
                </a:solidFill>
                <a:latin typeface="Lucida Sans Typewriter" pitchFamily="49" charset="0"/>
              </a:rPr>
              <a:t>uantity </a:t>
            </a:r>
            <a:endParaRPr lang="en-US" b="0" dirty="0" smtClean="0">
              <a:latin typeface="Lucida Sans Typewriter" pitchFamily="49" charset="0"/>
            </a:endParaRPr>
          </a:p>
          <a:p>
            <a:pPr marL="0" indent="0">
              <a:buNone/>
            </a:pPr>
            <a:r>
              <a:rPr lang="en-US" b="0" dirty="0" smtClean="0">
                <a:latin typeface="Lucida Sans Typewriter" pitchFamily="49" charset="0"/>
              </a:rPr>
              <a:t> </a:t>
            </a:r>
            <a:r>
              <a:rPr lang="en-US" dirty="0" smtClean="0">
                <a:solidFill>
                  <a:srgbClr val="0000FF"/>
                </a:solidFill>
                <a:latin typeface="Lucida Sans Typewriter" pitchFamily="49" charset="0"/>
              </a:rPr>
              <a:t>FROM</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a:t>
            </a:r>
            <a:r>
              <a:rPr lang="en-US" dirty="0" err="1" smtClean="0">
                <a:solidFill>
                  <a:srgbClr val="808080"/>
                </a:solidFill>
                <a:latin typeface="Lucida Sans Typewriter" pitchFamily="49" charset="0"/>
              </a:rPr>
              <a:t>.</a:t>
            </a:r>
            <a:r>
              <a:rPr lang="en-US" dirty="0" err="1" smtClean="0">
                <a:solidFill>
                  <a:schemeClr val="bg2">
                    <a:lumMod val="10000"/>
                  </a:schemeClr>
                </a:solidFill>
                <a:latin typeface="Lucida Sans Typewriter" pitchFamily="49" charset="0"/>
              </a:rPr>
              <a:t>SalesOrderDetail</a:t>
            </a:r>
            <a:r>
              <a:rPr lang="en-US" dirty="0">
                <a:solidFill>
                  <a:srgbClr val="808080"/>
                </a:solidFill>
                <a:latin typeface="Lucida Sans Typewriter" pitchFamily="49" charset="0"/>
              </a:rPr>
              <a:t>;</a:t>
            </a:r>
          </a:p>
        </p:txBody>
      </p:sp>
    </p:spTree>
    <p:extLst>
      <p:ext uri="{BB962C8B-B14F-4D97-AF65-F5344CB8AC3E}">
        <p14:creationId xmlns:p14="http://schemas.microsoft.com/office/powerpoint/2010/main" val="543781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aliases to refer to tables</a:t>
            </a:r>
            <a:endParaRPr lang="en-US" dirty="0"/>
          </a:p>
        </p:txBody>
      </p:sp>
      <p:sp>
        <p:nvSpPr>
          <p:cNvPr id="3" name="Content Placeholder 2"/>
          <p:cNvSpPr>
            <a:spLocks noGrp="1"/>
          </p:cNvSpPr>
          <p:nvPr>
            <p:ph idx="1"/>
          </p:nvPr>
        </p:nvSpPr>
        <p:spPr/>
        <p:txBody>
          <a:bodyPr/>
          <a:lstStyle/>
          <a:p>
            <a:r>
              <a:rPr lang="en-US" dirty="0" smtClean="0"/>
              <a:t>Create table aliases</a:t>
            </a:r>
            <a:r>
              <a:rPr lang="en-US" baseline="0" dirty="0" smtClean="0"/>
              <a:t> in the FROM clause using </a:t>
            </a:r>
            <a:r>
              <a:rPr lang="en-US" dirty="0" smtClean="0"/>
              <a:t>AS</a:t>
            </a:r>
          </a:p>
          <a:p>
            <a:endParaRPr lang="en-US" dirty="0"/>
          </a:p>
          <a:p>
            <a:endParaRPr lang="en-US" dirty="0" smtClean="0"/>
          </a:p>
          <a:p>
            <a:endParaRPr lang="en-US" dirty="0" smtClean="0"/>
          </a:p>
          <a:p>
            <a:endParaRPr lang="en-US" dirty="0"/>
          </a:p>
          <a:p>
            <a:endParaRPr lang="en-US" dirty="0" smtClean="0"/>
          </a:p>
          <a:p>
            <a:r>
              <a:rPr lang="en-US" dirty="0" smtClean="0"/>
              <a:t>Table aliases without AS</a:t>
            </a:r>
          </a:p>
          <a:p>
            <a:endParaRPr lang="en-US" dirty="0" smtClean="0"/>
          </a:p>
          <a:p>
            <a:endParaRPr lang="en-US" dirty="0"/>
          </a:p>
          <a:p>
            <a:endParaRPr lang="en-US" dirty="0" smtClean="0"/>
          </a:p>
          <a:p>
            <a:endParaRPr lang="en-US" dirty="0"/>
          </a:p>
          <a:p>
            <a:r>
              <a:rPr lang="en-US" dirty="0" smtClean="0"/>
              <a:t>Using table aliases in the SELECT clause</a:t>
            </a:r>
          </a:p>
        </p:txBody>
      </p:sp>
      <p:sp>
        <p:nvSpPr>
          <p:cNvPr id="4" name="AutoShape 3"/>
          <p:cNvSpPr txBox="1">
            <a:spLocks noChangeArrowheads="1"/>
          </p:cNvSpPr>
          <p:nvPr/>
        </p:nvSpPr>
        <p:spPr bwMode="auto">
          <a:xfrm>
            <a:off x="482601" y="1502195"/>
            <a:ext cx="7751762"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solidFill>
                  <a:srgbClr val="0000CC"/>
                </a:solidFill>
              </a:rPr>
              <a:t> </a:t>
            </a:r>
            <a:r>
              <a:rPr lang="en-US" dirty="0">
                <a:solidFill>
                  <a:srgbClr val="0000CC"/>
                </a:solidFill>
              </a:rPr>
              <a:t>SELECT </a:t>
            </a:r>
            <a:r>
              <a:rPr lang="en-US" dirty="0" err="1"/>
              <a:t>SalesOrderID</a:t>
            </a:r>
            <a:r>
              <a:rPr lang="en-US" dirty="0"/>
              <a:t>, </a:t>
            </a:r>
            <a:r>
              <a:rPr lang="en-US" dirty="0" err="1"/>
              <a:t>ProductID</a:t>
            </a:r>
            <a:endParaRPr lang="en-US" dirty="0"/>
          </a:p>
          <a:p>
            <a:pPr marL="0" indent="0">
              <a:buNone/>
            </a:pPr>
            <a:r>
              <a:rPr lang="en-US" dirty="0">
                <a:solidFill>
                  <a:srgbClr val="0000CC"/>
                </a:solidFill>
              </a:rPr>
              <a:t> FROM  </a:t>
            </a:r>
            <a:r>
              <a:rPr lang="en-US" dirty="0" err="1"/>
              <a:t>Sales.SalesOrderDetail</a:t>
            </a:r>
            <a:r>
              <a:rPr lang="en-US" dirty="0"/>
              <a:t> </a:t>
            </a:r>
            <a:r>
              <a:rPr lang="en-US" dirty="0">
                <a:solidFill>
                  <a:srgbClr val="0000CC"/>
                </a:solidFill>
              </a:rPr>
              <a:t>AS</a:t>
            </a:r>
            <a:r>
              <a:rPr lang="en-US" dirty="0"/>
              <a:t> </a:t>
            </a:r>
            <a:r>
              <a:rPr lang="en-US" dirty="0" err="1"/>
              <a:t>SalesOrders</a:t>
            </a:r>
            <a:r>
              <a:rPr lang="en-US" dirty="0"/>
              <a:t>;</a:t>
            </a:r>
          </a:p>
        </p:txBody>
      </p:sp>
      <p:sp>
        <p:nvSpPr>
          <p:cNvPr id="5" name="AutoShape 3"/>
          <p:cNvSpPr txBox="1">
            <a:spLocks noChangeArrowheads="1"/>
          </p:cNvSpPr>
          <p:nvPr/>
        </p:nvSpPr>
        <p:spPr bwMode="auto">
          <a:xfrm>
            <a:off x="482601" y="3203424"/>
            <a:ext cx="7751762"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solidFill>
                  <a:srgbClr val="0000FF"/>
                </a:solidFill>
              </a:rPr>
              <a:t> SELECT </a:t>
            </a:r>
            <a:r>
              <a:rPr lang="en-US" dirty="0" err="1"/>
              <a:t>SalesOrderID</a:t>
            </a:r>
            <a:r>
              <a:rPr lang="en-US" dirty="0"/>
              <a:t>, </a:t>
            </a:r>
            <a:r>
              <a:rPr lang="en-US" dirty="0" err="1"/>
              <a:t>ProductID</a:t>
            </a:r>
            <a:endParaRPr lang="en-US" dirty="0"/>
          </a:p>
          <a:p>
            <a:pPr marL="0" indent="0">
              <a:buNone/>
            </a:pPr>
            <a:r>
              <a:rPr lang="en-US" dirty="0" smtClean="0">
                <a:solidFill>
                  <a:srgbClr val="0000FF"/>
                </a:solidFill>
              </a:rPr>
              <a:t> </a:t>
            </a:r>
            <a:r>
              <a:rPr lang="en-US" dirty="0">
                <a:solidFill>
                  <a:srgbClr val="0000FF"/>
                </a:solidFill>
              </a:rPr>
              <a:t>FROM</a:t>
            </a:r>
            <a:r>
              <a:rPr lang="en-US" dirty="0">
                <a:solidFill>
                  <a:prstClr val="black"/>
                </a:solidFill>
              </a:rPr>
              <a:t> </a:t>
            </a:r>
            <a:r>
              <a:rPr lang="en-US" dirty="0" err="1"/>
              <a:t>Sales.SalesOrderDetail</a:t>
            </a:r>
            <a:r>
              <a:rPr lang="en-US" dirty="0" smtClean="0">
                <a:solidFill>
                  <a:prstClr val="black"/>
                </a:solidFill>
              </a:rPr>
              <a:t> </a:t>
            </a:r>
            <a:r>
              <a:rPr lang="en-US" dirty="0" err="1" smtClean="0">
                <a:solidFill>
                  <a:prstClr val="black"/>
                </a:solidFill>
              </a:rPr>
              <a:t>SalesOrders</a:t>
            </a:r>
            <a:r>
              <a:rPr lang="en-US" dirty="0" smtClean="0">
                <a:solidFill>
                  <a:srgbClr val="808080"/>
                </a:solidFill>
              </a:rPr>
              <a:t>;</a:t>
            </a:r>
            <a:endParaRPr lang="en-US" dirty="0">
              <a:solidFill>
                <a:srgbClr val="808080"/>
              </a:solidFill>
            </a:endParaRPr>
          </a:p>
        </p:txBody>
      </p:sp>
      <p:sp>
        <p:nvSpPr>
          <p:cNvPr id="6" name="AutoShape 3"/>
          <p:cNvSpPr txBox="1">
            <a:spLocks noChangeArrowheads="1"/>
          </p:cNvSpPr>
          <p:nvPr/>
        </p:nvSpPr>
        <p:spPr bwMode="auto">
          <a:xfrm>
            <a:off x="471488" y="4660648"/>
            <a:ext cx="7751762"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solidFill>
                  <a:srgbClr val="0000FF"/>
                </a:solidFill>
              </a:rPr>
              <a:t> </a:t>
            </a:r>
            <a:r>
              <a:rPr lang="en-US" dirty="0" smtClean="0">
                <a:solidFill>
                  <a:srgbClr val="0000FF"/>
                </a:solidFill>
              </a:rPr>
              <a:t>SELECT </a:t>
            </a:r>
            <a:r>
              <a:rPr lang="en-US" dirty="0" err="1" smtClean="0"/>
              <a:t>SalesOrders.SalesOrderID</a:t>
            </a:r>
            <a:r>
              <a:rPr lang="en-US" dirty="0"/>
              <a:t>, </a:t>
            </a:r>
            <a:r>
              <a:rPr lang="en-US" dirty="0" err="1" smtClean="0"/>
              <a:t>SalesOrders.ProductID</a:t>
            </a:r>
            <a:endParaRPr lang="en-US" dirty="0"/>
          </a:p>
          <a:p>
            <a:pPr marL="0" indent="0">
              <a:buNone/>
            </a:pPr>
            <a:r>
              <a:rPr lang="en-US" dirty="0" smtClean="0">
                <a:solidFill>
                  <a:srgbClr val="0000FF"/>
                </a:solidFill>
              </a:rPr>
              <a:t> </a:t>
            </a:r>
            <a:r>
              <a:rPr lang="en-US" dirty="0">
                <a:solidFill>
                  <a:srgbClr val="0000FF"/>
                </a:solidFill>
              </a:rPr>
              <a:t>FROM</a:t>
            </a:r>
            <a:r>
              <a:rPr lang="en-US" dirty="0">
                <a:solidFill>
                  <a:prstClr val="black"/>
                </a:solidFill>
              </a:rPr>
              <a:t>  </a:t>
            </a:r>
            <a:r>
              <a:rPr lang="en-US" dirty="0" err="1" smtClean="0">
                <a:solidFill>
                  <a:prstClr val="black"/>
                </a:solidFill>
              </a:rPr>
              <a:t>Sales</a:t>
            </a:r>
            <a:r>
              <a:rPr lang="en-US" dirty="0" err="1" smtClean="0">
                <a:solidFill>
                  <a:srgbClr val="808080"/>
                </a:solidFill>
              </a:rPr>
              <a:t>.</a:t>
            </a:r>
            <a:r>
              <a:rPr lang="en-US" dirty="0" err="1" smtClean="0">
                <a:solidFill>
                  <a:prstClr val="black"/>
                </a:solidFill>
              </a:rPr>
              <a:t>SalesOrderDetail</a:t>
            </a:r>
            <a:r>
              <a:rPr lang="en-US" dirty="0" smtClean="0">
                <a:solidFill>
                  <a:prstClr val="black"/>
                </a:solidFill>
              </a:rPr>
              <a:t> </a:t>
            </a:r>
            <a:r>
              <a:rPr lang="en-US" dirty="0">
                <a:solidFill>
                  <a:srgbClr val="0000FF"/>
                </a:solidFill>
              </a:rPr>
              <a:t>AS</a:t>
            </a:r>
            <a:r>
              <a:rPr lang="en-US" dirty="0">
                <a:solidFill>
                  <a:prstClr val="black"/>
                </a:solidFill>
              </a:rPr>
              <a:t> </a:t>
            </a:r>
            <a:r>
              <a:rPr lang="en-US" dirty="0" err="1" smtClean="0">
                <a:solidFill>
                  <a:prstClr val="black"/>
                </a:solidFill>
              </a:rPr>
              <a:t>SalesOrders</a:t>
            </a:r>
            <a:r>
              <a:rPr lang="en-US" dirty="0" smtClean="0">
                <a:solidFill>
                  <a:srgbClr val="808080"/>
                </a:solidFill>
              </a:rPr>
              <a:t>;</a:t>
            </a:r>
            <a:endParaRPr lang="en-US" dirty="0">
              <a:solidFill>
                <a:srgbClr val="808080"/>
              </a:solidFill>
            </a:endParaRPr>
          </a:p>
        </p:txBody>
      </p:sp>
    </p:spTree>
    <p:extLst>
      <p:ext uri="{BB962C8B-B14F-4D97-AF65-F5344CB8AC3E}">
        <p14:creationId xmlns:p14="http://schemas.microsoft.com/office/powerpoint/2010/main" val="1558129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T-SQL </a:t>
            </a:r>
            <a:r>
              <a:rPr lang="en-US" sz="3600" dirty="0"/>
              <a:t>CASE expressions</a:t>
            </a:r>
            <a:endParaRPr lang="en-US" dirty="0"/>
          </a:p>
        </p:txBody>
      </p:sp>
      <p:sp>
        <p:nvSpPr>
          <p:cNvPr id="3" name="Content Placeholder 2"/>
          <p:cNvSpPr>
            <a:spLocks noGrp="1"/>
          </p:cNvSpPr>
          <p:nvPr>
            <p:ph idx="1"/>
          </p:nvPr>
        </p:nvSpPr>
        <p:spPr>
          <a:xfrm>
            <a:off x="458787" y="992187"/>
            <a:ext cx="8372061" cy="5020305"/>
          </a:xfrm>
        </p:spPr>
        <p:txBody>
          <a:bodyPr/>
          <a:lstStyle/>
          <a:p>
            <a:r>
              <a:rPr lang="en-US" sz="2000" dirty="0" smtClean="0"/>
              <a:t>Simple </a:t>
            </a:r>
            <a:r>
              <a:rPr lang="en-US" sz="2000" dirty="0"/>
              <a:t>CASE</a:t>
            </a:r>
          </a:p>
          <a:p>
            <a:pPr lvl="1"/>
            <a:r>
              <a:rPr lang="en-US" sz="2000" dirty="0"/>
              <a:t>Compares one value to a list of possible </a:t>
            </a:r>
            <a:r>
              <a:rPr lang="en-US" sz="2000" dirty="0" smtClean="0"/>
              <a:t>values and returns first match</a:t>
            </a:r>
            <a:endParaRPr lang="en-US" sz="2000" dirty="0"/>
          </a:p>
          <a:p>
            <a:pPr lvl="1"/>
            <a:r>
              <a:rPr lang="en-US" sz="2000" dirty="0" smtClean="0"/>
              <a:t>If </a:t>
            </a:r>
            <a:r>
              <a:rPr lang="en-US" sz="2000" dirty="0"/>
              <a:t>no match, returns value found in optional ELSE clause</a:t>
            </a:r>
          </a:p>
          <a:p>
            <a:pPr lvl="1"/>
            <a:r>
              <a:rPr lang="en-US" sz="2000" dirty="0"/>
              <a:t>If no match and no ELSE, returns NULL</a:t>
            </a:r>
          </a:p>
          <a:p>
            <a:r>
              <a:rPr lang="en-US" sz="2000" dirty="0"/>
              <a:t>Searched CASE</a:t>
            </a:r>
          </a:p>
          <a:p>
            <a:pPr lvl="1"/>
            <a:r>
              <a:rPr lang="en-US" sz="2000" dirty="0"/>
              <a:t>Evaluates a set of predicates, or logical expressions</a:t>
            </a:r>
          </a:p>
          <a:p>
            <a:pPr lvl="1"/>
            <a:r>
              <a:rPr lang="en-US" sz="2000" dirty="0"/>
              <a:t>Returns value found in THEN clause matching first expression that evaluates to TRUE</a:t>
            </a:r>
          </a:p>
          <a:p>
            <a:r>
              <a:rPr lang="en-US" sz="2000" dirty="0"/>
              <a:t>T-SQL CASE expressions return a single (scalar) value</a:t>
            </a:r>
          </a:p>
          <a:p>
            <a:r>
              <a:rPr lang="en-US" sz="2000" dirty="0"/>
              <a:t>CASE expressions may be used in: </a:t>
            </a:r>
          </a:p>
          <a:p>
            <a:pPr lvl="1"/>
            <a:r>
              <a:rPr lang="en-US" sz="2000" dirty="0"/>
              <a:t>SELECT column </a:t>
            </a:r>
            <a:r>
              <a:rPr lang="en-US" sz="2000" dirty="0" smtClean="0"/>
              <a:t>list (behaves as calculated column requiring an alias)</a:t>
            </a:r>
            <a:endParaRPr lang="en-US" sz="2000" dirty="0"/>
          </a:p>
          <a:p>
            <a:pPr lvl="1"/>
            <a:r>
              <a:rPr lang="en-US" sz="2000" dirty="0"/>
              <a:t>WHERE or HAVING clauses</a:t>
            </a:r>
          </a:p>
          <a:p>
            <a:pPr lvl="1"/>
            <a:r>
              <a:rPr lang="en-US" sz="2000" dirty="0"/>
              <a:t>ORDER BY clause</a:t>
            </a:r>
          </a:p>
          <a:p>
            <a:endParaRPr lang="en-US" sz="2000" dirty="0"/>
          </a:p>
        </p:txBody>
      </p:sp>
    </p:spTree>
    <p:extLst>
      <p:ext uri="{BB962C8B-B14F-4D97-AF65-F5344CB8AC3E}">
        <p14:creationId xmlns:p14="http://schemas.microsoft.com/office/powerpoint/2010/main" val="498043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simple</a:t>
            </a:r>
            <a:r>
              <a:rPr lang="en-US" baseline="0" dirty="0" smtClean="0"/>
              <a:t> CASE expressions</a:t>
            </a:r>
            <a:endParaRPr lang="en-US" dirty="0"/>
          </a:p>
        </p:txBody>
      </p:sp>
      <p:sp>
        <p:nvSpPr>
          <p:cNvPr id="4" name="AutoShape 3"/>
          <p:cNvSpPr>
            <a:spLocks noGrp="1" noChangeArrowheads="1"/>
          </p:cNvSpPr>
          <p:nvPr>
            <p:ph idx="1"/>
          </p:nvPr>
        </p:nvSpPr>
        <p:spPr bwMode="auto">
          <a:xfrm>
            <a:off x="1109830" y="4051763"/>
            <a:ext cx="6789570" cy="19372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1" dirty="0">
                <a:solidFill>
                  <a:srgbClr val="0000CC"/>
                </a:solidFill>
              </a:rPr>
              <a:t>SELECT</a:t>
            </a:r>
            <a:r>
              <a:rPr lang="en-US" b="1" dirty="0">
                <a:solidFill>
                  <a:schemeClr val="tx1"/>
                </a:solidFill>
              </a:rPr>
              <a:t> </a:t>
            </a:r>
            <a:r>
              <a:rPr lang="en-US" b="1" dirty="0" err="1">
                <a:solidFill>
                  <a:schemeClr val="tx1"/>
                </a:solidFill>
              </a:rPr>
              <a:t>ProductID</a:t>
            </a:r>
            <a:r>
              <a:rPr lang="en-US" b="1" dirty="0">
                <a:solidFill>
                  <a:schemeClr val="tx1"/>
                </a:solidFill>
              </a:rPr>
              <a:t>, Name, </a:t>
            </a:r>
            <a:r>
              <a:rPr lang="en-US" b="1" dirty="0" err="1">
                <a:solidFill>
                  <a:schemeClr val="tx1"/>
                </a:solidFill>
              </a:rPr>
              <a:t>ProductSubCategoryID</a:t>
            </a:r>
            <a:r>
              <a:rPr lang="en-US" b="1" dirty="0">
                <a:solidFill>
                  <a:schemeClr val="tx1"/>
                </a:solidFill>
              </a:rPr>
              <a:t>,</a:t>
            </a:r>
          </a:p>
          <a:p>
            <a:r>
              <a:rPr lang="en-US" b="1" dirty="0" smtClean="0">
                <a:solidFill>
                  <a:srgbClr val="0000CC"/>
                </a:solidFill>
              </a:rPr>
              <a:t>    CASE </a:t>
            </a:r>
            <a:r>
              <a:rPr lang="en-US" b="1" dirty="0" err="1">
                <a:solidFill>
                  <a:schemeClr val="tx1"/>
                </a:solidFill>
              </a:rPr>
              <a:t>ProductSubCategoryID</a:t>
            </a:r>
            <a:endParaRPr lang="en-US" b="1" dirty="0">
              <a:solidFill>
                <a:schemeClr val="tx1"/>
              </a:solidFill>
            </a:endParaRPr>
          </a:p>
          <a:p>
            <a:r>
              <a:rPr lang="en-US" b="1" dirty="0" smtClean="0">
                <a:solidFill>
                  <a:srgbClr val="0000CC"/>
                </a:solidFill>
              </a:rPr>
              <a:t>        WHEN</a:t>
            </a:r>
            <a:r>
              <a:rPr lang="en-US" b="1" dirty="0" smtClean="0">
                <a:solidFill>
                  <a:schemeClr val="tx1"/>
                </a:solidFill>
              </a:rPr>
              <a:t> </a:t>
            </a:r>
            <a:r>
              <a:rPr lang="en-US" b="1" dirty="0">
                <a:solidFill>
                  <a:schemeClr val="tx1"/>
                </a:solidFill>
              </a:rPr>
              <a:t>1 </a:t>
            </a:r>
            <a:r>
              <a:rPr lang="en-US" b="1" dirty="0">
                <a:solidFill>
                  <a:srgbClr val="0000CC"/>
                </a:solidFill>
              </a:rPr>
              <a:t>THEN</a:t>
            </a:r>
            <a:r>
              <a:rPr lang="en-US" b="1" dirty="0">
                <a:solidFill>
                  <a:schemeClr val="tx1"/>
                </a:solidFill>
              </a:rPr>
              <a:t> </a:t>
            </a:r>
            <a:r>
              <a:rPr lang="en-US" b="1" dirty="0">
                <a:solidFill>
                  <a:srgbClr val="FF0000"/>
                </a:solidFill>
              </a:rPr>
              <a:t>'Beverages'</a:t>
            </a:r>
          </a:p>
          <a:p>
            <a:r>
              <a:rPr lang="en-US" b="1" dirty="0" smtClean="0">
                <a:solidFill>
                  <a:srgbClr val="0000CC"/>
                </a:solidFill>
              </a:rPr>
              <a:t>        ELSE</a:t>
            </a:r>
            <a:r>
              <a:rPr lang="en-US" b="1" dirty="0" smtClean="0">
                <a:solidFill>
                  <a:schemeClr val="tx1"/>
                </a:solidFill>
              </a:rPr>
              <a:t> </a:t>
            </a:r>
            <a:r>
              <a:rPr lang="en-US" b="1" dirty="0">
                <a:solidFill>
                  <a:srgbClr val="FF0000"/>
                </a:solidFill>
              </a:rPr>
              <a:t>'Unknown Category'</a:t>
            </a:r>
          </a:p>
          <a:p>
            <a:r>
              <a:rPr lang="en-US" b="1" dirty="0" smtClean="0">
                <a:solidFill>
                  <a:srgbClr val="0000CC"/>
                </a:solidFill>
              </a:rPr>
              <a:t>    END</a:t>
            </a:r>
            <a:endParaRPr lang="en-US" b="1" dirty="0">
              <a:solidFill>
                <a:srgbClr val="0000CC"/>
              </a:solidFill>
            </a:endParaRPr>
          </a:p>
          <a:p>
            <a:r>
              <a:rPr lang="en-US" b="1" dirty="0">
                <a:solidFill>
                  <a:srgbClr val="0000CC"/>
                </a:solidFill>
              </a:rPr>
              <a:t>FROM</a:t>
            </a:r>
            <a:r>
              <a:rPr lang="en-US" b="1" dirty="0">
                <a:solidFill>
                  <a:schemeClr val="tx1"/>
                </a:solidFill>
              </a:rPr>
              <a:t> </a:t>
            </a:r>
            <a:r>
              <a:rPr lang="en-US" b="1" dirty="0" err="1">
                <a:solidFill>
                  <a:schemeClr val="tx1"/>
                </a:solidFill>
              </a:rPr>
              <a:t>Production.Product</a:t>
            </a:r>
            <a:endParaRPr lang="en-US" b="1" dirty="0">
              <a:solidFill>
                <a:schemeClr val="tx1"/>
              </a:solidFill>
            </a:endParaRPr>
          </a:p>
        </p:txBody>
      </p:sp>
      <p:graphicFrame>
        <p:nvGraphicFramePr>
          <p:cNvPr id="3" name="Table 2"/>
          <p:cNvGraphicFramePr>
            <a:graphicFrameLocks noGrp="1"/>
          </p:cNvGraphicFramePr>
          <p:nvPr>
            <p:extLst/>
          </p:nvPr>
        </p:nvGraphicFramePr>
        <p:xfrm>
          <a:off x="1536700" y="939800"/>
          <a:ext cx="6096000" cy="2595880"/>
        </p:xfrm>
        <a:graphic>
          <a:graphicData uri="http://schemas.openxmlformats.org/drawingml/2006/table">
            <a:tbl>
              <a:tblPr firstRow="1" bandRow="1">
                <a:tableStyleId>{284E427A-3D55-4303-BF80-6455036E1DE7}</a:tableStyleId>
              </a:tblPr>
              <a:tblGrid>
                <a:gridCol w="2260600"/>
                <a:gridCol w="3835400"/>
              </a:tblGrid>
              <a:tr h="370840">
                <a:tc>
                  <a:txBody>
                    <a:bodyPr/>
                    <a:lstStyle/>
                    <a:p>
                      <a:r>
                        <a:rPr lang="en-US" dirty="0" smtClean="0"/>
                        <a:t>Keyword</a:t>
                      </a:r>
                      <a:endParaRPr lang="en-US" dirty="0"/>
                    </a:p>
                  </a:txBody>
                  <a:tcPr/>
                </a:tc>
                <a:tc>
                  <a:txBody>
                    <a:bodyPr/>
                    <a:lstStyle/>
                    <a:p>
                      <a:r>
                        <a:rPr lang="en-US" dirty="0" smtClean="0"/>
                        <a:t>Expression component</a:t>
                      </a:r>
                      <a:endParaRPr lang="en-US" dirty="0"/>
                    </a:p>
                  </a:txBody>
                  <a:tcPr/>
                </a:tc>
              </a:tr>
              <a:tr h="370840">
                <a:tc>
                  <a:txBody>
                    <a:bodyPr/>
                    <a:lstStyle/>
                    <a:p>
                      <a:r>
                        <a:rPr lang="en-US" dirty="0" smtClean="0"/>
                        <a:t>SELECT</a:t>
                      </a:r>
                      <a:endParaRPr lang="en-US" dirty="0"/>
                    </a:p>
                  </a:txBody>
                  <a:tcPr/>
                </a:tc>
                <a:tc>
                  <a:txBody>
                    <a:bodyPr/>
                    <a:lstStyle/>
                    <a:p>
                      <a:r>
                        <a:rPr lang="en-US" dirty="0" smtClean="0"/>
                        <a:t>&lt;select list&gt;</a:t>
                      </a:r>
                      <a:endParaRPr lang="en-US" dirty="0"/>
                    </a:p>
                  </a:txBody>
                  <a:tcPr/>
                </a:tc>
              </a:tr>
              <a:tr h="370840">
                <a:tc>
                  <a:txBody>
                    <a:bodyPr/>
                    <a:lstStyle/>
                    <a:p>
                      <a:r>
                        <a:rPr lang="en-US" dirty="0" smtClean="0"/>
                        <a:t>CASE</a:t>
                      </a:r>
                      <a:endParaRPr lang="en-US" dirty="0"/>
                    </a:p>
                  </a:txBody>
                  <a:tcPr/>
                </a:tc>
                <a:tc>
                  <a:txBody>
                    <a:bodyPr/>
                    <a:lstStyle/>
                    <a:p>
                      <a:r>
                        <a:rPr lang="en-US" dirty="0" smtClean="0"/>
                        <a:t>&lt;value to compare&gt;</a:t>
                      </a:r>
                      <a:endParaRPr lang="en-US" dirty="0"/>
                    </a:p>
                  </a:txBody>
                  <a:tcPr/>
                </a:tc>
              </a:tr>
              <a:tr h="370840">
                <a:tc>
                  <a:txBody>
                    <a:bodyPr/>
                    <a:lstStyle/>
                    <a:p>
                      <a:r>
                        <a:rPr lang="en-US" dirty="0" smtClean="0"/>
                        <a:t>WHEN</a:t>
                      </a:r>
                      <a:endParaRPr lang="en-US" dirty="0"/>
                    </a:p>
                  </a:txBody>
                  <a:tcPr/>
                </a:tc>
                <a:tc>
                  <a:txBody>
                    <a:bodyPr/>
                    <a:lstStyle/>
                    <a:p>
                      <a:r>
                        <a:rPr lang="en-US" dirty="0" smtClean="0"/>
                        <a:t>&lt;value to match&gt;</a:t>
                      </a:r>
                      <a:endParaRPr lang="en-US" dirty="0"/>
                    </a:p>
                  </a:txBody>
                  <a:tcPr/>
                </a:tc>
              </a:tr>
              <a:tr h="370840">
                <a:tc>
                  <a:txBody>
                    <a:bodyPr/>
                    <a:lstStyle/>
                    <a:p>
                      <a:r>
                        <a:rPr lang="en-US" dirty="0" smtClean="0"/>
                        <a:t>THEN</a:t>
                      </a:r>
                      <a:endParaRPr lang="en-US" dirty="0"/>
                    </a:p>
                  </a:txBody>
                  <a:tcPr/>
                </a:tc>
                <a:tc>
                  <a:txBody>
                    <a:bodyPr/>
                    <a:lstStyle/>
                    <a:p>
                      <a:r>
                        <a:rPr lang="en-US" dirty="0" smtClean="0"/>
                        <a:t>&lt;result&gt;</a:t>
                      </a:r>
                      <a:endParaRPr lang="en-US" dirty="0"/>
                    </a:p>
                  </a:txBody>
                  <a:tcPr/>
                </a:tc>
              </a:tr>
              <a:tr h="370840">
                <a:tc>
                  <a:txBody>
                    <a:bodyPr/>
                    <a:lstStyle/>
                    <a:p>
                      <a:r>
                        <a:rPr lang="en-US" dirty="0" smtClean="0"/>
                        <a:t>END</a:t>
                      </a:r>
                      <a:endParaRPr lang="en-US" dirty="0"/>
                    </a:p>
                  </a:txBody>
                  <a:tcPr/>
                </a:tc>
                <a:tc>
                  <a:txBody>
                    <a:bodyPr/>
                    <a:lstStyle/>
                    <a:p>
                      <a:r>
                        <a:rPr lang="en-US" dirty="0" smtClean="0"/>
                        <a:t> N/A</a:t>
                      </a:r>
                      <a:endParaRPr lang="en-US" dirty="0"/>
                    </a:p>
                  </a:txBody>
                  <a:tcPr/>
                </a:tc>
              </a:tr>
              <a:tr h="370840">
                <a:tc>
                  <a:txBody>
                    <a:bodyPr/>
                    <a:lstStyle/>
                    <a:p>
                      <a:r>
                        <a:rPr lang="en-US" dirty="0" smtClean="0"/>
                        <a:t>FROM</a:t>
                      </a:r>
                      <a:endParaRPr lang="en-US" dirty="0"/>
                    </a:p>
                  </a:txBody>
                  <a:tcPr/>
                </a:tc>
                <a:tc>
                  <a:txBody>
                    <a:bodyPr/>
                    <a:lstStyle/>
                    <a:p>
                      <a:r>
                        <a:rPr lang="en-US" dirty="0" smtClean="0"/>
                        <a:t>&lt;table source&gt;</a:t>
                      </a:r>
                      <a:endParaRPr lang="en-US" dirty="0"/>
                    </a:p>
                  </a:txBody>
                  <a:tcPr/>
                </a:tc>
              </a:tr>
            </a:tbl>
          </a:graphicData>
        </a:graphic>
      </p:graphicFrame>
    </p:spTree>
    <p:extLst>
      <p:ext uri="{BB962C8B-B14F-4D97-AF65-F5344CB8AC3E}">
        <p14:creationId xmlns:p14="http://schemas.microsoft.com/office/powerpoint/2010/main" val="2489835601"/>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3.xml><?xml version="1.0" encoding="utf-8"?>
<ds:datastoreItem xmlns:ds="http://schemas.openxmlformats.org/officeDocument/2006/customXml" ds:itemID="{D9930B52-E2FA-4636-820B-5BAA5F2C2D92}">
  <ds:schemaRef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1944</Words>
  <Application>Microsoft Office PowerPoint</Application>
  <PresentationFormat>On-screen Show (4:3)</PresentationFormat>
  <Paragraphs>418</Paragraphs>
  <Slides>32</Slides>
  <Notes>32</Notes>
  <HiddenSlides>0</HiddenSlides>
  <MMClips>0</MMClips>
  <ScaleCrop>false</ScaleCrop>
  <HeadingPairs>
    <vt:vector size="4" baseType="variant">
      <vt:variant>
        <vt:lpstr>Theme</vt:lpstr>
      </vt:variant>
      <vt:variant>
        <vt:i4>7</vt:i4>
      </vt:variant>
      <vt:variant>
        <vt:lpstr>Slide Titles</vt:lpstr>
      </vt:variant>
      <vt:variant>
        <vt:i4>32</vt:i4>
      </vt:variant>
    </vt:vector>
  </HeadingPairs>
  <TitlesOfParts>
    <vt:vector size="39" baseType="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Course Topics</vt:lpstr>
      <vt:lpstr>Module Overview</vt:lpstr>
      <vt:lpstr>PowerPoint Presentation</vt:lpstr>
      <vt:lpstr>Understanding DISTINCT</vt:lpstr>
      <vt:lpstr>SELECT DISTINCT syntax</vt:lpstr>
      <vt:lpstr>Using aliases to refer to columns</vt:lpstr>
      <vt:lpstr>Using aliases to refer to tables</vt:lpstr>
      <vt:lpstr>T-SQL CASE expressions</vt:lpstr>
      <vt:lpstr>Writing simple CASE expressions</vt:lpstr>
      <vt:lpstr>PowerPoint Presentation</vt:lpstr>
      <vt:lpstr>PowerPoint Presentation</vt:lpstr>
      <vt:lpstr>Overview of JOIN types</vt:lpstr>
      <vt:lpstr>Understanding INNER JOINS</vt:lpstr>
      <vt:lpstr>INNER JOIN Syntax</vt:lpstr>
      <vt:lpstr>Understanding OUTER JOINS</vt:lpstr>
      <vt:lpstr>OUTER JOIN examples</vt:lpstr>
      <vt:lpstr>Understanding CROSS JOINS</vt:lpstr>
      <vt:lpstr>CROSS JOIN Example</vt:lpstr>
      <vt:lpstr>Understanding Self-Joins</vt:lpstr>
      <vt:lpstr>Self-Join examples</vt:lpstr>
      <vt:lpstr>PowerPoint Presentation</vt:lpstr>
      <vt:lpstr>PowerPoint Presentation</vt:lpstr>
      <vt:lpstr>Using the ORDER BY clause</vt:lpstr>
      <vt:lpstr>ORDER BY clause examples</vt:lpstr>
      <vt:lpstr>Filtering data in the WHERE clause</vt:lpstr>
      <vt:lpstr>WHERE clause syntax</vt:lpstr>
      <vt:lpstr>Filtering data in the SELECT clause</vt:lpstr>
      <vt:lpstr>Filtering using TOP</vt:lpstr>
      <vt:lpstr>Handling NULL in queries</vt:lpstr>
      <vt:lpstr>PowerPoint Presentation</vt:lpstr>
      <vt:lpstr>Summary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2015-01-27T19:33:47Z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