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Lst>
  <p:notesMasterIdLst>
    <p:notesMasterId r:id="rId29"/>
  </p:notesMasterIdLst>
  <p:sldIdLst>
    <p:sldId id="340" r:id="rId8"/>
    <p:sldId id="315" r:id="rId9"/>
    <p:sldId id="331" r:id="rId10"/>
    <p:sldId id="295" r:id="rId11"/>
    <p:sldId id="296" r:id="rId12"/>
    <p:sldId id="297" r:id="rId13"/>
    <p:sldId id="298" r:id="rId14"/>
    <p:sldId id="318" r:id="rId15"/>
    <p:sldId id="319" r:id="rId16"/>
    <p:sldId id="320" r:id="rId17"/>
    <p:sldId id="321" r:id="rId18"/>
    <p:sldId id="332" r:id="rId19"/>
    <p:sldId id="316" r:id="rId20"/>
    <p:sldId id="301" r:id="rId21"/>
    <p:sldId id="334" r:id="rId22"/>
    <p:sldId id="302" r:id="rId23"/>
    <p:sldId id="303" r:id="rId24"/>
    <p:sldId id="341" r:id="rId25"/>
    <p:sldId id="309" r:id="rId26"/>
    <p:sldId id="317" r:id="rId27"/>
    <p:sldId id="311" r:id="rId28"/>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8F6E4"/>
    <a:srgbClr val="EEEFD7"/>
    <a:srgbClr val="FF33CC"/>
    <a:srgbClr val="BBCDE3"/>
    <a:srgbClr val="B395D8"/>
    <a:srgbClr val="3E8C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645" autoAdjust="0"/>
    <p:restoredTop sz="86353" autoAdjust="0"/>
  </p:normalViewPr>
  <p:slideViewPr>
    <p:cSldViewPr snapToGrid="0">
      <p:cViewPr varScale="1">
        <p:scale>
          <a:sx n="67" d="100"/>
          <a:sy n="67" d="100"/>
        </p:scale>
        <p:origin x="-278" y="-91"/>
      </p:cViewPr>
      <p:guideLst>
        <p:guide orient="horz" pos="2160"/>
        <p:guide pos="2880"/>
      </p:guideLst>
    </p:cSldViewPr>
  </p:slideViewPr>
  <p:outlineViewPr>
    <p:cViewPr>
      <p:scale>
        <a:sx n="33" d="100"/>
        <a:sy n="33" d="100"/>
      </p:scale>
      <p:origin x="258" y="2226"/>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81" d="100"/>
          <a:sy n="81" d="100"/>
        </p:scale>
        <p:origin x="-3114"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9061610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4478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7D9E2D14-AC6C-47CD-B34C-B026F7E46AA0}" type="datetimeFigureOut">
              <a:rPr lang="en-US"/>
              <a:pPr>
                <a:defRPr/>
              </a:pPr>
              <a:t>1/27/2015</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86F418F-79AD-44EB-9C7B-6C9723C64EB4}" type="slidenum">
              <a:rPr lang="en-US"/>
              <a:pPr/>
              <a:t>‹#›</a:t>
            </a:fld>
            <a:endParaRPr lang="en-US"/>
          </a:p>
        </p:txBody>
      </p:sp>
    </p:spTree>
    <p:extLst>
      <p:ext uri="{BB962C8B-B14F-4D97-AF65-F5344CB8AC3E}">
        <p14:creationId xmlns:p14="http://schemas.microsoft.com/office/powerpoint/2010/main" val="37703838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a:prstGeom prst="rect">
            <a:avLst/>
          </a:prstGeo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a:prstGeom prst="rect">
            <a:avLst/>
          </a:prstGeo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a:prstGeom prst="rect">
            <a:avLst/>
          </a:prstGeo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17862081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4622299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79214630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30258022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3708647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17592189"/>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03326226"/>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820670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0778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71289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9449787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85593647"/>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39746235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681074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4878932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94883674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804241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00091861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349675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7892382"/>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12377263"/>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90534587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4935371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55905392"/>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690090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theme" Target="../theme/theme4.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9" r:id="rId9"/>
    <p:sldLayoutId id="2147483757" r:id="rId10"/>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42195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endParaRPr lang="en-US" dirty="0"/>
          </a:p>
        </p:txBody>
      </p:sp>
      <p:sp>
        <p:nvSpPr>
          <p:cNvPr id="3" name="Title 2"/>
          <p:cNvSpPr>
            <a:spLocks noGrp="1"/>
          </p:cNvSpPr>
          <p:nvPr>
            <p:ph type="title" idx="4294967295"/>
          </p:nvPr>
        </p:nvSpPr>
        <p:spPr>
          <a:xfrm>
            <a:off x="389731" y="279400"/>
            <a:ext cx="8364538" cy="747713"/>
          </a:xfrm>
          <a:prstGeom prst="rect">
            <a:avLst/>
          </a:prstGeom>
        </p:spPr>
        <p:txBody>
          <a:bodyPr/>
          <a:lstStyle/>
          <a:p>
            <a:r>
              <a:rPr lang="en-US" dirty="0" smtClean="0"/>
              <a:t>Course Modules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2132005049"/>
              </p:ext>
            </p:extLst>
          </p:nvPr>
        </p:nvGraphicFramePr>
        <p:xfrm>
          <a:off x="284634" y="1275918"/>
          <a:ext cx="8552385" cy="4286505"/>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Database Fundamentals</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0" dirty="0" smtClean="0">
                          <a:latin typeface="Segoe UI Light" panose="020B0502040204020203" pitchFamily="34" charset="0"/>
                          <a:cs typeface="Segoe UI Light" panose="020B0502040204020203" pitchFamily="34" charset="0"/>
                        </a:rPr>
                        <a:t>01 | Introducing</a:t>
                      </a:r>
                      <a:r>
                        <a:rPr lang="en-US" sz="1800" b="0" baseline="0" dirty="0" smtClean="0">
                          <a:latin typeface="Segoe UI Light" panose="020B0502040204020203" pitchFamily="34" charset="0"/>
                          <a:cs typeface="Segoe UI Light" panose="020B0502040204020203" pitchFamily="34" charset="0"/>
                        </a:rPr>
                        <a:t> core database concepts </a:t>
                      </a:r>
                      <a:r>
                        <a:rPr lang="en-US" sz="1800" b="0" dirty="0" smtClean="0">
                          <a:latin typeface="Segoe UI Light" panose="020B0502040204020203" pitchFamily="34" charset="0"/>
                          <a:cs typeface="Segoe UI Light" panose="020B0502040204020203" pitchFamily="34" charset="0"/>
                        </a:rPr>
                        <a:t>(50 minutes)</a:t>
                      </a:r>
                    </a:p>
                    <a:p>
                      <a:pPr marL="571500" indent="-571500">
                        <a:tabLst>
                          <a:tab pos="511175" algn="l"/>
                        </a:tabLst>
                      </a:pPr>
                      <a:r>
                        <a:rPr lang="en-US" sz="1800" b="0" dirty="0" smtClean="0">
                          <a:latin typeface="Segoe UI Light" panose="020B0502040204020203" pitchFamily="34" charset="0"/>
                          <a:cs typeface="Segoe UI Light" panose="020B0502040204020203" pitchFamily="34" charset="0"/>
                        </a:rPr>
                        <a:t>    	</a:t>
                      </a:r>
                      <a:r>
                        <a:rPr lang="en-US" sz="1200" b="0" dirty="0" smtClean="0">
                          <a:latin typeface="Segoe UI Light" panose="020B0502040204020203" pitchFamily="34" charset="0"/>
                          <a:cs typeface="Segoe UI Light" panose="020B0502040204020203" pitchFamily="34" charset="0"/>
                        </a:rPr>
                        <a:t>Define databases, example of relational</a:t>
                      </a:r>
                      <a:r>
                        <a:rPr lang="en-US" sz="1200" b="0" baseline="0" dirty="0" smtClean="0">
                          <a:latin typeface="Segoe UI Light" panose="020B0502040204020203" pitchFamily="34" charset="0"/>
                          <a:cs typeface="Segoe UI Light" panose="020B0502040204020203" pitchFamily="34" charset="0"/>
                        </a:rPr>
                        <a:t> database tables, and </a:t>
                      </a:r>
                      <a:r>
                        <a:rPr lang="en-US" sz="1200" b="0" dirty="0" smtClean="0">
                          <a:latin typeface="Segoe UI Light" panose="020B0502040204020203" pitchFamily="34" charset="0"/>
                          <a:cs typeface="Segoe UI Light" panose="020B0502040204020203" pitchFamily="34" charset="0"/>
                        </a:rPr>
                        <a:t>introduce</a:t>
                      </a:r>
                      <a:r>
                        <a:rPr lang="en-US" sz="1200" b="0" baseline="0" dirty="0" smtClean="0">
                          <a:latin typeface="Segoe UI Light" panose="020B0502040204020203" pitchFamily="34" charset="0"/>
                          <a:cs typeface="Segoe UI Light" panose="020B0502040204020203" pitchFamily="34" charset="0"/>
                        </a:rPr>
                        <a:t> common database terminology </a:t>
                      </a:r>
                      <a:endParaRPr lang="en-US" sz="1200" b="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b="1" dirty="0" smtClean="0">
                          <a:latin typeface="Segoe UI Light" panose="020B0502040204020203" pitchFamily="34" charset="0"/>
                          <a:cs typeface="Segoe UI Light" panose="020B0502040204020203" pitchFamily="34" charset="0"/>
                        </a:rPr>
                        <a:t>02 | Relational Concepts (50 minutes)</a:t>
                      </a:r>
                    </a:p>
                    <a:p>
                      <a:pPr marL="573088" indent="-573088">
                        <a:tabLst>
                          <a:tab pos="511175" algn="l"/>
                        </a:tabLst>
                      </a:pPr>
                      <a:r>
                        <a:rPr lang="en-US" sz="1400" b="1" dirty="0" smtClean="0">
                          <a:latin typeface="Segoe UI Light" panose="020B0502040204020203" pitchFamily="34" charset="0"/>
                          <a:cs typeface="Segoe UI Light" panose="020B0502040204020203" pitchFamily="34" charset="0"/>
                        </a:rPr>
                        <a:t>	Normalization, referential</a:t>
                      </a:r>
                      <a:r>
                        <a:rPr lang="en-US" sz="1400" b="1" baseline="0" dirty="0" smtClean="0">
                          <a:latin typeface="Segoe UI Light" panose="020B0502040204020203" pitchFamily="34" charset="0"/>
                          <a:cs typeface="Segoe UI Light" panose="020B0502040204020203" pitchFamily="34" charset="0"/>
                        </a:rPr>
                        <a:t> integrity, and constraints</a:t>
                      </a:r>
                      <a:endParaRPr lang="en-US" sz="1200" b="1"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03 | Creating</a:t>
                      </a:r>
                      <a:r>
                        <a:rPr lang="en-US" sz="1800" baseline="0" dirty="0" smtClean="0">
                          <a:latin typeface="Segoe UI Light" panose="020B0502040204020203" pitchFamily="34" charset="0"/>
                          <a:cs typeface="Segoe UI Light" panose="020B0502040204020203" pitchFamily="34" charset="0"/>
                        </a:rPr>
                        <a:t> databases and database objects </a:t>
                      </a:r>
                      <a:r>
                        <a:rPr lang="en-US" sz="1800" dirty="0" smtClean="0">
                          <a:latin typeface="Segoe UI Light" panose="020B0502040204020203" pitchFamily="34" charset="0"/>
                          <a:cs typeface="Segoe UI Light" panose="020B0502040204020203" pitchFamily="34" charset="0"/>
                        </a:rPr>
                        <a:t>(50 minutes)</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Data types,</a:t>
                      </a:r>
                      <a:r>
                        <a:rPr lang="en-US" sz="1200" baseline="0" dirty="0" smtClean="0">
                          <a:latin typeface="Segoe UI Light" panose="020B0502040204020203" pitchFamily="34" charset="0"/>
                          <a:cs typeface="Segoe UI Light" panose="020B0502040204020203" pitchFamily="34" charset="0"/>
                        </a:rPr>
                        <a:t> database objects, DDL statements, and creating scripts </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04 | Using DML statements</a:t>
                      </a:r>
                      <a:r>
                        <a:rPr lang="en-US" sz="1800" baseline="0" dirty="0" smtClean="0">
                          <a:latin typeface="Segoe UI Light" panose="020B0502040204020203" pitchFamily="34" charset="0"/>
                          <a:cs typeface="Segoe UI Light" panose="020B0502040204020203" pitchFamily="34" charset="0"/>
                        </a:rPr>
                        <a:t> </a:t>
                      </a:r>
                      <a:r>
                        <a:rPr lang="en-US" sz="1800" dirty="0" smtClean="0">
                          <a:latin typeface="Segoe UI Light" panose="020B0502040204020203" pitchFamily="34" charset="0"/>
                          <a:cs typeface="Segoe UI Light" panose="020B0502040204020203" pitchFamily="34" charset="0"/>
                        </a:rPr>
                        <a:t>(50 minutes)</a:t>
                      </a:r>
                    </a:p>
                    <a:p>
                      <a:pPr marL="573088" marR="0" indent="-573088" algn="l" defTabSz="685955" rtl="0" eaLnBrk="1" fontAlgn="auto" latinLnBrk="0" hangingPunct="1">
                        <a:lnSpc>
                          <a:spcPct val="100000"/>
                        </a:lnSpc>
                        <a:spcBef>
                          <a:spcPts val="0"/>
                        </a:spcBef>
                        <a:spcAft>
                          <a:spcPts val="0"/>
                        </a:spcAft>
                        <a:buClrTx/>
                        <a:buSzTx/>
                        <a:buFontTx/>
                        <a:buNone/>
                        <a:tabLst>
                          <a:tab pos="511175" algn="l"/>
                        </a:tabLst>
                        <a:defRPr/>
                      </a:pPr>
                      <a:r>
                        <a:rPr lang="en-US" sz="1200" dirty="0" smtClean="0">
                          <a:latin typeface="Segoe UI Light" panose="020B0502040204020203" pitchFamily="34" charset="0"/>
                          <a:cs typeface="Segoe UI Light" panose="020B0502040204020203" pitchFamily="34" charset="0"/>
                        </a:rPr>
                        <a:t>	DML statements, using</a:t>
                      </a:r>
                      <a:r>
                        <a:rPr lang="en-US" sz="1200" baseline="0" dirty="0" smtClean="0">
                          <a:latin typeface="Segoe UI Light" panose="020B0502040204020203" pitchFamily="34" charset="0"/>
                          <a:cs typeface="Segoe UI Light" panose="020B0502040204020203" pitchFamily="34" charset="0"/>
                        </a:rPr>
                        <a:t> </a:t>
                      </a:r>
                      <a:r>
                        <a:rPr lang="en-US" sz="1200" dirty="0" smtClean="0">
                          <a:latin typeface="Segoe UI Light" panose="020B0502040204020203" pitchFamily="34" charset="0"/>
                          <a:cs typeface="Segoe UI Light" panose="020B0502040204020203" pitchFamily="34" charset="0"/>
                        </a:rPr>
                        <a:t>the SELECT</a:t>
                      </a:r>
                      <a:r>
                        <a:rPr lang="en-US" sz="1200" baseline="0" dirty="0" smtClean="0">
                          <a:latin typeface="Segoe UI Light" panose="020B0502040204020203" pitchFamily="34" charset="0"/>
                          <a:cs typeface="Segoe UI Light" panose="020B0502040204020203" pitchFamily="34" charset="0"/>
                        </a:rPr>
                        <a:t> statement; using INSERT, UPDATE, and DELETE to manage data; indexes and triggers</a:t>
                      </a:r>
                      <a:endParaRPr lang="en-US" sz="1200" dirty="0" smtClean="0">
                        <a:latin typeface="Segoe UI Light" panose="020B0502040204020203" pitchFamily="34" charset="0"/>
                        <a:cs typeface="Segoe UI Light" panose="020B0502040204020203" pitchFamily="34" charset="0"/>
                      </a:endParaRPr>
                    </a:p>
                    <a:p>
                      <a:pPr marL="573088" indent="-573088">
                        <a:tabLst>
                          <a:tab pos="511175" algn="l"/>
                        </a:tabLst>
                      </a:pP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05 | SQL</a:t>
                      </a:r>
                      <a:r>
                        <a:rPr lang="en-US" sz="1800" baseline="0" dirty="0" smtClean="0">
                          <a:latin typeface="Segoe UI Light" panose="020B0502040204020203" pitchFamily="34" charset="0"/>
                          <a:cs typeface="Segoe UI Light" panose="020B0502040204020203" pitchFamily="34" charset="0"/>
                        </a:rPr>
                        <a:t> Server Administration Fundamentals </a:t>
                      </a:r>
                      <a:r>
                        <a:rPr lang="en-US" sz="1800" dirty="0" smtClean="0">
                          <a:latin typeface="Segoe UI Light" panose="020B0502040204020203" pitchFamily="34" charset="0"/>
                          <a:cs typeface="Segoe UI Light" panose="020B0502040204020203" pitchFamily="34" charset="0"/>
                        </a:rPr>
                        <a:t>(50 minutes)</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SQL Server</a:t>
                      </a:r>
                      <a:r>
                        <a:rPr lang="en-US" sz="1200" baseline="0" dirty="0" smtClean="0">
                          <a:latin typeface="Segoe UI Light" panose="020B0502040204020203" pitchFamily="34" charset="0"/>
                          <a:cs typeface="Segoe UI Light" panose="020B0502040204020203" pitchFamily="34" charset="0"/>
                        </a:rPr>
                        <a:t> security</a:t>
                      </a:r>
                      <a:r>
                        <a:rPr lang="en-US" sz="1200" smtClean="0">
                          <a:latin typeface="Segoe UI Light" panose="020B0502040204020203" pitchFamily="34" charset="0"/>
                          <a:cs typeface="Segoe UI Light" panose="020B0502040204020203" pitchFamily="34" charset="0"/>
                        </a:rPr>
                        <a:t>; securing database </a:t>
                      </a:r>
                      <a:r>
                        <a:rPr lang="en-US" sz="1200" dirty="0" smtClean="0">
                          <a:latin typeface="Segoe UI Light" panose="020B0502040204020203" pitchFamily="34" charset="0"/>
                          <a:cs typeface="Segoe UI Light" panose="020B0502040204020203" pitchFamily="34" charset="0"/>
                        </a:rPr>
                        <a:t>and objects</a:t>
                      </a:r>
                      <a:r>
                        <a:rPr lang="en-US" sz="1200" baseline="0" dirty="0" smtClean="0">
                          <a:latin typeface="Segoe UI Light" panose="020B0502040204020203" pitchFamily="34" charset="0"/>
                          <a:cs typeface="Segoe UI Light" panose="020B0502040204020203" pitchFamily="34" charset="0"/>
                        </a:rPr>
                        <a:t>; performing database backups and database restores </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1643198399"/>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914400"/>
          </a:xfrm>
        </p:spPr>
        <p:txBody>
          <a:bodyPr/>
          <a:lstStyle/>
          <a:p>
            <a:r>
              <a:rPr lang="en-US" dirty="0"/>
              <a:t>Example of normalization </a:t>
            </a:r>
          </a:p>
        </p:txBody>
      </p:sp>
      <p:sp>
        <p:nvSpPr>
          <p:cNvPr id="3" name="Content Placeholder 2"/>
          <p:cNvSpPr>
            <a:spLocks noGrp="1"/>
          </p:cNvSpPr>
          <p:nvPr>
            <p:ph idx="1"/>
          </p:nvPr>
        </p:nvSpPr>
        <p:spPr>
          <a:xfrm>
            <a:off x="457200" y="1104900"/>
            <a:ext cx="8229600" cy="5029200"/>
          </a:xfrm>
        </p:spPr>
        <p:txBody>
          <a:bodyPr/>
          <a:lstStyle/>
          <a:p>
            <a:r>
              <a:rPr lang="en-US" sz="2800" dirty="0" smtClean="0">
                <a:ln>
                  <a:solidFill>
                    <a:schemeClr val="bg1"/>
                  </a:solidFill>
                </a:ln>
                <a:solidFill>
                  <a:schemeClr val="tx1">
                    <a:alpha val="99000"/>
                  </a:schemeClr>
                </a:solidFill>
                <a:ea typeface="Segoe UI" panose="020B0502040204020203" pitchFamily="34" charset="0"/>
                <a:cs typeface="Segoe UI" panose="020B0502040204020203" pitchFamily="34" charset="0"/>
              </a:rPr>
              <a:t>Second Normal Form</a:t>
            </a:r>
            <a:r>
              <a:rPr lang="en-US" sz="2800" dirty="0">
                <a:ln>
                  <a:solidFill>
                    <a:schemeClr val="bg1"/>
                  </a:solidFill>
                </a:ln>
                <a:solidFill>
                  <a:schemeClr val="tx1">
                    <a:alpha val="99000"/>
                  </a:schemeClr>
                </a:solidFill>
                <a:ea typeface="Segoe UI" panose="020B0502040204020203" pitchFamily="34" charset="0"/>
                <a:cs typeface="Segoe UI" panose="020B0502040204020203" pitchFamily="34" charset="0"/>
              </a:rPr>
              <a:t>: e</a:t>
            </a:r>
            <a:r>
              <a:rPr lang="en-US" sz="2800" dirty="0" smtClean="0">
                <a:ln>
                  <a:solidFill>
                    <a:schemeClr val="bg1"/>
                  </a:solidFill>
                </a:ln>
                <a:solidFill>
                  <a:schemeClr val="tx1">
                    <a:alpha val="99000"/>
                  </a:schemeClr>
                </a:solidFill>
                <a:ea typeface="Segoe UI" panose="020B0502040204020203" pitchFamily="34" charset="0"/>
                <a:cs typeface="Segoe UI" panose="020B0502040204020203" pitchFamily="34" charset="0"/>
              </a:rPr>
              <a:t>liminate </a:t>
            </a:r>
            <a:r>
              <a:rPr lang="en-US" sz="2800" dirty="0">
                <a:ln>
                  <a:solidFill>
                    <a:schemeClr val="bg1"/>
                  </a:solidFill>
                </a:ln>
                <a:solidFill>
                  <a:schemeClr val="tx1">
                    <a:alpha val="99000"/>
                  </a:schemeClr>
                </a:solidFill>
                <a:ea typeface="Segoe UI" panose="020B0502040204020203" pitchFamily="34" charset="0"/>
                <a:cs typeface="Segoe UI" panose="020B0502040204020203" pitchFamily="34" charset="0"/>
              </a:rPr>
              <a:t>r</a:t>
            </a:r>
            <a:r>
              <a:rPr lang="en-US" sz="2800" dirty="0" smtClean="0">
                <a:ln>
                  <a:solidFill>
                    <a:schemeClr val="bg1"/>
                  </a:solidFill>
                </a:ln>
                <a:solidFill>
                  <a:schemeClr val="tx1">
                    <a:alpha val="99000"/>
                  </a:schemeClr>
                </a:solidFill>
                <a:ea typeface="Segoe UI" panose="020B0502040204020203" pitchFamily="34" charset="0"/>
                <a:cs typeface="Segoe UI" panose="020B0502040204020203" pitchFamily="34" charset="0"/>
              </a:rPr>
              <a:t>edundant data</a:t>
            </a:r>
          </a:p>
          <a:p>
            <a:r>
              <a:rPr lang="en-US" sz="2400" dirty="0" smtClean="0">
                <a:ln>
                  <a:solidFill>
                    <a:schemeClr val="bg1"/>
                  </a:solidFill>
                </a:ln>
                <a:solidFill>
                  <a:schemeClr val="tx1">
                    <a:alpha val="99000"/>
                  </a:schemeClr>
                </a:solidFill>
                <a:ea typeface="Segoe UI" panose="020B0502040204020203" pitchFamily="34" charset="0"/>
                <a:cs typeface="Segoe UI" panose="020B0502040204020203" pitchFamily="34" charset="0"/>
              </a:rPr>
              <a:t>      Students:</a:t>
            </a:r>
            <a:endParaRPr lang="en-US" sz="2400" dirty="0">
              <a:ln>
                <a:solidFill>
                  <a:schemeClr val="bg1"/>
                </a:solidFill>
              </a:ln>
              <a:solidFill>
                <a:schemeClr val="tx1">
                  <a:alpha val="99000"/>
                </a:schemeClr>
              </a:solidFill>
              <a:ea typeface="Segoe UI" panose="020B0502040204020203" pitchFamily="34" charset="0"/>
              <a:cs typeface="Segoe UI" panose="020B0502040204020203" pitchFamily="34" charset="0"/>
            </a:endParaRPr>
          </a:p>
          <a:p>
            <a:endParaRPr lang="en-US" sz="2400" dirty="0" smtClean="0">
              <a:ln>
                <a:solidFill>
                  <a:schemeClr val="bg1"/>
                </a:solidFill>
              </a:ln>
              <a:solidFill>
                <a:schemeClr val="tx1">
                  <a:alpha val="99000"/>
                </a:schemeClr>
              </a:solidFill>
              <a:ea typeface="Segoe UI" panose="020B0502040204020203" pitchFamily="34" charset="0"/>
              <a:cs typeface="Segoe UI" panose="020B0502040204020203" pitchFamily="34" charset="0"/>
            </a:endParaRPr>
          </a:p>
          <a:p>
            <a:endParaRPr lang="en-US" sz="2400" dirty="0">
              <a:ln>
                <a:solidFill>
                  <a:schemeClr val="bg1"/>
                </a:solidFill>
              </a:ln>
              <a:solidFill>
                <a:schemeClr val="tx1">
                  <a:alpha val="99000"/>
                </a:schemeClr>
              </a:solidFill>
              <a:ea typeface="Segoe UI" panose="020B0502040204020203" pitchFamily="34" charset="0"/>
              <a:cs typeface="Segoe UI" panose="020B0502040204020203" pitchFamily="34" charset="0"/>
            </a:endParaRPr>
          </a:p>
          <a:p>
            <a:endParaRPr lang="en-US" sz="2400" dirty="0" smtClean="0">
              <a:ln>
                <a:solidFill>
                  <a:schemeClr val="bg1"/>
                </a:solidFill>
              </a:ln>
              <a:solidFill>
                <a:schemeClr val="tx1">
                  <a:alpha val="99000"/>
                </a:schemeClr>
              </a:solidFill>
              <a:ea typeface="Segoe UI" panose="020B0502040204020203" pitchFamily="34" charset="0"/>
              <a:cs typeface="Segoe UI" panose="020B0502040204020203" pitchFamily="34" charset="0"/>
            </a:endParaRPr>
          </a:p>
          <a:p>
            <a:r>
              <a:rPr lang="en-US" sz="2400" dirty="0" smtClean="0">
                <a:ln>
                  <a:solidFill>
                    <a:schemeClr val="bg1"/>
                  </a:solidFill>
                </a:ln>
                <a:solidFill>
                  <a:schemeClr val="tx1">
                    <a:alpha val="99000"/>
                  </a:schemeClr>
                </a:solidFill>
                <a:ea typeface="Segoe UI" panose="020B0502040204020203" pitchFamily="34" charset="0"/>
                <a:cs typeface="Segoe UI" panose="020B0502040204020203" pitchFamily="34" charset="0"/>
              </a:rPr>
              <a:t>      Registration:</a:t>
            </a:r>
          </a:p>
          <a:p>
            <a:endParaRPr lang="en-US" sz="2400" dirty="0">
              <a:ln>
                <a:solidFill>
                  <a:schemeClr val="bg1"/>
                </a:solidFill>
              </a:ln>
              <a:solidFill>
                <a:schemeClr val="tx1">
                  <a:alpha val="99000"/>
                </a:schemeClr>
              </a:solidFill>
              <a:ea typeface="Segoe UI" panose="020B0502040204020203" pitchFamily="34" charset="0"/>
              <a:cs typeface="Segoe UI" panose="020B0502040204020203"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423453048"/>
              </p:ext>
            </p:extLst>
          </p:nvPr>
        </p:nvGraphicFramePr>
        <p:xfrm>
          <a:off x="1066800" y="2019300"/>
          <a:ext cx="4165600" cy="1038860"/>
        </p:xfrm>
        <a:graphic>
          <a:graphicData uri="http://schemas.openxmlformats.org/drawingml/2006/table">
            <a:tbl>
              <a:tblPr firstRow="1" bandRow="1">
                <a:tableStyleId>{5C22544A-7EE6-4342-B048-85BDC9FD1C3A}</a:tableStyleId>
              </a:tblPr>
              <a:tblGrid>
                <a:gridCol w="1358900"/>
                <a:gridCol w="1333500"/>
                <a:gridCol w="1473200"/>
              </a:tblGrid>
              <a:tr h="0">
                <a:tc>
                  <a:txBody>
                    <a:bodyPr/>
                    <a:lstStyle/>
                    <a:p>
                      <a:r>
                        <a:rPr lang="en-US" dirty="0" smtClean="0"/>
                        <a:t>Student#</a:t>
                      </a:r>
                      <a:endParaRPr lang="en-US" dirty="0"/>
                    </a:p>
                  </a:txBody>
                  <a:tcPr/>
                </a:tc>
                <a:tc>
                  <a:txBody>
                    <a:bodyPr/>
                    <a:lstStyle/>
                    <a:p>
                      <a:r>
                        <a:rPr lang="en-US" dirty="0" smtClean="0"/>
                        <a:t>Advisor</a:t>
                      </a:r>
                      <a:endParaRPr lang="en-US" dirty="0"/>
                    </a:p>
                  </a:txBody>
                  <a:tcPr/>
                </a:tc>
                <a:tc>
                  <a:txBody>
                    <a:bodyPr/>
                    <a:lstStyle/>
                    <a:p>
                      <a:r>
                        <a:rPr lang="en-US" dirty="0" err="1" smtClean="0"/>
                        <a:t>Adv</a:t>
                      </a:r>
                      <a:r>
                        <a:rPr lang="en-US" dirty="0" smtClean="0"/>
                        <a:t>-Room</a:t>
                      </a:r>
                      <a:endParaRPr lang="en-US" dirty="0"/>
                    </a:p>
                  </a:txBody>
                  <a:tcPr/>
                </a:tc>
              </a:tr>
              <a:tr h="370840">
                <a:tc>
                  <a:txBody>
                    <a:bodyPr/>
                    <a:lstStyle/>
                    <a:p>
                      <a:r>
                        <a:rPr lang="en-US" dirty="0" smtClean="0"/>
                        <a:t>1022</a:t>
                      </a:r>
                      <a:endParaRPr lang="en-US" dirty="0"/>
                    </a:p>
                  </a:txBody>
                  <a:tcPr/>
                </a:tc>
                <a:tc>
                  <a:txBody>
                    <a:bodyPr/>
                    <a:lstStyle/>
                    <a:p>
                      <a:r>
                        <a:rPr lang="en-US" dirty="0" smtClean="0"/>
                        <a:t>Jones</a:t>
                      </a:r>
                      <a:endParaRPr lang="en-US" dirty="0"/>
                    </a:p>
                  </a:txBody>
                  <a:tcPr/>
                </a:tc>
                <a:tc>
                  <a:txBody>
                    <a:bodyPr/>
                    <a:lstStyle/>
                    <a:p>
                      <a:r>
                        <a:rPr lang="en-US" dirty="0" smtClean="0"/>
                        <a:t>412</a:t>
                      </a:r>
                      <a:endParaRPr lang="en-US" dirty="0"/>
                    </a:p>
                  </a:txBody>
                  <a:tcPr/>
                </a:tc>
              </a:tr>
              <a:tr h="370840">
                <a:tc>
                  <a:txBody>
                    <a:bodyPr/>
                    <a:lstStyle/>
                    <a:p>
                      <a:r>
                        <a:rPr lang="en-US" dirty="0" smtClean="0"/>
                        <a:t>4123</a:t>
                      </a:r>
                      <a:endParaRPr lang="en-US" dirty="0"/>
                    </a:p>
                  </a:txBody>
                  <a:tcPr/>
                </a:tc>
                <a:tc>
                  <a:txBody>
                    <a:bodyPr/>
                    <a:lstStyle/>
                    <a:p>
                      <a:r>
                        <a:rPr lang="en-US" dirty="0" smtClean="0"/>
                        <a:t>Smith</a:t>
                      </a:r>
                      <a:endParaRPr lang="en-US" dirty="0"/>
                    </a:p>
                  </a:txBody>
                  <a:tcPr/>
                </a:tc>
                <a:tc>
                  <a:txBody>
                    <a:bodyPr/>
                    <a:lstStyle/>
                    <a:p>
                      <a:r>
                        <a:rPr lang="en-US" dirty="0" smtClean="0"/>
                        <a:t>216</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75444936"/>
              </p:ext>
            </p:extLst>
          </p:nvPr>
        </p:nvGraphicFramePr>
        <p:xfrm>
          <a:off x="1016000" y="3746500"/>
          <a:ext cx="3022600" cy="2595880"/>
        </p:xfrm>
        <a:graphic>
          <a:graphicData uri="http://schemas.openxmlformats.org/drawingml/2006/table">
            <a:tbl>
              <a:tblPr firstRow="1" bandRow="1">
                <a:tableStyleId>{5C22544A-7EE6-4342-B048-85BDC9FD1C3A}</a:tableStyleId>
              </a:tblPr>
              <a:tblGrid>
                <a:gridCol w="1435100"/>
                <a:gridCol w="1587500"/>
              </a:tblGrid>
              <a:tr h="370840">
                <a:tc>
                  <a:txBody>
                    <a:bodyPr/>
                    <a:lstStyle/>
                    <a:p>
                      <a:r>
                        <a:rPr lang="en-US" dirty="0" smtClean="0"/>
                        <a:t>Student#</a:t>
                      </a:r>
                      <a:endParaRPr lang="en-US" dirty="0"/>
                    </a:p>
                  </a:txBody>
                  <a:tcPr/>
                </a:tc>
                <a:tc>
                  <a:txBody>
                    <a:bodyPr/>
                    <a:lstStyle/>
                    <a:p>
                      <a:r>
                        <a:rPr lang="en-US" dirty="0" smtClean="0"/>
                        <a:t>Class#</a:t>
                      </a:r>
                      <a:endParaRPr lang="en-US" dirty="0"/>
                    </a:p>
                  </a:txBody>
                  <a:tcPr/>
                </a:tc>
              </a:tr>
              <a:tr h="370840">
                <a:tc>
                  <a:txBody>
                    <a:bodyPr/>
                    <a:lstStyle/>
                    <a:p>
                      <a:r>
                        <a:rPr lang="en-US" dirty="0" smtClean="0"/>
                        <a:t>1022</a:t>
                      </a:r>
                      <a:endParaRPr lang="en-US" dirty="0"/>
                    </a:p>
                  </a:txBody>
                  <a:tcPr/>
                </a:tc>
                <a:tc>
                  <a:txBody>
                    <a:bodyPr/>
                    <a:lstStyle/>
                    <a:p>
                      <a:r>
                        <a:rPr lang="en-US" dirty="0" smtClean="0"/>
                        <a:t>101-07</a:t>
                      </a:r>
                      <a:endParaRPr lang="en-US" dirty="0"/>
                    </a:p>
                  </a:txBody>
                  <a:tcPr/>
                </a:tc>
              </a:tr>
              <a:tr h="370840">
                <a:tc>
                  <a:txBody>
                    <a:bodyPr/>
                    <a:lstStyle/>
                    <a:p>
                      <a:r>
                        <a:rPr lang="en-US" dirty="0" smtClean="0"/>
                        <a:t>1022</a:t>
                      </a:r>
                      <a:endParaRPr lang="en-US" dirty="0"/>
                    </a:p>
                  </a:txBody>
                  <a:tcPr/>
                </a:tc>
                <a:tc>
                  <a:txBody>
                    <a:bodyPr/>
                    <a:lstStyle/>
                    <a:p>
                      <a:r>
                        <a:rPr lang="en-US" dirty="0" smtClean="0"/>
                        <a:t>143-01</a:t>
                      </a:r>
                      <a:endParaRPr lang="en-US" dirty="0"/>
                    </a:p>
                  </a:txBody>
                  <a:tcPr/>
                </a:tc>
              </a:tr>
              <a:tr h="370840">
                <a:tc>
                  <a:txBody>
                    <a:bodyPr/>
                    <a:lstStyle/>
                    <a:p>
                      <a:r>
                        <a:rPr lang="en-US" dirty="0" smtClean="0"/>
                        <a:t>1022</a:t>
                      </a:r>
                      <a:endParaRPr lang="en-US" dirty="0"/>
                    </a:p>
                  </a:txBody>
                  <a:tcPr/>
                </a:tc>
                <a:tc>
                  <a:txBody>
                    <a:bodyPr/>
                    <a:lstStyle/>
                    <a:p>
                      <a:r>
                        <a:rPr lang="en-US" dirty="0" smtClean="0"/>
                        <a:t>159-02</a:t>
                      </a:r>
                      <a:endParaRPr lang="en-US" dirty="0"/>
                    </a:p>
                  </a:txBody>
                  <a:tcPr/>
                </a:tc>
              </a:tr>
              <a:tr h="370840">
                <a:tc>
                  <a:txBody>
                    <a:bodyPr/>
                    <a:lstStyle/>
                    <a:p>
                      <a:r>
                        <a:rPr lang="en-US" dirty="0" smtClean="0"/>
                        <a:t>4123</a:t>
                      </a:r>
                      <a:endParaRPr lang="en-US" dirty="0"/>
                    </a:p>
                  </a:txBody>
                  <a:tcPr/>
                </a:tc>
                <a:tc>
                  <a:txBody>
                    <a:bodyPr/>
                    <a:lstStyle/>
                    <a:p>
                      <a:r>
                        <a:rPr lang="en-US" dirty="0" smtClean="0"/>
                        <a:t>201-01</a:t>
                      </a:r>
                      <a:endParaRPr lang="en-US" dirty="0"/>
                    </a:p>
                  </a:txBody>
                  <a:tcPr/>
                </a:tc>
              </a:tr>
              <a:tr h="370840">
                <a:tc>
                  <a:txBody>
                    <a:bodyPr/>
                    <a:lstStyle/>
                    <a:p>
                      <a:r>
                        <a:rPr lang="en-US" dirty="0" smtClean="0"/>
                        <a:t>4123</a:t>
                      </a:r>
                      <a:endParaRPr lang="en-US" dirty="0"/>
                    </a:p>
                  </a:txBody>
                  <a:tcPr/>
                </a:tc>
                <a:tc>
                  <a:txBody>
                    <a:bodyPr/>
                    <a:lstStyle/>
                    <a:p>
                      <a:r>
                        <a:rPr lang="en-US" dirty="0" smtClean="0"/>
                        <a:t>211-02</a:t>
                      </a:r>
                      <a:endParaRPr lang="en-US" dirty="0"/>
                    </a:p>
                  </a:txBody>
                  <a:tcPr/>
                </a:tc>
              </a:tr>
              <a:tr h="370840">
                <a:tc>
                  <a:txBody>
                    <a:bodyPr/>
                    <a:lstStyle/>
                    <a:p>
                      <a:r>
                        <a:rPr lang="en-US" dirty="0" smtClean="0"/>
                        <a:t>4123</a:t>
                      </a:r>
                      <a:endParaRPr lang="en-US" dirty="0"/>
                    </a:p>
                  </a:txBody>
                  <a:tcPr/>
                </a:tc>
                <a:tc>
                  <a:txBody>
                    <a:bodyPr/>
                    <a:lstStyle/>
                    <a:p>
                      <a:r>
                        <a:rPr lang="en-US" dirty="0" smtClean="0"/>
                        <a:t>214-01</a:t>
                      </a:r>
                      <a:endParaRPr lang="en-US" dirty="0"/>
                    </a:p>
                  </a:txBody>
                  <a:tcPr/>
                </a:tc>
              </a:tr>
            </a:tbl>
          </a:graphicData>
        </a:graphic>
      </p:graphicFrame>
    </p:spTree>
    <p:extLst>
      <p:ext uri="{BB962C8B-B14F-4D97-AF65-F5344CB8AC3E}">
        <p14:creationId xmlns:p14="http://schemas.microsoft.com/office/powerpoint/2010/main" val="3581863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normalization </a:t>
            </a:r>
          </a:p>
        </p:txBody>
      </p:sp>
      <p:sp>
        <p:nvSpPr>
          <p:cNvPr id="3" name="Content Placeholder 2"/>
          <p:cNvSpPr>
            <a:spLocks noGrp="1"/>
          </p:cNvSpPr>
          <p:nvPr>
            <p:ph idx="1"/>
          </p:nvPr>
        </p:nvSpPr>
        <p:spPr/>
        <p:txBody>
          <a:bodyPr/>
          <a:lstStyle/>
          <a:p>
            <a:r>
              <a:rPr lang="en-US" sz="2600" dirty="0" smtClean="0">
                <a:ln>
                  <a:solidFill>
                    <a:schemeClr val="bg1"/>
                  </a:solidFill>
                </a:ln>
                <a:solidFill>
                  <a:schemeClr val="tx1">
                    <a:alpha val="99000"/>
                  </a:schemeClr>
                </a:solidFill>
                <a:ea typeface="Segoe UI" panose="020B0502040204020203" pitchFamily="34" charset="0"/>
                <a:cs typeface="Segoe UI" panose="020B0502040204020203" pitchFamily="34" charset="0"/>
              </a:rPr>
              <a:t>Third </a:t>
            </a:r>
            <a:r>
              <a:rPr lang="en-US" sz="2600" dirty="0">
                <a:ln>
                  <a:solidFill>
                    <a:schemeClr val="bg1"/>
                  </a:solidFill>
                </a:ln>
                <a:solidFill>
                  <a:schemeClr val="tx1">
                    <a:alpha val="99000"/>
                  </a:schemeClr>
                </a:solidFill>
                <a:ea typeface="Segoe UI" panose="020B0502040204020203" pitchFamily="34" charset="0"/>
                <a:cs typeface="Segoe UI" panose="020B0502040204020203" pitchFamily="34" charset="0"/>
              </a:rPr>
              <a:t>Normal Form: eliminate </a:t>
            </a:r>
            <a:r>
              <a:rPr lang="en-US" sz="2600" dirty="0" smtClean="0">
                <a:ln>
                  <a:solidFill>
                    <a:schemeClr val="bg1"/>
                  </a:solidFill>
                </a:ln>
                <a:solidFill>
                  <a:schemeClr val="tx1">
                    <a:alpha val="99000"/>
                  </a:schemeClr>
                </a:solidFill>
                <a:ea typeface="Segoe UI" panose="020B0502040204020203" pitchFamily="34" charset="0"/>
                <a:cs typeface="Segoe UI" panose="020B0502040204020203" pitchFamily="34" charset="0"/>
              </a:rPr>
              <a:t>data not dependent on the key</a:t>
            </a:r>
            <a:endParaRPr lang="en-US" sz="2600" dirty="0">
              <a:ln>
                <a:solidFill>
                  <a:schemeClr val="bg1"/>
                </a:solidFill>
              </a:ln>
              <a:solidFill>
                <a:schemeClr val="tx1">
                  <a:alpha val="99000"/>
                </a:schemeClr>
              </a:solidFill>
              <a:ea typeface="Segoe UI" panose="020B0502040204020203" pitchFamily="34" charset="0"/>
              <a:cs typeface="Segoe UI" panose="020B0502040204020203" pitchFamily="34" charset="0"/>
            </a:endParaRPr>
          </a:p>
          <a:p>
            <a:r>
              <a:rPr lang="en-US" dirty="0" smtClean="0"/>
              <a:t>     </a:t>
            </a:r>
          </a:p>
          <a:p>
            <a:r>
              <a:rPr lang="en-US" dirty="0" smtClean="0"/>
              <a:t>Students:		        Faculty:                           Registration: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65578246"/>
              </p:ext>
            </p:extLst>
          </p:nvPr>
        </p:nvGraphicFramePr>
        <p:xfrm>
          <a:off x="558800" y="2946400"/>
          <a:ext cx="2070100" cy="1112520"/>
        </p:xfrm>
        <a:graphic>
          <a:graphicData uri="http://schemas.openxmlformats.org/drawingml/2006/table">
            <a:tbl>
              <a:tblPr firstRow="1" bandRow="1">
                <a:tableStyleId>{5C22544A-7EE6-4342-B048-85BDC9FD1C3A}</a:tableStyleId>
              </a:tblPr>
              <a:tblGrid>
                <a:gridCol w="962851"/>
                <a:gridCol w="1107249"/>
              </a:tblGrid>
              <a:tr h="370840">
                <a:tc>
                  <a:txBody>
                    <a:bodyPr/>
                    <a:lstStyle/>
                    <a:p>
                      <a:r>
                        <a:rPr lang="en-US" dirty="0" smtClean="0"/>
                        <a:t>Student</a:t>
                      </a:r>
                      <a:r>
                        <a:rPr lang="en-US" baseline="0" dirty="0" smtClean="0"/>
                        <a:t>#</a:t>
                      </a:r>
                      <a:endParaRPr lang="en-US" dirty="0"/>
                    </a:p>
                  </a:txBody>
                  <a:tcPr/>
                </a:tc>
                <a:tc>
                  <a:txBody>
                    <a:bodyPr/>
                    <a:lstStyle/>
                    <a:p>
                      <a:r>
                        <a:rPr lang="en-US" dirty="0" smtClean="0"/>
                        <a:t>Advisor</a:t>
                      </a:r>
                      <a:endParaRPr lang="en-US" dirty="0"/>
                    </a:p>
                  </a:txBody>
                  <a:tcPr/>
                </a:tc>
              </a:tr>
              <a:tr h="370840">
                <a:tc>
                  <a:txBody>
                    <a:bodyPr/>
                    <a:lstStyle/>
                    <a:p>
                      <a:r>
                        <a:rPr lang="en-US" dirty="0" smtClean="0"/>
                        <a:t>1022</a:t>
                      </a:r>
                      <a:endParaRPr lang="en-US" dirty="0"/>
                    </a:p>
                  </a:txBody>
                  <a:tcPr/>
                </a:tc>
                <a:tc>
                  <a:txBody>
                    <a:bodyPr/>
                    <a:lstStyle/>
                    <a:p>
                      <a:r>
                        <a:rPr lang="en-US" dirty="0" smtClean="0"/>
                        <a:t>Jones</a:t>
                      </a:r>
                      <a:endParaRPr lang="en-US" dirty="0"/>
                    </a:p>
                  </a:txBody>
                  <a:tcPr/>
                </a:tc>
              </a:tr>
              <a:tr h="370840">
                <a:tc>
                  <a:txBody>
                    <a:bodyPr/>
                    <a:lstStyle/>
                    <a:p>
                      <a:r>
                        <a:rPr lang="en-US" dirty="0" smtClean="0"/>
                        <a:t>4123</a:t>
                      </a:r>
                      <a:endParaRPr lang="en-US" dirty="0"/>
                    </a:p>
                  </a:txBody>
                  <a:tcPr/>
                </a:tc>
                <a:tc>
                  <a:txBody>
                    <a:bodyPr/>
                    <a:lstStyle/>
                    <a:p>
                      <a:r>
                        <a:rPr lang="en-US" dirty="0" smtClean="0"/>
                        <a:t>Smith</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69716322"/>
              </p:ext>
            </p:extLst>
          </p:nvPr>
        </p:nvGraphicFramePr>
        <p:xfrm>
          <a:off x="3098800" y="2946400"/>
          <a:ext cx="2035049" cy="1112520"/>
        </p:xfrm>
        <a:graphic>
          <a:graphicData uri="http://schemas.openxmlformats.org/drawingml/2006/table">
            <a:tbl>
              <a:tblPr firstRow="1" bandRow="1">
                <a:tableStyleId>{5C22544A-7EE6-4342-B048-85BDC9FD1C3A}</a:tableStyleId>
              </a:tblPr>
              <a:tblGrid>
                <a:gridCol w="706755"/>
                <a:gridCol w="705676"/>
                <a:gridCol w="622618"/>
              </a:tblGrid>
              <a:tr h="370840">
                <a:tc>
                  <a:txBody>
                    <a:bodyPr/>
                    <a:lstStyle/>
                    <a:p>
                      <a:r>
                        <a:rPr lang="en-US" dirty="0" smtClean="0"/>
                        <a:t>Name</a:t>
                      </a:r>
                      <a:endParaRPr lang="en-US" dirty="0"/>
                    </a:p>
                  </a:txBody>
                  <a:tcPr/>
                </a:tc>
                <a:tc>
                  <a:txBody>
                    <a:bodyPr/>
                    <a:lstStyle/>
                    <a:p>
                      <a:r>
                        <a:rPr lang="en-US" dirty="0" smtClean="0"/>
                        <a:t>Room</a:t>
                      </a:r>
                      <a:endParaRPr lang="en-US" dirty="0"/>
                    </a:p>
                  </a:txBody>
                  <a:tcPr/>
                </a:tc>
                <a:tc>
                  <a:txBody>
                    <a:bodyPr/>
                    <a:lstStyle/>
                    <a:p>
                      <a:r>
                        <a:rPr lang="en-US" dirty="0" err="1" smtClean="0"/>
                        <a:t>Dept</a:t>
                      </a:r>
                      <a:endParaRPr lang="en-US" dirty="0"/>
                    </a:p>
                  </a:txBody>
                  <a:tcPr/>
                </a:tc>
              </a:tr>
              <a:tr h="370840">
                <a:tc>
                  <a:txBody>
                    <a:bodyPr/>
                    <a:lstStyle/>
                    <a:p>
                      <a:r>
                        <a:rPr lang="en-US" dirty="0" smtClean="0"/>
                        <a:t>Jones</a:t>
                      </a:r>
                      <a:endParaRPr lang="en-US" dirty="0"/>
                    </a:p>
                  </a:txBody>
                  <a:tcPr/>
                </a:tc>
                <a:tc>
                  <a:txBody>
                    <a:bodyPr/>
                    <a:lstStyle/>
                    <a:p>
                      <a:r>
                        <a:rPr lang="en-US" dirty="0" smtClean="0"/>
                        <a:t>412</a:t>
                      </a:r>
                      <a:endParaRPr lang="en-US" dirty="0"/>
                    </a:p>
                  </a:txBody>
                  <a:tcPr/>
                </a:tc>
                <a:tc>
                  <a:txBody>
                    <a:bodyPr/>
                    <a:lstStyle/>
                    <a:p>
                      <a:r>
                        <a:rPr lang="en-US" dirty="0" smtClean="0"/>
                        <a:t>42</a:t>
                      </a:r>
                      <a:endParaRPr lang="en-US" dirty="0"/>
                    </a:p>
                  </a:txBody>
                  <a:tcPr/>
                </a:tc>
              </a:tr>
              <a:tr h="370840">
                <a:tc>
                  <a:txBody>
                    <a:bodyPr/>
                    <a:lstStyle/>
                    <a:p>
                      <a:r>
                        <a:rPr lang="en-US" dirty="0" smtClean="0"/>
                        <a:t>Smith</a:t>
                      </a:r>
                      <a:endParaRPr lang="en-US" dirty="0"/>
                    </a:p>
                  </a:txBody>
                  <a:tcPr/>
                </a:tc>
                <a:tc>
                  <a:txBody>
                    <a:bodyPr/>
                    <a:lstStyle/>
                    <a:p>
                      <a:r>
                        <a:rPr lang="en-US" dirty="0" smtClean="0"/>
                        <a:t>216</a:t>
                      </a:r>
                      <a:endParaRPr lang="en-US" dirty="0"/>
                    </a:p>
                  </a:txBody>
                  <a:tcPr/>
                </a:tc>
                <a:tc>
                  <a:txBody>
                    <a:bodyPr/>
                    <a:lstStyle/>
                    <a:p>
                      <a:r>
                        <a:rPr lang="en-US" dirty="0" smtClean="0"/>
                        <a:t>42</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94388477"/>
              </p:ext>
            </p:extLst>
          </p:nvPr>
        </p:nvGraphicFramePr>
        <p:xfrm>
          <a:off x="5562600" y="2959100"/>
          <a:ext cx="3022600" cy="2595880"/>
        </p:xfrm>
        <a:graphic>
          <a:graphicData uri="http://schemas.openxmlformats.org/drawingml/2006/table">
            <a:tbl>
              <a:tblPr firstRow="1" bandRow="1">
                <a:tableStyleId>{5C22544A-7EE6-4342-B048-85BDC9FD1C3A}</a:tableStyleId>
              </a:tblPr>
              <a:tblGrid>
                <a:gridCol w="1435100"/>
                <a:gridCol w="1587500"/>
              </a:tblGrid>
              <a:tr h="370840">
                <a:tc>
                  <a:txBody>
                    <a:bodyPr/>
                    <a:lstStyle/>
                    <a:p>
                      <a:r>
                        <a:rPr lang="en-US" dirty="0" smtClean="0"/>
                        <a:t>Student#</a:t>
                      </a:r>
                      <a:endParaRPr lang="en-US" dirty="0"/>
                    </a:p>
                  </a:txBody>
                  <a:tcPr/>
                </a:tc>
                <a:tc>
                  <a:txBody>
                    <a:bodyPr/>
                    <a:lstStyle/>
                    <a:p>
                      <a:r>
                        <a:rPr lang="en-US" dirty="0" smtClean="0"/>
                        <a:t>Class#</a:t>
                      </a:r>
                      <a:endParaRPr lang="en-US" dirty="0"/>
                    </a:p>
                  </a:txBody>
                  <a:tcPr/>
                </a:tc>
              </a:tr>
              <a:tr h="370840">
                <a:tc>
                  <a:txBody>
                    <a:bodyPr/>
                    <a:lstStyle/>
                    <a:p>
                      <a:r>
                        <a:rPr lang="en-US" dirty="0" smtClean="0"/>
                        <a:t>1022</a:t>
                      </a:r>
                      <a:endParaRPr lang="en-US" dirty="0"/>
                    </a:p>
                  </a:txBody>
                  <a:tcPr/>
                </a:tc>
                <a:tc>
                  <a:txBody>
                    <a:bodyPr/>
                    <a:lstStyle/>
                    <a:p>
                      <a:r>
                        <a:rPr lang="en-US" dirty="0" smtClean="0"/>
                        <a:t>101-07</a:t>
                      </a:r>
                      <a:endParaRPr lang="en-US" dirty="0"/>
                    </a:p>
                  </a:txBody>
                  <a:tcPr/>
                </a:tc>
              </a:tr>
              <a:tr h="370840">
                <a:tc>
                  <a:txBody>
                    <a:bodyPr/>
                    <a:lstStyle/>
                    <a:p>
                      <a:r>
                        <a:rPr lang="en-US" dirty="0" smtClean="0"/>
                        <a:t>1022</a:t>
                      </a:r>
                      <a:endParaRPr lang="en-US" dirty="0"/>
                    </a:p>
                  </a:txBody>
                  <a:tcPr/>
                </a:tc>
                <a:tc>
                  <a:txBody>
                    <a:bodyPr/>
                    <a:lstStyle/>
                    <a:p>
                      <a:r>
                        <a:rPr lang="en-US" dirty="0" smtClean="0"/>
                        <a:t>143-01</a:t>
                      </a:r>
                      <a:endParaRPr lang="en-US" dirty="0"/>
                    </a:p>
                  </a:txBody>
                  <a:tcPr/>
                </a:tc>
              </a:tr>
              <a:tr h="370840">
                <a:tc>
                  <a:txBody>
                    <a:bodyPr/>
                    <a:lstStyle/>
                    <a:p>
                      <a:r>
                        <a:rPr lang="en-US" dirty="0" smtClean="0"/>
                        <a:t>1022</a:t>
                      </a:r>
                      <a:endParaRPr lang="en-US" dirty="0"/>
                    </a:p>
                  </a:txBody>
                  <a:tcPr/>
                </a:tc>
                <a:tc>
                  <a:txBody>
                    <a:bodyPr/>
                    <a:lstStyle/>
                    <a:p>
                      <a:r>
                        <a:rPr lang="en-US" dirty="0" smtClean="0"/>
                        <a:t>159-02</a:t>
                      </a:r>
                      <a:endParaRPr lang="en-US" dirty="0"/>
                    </a:p>
                  </a:txBody>
                  <a:tcPr/>
                </a:tc>
              </a:tr>
              <a:tr h="370840">
                <a:tc>
                  <a:txBody>
                    <a:bodyPr/>
                    <a:lstStyle/>
                    <a:p>
                      <a:r>
                        <a:rPr lang="en-US" dirty="0" smtClean="0"/>
                        <a:t>4123</a:t>
                      </a:r>
                      <a:endParaRPr lang="en-US" dirty="0"/>
                    </a:p>
                  </a:txBody>
                  <a:tcPr/>
                </a:tc>
                <a:tc>
                  <a:txBody>
                    <a:bodyPr/>
                    <a:lstStyle/>
                    <a:p>
                      <a:r>
                        <a:rPr lang="en-US" dirty="0" smtClean="0"/>
                        <a:t>201-01</a:t>
                      </a:r>
                      <a:endParaRPr lang="en-US" dirty="0"/>
                    </a:p>
                  </a:txBody>
                  <a:tcPr/>
                </a:tc>
              </a:tr>
              <a:tr h="370840">
                <a:tc>
                  <a:txBody>
                    <a:bodyPr/>
                    <a:lstStyle/>
                    <a:p>
                      <a:r>
                        <a:rPr lang="en-US" dirty="0" smtClean="0"/>
                        <a:t>4123</a:t>
                      </a:r>
                      <a:endParaRPr lang="en-US" dirty="0"/>
                    </a:p>
                  </a:txBody>
                  <a:tcPr/>
                </a:tc>
                <a:tc>
                  <a:txBody>
                    <a:bodyPr/>
                    <a:lstStyle/>
                    <a:p>
                      <a:r>
                        <a:rPr lang="en-US" dirty="0" smtClean="0"/>
                        <a:t>211-02</a:t>
                      </a:r>
                      <a:endParaRPr lang="en-US" dirty="0"/>
                    </a:p>
                  </a:txBody>
                  <a:tcPr/>
                </a:tc>
              </a:tr>
              <a:tr h="370840">
                <a:tc>
                  <a:txBody>
                    <a:bodyPr/>
                    <a:lstStyle/>
                    <a:p>
                      <a:r>
                        <a:rPr lang="en-US" dirty="0" smtClean="0"/>
                        <a:t>4123</a:t>
                      </a:r>
                      <a:endParaRPr lang="en-US" dirty="0"/>
                    </a:p>
                  </a:txBody>
                  <a:tcPr/>
                </a:tc>
                <a:tc>
                  <a:txBody>
                    <a:bodyPr/>
                    <a:lstStyle/>
                    <a:p>
                      <a:r>
                        <a:rPr lang="en-US" dirty="0" smtClean="0"/>
                        <a:t>214-01</a:t>
                      </a:r>
                      <a:endParaRPr lang="en-US" dirty="0"/>
                    </a:p>
                  </a:txBody>
                  <a:tcPr/>
                </a:tc>
              </a:tr>
            </a:tbl>
          </a:graphicData>
        </a:graphic>
      </p:graphicFrame>
    </p:spTree>
    <p:extLst>
      <p:ext uri="{BB962C8B-B14F-4D97-AF65-F5344CB8AC3E}">
        <p14:creationId xmlns:p14="http://schemas.microsoft.com/office/powerpoint/2010/main" val="2049733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rgbClr val="FFFFFF">
                    <a:alpha val="98824"/>
                  </a:srgbClr>
                </a:solidFill>
              </a:rPr>
              <a:t>Referential Integrity</a:t>
            </a:r>
            <a:endParaRPr lang="en-GB" sz="6000" dirty="0">
              <a:solidFill>
                <a:srgbClr val="FFFFFF">
                  <a:alpha val="98824"/>
                </a:srgbClr>
              </a:solidFill>
            </a:endParaRPr>
          </a:p>
        </p:txBody>
      </p:sp>
    </p:spTree>
    <p:extLst>
      <p:ext uri="{BB962C8B-B14F-4D97-AF65-F5344CB8AC3E}">
        <p14:creationId xmlns:p14="http://schemas.microsoft.com/office/powerpoint/2010/main" val="204844022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Referential integrity</a:t>
            </a:r>
            <a:endParaRPr lang="en-US" dirty="0"/>
          </a:p>
        </p:txBody>
      </p:sp>
      <p:sp>
        <p:nvSpPr>
          <p:cNvPr id="16387" name="Content Placeholder 2"/>
          <p:cNvSpPr>
            <a:spLocks noGrp="1"/>
          </p:cNvSpPr>
          <p:nvPr>
            <p:ph idx="1"/>
          </p:nvPr>
        </p:nvSpPr>
        <p:spPr/>
        <p:txBody>
          <a:bodyPr/>
          <a:lstStyle/>
          <a:p>
            <a:r>
              <a:rPr lang="en-US" b="1" i="1" dirty="0" smtClean="0"/>
              <a:t>Referential Integrity</a:t>
            </a:r>
            <a:r>
              <a:rPr lang="en-US" dirty="0" smtClean="0"/>
              <a:t> (RI) is </a:t>
            </a:r>
            <a:r>
              <a:rPr lang="en-US" dirty="0"/>
              <a:t>a database concept </a:t>
            </a:r>
            <a:r>
              <a:rPr lang="en-US" dirty="0" smtClean="0"/>
              <a:t>used to ensure that the </a:t>
            </a:r>
            <a:r>
              <a:rPr lang="en-US" dirty="0"/>
              <a:t>relationships between </a:t>
            </a:r>
            <a:r>
              <a:rPr lang="en-US" dirty="0" smtClean="0"/>
              <a:t>your database tables remains synchronized </a:t>
            </a:r>
            <a:r>
              <a:rPr lang="en-US" dirty="0"/>
              <a:t>during </a:t>
            </a:r>
            <a:r>
              <a:rPr lang="en-US" dirty="0" smtClean="0"/>
              <a:t>data modifications. </a:t>
            </a:r>
          </a:p>
          <a:p>
            <a:endParaRPr lang="en-US" dirty="0"/>
          </a:p>
          <a:p>
            <a:r>
              <a:rPr lang="en-US" dirty="0" smtClean="0"/>
              <a:t>RI can be used to ensure the data is clean, may be helpful in optimizing your database environment and can assist in early detection of errors. </a:t>
            </a:r>
          </a:p>
          <a:p>
            <a:endParaRPr lang="en-US" dirty="0"/>
          </a:p>
          <a:p>
            <a:r>
              <a:rPr lang="en-US" dirty="0" smtClean="0"/>
              <a:t>A combination of </a:t>
            </a:r>
            <a:r>
              <a:rPr lang="en-US" b="1" dirty="0" smtClean="0"/>
              <a:t>PRIMARY KEY </a:t>
            </a:r>
            <a:r>
              <a:rPr lang="en-US" dirty="0" smtClean="0"/>
              <a:t>and </a:t>
            </a:r>
            <a:r>
              <a:rPr lang="en-US" b="1" dirty="0" smtClean="0"/>
              <a:t>FOREIGN KEY</a:t>
            </a:r>
            <a:r>
              <a:rPr lang="en-US" dirty="0" smtClean="0"/>
              <a:t> constraints can be used to help enforce referential integrity of your database. In addition to a foreign key referencing a primary key constraint, a foreign key can also reference a </a:t>
            </a:r>
            <a:r>
              <a:rPr lang="en-US" b="1" dirty="0" smtClean="0"/>
              <a:t>UNIQUE</a:t>
            </a:r>
            <a:r>
              <a:rPr lang="en-US" dirty="0" smtClean="0"/>
              <a:t> constraint to help maintain referential integrity. </a:t>
            </a:r>
          </a:p>
          <a:p>
            <a:endParaRPr lang="en-US" dirty="0"/>
          </a:p>
          <a:p>
            <a:r>
              <a:rPr lang="en-US" dirty="0" smtClean="0"/>
              <a:t>Triggers can also be used to enforce referential integrity, however being triggers require code they don’t execute as quickly as table properties such as a primary key constraint. </a:t>
            </a:r>
          </a:p>
          <a:p>
            <a:endParaRPr lang="en-US" dirty="0" smtClean="0"/>
          </a:p>
          <a:p>
            <a:endParaRPr lang="en-US" dirty="0" smtClean="0"/>
          </a:p>
        </p:txBody>
      </p:sp>
    </p:spTree>
    <p:extLst>
      <p:ext uri="{BB962C8B-B14F-4D97-AF65-F5344CB8AC3E}">
        <p14:creationId xmlns:p14="http://schemas.microsoft.com/office/powerpoint/2010/main" val="1402338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853" y="120316"/>
            <a:ext cx="8229600" cy="914400"/>
          </a:xfrm>
        </p:spPr>
        <p:txBody>
          <a:bodyPr/>
          <a:lstStyle/>
          <a:p>
            <a:pPr>
              <a:defRPr/>
            </a:pPr>
            <a:r>
              <a:rPr lang="en-US" dirty="0" smtClean="0"/>
              <a:t>Methods for enforcing referential integrity</a:t>
            </a:r>
            <a:endParaRPr lang="en-US" dirty="0"/>
          </a:p>
        </p:txBody>
      </p:sp>
      <p:sp>
        <p:nvSpPr>
          <p:cNvPr id="10243" name="Content Placeholder 2"/>
          <p:cNvSpPr>
            <a:spLocks noGrp="1"/>
          </p:cNvSpPr>
          <p:nvPr>
            <p:ph idx="1"/>
          </p:nvPr>
        </p:nvSpPr>
        <p:spPr>
          <a:xfrm>
            <a:off x="324853" y="822158"/>
            <a:ext cx="8229600" cy="5029200"/>
          </a:xfrm>
        </p:spPr>
        <p:txBody>
          <a:bodyPr/>
          <a:lstStyle/>
          <a:p>
            <a:r>
              <a:rPr lang="en-US" sz="2800" dirty="0" smtClean="0"/>
              <a:t>There are several methods available in SQL Server to help maintain database integrity: </a:t>
            </a:r>
          </a:p>
          <a:p>
            <a:pPr lvl="1"/>
            <a:r>
              <a:rPr lang="en-US" sz="2800" dirty="0" smtClean="0"/>
              <a:t>Primary key constraint</a:t>
            </a:r>
          </a:p>
          <a:p>
            <a:pPr lvl="1"/>
            <a:r>
              <a:rPr lang="en-US" sz="2800" dirty="0" smtClean="0"/>
              <a:t>Foreign key constraint</a:t>
            </a:r>
          </a:p>
          <a:p>
            <a:pPr lvl="1"/>
            <a:r>
              <a:rPr lang="en-US" sz="2800" dirty="0" smtClean="0"/>
              <a:t>Unique constraint</a:t>
            </a:r>
          </a:p>
          <a:p>
            <a:pPr lvl="1"/>
            <a:r>
              <a:rPr lang="en-US" sz="2800" dirty="0" smtClean="0"/>
              <a:t>Indexes</a:t>
            </a:r>
          </a:p>
          <a:p>
            <a:pPr lvl="1"/>
            <a:r>
              <a:rPr lang="en-US" sz="2800" dirty="0" smtClean="0"/>
              <a:t>Triggers</a:t>
            </a:r>
          </a:p>
          <a:p>
            <a:pPr lvl="1"/>
            <a:endParaRPr lang="en-US" sz="2800" dirty="0" smtClean="0"/>
          </a:p>
          <a:p>
            <a:r>
              <a:rPr lang="en-US" sz="2800" dirty="0" smtClean="0"/>
              <a:t>Any of these methods can be created as a </a:t>
            </a:r>
            <a:r>
              <a:rPr lang="en-US" sz="2800" b="1" i="1" dirty="0" smtClean="0"/>
              <a:t>composite key </a:t>
            </a:r>
            <a:r>
              <a:rPr lang="en-US" sz="2800" dirty="0" smtClean="0"/>
              <a:t>which is an index or constraint created using more than one column. It may be necessary to use more than one column to create a unique value for each row in a table. </a:t>
            </a:r>
          </a:p>
        </p:txBody>
      </p:sp>
    </p:spTree>
    <p:extLst>
      <p:ext uri="{BB962C8B-B14F-4D97-AF65-F5344CB8AC3E}">
        <p14:creationId xmlns:p14="http://schemas.microsoft.com/office/powerpoint/2010/main" val="3158810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rgbClr val="FFFFFF">
                    <a:alpha val="98824"/>
                  </a:srgbClr>
                </a:solidFill>
              </a:rPr>
              <a:t>Constraints</a:t>
            </a:r>
            <a:endParaRPr lang="en-GB" sz="6000" dirty="0">
              <a:solidFill>
                <a:srgbClr val="FFFFFF">
                  <a:alpha val="98824"/>
                </a:srgbClr>
              </a:solidFill>
            </a:endParaRPr>
          </a:p>
        </p:txBody>
      </p:sp>
    </p:spTree>
    <p:extLst>
      <p:ext uri="{BB962C8B-B14F-4D97-AF65-F5344CB8AC3E}">
        <p14:creationId xmlns:p14="http://schemas.microsoft.com/office/powerpoint/2010/main" val="100095508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PRIMARY KEY constraint</a:t>
            </a:r>
            <a:endParaRPr lang="en-US" dirty="0"/>
          </a:p>
        </p:txBody>
      </p:sp>
      <p:sp>
        <p:nvSpPr>
          <p:cNvPr id="11267" name="Content Placeholder 2"/>
          <p:cNvSpPr>
            <a:spLocks noGrp="1"/>
          </p:cNvSpPr>
          <p:nvPr>
            <p:ph idx="1"/>
          </p:nvPr>
        </p:nvSpPr>
        <p:spPr/>
        <p:txBody>
          <a:bodyPr/>
          <a:lstStyle/>
          <a:p>
            <a:r>
              <a:rPr lang="en-US" sz="2800" dirty="0" smtClean="0"/>
              <a:t>An important concept of designing a database table is the use of a </a:t>
            </a:r>
            <a:r>
              <a:rPr lang="en-US" sz="2800" b="1" i="1" dirty="0" smtClean="0"/>
              <a:t>PRIMARY KEY</a:t>
            </a:r>
            <a:r>
              <a:rPr lang="en-US" sz="2800" dirty="0" smtClean="0"/>
              <a:t> — an attribute or set of attributes used to uniquely identify each row </a:t>
            </a:r>
          </a:p>
          <a:p>
            <a:r>
              <a:rPr lang="en-US" sz="2800" dirty="0" smtClean="0"/>
              <a:t>A table can only have one primary key which is created using a primary key constraint and enforced by creating a unique index on the primary key columns</a:t>
            </a:r>
          </a:p>
          <a:p>
            <a:r>
              <a:rPr lang="en-US" sz="2800" dirty="0" smtClean="0"/>
              <a:t>A column that participates in the primary key constraint cannot accept null values</a:t>
            </a:r>
          </a:p>
          <a:p>
            <a:endParaRPr lang="en-US" dirty="0" smtClean="0"/>
          </a:p>
        </p:txBody>
      </p:sp>
    </p:spTree>
    <p:extLst>
      <p:ext uri="{BB962C8B-B14F-4D97-AF65-F5344CB8AC3E}">
        <p14:creationId xmlns:p14="http://schemas.microsoft.com/office/powerpoint/2010/main" val="3932618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FOREIGN KEY constraint</a:t>
            </a:r>
            <a:endParaRPr lang="en-US" dirty="0"/>
          </a:p>
        </p:txBody>
      </p:sp>
      <p:sp>
        <p:nvSpPr>
          <p:cNvPr id="12291" name="Content Placeholder 2"/>
          <p:cNvSpPr>
            <a:spLocks noGrp="1"/>
          </p:cNvSpPr>
          <p:nvPr>
            <p:ph idx="1"/>
          </p:nvPr>
        </p:nvSpPr>
        <p:spPr>
          <a:xfrm>
            <a:off x="571500" y="1066800"/>
            <a:ext cx="8229600" cy="5029200"/>
          </a:xfrm>
        </p:spPr>
        <p:txBody>
          <a:bodyPr/>
          <a:lstStyle/>
          <a:p>
            <a:r>
              <a:rPr lang="en-US" sz="2800" dirty="0" smtClean="0"/>
              <a:t>A </a:t>
            </a:r>
            <a:r>
              <a:rPr lang="en-US" sz="2800" b="1" i="1" dirty="0" smtClean="0"/>
              <a:t>FOREIGN KEY </a:t>
            </a:r>
            <a:r>
              <a:rPr lang="en-US" sz="2800" dirty="0" smtClean="0"/>
              <a:t>is a column or combination of columns that are used to establish a link between data in two tables. The columns used to create the primary key in one table are also used to create the foreign key constraint and can be used to reference data in the same table or in another table</a:t>
            </a:r>
          </a:p>
          <a:p>
            <a:endParaRPr lang="en-US" dirty="0"/>
          </a:p>
          <a:p>
            <a:r>
              <a:rPr lang="en-US" sz="2800" dirty="0" smtClean="0"/>
              <a:t>A foreign key does not have to reference a primary key, it can be defined to reference a unique constraint in either the same table or in another table</a:t>
            </a:r>
          </a:p>
          <a:p>
            <a:r>
              <a:rPr lang="en-US" sz="2800" dirty="0"/>
              <a:t>A column that participates in the </a:t>
            </a:r>
            <a:r>
              <a:rPr lang="en-US" sz="2800" dirty="0" smtClean="0"/>
              <a:t>foreign </a:t>
            </a:r>
            <a:r>
              <a:rPr lang="en-US" sz="2800" dirty="0"/>
              <a:t>key constraint </a:t>
            </a:r>
            <a:r>
              <a:rPr lang="en-US" sz="2800" dirty="0" smtClean="0"/>
              <a:t>can </a:t>
            </a:r>
            <a:r>
              <a:rPr lang="en-US" sz="2800" dirty="0"/>
              <a:t>accept null </a:t>
            </a:r>
            <a:r>
              <a:rPr lang="en-US" sz="2800" dirty="0" smtClean="0"/>
              <a:t>values, but if it contains a null value, the verification process is skipped.</a:t>
            </a:r>
            <a:endParaRPr lang="en-US" sz="2800" dirty="0"/>
          </a:p>
          <a:p>
            <a:endParaRPr lang="en-US" sz="2800" dirty="0" smtClean="0"/>
          </a:p>
        </p:txBody>
      </p:sp>
    </p:spTree>
    <p:extLst>
      <p:ext uri="{BB962C8B-B14F-4D97-AF65-F5344CB8AC3E}">
        <p14:creationId xmlns:p14="http://schemas.microsoft.com/office/powerpoint/2010/main" val="3397539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structure with keys</a:t>
            </a:r>
            <a:endParaRPr lang="en-US" dirty="0"/>
          </a:p>
        </p:txBody>
      </p:sp>
      <p:pic>
        <p:nvPicPr>
          <p:cNvPr id="1026" name="Picture 2" descr="http://i.technet.microsoft.com/dynimg/IC10162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4833" y="1120140"/>
            <a:ext cx="5294586" cy="45262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1588770" y="4309110"/>
            <a:ext cx="1691640" cy="205740"/>
          </a:xfrm>
          <a:prstGeom prst="rect">
            <a:avLst/>
          </a:prstGeom>
          <a:noFill/>
          <a:ln w="19050">
            <a:solidFill>
              <a:srgbClr val="0070C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bg1"/>
              </a:solidFill>
            </a:endParaRPr>
          </a:p>
        </p:txBody>
      </p:sp>
      <p:sp>
        <p:nvSpPr>
          <p:cNvPr id="5" name="Rectangle 4"/>
          <p:cNvSpPr/>
          <p:nvPr/>
        </p:nvSpPr>
        <p:spPr bwMode="auto">
          <a:xfrm>
            <a:off x="4183380" y="2194560"/>
            <a:ext cx="2446020" cy="171450"/>
          </a:xfrm>
          <a:prstGeom prst="rect">
            <a:avLst/>
          </a:prstGeom>
          <a:noFill/>
          <a:ln w="19050">
            <a:solidFill>
              <a:srgbClr val="FF000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0070C0"/>
              </a:solidFill>
            </a:endParaRPr>
          </a:p>
        </p:txBody>
      </p:sp>
      <p:sp>
        <p:nvSpPr>
          <p:cNvPr id="6" name="Rectangle 5"/>
          <p:cNvSpPr/>
          <p:nvPr/>
        </p:nvSpPr>
        <p:spPr bwMode="auto">
          <a:xfrm>
            <a:off x="4183380" y="2366010"/>
            <a:ext cx="2446020" cy="148590"/>
          </a:xfrm>
          <a:prstGeom prst="rect">
            <a:avLst/>
          </a:prstGeom>
          <a:noFill/>
          <a:ln w="1905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bg1"/>
              </a:solidFill>
            </a:endParaRPr>
          </a:p>
        </p:txBody>
      </p:sp>
      <p:sp>
        <p:nvSpPr>
          <p:cNvPr id="7" name="Rectangle 6"/>
          <p:cNvSpPr/>
          <p:nvPr/>
        </p:nvSpPr>
        <p:spPr bwMode="auto">
          <a:xfrm>
            <a:off x="4183380" y="3726180"/>
            <a:ext cx="2240280" cy="194310"/>
          </a:xfrm>
          <a:prstGeom prst="rect">
            <a:avLst/>
          </a:prstGeom>
          <a:noFill/>
          <a:ln w="19050">
            <a:solidFill>
              <a:srgbClr val="FF000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bg1"/>
              </a:solidFill>
            </a:endParaRPr>
          </a:p>
        </p:txBody>
      </p:sp>
      <p:cxnSp>
        <p:nvCxnSpPr>
          <p:cNvPr id="9" name="Straight Arrow Connector 8"/>
          <p:cNvCxnSpPr/>
          <p:nvPr/>
        </p:nvCxnSpPr>
        <p:spPr>
          <a:xfrm flipV="1">
            <a:off x="3280410" y="2280285"/>
            <a:ext cx="851716" cy="2131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406390" y="2440305"/>
            <a:ext cx="137160" cy="1383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7667" y="4956155"/>
            <a:ext cx="65" cy="923330"/>
          </a:xfrm>
          <a:prstGeom prst="rect">
            <a:avLst/>
          </a:prstGeom>
          <a:noFill/>
        </p:spPr>
        <p:txBody>
          <a:bodyPr wrap="none" lIns="0" tIns="0" rIns="0" bIns="0" rtlCol="0" anchor="ctr">
            <a:spAutoFit/>
          </a:bodyPr>
          <a:lstStyle/>
          <a:p>
            <a:pPr algn="ctr"/>
            <a:endParaRPr lang="en-US" sz="6000" dirty="0" smtClean="0">
              <a:solidFill>
                <a:schemeClr val="bg1">
                  <a:alpha val="99000"/>
                </a:schemeClr>
              </a:solidFill>
            </a:endParaRPr>
          </a:p>
        </p:txBody>
      </p:sp>
      <p:sp>
        <p:nvSpPr>
          <p:cNvPr id="15" name="TextBox 14"/>
          <p:cNvSpPr txBox="1"/>
          <p:nvPr/>
        </p:nvSpPr>
        <p:spPr>
          <a:xfrm flipH="1">
            <a:off x="4708859" y="1188185"/>
            <a:ext cx="1395062" cy="430887"/>
          </a:xfrm>
          <a:prstGeom prst="rect">
            <a:avLst/>
          </a:prstGeom>
          <a:noFill/>
        </p:spPr>
        <p:txBody>
          <a:bodyPr wrap="square" lIns="0" tIns="0" rIns="0" bIns="0" rtlCol="0" anchor="ctr">
            <a:spAutoFit/>
          </a:bodyPr>
          <a:lstStyle/>
          <a:p>
            <a:r>
              <a:rPr lang="en-US" sz="1400" dirty="0" smtClean="0">
                <a:solidFill>
                  <a:srgbClr val="0070C0"/>
                </a:solidFill>
              </a:rPr>
              <a:t>Foreign Key</a:t>
            </a:r>
          </a:p>
          <a:p>
            <a:r>
              <a:rPr lang="en-US" sz="1400" dirty="0" smtClean="0">
                <a:solidFill>
                  <a:srgbClr val="FF0000"/>
                </a:solidFill>
              </a:rPr>
              <a:t>Primary Key</a:t>
            </a:r>
          </a:p>
        </p:txBody>
      </p:sp>
    </p:spTree>
    <p:extLst>
      <p:ext uri="{BB962C8B-B14F-4D97-AF65-F5344CB8AC3E}">
        <p14:creationId xmlns:p14="http://schemas.microsoft.com/office/powerpoint/2010/main" val="3227863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17411" name="Content Placeholder 2"/>
          <p:cNvSpPr>
            <a:spLocks noGrp="1"/>
          </p:cNvSpPr>
          <p:nvPr>
            <p:ph idx="1"/>
          </p:nvPr>
        </p:nvSpPr>
        <p:spPr/>
        <p:txBody>
          <a:bodyPr/>
          <a:lstStyle/>
          <a:p>
            <a:r>
              <a:rPr lang="en-US" sz="2800" dirty="0" smtClean="0"/>
              <a:t>Normalization is </a:t>
            </a:r>
            <a:r>
              <a:rPr lang="en-US" sz="2800" dirty="0"/>
              <a:t>the process of organizing data in a database that includes </a:t>
            </a:r>
            <a:r>
              <a:rPr lang="en-US" sz="2800" dirty="0" smtClean="0"/>
              <a:t>establishing relationships between </a:t>
            </a:r>
            <a:r>
              <a:rPr lang="en-US" sz="2800" dirty="0"/>
              <a:t>the tables </a:t>
            </a:r>
            <a:endParaRPr lang="en-US" sz="2800" dirty="0" smtClean="0"/>
          </a:p>
          <a:p>
            <a:pPr lvl="1"/>
            <a:r>
              <a:rPr lang="en-US" sz="2500" dirty="0" smtClean="0"/>
              <a:t>First </a:t>
            </a:r>
            <a:r>
              <a:rPr lang="en-US" sz="2500" dirty="0"/>
              <a:t>n</a:t>
            </a:r>
            <a:r>
              <a:rPr lang="en-US" sz="2500" dirty="0" smtClean="0"/>
              <a:t>ormal form – </a:t>
            </a:r>
            <a:r>
              <a:rPr lang="en-US" sz="2500" dirty="0"/>
              <a:t>n</a:t>
            </a:r>
            <a:r>
              <a:rPr lang="en-US" sz="2500" dirty="0" smtClean="0"/>
              <a:t>o </a:t>
            </a:r>
            <a:r>
              <a:rPr lang="en-US" sz="2500" dirty="0"/>
              <a:t>r</a:t>
            </a:r>
            <a:r>
              <a:rPr lang="en-US" sz="2500" dirty="0" smtClean="0"/>
              <a:t>epeating groups</a:t>
            </a:r>
          </a:p>
          <a:p>
            <a:pPr lvl="1"/>
            <a:r>
              <a:rPr lang="en-US" sz="2500" dirty="0" smtClean="0"/>
              <a:t>Second normal form – eliminate redundant data</a:t>
            </a:r>
          </a:p>
          <a:p>
            <a:pPr lvl="1"/>
            <a:r>
              <a:rPr lang="en-US" sz="2500" dirty="0" smtClean="0"/>
              <a:t>Third normal form – eliminate data not dependent on the key</a:t>
            </a:r>
          </a:p>
          <a:p>
            <a:r>
              <a:rPr lang="en-US" sz="3100" dirty="0" smtClean="0"/>
              <a:t>Disregarding the fourth and fifth normalization </a:t>
            </a:r>
            <a:r>
              <a:rPr lang="en-US" sz="3100" dirty="0"/>
              <a:t>rules may </a:t>
            </a:r>
            <a:r>
              <a:rPr lang="en-US" sz="3100" dirty="0" smtClean="0"/>
              <a:t>not result </a:t>
            </a:r>
            <a:r>
              <a:rPr lang="en-US" sz="3100" dirty="0"/>
              <a:t>in a </a:t>
            </a:r>
            <a:r>
              <a:rPr lang="en-US" sz="3100" dirty="0" smtClean="0"/>
              <a:t>perfect </a:t>
            </a:r>
            <a:r>
              <a:rPr lang="en-US" sz="3100" dirty="0"/>
              <a:t>database design but shouldn’t affect functionality</a:t>
            </a:r>
          </a:p>
          <a:p>
            <a:pPr lvl="1"/>
            <a:endParaRPr lang="en-US" sz="2500" dirty="0" smtClean="0"/>
          </a:p>
        </p:txBody>
      </p:sp>
    </p:spTree>
    <p:extLst>
      <p:ext uri="{BB962C8B-B14F-4D97-AF65-F5344CB8AC3E}">
        <p14:creationId xmlns:p14="http://schemas.microsoft.com/office/powerpoint/2010/main" val="4171019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Normalization</a:t>
            </a:r>
          </a:p>
          <a:p>
            <a:r>
              <a:rPr lang="en-GB" sz="2800" dirty="0" smtClean="0"/>
              <a:t>Referential integrity</a:t>
            </a:r>
          </a:p>
          <a:p>
            <a:r>
              <a:rPr lang="en-GB" sz="2800" dirty="0" smtClean="0"/>
              <a:t>Constraints</a:t>
            </a:r>
          </a:p>
          <a:p>
            <a:endParaRPr lang="en-GB" sz="2800" dirty="0" smtClean="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876258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r>
              <a:rPr lang="en-US" sz="2800" dirty="0" smtClean="0"/>
              <a:t>Referential Integrity is used to ensure the data contained in the database remains consistent. </a:t>
            </a:r>
          </a:p>
          <a:p>
            <a:endParaRPr lang="en-US" sz="2800" dirty="0" smtClean="0"/>
          </a:p>
          <a:p>
            <a:r>
              <a:rPr lang="en-US" sz="2800" dirty="0" smtClean="0"/>
              <a:t>Tools that can be used to help with referential integrity include</a:t>
            </a:r>
          </a:p>
          <a:p>
            <a:pPr lvl="1"/>
            <a:r>
              <a:rPr lang="en-US" sz="2800" dirty="0" smtClean="0"/>
              <a:t>Primary </a:t>
            </a:r>
            <a:r>
              <a:rPr lang="en-US" sz="2800" dirty="0"/>
              <a:t>key constraint</a:t>
            </a:r>
          </a:p>
          <a:p>
            <a:pPr lvl="1"/>
            <a:r>
              <a:rPr lang="en-US" sz="2800" dirty="0"/>
              <a:t>Foreign key constraint</a:t>
            </a:r>
          </a:p>
          <a:p>
            <a:pPr lvl="1"/>
            <a:r>
              <a:rPr lang="en-US" sz="2800" dirty="0"/>
              <a:t>Unique constraint</a:t>
            </a:r>
          </a:p>
          <a:p>
            <a:pPr lvl="1"/>
            <a:r>
              <a:rPr lang="en-US" sz="2800" dirty="0" smtClean="0"/>
              <a:t>Unique Indexes</a:t>
            </a:r>
            <a:endParaRPr lang="en-US" sz="2800" dirty="0"/>
          </a:p>
          <a:p>
            <a:pPr lvl="1"/>
            <a:r>
              <a:rPr lang="en-US" sz="2800" dirty="0"/>
              <a:t>Triggers</a:t>
            </a:r>
          </a:p>
          <a:p>
            <a:endParaRPr lang="en-US" dirty="0" smtClean="0"/>
          </a:p>
          <a:p>
            <a:endParaRPr lang="en-US" dirty="0" smtClean="0"/>
          </a:p>
        </p:txBody>
      </p:sp>
    </p:spTree>
    <p:extLst>
      <p:ext uri="{BB962C8B-B14F-4D97-AF65-F5344CB8AC3E}">
        <p14:creationId xmlns:p14="http://schemas.microsoft.com/office/powerpoint/2010/main" val="3109301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19459" name="Content Placeholder 2"/>
          <p:cNvSpPr>
            <a:spLocks noGrp="1"/>
          </p:cNvSpPr>
          <p:nvPr>
            <p:ph idx="1"/>
          </p:nvPr>
        </p:nvSpPr>
        <p:spPr/>
        <p:txBody>
          <a:bodyPr/>
          <a:lstStyle/>
          <a:p>
            <a:r>
              <a:rPr lang="en-US" sz="2800" b="1" i="1" dirty="0" smtClean="0"/>
              <a:t>Primary </a:t>
            </a:r>
            <a:r>
              <a:rPr lang="en-US" sz="2800" b="1" i="1" dirty="0"/>
              <a:t>key</a:t>
            </a:r>
            <a:r>
              <a:rPr lang="en-US" sz="2800" dirty="0"/>
              <a:t> </a:t>
            </a:r>
            <a:r>
              <a:rPr lang="en-US" sz="2800" dirty="0" smtClean="0"/>
              <a:t>constraint— </a:t>
            </a:r>
            <a:r>
              <a:rPr lang="en-US" sz="2800" dirty="0"/>
              <a:t>an attribute or set of attributes used to uniquely identify each row </a:t>
            </a:r>
            <a:endParaRPr lang="en-US" sz="2800" dirty="0" smtClean="0"/>
          </a:p>
          <a:p>
            <a:r>
              <a:rPr lang="en-US" sz="2800" b="1" i="1" dirty="0" smtClean="0"/>
              <a:t>Foreign key </a:t>
            </a:r>
            <a:r>
              <a:rPr lang="en-US" sz="2800" dirty="0" smtClean="0"/>
              <a:t>constraint – </a:t>
            </a:r>
            <a:r>
              <a:rPr lang="en-US" sz="2800" dirty="0"/>
              <a:t>a column or combination of columns </a:t>
            </a:r>
            <a:r>
              <a:rPr lang="en-US" sz="2800" dirty="0" smtClean="0"/>
              <a:t>used </a:t>
            </a:r>
            <a:r>
              <a:rPr lang="en-US" sz="2800" dirty="0"/>
              <a:t>to establish a link between </a:t>
            </a:r>
            <a:r>
              <a:rPr lang="en-US" sz="2800" dirty="0" smtClean="0"/>
              <a:t>data in two </a:t>
            </a:r>
            <a:r>
              <a:rPr lang="en-US" sz="2800" dirty="0"/>
              <a:t>tables</a:t>
            </a:r>
            <a:endParaRPr lang="en-US" sz="2800" dirty="0" smtClean="0"/>
          </a:p>
          <a:p>
            <a:r>
              <a:rPr lang="en-US" sz="2800" b="1" i="1" dirty="0" smtClean="0"/>
              <a:t>Unique</a:t>
            </a:r>
            <a:r>
              <a:rPr lang="en-US" sz="2800" dirty="0" smtClean="0"/>
              <a:t> constraint - allows you to enforce uniqueness in columns other than the primary key </a:t>
            </a:r>
          </a:p>
          <a:p>
            <a:r>
              <a:rPr lang="en-US" sz="2800" b="1" i="1" dirty="0" smtClean="0"/>
              <a:t>Unique Index </a:t>
            </a:r>
            <a:r>
              <a:rPr lang="en-US" sz="2800" dirty="0" smtClean="0"/>
              <a:t>- </a:t>
            </a:r>
            <a:r>
              <a:rPr lang="en-US" sz="2800" dirty="0"/>
              <a:t>ensures </a:t>
            </a:r>
            <a:r>
              <a:rPr lang="en-US" sz="2800" dirty="0" smtClean="0"/>
              <a:t>the </a:t>
            </a:r>
            <a:r>
              <a:rPr lang="en-US" sz="2800" dirty="0"/>
              <a:t>index key contains no duplicate values and </a:t>
            </a:r>
            <a:r>
              <a:rPr lang="en-US" sz="2800" dirty="0" smtClean="0"/>
              <a:t>that </a:t>
            </a:r>
            <a:r>
              <a:rPr lang="en-US" sz="2800" dirty="0"/>
              <a:t>every row in the table or </a:t>
            </a:r>
            <a:r>
              <a:rPr lang="en-US" sz="2800" dirty="0" smtClean="0"/>
              <a:t>view is unique in someway</a:t>
            </a:r>
          </a:p>
          <a:p>
            <a:r>
              <a:rPr lang="en-US" sz="2800" b="1" i="1" dirty="0" smtClean="0"/>
              <a:t>Triggers </a:t>
            </a:r>
            <a:r>
              <a:rPr lang="en-US" sz="2800" dirty="0" smtClean="0"/>
              <a:t>- complex </a:t>
            </a:r>
            <a:r>
              <a:rPr lang="en-US" sz="2800" dirty="0"/>
              <a:t>T-SQL statements used to </a:t>
            </a:r>
            <a:r>
              <a:rPr lang="en-US" sz="2800" dirty="0" smtClean="0"/>
              <a:t>provide </a:t>
            </a:r>
            <a:r>
              <a:rPr lang="en-US" sz="2800" dirty="0"/>
              <a:t>data </a:t>
            </a:r>
            <a:r>
              <a:rPr lang="en-US" sz="2800" dirty="0" smtClean="0"/>
              <a:t>integrity when table data modified</a:t>
            </a:r>
          </a:p>
        </p:txBody>
      </p:sp>
    </p:spTree>
    <p:extLst>
      <p:ext uri="{BB962C8B-B14F-4D97-AF65-F5344CB8AC3E}">
        <p14:creationId xmlns:p14="http://schemas.microsoft.com/office/powerpoint/2010/main" val="1800253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rgbClr val="FFFFFF">
                    <a:alpha val="98824"/>
                  </a:srgbClr>
                </a:solidFill>
              </a:rPr>
              <a:t>Normalization</a:t>
            </a:r>
            <a:endParaRPr lang="en-GB" sz="6000" dirty="0">
              <a:solidFill>
                <a:srgbClr val="FFFFFF">
                  <a:alpha val="98824"/>
                </a:srgbClr>
              </a:solidFill>
            </a:endParaRPr>
          </a:p>
        </p:txBody>
      </p:sp>
    </p:spTree>
    <p:extLst>
      <p:ext uri="{BB962C8B-B14F-4D97-AF65-F5344CB8AC3E}">
        <p14:creationId xmlns:p14="http://schemas.microsoft.com/office/powerpoint/2010/main" val="271579744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Normalizing a database</a:t>
            </a:r>
            <a:endParaRPr lang="en-US" dirty="0"/>
          </a:p>
        </p:txBody>
      </p:sp>
      <p:sp>
        <p:nvSpPr>
          <p:cNvPr id="4099" name="Content Placeholder 2"/>
          <p:cNvSpPr>
            <a:spLocks noGrp="1"/>
          </p:cNvSpPr>
          <p:nvPr>
            <p:ph idx="1"/>
          </p:nvPr>
        </p:nvSpPr>
        <p:spPr/>
        <p:txBody>
          <a:bodyPr/>
          <a:lstStyle/>
          <a:p>
            <a:r>
              <a:rPr lang="en-US" sz="2800" dirty="0" smtClean="0"/>
              <a:t>Normalization the process of organizing data in a database that includes creating tables and establishing relationships between the tables </a:t>
            </a:r>
          </a:p>
          <a:p>
            <a:r>
              <a:rPr lang="en-US" sz="2800" dirty="0" smtClean="0"/>
              <a:t>Process is used to help eliminate redundant data</a:t>
            </a:r>
          </a:p>
          <a:p>
            <a:r>
              <a:rPr lang="en-US" sz="2800" dirty="0" smtClean="0"/>
              <a:t>Five </a:t>
            </a:r>
            <a:r>
              <a:rPr lang="en-US" sz="2800" b="1" i="1" dirty="0" smtClean="0"/>
              <a:t>normalization</a:t>
            </a:r>
            <a:r>
              <a:rPr lang="en-US" sz="2800" dirty="0" smtClean="0"/>
              <a:t> </a:t>
            </a:r>
            <a:r>
              <a:rPr lang="en-US" sz="2800" b="1" i="1" dirty="0" smtClean="0"/>
              <a:t>forms</a:t>
            </a:r>
            <a:r>
              <a:rPr lang="en-US" sz="2800" dirty="0" smtClean="0"/>
              <a:t> (NFs) </a:t>
            </a:r>
          </a:p>
          <a:p>
            <a:r>
              <a:rPr lang="en-US" sz="2800" dirty="0"/>
              <a:t> </a:t>
            </a:r>
            <a:r>
              <a:rPr lang="en-US" sz="2800" dirty="0" smtClean="0"/>
              <a:t>   1NF: Eliminate Repeating Groups</a:t>
            </a:r>
          </a:p>
          <a:p>
            <a:pPr lvl="1"/>
            <a:r>
              <a:rPr lang="en-US" sz="2800" dirty="0" smtClean="0"/>
              <a:t>2NF: Eliminate Redundant Data</a:t>
            </a:r>
          </a:p>
          <a:p>
            <a:pPr lvl="1"/>
            <a:r>
              <a:rPr lang="en-US" sz="2800" dirty="0" smtClean="0"/>
              <a:t>3NF: Eliminate Columns Not Dependent on Key</a:t>
            </a:r>
          </a:p>
          <a:p>
            <a:pPr lvl="1"/>
            <a:r>
              <a:rPr lang="en-US" sz="2800" dirty="0" smtClean="0"/>
              <a:t>4NF: Isolate Independent Multiple Relationships</a:t>
            </a:r>
          </a:p>
          <a:p>
            <a:pPr lvl="1"/>
            <a:r>
              <a:rPr lang="en-US" sz="2800" dirty="0" smtClean="0"/>
              <a:t>5NF: Isolate Semantically Related Multiple Relationships</a:t>
            </a:r>
          </a:p>
          <a:p>
            <a:endParaRPr lang="en-US" dirty="0" smtClean="0"/>
          </a:p>
        </p:txBody>
      </p:sp>
    </p:spTree>
    <p:extLst>
      <p:ext uri="{BB962C8B-B14F-4D97-AF65-F5344CB8AC3E}">
        <p14:creationId xmlns:p14="http://schemas.microsoft.com/office/powerpoint/2010/main" val="3424827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18500" cy="914400"/>
          </a:xfrm>
        </p:spPr>
        <p:txBody>
          <a:bodyPr/>
          <a:lstStyle/>
          <a:p>
            <a:pPr>
              <a:defRPr/>
            </a:pPr>
            <a:r>
              <a:rPr lang="en-US" b="1" dirty="0" smtClean="0"/>
              <a:t>First normal </a:t>
            </a:r>
            <a:r>
              <a:rPr lang="en-US" b="1" dirty="0"/>
              <a:t>f</a:t>
            </a:r>
            <a:r>
              <a:rPr lang="en-US" b="1" dirty="0" smtClean="0"/>
              <a:t>orm (1NF)</a:t>
            </a:r>
            <a:endParaRPr lang="en-US" dirty="0"/>
          </a:p>
        </p:txBody>
      </p:sp>
      <p:sp>
        <p:nvSpPr>
          <p:cNvPr id="5123" name="Content Placeholder 2"/>
          <p:cNvSpPr>
            <a:spLocks noGrp="1"/>
          </p:cNvSpPr>
          <p:nvPr>
            <p:ph idx="1"/>
          </p:nvPr>
        </p:nvSpPr>
        <p:spPr/>
        <p:txBody>
          <a:bodyPr/>
          <a:lstStyle/>
          <a:p>
            <a:r>
              <a:rPr lang="en-US" sz="2800" dirty="0" smtClean="0"/>
              <a:t>The </a:t>
            </a:r>
            <a:r>
              <a:rPr lang="en-US" sz="2800" b="1" i="1" dirty="0" smtClean="0"/>
              <a:t>ﬁrst normal form </a:t>
            </a:r>
            <a:r>
              <a:rPr lang="en-US" sz="2800" dirty="0" smtClean="0"/>
              <a:t>means the data is in an entity format, which means the following conditions have been met:</a:t>
            </a:r>
            <a:endParaRPr lang="en-US" sz="2800" dirty="0"/>
          </a:p>
          <a:p>
            <a:r>
              <a:rPr lang="en-US" sz="2800" dirty="0" smtClean="0"/>
              <a:t>    Eliminate repeating groups in individual tables</a:t>
            </a:r>
          </a:p>
          <a:p>
            <a:pPr lvl="1"/>
            <a:r>
              <a:rPr lang="en-US" sz="2800" dirty="0" smtClean="0"/>
              <a:t>Create separate table for each set of related data</a:t>
            </a:r>
          </a:p>
          <a:p>
            <a:pPr lvl="1"/>
            <a:r>
              <a:rPr lang="en-US" sz="2800" dirty="0" smtClean="0"/>
              <a:t>Identify each set of related data with primary key</a:t>
            </a:r>
          </a:p>
          <a:p>
            <a:pPr lvl="1"/>
            <a:endParaRPr lang="en-US" sz="2800" dirty="0" smtClean="0"/>
          </a:p>
          <a:p>
            <a:r>
              <a:rPr lang="en-US" sz="2800" dirty="0" smtClean="0"/>
              <a:t>Do not use multiple fields in a single table to store similar data</a:t>
            </a:r>
          </a:p>
        </p:txBody>
      </p:sp>
    </p:spTree>
    <p:extLst>
      <p:ext uri="{BB962C8B-B14F-4D97-AF65-F5344CB8AC3E}">
        <p14:creationId xmlns:p14="http://schemas.microsoft.com/office/powerpoint/2010/main" val="3564583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 y="457200"/>
            <a:ext cx="8648700" cy="914400"/>
          </a:xfrm>
        </p:spPr>
        <p:txBody>
          <a:bodyPr/>
          <a:lstStyle/>
          <a:p>
            <a:pPr>
              <a:defRPr/>
            </a:pPr>
            <a:r>
              <a:rPr lang="en-US" b="1" dirty="0" smtClean="0"/>
              <a:t>Second normal form (2NF)</a:t>
            </a:r>
            <a:endParaRPr lang="en-US" dirty="0"/>
          </a:p>
        </p:txBody>
      </p:sp>
      <p:sp>
        <p:nvSpPr>
          <p:cNvPr id="6147" name="Content Placeholder 2"/>
          <p:cNvSpPr>
            <a:spLocks noGrp="1"/>
          </p:cNvSpPr>
          <p:nvPr>
            <p:ph idx="1"/>
          </p:nvPr>
        </p:nvSpPr>
        <p:spPr/>
        <p:txBody>
          <a:bodyPr/>
          <a:lstStyle/>
          <a:p>
            <a:r>
              <a:rPr lang="en-US" sz="2800" dirty="0" smtClean="0"/>
              <a:t>The </a:t>
            </a:r>
            <a:r>
              <a:rPr lang="en-US" sz="2800" b="1" i="1" dirty="0" smtClean="0"/>
              <a:t>second normal form </a:t>
            </a:r>
            <a:r>
              <a:rPr lang="en-US" sz="2800" dirty="0" smtClean="0"/>
              <a:t>ensures each attribute describes the entity</a:t>
            </a:r>
          </a:p>
          <a:p>
            <a:r>
              <a:rPr lang="en-US" sz="2800" dirty="0" smtClean="0"/>
              <a:t>    Create separate tables for sets of values that 	apply to multiple records</a:t>
            </a:r>
          </a:p>
          <a:p>
            <a:r>
              <a:rPr lang="en-US" sz="2800" dirty="0"/>
              <a:t> </a:t>
            </a:r>
            <a:r>
              <a:rPr lang="en-US" sz="2800" dirty="0" smtClean="0"/>
              <a:t>   Relate these tables with a foreign key</a:t>
            </a:r>
          </a:p>
          <a:p>
            <a:endParaRPr lang="en-US" sz="2800" dirty="0" smtClean="0"/>
          </a:p>
          <a:p>
            <a:r>
              <a:rPr lang="en-US" sz="2800" dirty="0" smtClean="0"/>
              <a:t>Records should not depend on anything other than a table’s primary key, including a compound key if necessary. </a:t>
            </a:r>
            <a:endParaRPr lang="en-US" dirty="0" smtClean="0"/>
          </a:p>
        </p:txBody>
      </p:sp>
    </p:spTree>
    <p:extLst>
      <p:ext uri="{BB962C8B-B14F-4D97-AF65-F5344CB8AC3E}">
        <p14:creationId xmlns:p14="http://schemas.microsoft.com/office/powerpoint/2010/main" val="2877507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Third normal form (3NF)</a:t>
            </a:r>
            <a:br>
              <a:rPr lang="en-US" dirty="0" smtClean="0"/>
            </a:br>
            <a:r>
              <a:rPr lang="en-US" dirty="0" smtClean="0"/>
              <a:t/>
            </a:r>
            <a:br>
              <a:rPr lang="en-US" dirty="0" smtClean="0"/>
            </a:br>
            <a:r>
              <a:rPr lang="en-US" dirty="0"/>
              <a:t/>
            </a:r>
            <a:br>
              <a:rPr lang="en-US" dirty="0"/>
            </a:br>
            <a:endParaRPr lang="en-US" dirty="0"/>
          </a:p>
        </p:txBody>
      </p:sp>
      <p:sp>
        <p:nvSpPr>
          <p:cNvPr id="7171" name="Content Placeholder 2"/>
          <p:cNvSpPr>
            <a:spLocks noGrp="1"/>
          </p:cNvSpPr>
          <p:nvPr>
            <p:ph idx="1"/>
          </p:nvPr>
        </p:nvSpPr>
        <p:spPr/>
        <p:txBody>
          <a:bodyPr/>
          <a:lstStyle/>
          <a:p>
            <a:r>
              <a:rPr lang="en-US" sz="2800" dirty="0" smtClean="0"/>
              <a:t>The </a:t>
            </a:r>
            <a:r>
              <a:rPr lang="en-US" sz="2800" b="1" i="1" dirty="0" smtClean="0"/>
              <a:t>third normal form </a:t>
            </a:r>
            <a:r>
              <a:rPr lang="en-US" sz="2800" dirty="0" smtClean="0"/>
              <a:t>checks for transitive dependencies. </a:t>
            </a:r>
          </a:p>
          <a:p>
            <a:r>
              <a:rPr lang="en-US" sz="2800" dirty="0"/>
              <a:t> </a:t>
            </a:r>
            <a:r>
              <a:rPr lang="en-US" sz="2800" dirty="0" smtClean="0"/>
              <a:t>   Eliminate fields that do not depend on the key</a:t>
            </a:r>
            <a:endParaRPr lang="en-US" dirty="0"/>
          </a:p>
          <a:p>
            <a:endParaRPr lang="en-US" sz="2800" dirty="0" smtClean="0"/>
          </a:p>
          <a:p>
            <a:r>
              <a:rPr lang="en-US" sz="2800" dirty="0" smtClean="0"/>
              <a:t>Values that are not part of the record’s key do not belong in the table </a:t>
            </a:r>
          </a:p>
          <a:p>
            <a:r>
              <a:rPr lang="en-US" sz="2800" dirty="0" smtClean="0"/>
              <a:t>In general if the contents of a group of fields apply to more than a single record, put those fields in a separate table</a:t>
            </a:r>
          </a:p>
          <a:p>
            <a:endParaRPr lang="en-US" dirty="0" smtClean="0"/>
          </a:p>
        </p:txBody>
      </p:sp>
    </p:spTree>
    <p:extLst>
      <p:ext uri="{BB962C8B-B14F-4D97-AF65-F5344CB8AC3E}">
        <p14:creationId xmlns:p14="http://schemas.microsoft.com/office/powerpoint/2010/main" val="491317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Other normalization forms</a:t>
            </a:r>
            <a:br>
              <a:rPr lang="en-US" dirty="0" smtClean="0"/>
            </a:br>
            <a:r>
              <a:rPr lang="en-US" dirty="0" smtClean="0"/>
              <a:t/>
            </a:r>
            <a:br>
              <a:rPr lang="en-US" dirty="0" smtClean="0"/>
            </a:br>
            <a:r>
              <a:rPr lang="en-US" dirty="0"/>
              <a:t/>
            </a:r>
            <a:br>
              <a:rPr lang="en-US" dirty="0"/>
            </a:br>
            <a:endParaRPr lang="en-US" dirty="0"/>
          </a:p>
        </p:txBody>
      </p:sp>
      <p:sp>
        <p:nvSpPr>
          <p:cNvPr id="7171" name="Content Placeholder 2"/>
          <p:cNvSpPr>
            <a:spLocks noGrp="1"/>
          </p:cNvSpPr>
          <p:nvPr>
            <p:ph idx="1"/>
          </p:nvPr>
        </p:nvSpPr>
        <p:spPr/>
        <p:txBody>
          <a:bodyPr/>
          <a:lstStyle/>
          <a:p>
            <a:r>
              <a:rPr lang="en-US" sz="2800" dirty="0" smtClean="0"/>
              <a:t>The fourth normal form is also called the Boyce </a:t>
            </a:r>
            <a:r>
              <a:rPr lang="en-US" sz="2800" dirty="0" err="1" smtClean="0"/>
              <a:t>Codd</a:t>
            </a:r>
            <a:r>
              <a:rPr lang="en-US" sz="2800" dirty="0" smtClean="0"/>
              <a:t> Normal Form (BCNF) and fifth normal form exists, but are rarely considered in practical design</a:t>
            </a:r>
          </a:p>
          <a:p>
            <a:endParaRPr lang="en-US" sz="2800" dirty="0" smtClean="0"/>
          </a:p>
          <a:p>
            <a:r>
              <a:rPr lang="en-US" sz="2800" dirty="0" smtClean="0"/>
              <a:t>Disregarding these two additional normalization rules may result in a less than perfect database design but shouldn’t affect functionality</a:t>
            </a:r>
          </a:p>
          <a:p>
            <a:endParaRPr lang="en-US" sz="2800" dirty="0"/>
          </a:p>
          <a:p>
            <a:endParaRPr lang="en-US" sz="2800" dirty="0" smtClean="0"/>
          </a:p>
          <a:p>
            <a:endParaRPr lang="en-US" dirty="0" smtClean="0"/>
          </a:p>
        </p:txBody>
      </p:sp>
    </p:spTree>
    <p:extLst>
      <p:ext uri="{BB962C8B-B14F-4D97-AF65-F5344CB8AC3E}">
        <p14:creationId xmlns:p14="http://schemas.microsoft.com/office/powerpoint/2010/main" val="2734745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29511"/>
            <a:ext cx="8229600" cy="914400"/>
          </a:xfrm>
        </p:spPr>
        <p:txBody>
          <a:bodyPr/>
          <a:lstStyle/>
          <a:p>
            <a:r>
              <a:rPr lang="en-US" dirty="0" smtClean="0"/>
              <a:t>Example of normalization  </a:t>
            </a:r>
            <a:endParaRPr lang="en-US" dirty="0"/>
          </a:p>
        </p:txBody>
      </p:sp>
      <p:sp>
        <p:nvSpPr>
          <p:cNvPr id="3" name="Content Placeholder 2"/>
          <p:cNvSpPr>
            <a:spLocks noGrp="1"/>
          </p:cNvSpPr>
          <p:nvPr>
            <p:ph idx="1"/>
          </p:nvPr>
        </p:nvSpPr>
        <p:spPr>
          <a:xfrm>
            <a:off x="457200" y="1117600"/>
            <a:ext cx="8229600" cy="5029200"/>
          </a:xfrm>
        </p:spPr>
        <p:txBody>
          <a:bodyPr/>
          <a:lstStyle/>
          <a:p>
            <a:r>
              <a:rPr lang="en-US" sz="2800" dirty="0" smtClean="0">
                <a:ln>
                  <a:solidFill>
                    <a:schemeClr val="bg1"/>
                  </a:solidFill>
                </a:ln>
                <a:solidFill>
                  <a:schemeClr val="tx1">
                    <a:alpha val="99000"/>
                  </a:schemeClr>
                </a:solidFill>
                <a:ea typeface="Segoe UI" panose="020B0502040204020203" pitchFamily="34" charset="0"/>
                <a:cs typeface="Segoe UI" panose="020B0502040204020203" pitchFamily="34" charset="0"/>
              </a:rPr>
              <a:t>Un-normalized table</a:t>
            </a:r>
            <a:endParaRPr lang="en-US" sz="2800" dirty="0" smtClean="0">
              <a:solidFill>
                <a:schemeClr val="tx1">
                  <a:alpha val="99000"/>
                </a:schemeClr>
              </a:solidFill>
            </a:endParaRPr>
          </a:p>
          <a:p>
            <a:endParaRPr lang="en-US" sz="2800" dirty="0"/>
          </a:p>
          <a:p>
            <a:endParaRPr lang="en-US" sz="2800" dirty="0"/>
          </a:p>
        </p:txBody>
      </p:sp>
      <p:sp>
        <p:nvSpPr>
          <p:cNvPr id="7" name="TextBox 6"/>
          <p:cNvSpPr txBox="1"/>
          <p:nvPr/>
        </p:nvSpPr>
        <p:spPr>
          <a:xfrm flipH="1">
            <a:off x="457200" y="3201312"/>
            <a:ext cx="8128000" cy="430887"/>
          </a:xfrm>
          <a:prstGeom prst="rect">
            <a:avLst/>
          </a:prstGeom>
          <a:noFill/>
        </p:spPr>
        <p:txBody>
          <a:bodyPr wrap="square" lIns="0" tIns="0" rIns="0" bIns="0" rtlCol="0" anchor="ctr">
            <a:spAutoFit/>
          </a:bodyPr>
          <a:lstStyle/>
          <a:p>
            <a:r>
              <a:rPr lang="en-US" sz="2800" b="0" dirty="0" smtClean="0">
                <a:ln>
                  <a:solidFill>
                    <a:schemeClr val="bg1"/>
                  </a:solidFill>
                </a:ln>
                <a:solidFill>
                  <a:schemeClr val="tx1">
                    <a:alpha val="99000"/>
                  </a:schemeClr>
                </a:solidFill>
                <a:latin typeface="+mn-lt"/>
                <a:ea typeface="Segoe UI" panose="020B0502040204020203" pitchFamily="34" charset="0"/>
                <a:cs typeface="Segoe UI" panose="020B0502040204020203" pitchFamily="34" charset="0"/>
              </a:rPr>
              <a:t>First Normal Form: No Repeating Groups</a:t>
            </a:r>
          </a:p>
        </p:txBody>
      </p:sp>
      <p:graphicFrame>
        <p:nvGraphicFramePr>
          <p:cNvPr id="8" name="Table 7"/>
          <p:cNvGraphicFramePr>
            <a:graphicFrameLocks noGrp="1"/>
          </p:cNvGraphicFramePr>
          <p:nvPr>
            <p:extLst>
              <p:ext uri="{D42A27DB-BD31-4B8C-83A1-F6EECF244321}">
                <p14:modId xmlns:p14="http://schemas.microsoft.com/office/powerpoint/2010/main" val="2977825805"/>
              </p:ext>
            </p:extLst>
          </p:nvPr>
        </p:nvGraphicFramePr>
        <p:xfrm>
          <a:off x="546100" y="1612900"/>
          <a:ext cx="6096000" cy="1112520"/>
        </p:xfrm>
        <a:graphic>
          <a:graphicData uri="http://schemas.openxmlformats.org/drawingml/2006/table">
            <a:tbl>
              <a:tblPr firstRow="1" bandRow="1">
                <a:tableStyleId>{5C22544A-7EE6-4342-B048-85BDC9FD1C3A}</a:tableStyleId>
              </a:tblPr>
              <a:tblGrid>
                <a:gridCol w="1016000"/>
                <a:gridCol w="1016000"/>
                <a:gridCol w="1104900"/>
                <a:gridCol w="927100"/>
                <a:gridCol w="1016000"/>
                <a:gridCol w="1016000"/>
              </a:tblGrid>
              <a:tr h="370840">
                <a:tc>
                  <a:txBody>
                    <a:bodyPr/>
                    <a:lstStyle/>
                    <a:p>
                      <a:r>
                        <a:rPr lang="en-US" dirty="0" smtClean="0"/>
                        <a:t>Student#</a:t>
                      </a:r>
                      <a:endParaRPr lang="en-US" dirty="0"/>
                    </a:p>
                  </a:txBody>
                  <a:tcPr/>
                </a:tc>
                <a:tc>
                  <a:txBody>
                    <a:bodyPr/>
                    <a:lstStyle/>
                    <a:p>
                      <a:r>
                        <a:rPr lang="en-US" dirty="0" smtClean="0"/>
                        <a:t>Advisor</a:t>
                      </a:r>
                      <a:endParaRPr lang="en-US" dirty="0"/>
                    </a:p>
                  </a:txBody>
                  <a:tcPr/>
                </a:tc>
                <a:tc>
                  <a:txBody>
                    <a:bodyPr/>
                    <a:lstStyle/>
                    <a:p>
                      <a:r>
                        <a:rPr lang="en-US" dirty="0" err="1" smtClean="0"/>
                        <a:t>Adv</a:t>
                      </a:r>
                      <a:r>
                        <a:rPr lang="en-US" dirty="0" smtClean="0"/>
                        <a:t>-Room</a:t>
                      </a:r>
                      <a:endParaRPr lang="en-US" dirty="0"/>
                    </a:p>
                  </a:txBody>
                  <a:tcPr/>
                </a:tc>
                <a:tc>
                  <a:txBody>
                    <a:bodyPr/>
                    <a:lstStyle/>
                    <a:p>
                      <a:r>
                        <a:rPr lang="en-US" dirty="0" smtClean="0"/>
                        <a:t>Class1</a:t>
                      </a:r>
                      <a:endParaRPr lang="en-US" dirty="0"/>
                    </a:p>
                  </a:txBody>
                  <a:tcPr/>
                </a:tc>
                <a:tc>
                  <a:txBody>
                    <a:bodyPr/>
                    <a:lstStyle/>
                    <a:p>
                      <a:r>
                        <a:rPr lang="en-US" dirty="0" smtClean="0"/>
                        <a:t>Class2</a:t>
                      </a:r>
                      <a:endParaRPr lang="en-US" dirty="0"/>
                    </a:p>
                  </a:txBody>
                  <a:tcPr/>
                </a:tc>
                <a:tc>
                  <a:txBody>
                    <a:bodyPr/>
                    <a:lstStyle/>
                    <a:p>
                      <a:r>
                        <a:rPr lang="en-US" dirty="0" smtClean="0"/>
                        <a:t>Class3</a:t>
                      </a:r>
                      <a:endParaRPr lang="en-US" dirty="0"/>
                    </a:p>
                  </a:txBody>
                  <a:tcPr/>
                </a:tc>
              </a:tr>
              <a:tr h="370840">
                <a:tc>
                  <a:txBody>
                    <a:bodyPr/>
                    <a:lstStyle/>
                    <a:p>
                      <a:r>
                        <a:rPr lang="en-US" dirty="0" smtClean="0"/>
                        <a:t>1022</a:t>
                      </a:r>
                      <a:endParaRPr lang="en-US" dirty="0"/>
                    </a:p>
                  </a:txBody>
                  <a:tcPr/>
                </a:tc>
                <a:tc>
                  <a:txBody>
                    <a:bodyPr/>
                    <a:lstStyle/>
                    <a:p>
                      <a:r>
                        <a:rPr lang="en-US" dirty="0" smtClean="0"/>
                        <a:t>Jones</a:t>
                      </a:r>
                      <a:endParaRPr lang="en-US" dirty="0"/>
                    </a:p>
                  </a:txBody>
                  <a:tcPr/>
                </a:tc>
                <a:tc>
                  <a:txBody>
                    <a:bodyPr/>
                    <a:lstStyle/>
                    <a:p>
                      <a:r>
                        <a:rPr lang="en-US" dirty="0" smtClean="0"/>
                        <a:t>412</a:t>
                      </a:r>
                      <a:endParaRPr lang="en-US" dirty="0"/>
                    </a:p>
                  </a:txBody>
                  <a:tcPr/>
                </a:tc>
                <a:tc>
                  <a:txBody>
                    <a:bodyPr/>
                    <a:lstStyle/>
                    <a:p>
                      <a:r>
                        <a:rPr lang="en-US" dirty="0" smtClean="0"/>
                        <a:t>101-07</a:t>
                      </a:r>
                      <a:endParaRPr lang="en-US" dirty="0"/>
                    </a:p>
                  </a:txBody>
                  <a:tcPr/>
                </a:tc>
                <a:tc>
                  <a:txBody>
                    <a:bodyPr/>
                    <a:lstStyle/>
                    <a:p>
                      <a:r>
                        <a:rPr lang="en-US" dirty="0" smtClean="0"/>
                        <a:t>143-01</a:t>
                      </a:r>
                      <a:endParaRPr lang="en-US" dirty="0"/>
                    </a:p>
                  </a:txBody>
                  <a:tcPr/>
                </a:tc>
                <a:tc>
                  <a:txBody>
                    <a:bodyPr/>
                    <a:lstStyle/>
                    <a:p>
                      <a:r>
                        <a:rPr lang="en-US" dirty="0" smtClean="0"/>
                        <a:t>159-02</a:t>
                      </a:r>
                      <a:endParaRPr lang="en-US" dirty="0"/>
                    </a:p>
                  </a:txBody>
                  <a:tcPr/>
                </a:tc>
              </a:tr>
              <a:tr h="370840">
                <a:tc>
                  <a:txBody>
                    <a:bodyPr/>
                    <a:lstStyle/>
                    <a:p>
                      <a:r>
                        <a:rPr lang="en-US" dirty="0" smtClean="0"/>
                        <a:t>4123</a:t>
                      </a:r>
                      <a:endParaRPr lang="en-US" dirty="0"/>
                    </a:p>
                  </a:txBody>
                  <a:tcPr/>
                </a:tc>
                <a:tc>
                  <a:txBody>
                    <a:bodyPr/>
                    <a:lstStyle/>
                    <a:p>
                      <a:r>
                        <a:rPr lang="en-US" dirty="0" smtClean="0"/>
                        <a:t>Smith</a:t>
                      </a:r>
                      <a:endParaRPr lang="en-US" dirty="0"/>
                    </a:p>
                  </a:txBody>
                  <a:tcPr/>
                </a:tc>
                <a:tc>
                  <a:txBody>
                    <a:bodyPr/>
                    <a:lstStyle/>
                    <a:p>
                      <a:r>
                        <a:rPr lang="en-US" dirty="0" smtClean="0"/>
                        <a:t>216</a:t>
                      </a:r>
                      <a:endParaRPr lang="en-US" dirty="0"/>
                    </a:p>
                  </a:txBody>
                  <a:tcPr/>
                </a:tc>
                <a:tc>
                  <a:txBody>
                    <a:bodyPr/>
                    <a:lstStyle/>
                    <a:p>
                      <a:r>
                        <a:rPr lang="en-US" dirty="0" smtClean="0"/>
                        <a:t>201-01</a:t>
                      </a:r>
                      <a:endParaRPr lang="en-US" dirty="0"/>
                    </a:p>
                  </a:txBody>
                  <a:tcPr/>
                </a:tc>
                <a:tc>
                  <a:txBody>
                    <a:bodyPr/>
                    <a:lstStyle/>
                    <a:p>
                      <a:r>
                        <a:rPr lang="en-US" dirty="0" smtClean="0"/>
                        <a:t>211-02</a:t>
                      </a:r>
                      <a:endParaRPr lang="en-US" dirty="0"/>
                    </a:p>
                  </a:txBody>
                  <a:tcPr/>
                </a:tc>
                <a:tc>
                  <a:txBody>
                    <a:bodyPr/>
                    <a:lstStyle/>
                    <a:p>
                      <a:r>
                        <a:rPr lang="en-US" dirty="0" smtClean="0"/>
                        <a:t>214-01</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553232778"/>
              </p:ext>
            </p:extLst>
          </p:nvPr>
        </p:nvGraphicFramePr>
        <p:xfrm>
          <a:off x="457200" y="3771900"/>
          <a:ext cx="6096000" cy="25958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Student#</a:t>
                      </a:r>
                      <a:endParaRPr lang="en-US" dirty="0"/>
                    </a:p>
                  </a:txBody>
                  <a:tcPr/>
                </a:tc>
                <a:tc>
                  <a:txBody>
                    <a:bodyPr/>
                    <a:lstStyle/>
                    <a:p>
                      <a:r>
                        <a:rPr lang="en-US" dirty="0" smtClean="0"/>
                        <a:t>Advisor</a:t>
                      </a:r>
                      <a:endParaRPr lang="en-US" dirty="0"/>
                    </a:p>
                  </a:txBody>
                  <a:tcPr/>
                </a:tc>
                <a:tc>
                  <a:txBody>
                    <a:bodyPr/>
                    <a:lstStyle/>
                    <a:p>
                      <a:r>
                        <a:rPr lang="en-US" dirty="0" err="1" smtClean="0"/>
                        <a:t>Adv</a:t>
                      </a:r>
                      <a:r>
                        <a:rPr lang="en-US" dirty="0" smtClean="0"/>
                        <a:t>-Room</a:t>
                      </a:r>
                      <a:endParaRPr lang="en-US" dirty="0"/>
                    </a:p>
                  </a:txBody>
                  <a:tcPr/>
                </a:tc>
                <a:tc>
                  <a:txBody>
                    <a:bodyPr/>
                    <a:lstStyle/>
                    <a:p>
                      <a:r>
                        <a:rPr lang="en-US" dirty="0" smtClean="0"/>
                        <a:t>Class#</a:t>
                      </a:r>
                      <a:endParaRPr lang="en-US" dirty="0"/>
                    </a:p>
                  </a:txBody>
                  <a:tcPr/>
                </a:tc>
              </a:tr>
              <a:tr h="370840">
                <a:tc>
                  <a:txBody>
                    <a:bodyPr/>
                    <a:lstStyle/>
                    <a:p>
                      <a:r>
                        <a:rPr lang="en-US" dirty="0" smtClean="0"/>
                        <a:t>1022</a:t>
                      </a:r>
                      <a:endParaRPr lang="en-US" dirty="0"/>
                    </a:p>
                  </a:txBody>
                  <a:tcPr/>
                </a:tc>
                <a:tc>
                  <a:txBody>
                    <a:bodyPr/>
                    <a:lstStyle/>
                    <a:p>
                      <a:r>
                        <a:rPr lang="en-US" dirty="0" smtClean="0"/>
                        <a:t>Jones</a:t>
                      </a:r>
                      <a:endParaRPr lang="en-US" dirty="0"/>
                    </a:p>
                  </a:txBody>
                  <a:tcPr/>
                </a:tc>
                <a:tc>
                  <a:txBody>
                    <a:bodyPr/>
                    <a:lstStyle/>
                    <a:p>
                      <a:r>
                        <a:rPr lang="en-US" dirty="0" smtClean="0"/>
                        <a:t>412</a:t>
                      </a:r>
                      <a:endParaRPr lang="en-US" dirty="0"/>
                    </a:p>
                  </a:txBody>
                  <a:tcPr/>
                </a:tc>
                <a:tc>
                  <a:txBody>
                    <a:bodyPr/>
                    <a:lstStyle/>
                    <a:p>
                      <a:r>
                        <a:rPr lang="en-US" dirty="0" smtClean="0"/>
                        <a:t>101-07</a:t>
                      </a:r>
                      <a:endParaRPr lang="en-US" dirty="0"/>
                    </a:p>
                  </a:txBody>
                  <a:tcPr/>
                </a:tc>
              </a:tr>
              <a:tr h="370840">
                <a:tc>
                  <a:txBody>
                    <a:bodyPr/>
                    <a:lstStyle/>
                    <a:p>
                      <a:r>
                        <a:rPr lang="en-US" dirty="0" smtClean="0"/>
                        <a:t>1022</a:t>
                      </a:r>
                      <a:endParaRPr lang="en-US" dirty="0"/>
                    </a:p>
                  </a:txBody>
                  <a:tcPr/>
                </a:tc>
                <a:tc>
                  <a:txBody>
                    <a:bodyPr/>
                    <a:lstStyle/>
                    <a:p>
                      <a:r>
                        <a:rPr lang="en-US" dirty="0" smtClean="0"/>
                        <a:t>Jones</a:t>
                      </a:r>
                      <a:endParaRPr lang="en-US" dirty="0"/>
                    </a:p>
                  </a:txBody>
                  <a:tcPr/>
                </a:tc>
                <a:tc>
                  <a:txBody>
                    <a:bodyPr/>
                    <a:lstStyle/>
                    <a:p>
                      <a:r>
                        <a:rPr lang="en-US" dirty="0" smtClean="0"/>
                        <a:t>412</a:t>
                      </a:r>
                      <a:endParaRPr lang="en-US" dirty="0"/>
                    </a:p>
                  </a:txBody>
                  <a:tcPr/>
                </a:tc>
                <a:tc>
                  <a:txBody>
                    <a:bodyPr/>
                    <a:lstStyle/>
                    <a:p>
                      <a:r>
                        <a:rPr lang="en-US" dirty="0" smtClean="0"/>
                        <a:t>143-01</a:t>
                      </a:r>
                      <a:endParaRPr lang="en-US" dirty="0"/>
                    </a:p>
                  </a:txBody>
                  <a:tcPr/>
                </a:tc>
              </a:tr>
              <a:tr h="370840">
                <a:tc>
                  <a:txBody>
                    <a:bodyPr/>
                    <a:lstStyle/>
                    <a:p>
                      <a:r>
                        <a:rPr lang="en-US" dirty="0" smtClean="0"/>
                        <a:t>1022</a:t>
                      </a:r>
                      <a:endParaRPr lang="en-US" dirty="0"/>
                    </a:p>
                  </a:txBody>
                  <a:tcPr/>
                </a:tc>
                <a:tc>
                  <a:txBody>
                    <a:bodyPr/>
                    <a:lstStyle/>
                    <a:p>
                      <a:r>
                        <a:rPr lang="en-US" dirty="0" smtClean="0"/>
                        <a:t>Jones</a:t>
                      </a:r>
                      <a:endParaRPr lang="en-US" dirty="0"/>
                    </a:p>
                  </a:txBody>
                  <a:tcPr/>
                </a:tc>
                <a:tc>
                  <a:txBody>
                    <a:bodyPr/>
                    <a:lstStyle/>
                    <a:p>
                      <a:r>
                        <a:rPr lang="en-US" dirty="0" smtClean="0"/>
                        <a:t>412</a:t>
                      </a:r>
                      <a:endParaRPr lang="en-US" dirty="0"/>
                    </a:p>
                  </a:txBody>
                  <a:tcPr/>
                </a:tc>
                <a:tc>
                  <a:txBody>
                    <a:bodyPr/>
                    <a:lstStyle/>
                    <a:p>
                      <a:r>
                        <a:rPr lang="en-US" dirty="0" smtClean="0"/>
                        <a:t>159-02</a:t>
                      </a:r>
                      <a:endParaRPr lang="en-US" dirty="0"/>
                    </a:p>
                  </a:txBody>
                  <a:tcPr/>
                </a:tc>
              </a:tr>
              <a:tr h="370840">
                <a:tc>
                  <a:txBody>
                    <a:bodyPr/>
                    <a:lstStyle/>
                    <a:p>
                      <a:r>
                        <a:rPr lang="en-US" dirty="0" smtClean="0"/>
                        <a:t>4123</a:t>
                      </a:r>
                      <a:endParaRPr lang="en-US" dirty="0"/>
                    </a:p>
                  </a:txBody>
                  <a:tcPr/>
                </a:tc>
                <a:tc>
                  <a:txBody>
                    <a:bodyPr/>
                    <a:lstStyle/>
                    <a:p>
                      <a:r>
                        <a:rPr lang="en-US" dirty="0" smtClean="0"/>
                        <a:t>Smith</a:t>
                      </a:r>
                      <a:endParaRPr lang="en-US" dirty="0"/>
                    </a:p>
                  </a:txBody>
                  <a:tcPr/>
                </a:tc>
                <a:tc>
                  <a:txBody>
                    <a:bodyPr/>
                    <a:lstStyle/>
                    <a:p>
                      <a:r>
                        <a:rPr lang="en-US" dirty="0" smtClean="0"/>
                        <a:t>216</a:t>
                      </a:r>
                      <a:endParaRPr lang="en-US" dirty="0"/>
                    </a:p>
                  </a:txBody>
                  <a:tcPr/>
                </a:tc>
                <a:tc>
                  <a:txBody>
                    <a:bodyPr/>
                    <a:lstStyle/>
                    <a:p>
                      <a:r>
                        <a:rPr lang="en-US" dirty="0" smtClean="0"/>
                        <a:t>201-01</a:t>
                      </a:r>
                      <a:endParaRPr lang="en-US" dirty="0"/>
                    </a:p>
                  </a:txBody>
                  <a:tcPr/>
                </a:tc>
              </a:tr>
              <a:tr h="370840">
                <a:tc>
                  <a:txBody>
                    <a:bodyPr/>
                    <a:lstStyle/>
                    <a:p>
                      <a:r>
                        <a:rPr lang="en-US" dirty="0" smtClean="0"/>
                        <a:t>4123</a:t>
                      </a:r>
                      <a:endParaRPr lang="en-US" dirty="0"/>
                    </a:p>
                  </a:txBody>
                  <a:tcPr/>
                </a:tc>
                <a:tc>
                  <a:txBody>
                    <a:bodyPr/>
                    <a:lstStyle/>
                    <a:p>
                      <a:r>
                        <a:rPr lang="en-US" dirty="0" smtClean="0"/>
                        <a:t>Smith</a:t>
                      </a:r>
                      <a:endParaRPr lang="en-US" dirty="0"/>
                    </a:p>
                  </a:txBody>
                  <a:tcPr/>
                </a:tc>
                <a:tc>
                  <a:txBody>
                    <a:bodyPr/>
                    <a:lstStyle/>
                    <a:p>
                      <a:r>
                        <a:rPr lang="en-US" dirty="0" smtClean="0"/>
                        <a:t>216</a:t>
                      </a:r>
                      <a:endParaRPr lang="en-US" dirty="0"/>
                    </a:p>
                  </a:txBody>
                  <a:tcPr/>
                </a:tc>
                <a:tc>
                  <a:txBody>
                    <a:bodyPr/>
                    <a:lstStyle/>
                    <a:p>
                      <a:r>
                        <a:rPr lang="en-US" dirty="0" smtClean="0"/>
                        <a:t>211-02</a:t>
                      </a:r>
                      <a:endParaRPr lang="en-US" dirty="0"/>
                    </a:p>
                  </a:txBody>
                  <a:tcPr/>
                </a:tc>
              </a:tr>
              <a:tr h="370840">
                <a:tc>
                  <a:txBody>
                    <a:bodyPr/>
                    <a:lstStyle/>
                    <a:p>
                      <a:r>
                        <a:rPr lang="en-US" dirty="0" smtClean="0"/>
                        <a:t>4123</a:t>
                      </a:r>
                      <a:endParaRPr lang="en-US" dirty="0"/>
                    </a:p>
                  </a:txBody>
                  <a:tcPr/>
                </a:tc>
                <a:tc>
                  <a:txBody>
                    <a:bodyPr/>
                    <a:lstStyle/>
                    <a:p>
                      <a:r>
                        <a:rPr lang="en-US" dirty="0" smtClean="0"/>
                        <a:t>Smith</a:t>
                      </a:r>
                      <a:endParaRPr lang="en-US" dirty="0"/>
                    </a:p>
                  </a:txBody>
                  <a:tcPr/>
                </a:tc>
                <a:tc>
                  <a:txBody>
                    <a:bodyPr/>
                    <a:lstStyle/>
                    <a:p>
                      <a:r>
                        <a:rPr lang="en-US" dirty="0" smtClean="0"/>
                        <a:t>216</a:t>
                      </a:r>
                      <a:endParaRPr lang="en-US" dirty="0"/>
                    </a:p>
                  </a:txBody>
                  <a:tcPr/>
                </a:tc>
                <a:tc>
                  <a:txBody>
                    <a:bodyPr/>
                    <a:lstStyle/>
                    <a:p>
                      <a:r>
                        <a:rPr lang="en-US" dirty="0" smtClean="0"/>
                        <a:t>214-01</a:t>
                      </a:r>
                      <a:endParaRPr lang="en-US" dirty="0"/>
                    </a:p>
                  </a:txBody>
                  <a:tcPr/>
                </a:tc>
              </a:tr>
            </a:tbl>
          </a:graphicData>
        </a:graphic>
      </p:graphicFrame>
    </p:spTree>
    <p:extLst>
      <p:ext uri="{BB962C8B-B14F-4D97-AF65-F5344CB8AC3E}">
        <p14:creationId xmlns:p14="http://schemas.microsoft.com/office/powerpoint/2010/main" val="4197062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060C4C-D869-4D53-A4CA-B7751DBF1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DEB1216-894C-4123-86D5-82F1C158CCC5}">
  <ds:schemaRefs>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http://purl.org/dc/term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11B81EE9-75D2-40FE-9C19-6C4108A883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1087</Words>
  <Application>Microsoft Office PowerPoint</Application>
  <PresentationFormat>On-screen Show (4:3)</PresentationFormat>
  <Paragraphs>215</Paragraphs>
  <Slides>21</Slides>
  <Notes>1</Notes>
  <HiddenSlides>0</HiddenSlides>
  <MMClips>0</MMClips>
  <ScaleCrop>false</ScaleCrop>
  <HeadingPairs>
    <vt:vector size="4" baseType="variant">
      <vt:variant>
        <vt:lpstr>Theme</vt:lpstr>
      </vt:variant>
      <vt:variant>
        <vt:i4>4</vt:i4>
      </vt:variant>
      <vt:variant>
        <vt:lpstr>Slide Titles</vt:lpstr>
      </vt:variant>
      <vt:variant>
        <vt:i4>21</vt:i4>
      </vt:variant>
    </vt:vector>
  </HeadingPairs>
  <TitlesOfParts>
    <vt:vector size="25" baseType="lpstr">
      <vt:lpstr>NG_MOC_Template</vt:lpstr>
      <vt:lpstr>NG_MOC_Core_Module</vt:lpstr>
      <vt:lpstr>1_Metro Presentation</vt:lpstr>
      <vt:lpstr>5-30055_SharePoint Template 2012 - 16x9 - White Background</vt:lpstr>
      <vt:lpstr>Course Modules</vt:lpstr>
      <vt:lpstr>Module Overview</vt:lpstr>
      <vt:lpstr>PowerPoint Presentation</vt:lpstr>
      <vt:lpstr>Normalizing a database</vt:lpstr>
      <vt:lpstr>First normal form (1NF)</vt:lpstr>
      <vt:lpstr>Second normal form (2NF)</vt:lpstr>
      <vt:lpstr>Third normal form (3NF)   </vt:lpstr>
      <vt:lpstr>Other normalization forms   </vt:lpstr>
      <vt:lpstr>Example of normalization  </vt:lpstr>
      <vt:lpstr>Example of normalization </vt:lpstr>
      <vt:lpstr>Example of normalization </vt:lpstr>
      <vt:lpstr>PowerPoint Presentation</vt:lpstr>
      <vt:lpstr>Referential integrity</vt:lpstr>
      <vt:lpstr>Methods for enforcing referential integrity</vt:lpstr>
      <vt:lpstr>PowerPoint Presentation</vt:lpstr>
      <vt:lpstr>PRIMARY KEY constraint</vt:lpstr>
      <vt:lpstr>FOREIGN KEY constraint</vt:lpstr>
      <vt:lpstr>Relational structure with keys</vt:lpstr>
      <vt:lpstr>Summary</vt:lpstr>
      <vt:lpstr>Summary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2015-01-27T19:35:17Z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