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6" r:id="rId4"/>
    <p:sldMasterId id="2147483704" r:id="rId5"/>
    <p:sldMasterId id="2147483716" r:id="rId6"/>
    <p:sldMasterId id="2147483730" r:id="rId7"/>
  </p:sldMasterIdLst>
  <p:notesMasterIdLst>
    <p:notesMasterId r:id="rId36"/>
  </p:notesMasterIdLst>
  <p:sldIdLst>
    <p:sldId id="354" r:id="rId8"/>
    <p:sldId id="310" r:id="rId9"/>
    <p:sldId id="334" r:id="rId10"/>
    <p:sldId id="335" r:id="rId11"/>
    <p:sldId id="336" r:id="rId12"/>
    <p:sldId id="337" r:id="rId13"/>
    <p:sldId id="338" r:id="rId14"/>
    <p:sldId id="339" r:id="rId15"/>
    <p:sldId id="340" r:id="rId16"/>
    <p:sldId id="341" r:id="rId17"/>
    <p:sldId id="329" r:id="rId18"/>
    <p:sldId id="300" r:id="rId19"/>
    <p:sldId id="316" r:id="rId20"/>
    <p:sldId id="301" r:id="rId21"/>
    <p:sldId id="317" r:id="rId22"/>
    <p:sldId id="318" r:id="rId23"/>
    <p:sldId id="302" r:id="rId24"/>
    <p:sldId id="353" r:id="rId25"/>
    <p:sldId id="343" r:id="rId26"/>
    <p:sldId id="345" r:id="rId27"/>
    <p:sldId id="346" r:id="rId28"/>
    <p:sldId id="358" r:id="rId29"/>
    <p:sldId id="347" r:id="rId30"/>
    <p:sldId id="348" r:id="rId31"/>
    <p:sldId id="328" r:id="rId32"/>
    <p:sldId id="307" r:id="rId33"/>
    <p:sldId id="303" r:id="rId34"/>
    <p:sldId id="325" r:id="rId35"/>
  </p:sldIdLst>
  <p:sldSz cx="9144000" cy="6858000" type="screen4x3"/>
  <p:notesSz cx="7010400" cy="9296400"/>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E8F6E4"/>
    <a:srgbClr val="EEEFD7"/>
    <a:srgbClr val="FF33CC"/>
    <a:srgbClr val="BBCDE3"/>
    <a:srgbClr val="B395D8"/>
    <a:srgbClr val="3E8CC6"/>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415" autoAdjust="0"/>
    <p:restoredTop sz="86353" autoAdjust="0"/>
  </p:normalViewPr>
  <p:slideViewPr>
    <p:cSldViewPr snapToGrid="0">
      <p:cViewPr varScale="1">
        <p:scale>
          <a:sx n="67" d="100"/>
          <a:sy n="67" d="100"/>
        </p:scale>
        <p:origin x="-350" y="-91"/>
      </p:cViewPr>
      <p:guideLst>
        <p:guide orient="horz" pos="2160"/>
        <p:guide pos="2880"/>
      </p:guideLst>
    </p:cSldViewPr>
  </p:slideViewPr>
  <p:outlineViewPr>
    <p:cViewPr>
      <p:scale>
        <a:sx n="33" d="100"/>
        <a:sy n="33" d="100"/>
      </p:scale>
      <p:origin x="258" y="2226"/>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1" d="100"/>
          <a:sy n="81" d="100"/>
        </p:scale>
        <p:origin x="-3114"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a:t>Module 4: Managing Security</a:t>
            </a:r>
          </a:p>
        </p:txBody>
      </p:sp>
      <p:sp>
        <p:nvSpPr>
          <p:cNvPr id="5123"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a:t>Course 2786B</a:t>
            </a:r>
          </a:p>
        </p:txBody>
      </p:sp>
      <p:sp>
        <p:nvSpPr>
          <p:cNvPr id="19460" name="Rectangle 4"/>
          <p:cNvSpPr>
            <a:spLocks noGrp="1" noRot="1" noChangeAspect="1" noChangeArrowheads="1" noTextEdit="1"/>
          </p:cNvSpPr>
          <p:nvPr>
            <p:ph type="sldImg" idx="2"/>
          </p:nvPr>
        </p:nvSpPr>
        <p:spPr bwMode="auto">
          <a:xfrm>
            <a:off x="4367213" y="76200"/>
            <a:ext cx="2528887" cy="18970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314325" y="795338"/>
            <a:ext cx="6286500" cy="8232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cs typeface="+mn-cs"/>
              </a:defRPr>
            </a:lvl1pPr>
          </a:lstStyle>
          <a:p>
            <a:pPr>
              <a:defRPr/>
            </a:pPr>
            <a:fld id="{F7CDD145-17A8-454E-9AC4-066C4616686D}" type="slidenum">
              <a:rPr lang="en-US"/>
              <a:pPr>
                <a:defRPr/>
              </a:pPr>
              <a:t>‹#›</a:t>
            </a:fld>
            <a:endParaRPr lang="en-US" dirty="0"/>
          </a:p>
        </p:txBody>
      </p:sp>
    </p:spTree>
    <p:extLst>
      <p:ext uri="{BB962C8B-B14F-4D97-AF65-F5344CB8AC3E}">
        <p14:creationId xmlns:p14="http://schemas.microsoft.com/office/powerpoint/2010/main" val="2898171260"/>
      </p:ext>
    </p:extLst>
  </p:cSld>
  <p:clrMap bg1="lt1" tx1="dk1" bg2="lt2" tx2="dk2" accent1="accent1" accent2="accent2" accent3="accent3" accent4="accent4" accent5="accent5" accent6="accent6" hlink="hlink" folHlink="folHlink"/>
  <p:hf ftr="0"/>
  <p:notesStyle>
    <a:lvl1pPr algn="l" rtl="0" eaLnBrk="0" fontAlgn="base" hangingPunct="0">
      <a:spcBef>
        <a:spcPct val="0"/>
      </a:spcBef>
      <a:spcAft>
        <a:spcPct val="60000"/>
      </a:spcAft>
      <a:defRPr sz="1000" kern="1200">
        <a:solidFill>
          <a:schemeClr val="tx1"/>
        </a:solidFill>
        <a:latin typeface="Arial" charset="0"/>
        <a:ea typeface="+mn-ea"/>
        <a:cs typeface="+mn-cs"/>
      </a:defRPr>
    </a:lvl1pPr>
    <a:lvl2pPr marL="342900" indent="-114300" algn="l" rtl="0" eaLnBrk="0" fontAlgn="base" hangingPunct="0">
      <a:spcBef>
        <a:spcPct val="0"/>
      </a:spcBef>
      <a:spcAft>
        <a:spcPct val="60000"/>
      </a:spcAft>
      <a:buClr>
        <a:srgbClr val="336699"/>
      </a:buClr>
      <a:buChar char="•"/>
      <a:defRPr sz="1000" kern="1200">
        <a:solidFill>
          <a:schemeClr val="tx1"/>
        </a:solidFill>
        <a:latin typeface="Arial" charset="0"/>
        <a:ea typeface="+mn-ea"/>
        <a:cs typeface="+mn-cs"/>
      </a:defRPr>
    </a:lvl2pPr>
    <a:lvl3pPr marL="914400" algn="l" rtl="0" eaLnBrk="0" fontAlgn="base" hangingPunct="0">
      <a:spcBef>
        <a:spcPct val="0"/>
      </a:spcBef>
      <a:spcAft>
        <a:spcPct val="60000"/>
      </a:spcAft>
      <a:defRPr sz="1000" kern="1200">
        <a:solidFill>
          <a:schemeClr val="tx1"/>
        </a:solidFill>
        <a:latin typeface="Arial" charset="0"/>
        <a:ea typeface="+mn-ea"/>
        <a:cs typeface="+mn-cs"/>
      </a:defRPr>
    </a:lvl3pPr>
    <a:lvl4pPr marL="1371600" algn="l" rtl="0" eaLnBrk="0" fontAlgn="base" hangingPunct="0">
      <a:spcBef>
        <a:spcPct val="0"/>
      </a:spcBef>
      <a:spcAft>
        <a:spcPct val="60000"/>
      </a:spcAft>
      <a:defRPr sz="1000" kern="1200">
        <a:solidFill>
          <a:schemeClr val="tx1"/>
        </a:solidFill>
        <a:latin typeface="Arial" charset="0"/>
        <a:ea typeface="+mn-ea"/>
        <a:cs typeface="+mn-cs"/>
      </a:defRPr>
    </a:lvl4pPr>
    <a:lvl5pPr marL="1828800" algn="l" rtl="0" eaLnBrk="0" fontAlgn="base" hangingPunct="0">
      <a:spcBef>
        <a:spcPct val="0"/>
      </a:spcBef>
      <a:spcAft>
        <a:spcPct val="6000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205744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Tree>
    <p:extLst>
      <p:ext uri="{BB962C8B-B14F-4D97-AF65-F5344CB8AC3E}">
        <p14:creationId xmlns:p14="http://schemas.microsoft.com/office/powerpoint/2010/main" val="3275126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val="1620100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9273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855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8992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8065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0171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5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07664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6548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1074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5540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urse Tit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9302" y="2312127"/>
            <a:ext cx="8344366" cy="1933979"/>
          </a:xfrm>
          <a:prstGeom prst="rect">
            <a:avLst/>
          </a:prstGeom>
        </p:spPr>
        <p:txBody>
          <a:bodyPr anchor="ctr">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399303" y="4735774"/>
            <a:ext cx="4611946" cy="1878780"/>
          </a:xfrm>
          <a:prstGeom prst="rect">
            <a:avLst/>
          </a:prstGeom>
        </p:spPr>
        <p:txBody>
          <a:bodyPr>
            <a:noAutofit/>
          </a:bodyPr>
          <a:lstStyle>
            <a:lvl1pPr marL="0" indent="0" algn="l">
              <a:lnSpc>
                <a:spcPct val="90000"/>
              </a:lnSpc>
              <a:spcBef>
                <a:spcPts val="0"/>
              </a:spcBef>
              <a:buNone/>
              <a:defRPr sz="1800" b="1"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Tree>
    <p:extLst>
      <p:ext uri="{BB962C8B-B14F-4D97-AF65-F5344CB8AC3E}">
        <p14:creationId xmlns:p14="http://schemas.microsoft.com/office/powerpoint/2010/main" val="182998256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odu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9539" y="3775167"/>
            <a:ext cx="8518422" cy="1933979"/>
          </a:xfrm>
          <a:prstGeom prst="rect">
            <a:avLst/>
          </a:prstGeom>
        </p:spPr>
        <p:txBody>
          <a:bodyPr anchor="t" anchorCtr="0">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
        <p:nvSpPr>
          <p:cNvPr id="9" name="Subtitle 2"/>
          <p:cNvSpPr>
            <a:spLocks noGrp="1"/>
          </p:cNvSpPr>
          <p:nvPr>
            <p:ph type="subTitle" idx="1" hasCustomPrompt="1"/>
          </p:nvPr>
        </p:nvSpPr>
        <p:spPr>
          <a:xfrm>
            <a:off x="409539" y="2942705"/>
            <a:ext cx="8518422" cy="748146"/>
          </a:xfrm>
          <a:prstGeom prst="rect">
            <a:avLst/>
          </a:prstGeom>
        </p:spPr>
        <p:txBody>
          <a:bodyPr>
            <a:noAutofit/>
          </a:bodyPr>
          <a:lstStyle>
            <a:lvl1pPr marL="0" indent="0" algn="l">
              <a:lnSpc>
                <a:spcPct val="90000"/>
              </a:lnSpc>
              <a:spcBef>
                <a:spcPts val="0"/>
              </a:spcBef>
              <a:buNone/>
              <a:defRPr sz="1800" b="0"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37743582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1"/>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801181" y="424447"/>
            <a:ext cx="7541205" cy="1168379"/>
          </a:xfrm>
          <a:prstGeom prst="rect">
            <a:avLst/>
          </a:prstGeom>
        </p:spPr>
        <p:txBody>
          <a:bodyPr anchor="b"/>
          <a:lstStyle>
            <a:lvl1pPr marL="0" indent="0" algn="l" defTabSz="685955" rtl="0" eaLnBrk="1" latinLnBrk="0" hangingPunct="1">
              <a:lnSpc>
                <a:spcPct val="90000"/>
              </a:lnSpc>
              <a:spcBef>
                <a:spcPct val="20000"/>
              </a:spcBef>
              <a:buClr>
                <a:srgbClr val="00DCFF"/>
              </a:buClr>
              <a:buSzPct val="90000"/>
              <a:buFont typeface="Arial" pitchFamily="34" charset="0"/>
              <a:buNone/>
              <a:defRPr lang="en-US" sz="3151" kern="1200" spc="-11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318365" y="1907084"/>
            <a:ext cx="6148798" cy="4379416"/>
          </a:xfrm>
          <a:prstGeom prst="rect">
            <a:avLst/>
          </a:prstGeom>
        </p:spPr>
        <p:txBody>
          <a:bodyPr/>
          <a:lstStyle>
            <a:lvl1pPr marL="0" indent="0">
              <a:spcBef>
                <a:spcPts val="1200"/>
              </a:spcBef>
              <a:buNone/>
              <a:defRPr sz="1800" baseline="0">
                <a:solidFill>
                  <a:schemeClr val="bg1"/>
                </a:solidFill>
              </a:defRPr>
            </a:lvl1pPr>
            <a:lvl2pPr>
              <a:defRPr sz="1800">
                <a:solidFill>
                  <a:srgbClr val="83B800">
                    <a:alpha val="99000"/>
                  </a:srgbClr>
                </a:solidFill>
              </a:defRPr>
            </a:lvl2pPr>
            <a:lvl3pPr>
              <a:defRPr sz="1800">
                <a:solidFill>
                  <a:srgbClr val="83B800">
                    <a:alpha val="99000"/>
                  </a:srgbClr>
                </a:solidFill>
              </a:defRPr>
            </a:lvl3pPr>
            <a:lvl4pPr>
              <a:defRPr sz="1800">
                <a:solidFill>
                  <a:srgbClr val="83B800">
                    <a:alpha val="99000"/>
                  </a:srgbClr>
                </a:solidFill>
              </a:defRPr>
            </a:lvl4pPr>
            <a:lvl5pPr>
              <a:defRPr sz="18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78991875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885536" y="1645920"/>
            <a:ext cx="8083378" cy="4640580"/>
          </a:xfrm>
          <a:prstGeom prst="rect">
            <a:avLst/>
          </a:prstGeom>
        </p:spPr>
        <p:txBody>
          <a:bodyPr/>
          <a:lstStyle>
            <a:lvl1pPr>
              <a:defRPr>
                <a:latin typeface="Consolas" panose="020B0609020204030204" pitchFamily="49" charset="0"/>
                <a:cs typeface="Consolas" panose="020B0609020204030204" pitchFamily="49" charset="0"/>
              </a:defRPr>
            </a:lvl1pPr>
          </a:lstStyle>
          <a:p>
            <a:pPr lvl="0"/>
            <a:r>
              <a:rPr lang="en-US" smtClean="0">
                <a:latin typeface="Consolas" panose="020B0609020204030204" pitchFamily="49" charset="0"/>
                <a:cs typeface="Consolas" panose="020B0609020204030204" pitchFamily="49" charset="0"/>
              </a:rPr>
              <a:t>Click to edit Master text styles</a:t>
            </a:r>
          </a:p>
          <a:p>
            <a:pPr lvl="1"/>
            <a:r>
              <a:rPr lang="en-US" smtClean="0">
                <a:latin typeface="Consolas" panose="020B0609020204030204" pitchFamily="49" charset="0"/>
                <a:cs typeface="Consolas" panose="020B0609020204030204" pitchFamily="49" charset="0"/>
              </a:rPr>
              <a:t>Second level</a:t>
            </a:r>
          </a:p>
        </p:txBody>
      </p:sp>
      <p:sp>
        <p:nvSpPr>
          <p:cNvPr id="6" name="Title 1"/>
          <p:cNvSpPr>
            <a:spLocks noGrp="1"/>
          </p:cNvSpPr>
          <p:nvPr>
            <p:ph type="title" hasCustomPrompt="1"/>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11145235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327508" y="1487489"/>
            <a:ext cx="8652143" cy="5159375"/>
          </a:xfrm>
          <a:prstGeom prst="rect">
            <a:avLst/>
          </a:prstGeom>
        </p:spPr>
        <p:txBody>
          <a:bodyPr/>
          <a:lstStyle>
            <a:lvl1pPr marL="257244" indent="-257244">
              <a:lnSpc>
                <a:spcPct val="100000"/>
              </a:lnSpc>
              <a:spcBef>
                <a:spcPts val="1350"/>
              </a:spcBef>
              <a:buClr>
                <a:schemeClr val="accent1"/>
              </a:buClr>
              <a:buSzPct val="100000"/>
              <a:buFont typeface="Arial" pitchFamily="34" charset="0"/>
              <a:buChar char="•"/>
              <a:defRPr sz="2401">
                <a:solidFill>
                  <a:schemeClr val="accent1">
                    <a:alpha val="99000"/>
                  </a:schemeClr>
                </a:solidFill>
                <a:latin typeface="Segoe UI Light" panose="020B0502040204020203" pitchFamily="34" charset="0"/>
                <a:cs typeface="Segoe UI Light" panose="020B0502040204020203" pitchFamily="34" charset="0"/>
              </a:defRPr>
            </a:lvl1pPr>
            <a:lvl2pPr marL="606190" indent="-258435">
              <a:lnSpc>
                <a:spcPct val="100000"/>
              </a:lnSpc>
              <a:spcBef>
                <a:spcPts val="300"/>
              </a:spcBef>
              <a:spcAft>
                <a:spcPts val="300"/>
              </a:spcAft>
              <a:buClr>
                <a:schemeClr val="tx1">
                  <a:lumMod val="75000"/>
                  <a:lumOff val="25000"/>
                </a:schemeClr>
              </a:buClr>
              <a:buSzPct val="85000"/>
              <a:buFont typeface="Segoe UI" pitchFamily="34" charset="0"/>
              <a:buChar char="–"/>
              <a:defRPr sz="2101">
                <a:latin typeface="Segoe UI Light" panose="020B0502040204020203" pitchFamily="34" charset="0"/>
                <a:cs typeface="Segoe UI Light" panose="020B0502040204020203" pitchFamily="34" charset="0"/>
              </a:defRPr>
            </a:lvl2pPr>
            <a:lvl3pPr marL="899162" indent="-257244">
              <a:lnSpc>
                <a:spcPct val="100000"/>
              </a:lnSpc>
              <a:spcBef>
                <a:spcPts val="150"/>
              </a:spcBef>
              <a:spcAft>
                <a:spcPts val="150"/>
              </a:spcAft>
              <a:buClr>
                <a:schemeClr val="tx1">
                  <a:lumMod val="75000"/>
                  <a:lumOff val="25000"/>
                </a:schemeClr>
              </a:buClr>
              <a:buSzPct val="85000"/>
              <a:buFont typeface="Courier New" pitchFamily="49" charset="0"/>
              <a:buChar char="o"/>
              <a:defRPr sz="1350">
                <a:latin typeface="Segoe UI Light" panose="020B0502040204020203" pitchFamily="34" charset="0"/>
                <a:cs typeface="Segoe UI Light" panose="020B0502040204020203" pitchFamily="34" charset="0"/>
              </a:defRPr>
            </a:lvl3pPr>
            <a:lvl4pPr>
              <a:defRPr sz="1500"/>
            </a:lvl4pPr>
            <a:lvl5pPr>
              <a:defRPr sz="15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8513257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62581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4771506"/>
            <a:ext cx="7865720" cy="1604356"/>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311808" y="3117272"/>
            <a:ext cx="8042601" cy="1383983"/>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5942470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Microsoft Slide">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384671" y="2922746"/>
            <a:ext cx="4326916" cy="2350013"/>
          </a:xfrm>
          <a:prstGeom prst="rect">
            <a:avLst/>
          </a:prstGeom>
        </p:spPr>
      </p:pic>
      <p:sp>
        <p:nvSpPr>
          <p:cNvPr id="9" name="Rectangle 2"/>
          <p:cNvSpPr>
            <a:spLocks noChangeArrowheads="1"/>
          </p:cNvSpPr>
          <p:nvPr/>
        </p:nvSpPr>
        <p:spPr bwMode="auto">
          <a:xfrm>
            <a:off x="397669" y="5960744"/>
            <a:ext cx="8311278" cy="577338"/>
          </a:xfrm>
          <a:prstGeom prst="rect">
            <a:avLst/>
          </a:prstGeom>
          <a:noFill/>
          <a:ln w="9525">
            <a:noFill/>
            <a:miter lim="800000"/>
            <a:headEnd/>
            <a:tailEnd/>
          </a:ln>
        </p:spPr>
        <p:txBody>
          <a:bodyPr wrap="square">
            <a:spAutoFit/>
          </a:bodyPr>
          <a:lstStyle/>
          <a:p>
            <a:pPr marL="0" lvl="1" defTabSz="685749">
              <a:defRPr/>
            </a:pPr>
            <a:r>
              <a:rPr lang="en-US" sz="788"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2432938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447800"/>
            <a:ext cx="82296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7F7B4BA7-2644-40A8-9D2A-085114C1BCDC}" type="datetimeFigureOut">
              <a:rPr lang="en-US"/>
              <a:pPr>
                <a:defRPr/>
              </a:pPr>
              <a:t>1/27/2015</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C5611583-28EF-4D77-9207-8AE3A9FB25D0}" type="slidenum">
              <a:rPr lang="en-US"/>
              <a:pPr/>
              <a:t>‹#›</a:t>
            </a:fld>
            <a:endParaRPr lang="en-US"/>
          </a:p>
        </p:txBody>
      </p:sp>
    </p:spTree>
    <p:extLst>
      <p:ext uri="{BB962C8B-B14F-4D97-AF65-F5344CB8AC3E}">
        <p14:creationId xmlns:p14="http://schemas.microsoft.com/office/powerpoint/2010/main" val="12177838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a:prstGeom prst="rect">
            <a:avLst/>
          </a:prstGeo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a:prstGeom prst="rect">
            <a:avLst/>
          </a:prstGeo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a:prstGeom prst="rect">
            <a:avLst/>
          </a:prstGeo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1840167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urse Tit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9302" y="2312127"/>
            <a:ext cx="8344366" cy="1933979"/>
          </a:xfrm>
          <a:prstGeom prst="rect">
            <a:avLst/>
          </a:prstGeom>
        </p:spPr>
        <p:txBody>
          <a:bodyPr anchor="ctr">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399303" y="4735774"/>
            <a:ext cx="4611946" cy="1878780"/>
          </a:xfrm>
          <a:prstGeom prst="rect">
            <a:avLst/>
          </a:prstGeom>
        </p:spPr>
        <p:txBody>
          <a:bodyPr>
            <a:noAutofit/>
          </a:bodyPr>
          <a:lstStyle>
            <a:lvl1pPr marL="0" indent="0" algn="l">
              <a:lnSpc>
                <a:spcPct val="90000"/>
              </a:lnSpc>
              <a:spcBef>
                <a:spcPts val="0"/>
              </a:spcBef>
              <a:buNone/>
              <a:defRPr sz="1800" b="1"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Tree>
    <p:extLst>
      <p:ext uri="{BB962C8B-B14F-4D97-AF65-F5344CB8AC3E}">
        <p14:creationId xmlns:p14="http://schemas.microsoft.com/office/powerpoint/2010/main" val="194579080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Modu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9539" y="3775167"/>
            <a:ext cx="8518422" cy="1933979"/>
          </a:xfrm>
          <a:prstGeom prst="rect">
            <a:avLst/>
          </a:prstGeom>
        </p:spPr>
        <p:txBody>
          <a:bodyPr anchor="t" anchorCtr="0">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
        <p:nvSpPr>
          <p:cNvPr id="9" name="Subtitle 2"/>
          <p:cNvSpPr>
            <a:spLocks noGrp="1"/>
          </p:cNvSpPr>
          <p:nvPr>
            <p:ph type="subTitle" idx="1" hasCustomPrompt="1"/>
          </p:nvPr>
        </p:nvSpPr>
        <p:spPr>
          <a:xfrm>
            <a:off x="409539" y="2942705"/>
            <a:ext cx="8518422" cy="748146"/>
          </a:xfrm>
          <a:prstGeom prst="rect">
            <a:avLst/>
          </a:prstGeom>
        </p:spPr>
        <p:txBody>
          <a:bodyPr>
            <a:noAutofit/>
          </a:bodyPr>
          <a:lstStyle>
            <a:lvl1pPr marL="0" indent="0" algn="l">
              <a:lnSpc>
                <a:spcPct val="90000"/>
              </a:lnSpc>
              <a:spcBef>
                <a:spcPts val="0"/>
              </a:spcBef>
              <a:buNone/>
              <a:defRPr sz="1800" b="0"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3417830309"/>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1"/>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801181" y="424447"/>
            <a:ext cx="7541205" cy="1168379"/>
          </a:xfrm>
          <a:prstGeom prst="rect">
            <a:avLst/>
          </a:prstGeom>
        </p:spPr>
        <p:txBody>
          <a:bodyPr anchor="b"/>
          <a:lstStyle>
            <a:lvl1pPr marL="0" indent="0" algn="l" defTabSz="685955" rtl="0" eaLnBrk="1" latinLnBrk="0" hangingPunct="1">
              <a:lnSpc>
                <a:spcPct val="90000"/>
              </a:lnSpc>
              <a:spcBef>
                <a:spcPct val="20000"/>
              </a:spcBef>
              <a:buClr>
                <a:srgbClr val="00DCFF"/>
              </a:buClr>
              <a:buSzPct val="90000"/>
              <a:buFont typeface="Arial" pitchFamily="34" charset="0"/>
              <a:buNone/>
              <a:defRPr lang="en-US" sz="3151" kern="1200" spc="-11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318365" y="1907084"/>
            <a:ext cx="6148798" cy="4379416"/>
          </a:xfrm>
          <a:prstGeom prst="rect">
            <a:avLst/>
          </a:prstGeom>
        </p:spPr>
        <p:txBody>
          <a:bodyPr/>
          <a:lstStyle>
            <a:lvl1pPr marL="0" indent="0">
              <a:spcBef>
                <a:spcPts val="1200"/>
              </a:spcBef>
              <a:buNone/>
              <a:defRPr sz="1800" baseline="0">
                <a:solidFill>
                  <a:schemeClr val="bg1"/>
                </a:solidFill>
              </a:defRPr>
            </a:lvl1pPr>
            <a:lvl2pPr>
              <a:defRPr sz="1800">
                <a:solidFill>
                  <a:srgbClr val="83B800">
                    <a:alpha val="99000"/>
                  </a:srgbClr>
                </a:solidFill>
              </a:defRPr>
            </a:lvl2pPr>
            <a:lvl3pPr>
              <a:defRPr sz="1800">
                <a:solidFill>
                  <a:srgbClr val="83B800">
                    <a:alpha val="99000"/>
                  </a:srgbClr>
                </a:solidFill>
              </a:defRPr>
            </a:lvl3pPr>
            <a:lvl4pPr>
              <a:defRPr sz="1800">
                <a:solidFill>
                  <a:srgbClr val="83B800">
                    <a:alpha val="99000"/>
                  </a:srgbClr>
                </a:solidFill>
              </a:defRPr>
            </a:lvl4pPr>
            <a:lvl5pPr>
              <a:defRPr sz="18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969571119"/>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885536" y="1645920"/>
            <a:ext cx="8083378" cy="4640580"/>
          </a:xfrm>
          <a:prstGeom prst="rect">
            <a:avLst/>
          </a:prstGeom>
        </p:spPr>
        <p:txBody>
          <a:bodyPr/>
          <a:lstStyle>
            <a:lvl1pPr>
              <a:defRPr>
                <a:latin typeface="Consolas" panose="020B0609020204030204" pitchFamily="49" charset="0"/>
                <a:cs typeface="Consolas" panose="020B0609020204030204" pitchFamily="49" charset="0"/>
              </a:defRPr>
            </a:lvl1pPr>
          </a:lstStyle>
          <a:p>
            <a:pPr lvl="0"/>
            <a:r>
              <a:rPr lang="en-US" smtClean="0">
                <a:latin typeface="Consolas" panose="020B0609020204030204" pitchFamily="49" charset="0"/>
                <a:cs typeface="Consolas" panose="020B0609020204030204" pitchFamily="49" charset="0"/>
              </a:rPr>
              <a:t>Click to edit Master text styles</a:t>
            </a:r>
          </a:p>
          <a:p>
            <a:pPr lvl="1"/>
            <a:r>
              <a:rPr lang="en-US" smtClean="0">
                <a:latin typeface="Consolas" panose="020B0609020204030204" pitchFamily="49" charset="0"/>
                <a:cs typeface="Consolas" panose="020B0609020204030204" pitchFamily="49" charset="0"/>
              </a:rPr>
              <a:t>Second level</a:t>
            </a:r>
          </a:p>
        </p:txBody>
      </p:sp>
      <p:sp>
        <p:nvSpPr>
          <p:cNvPr id="6" name="Title 1"/>
          <p:cNvSpPr>
            <a:spLocks noGrp="1"/>
          </p:cNvSpPr>
          <p:nvPr>
            <p:ph type="title" hasCustomPrompt="1"/>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54463922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327508" y="1487489"/>
            <a:ext cx="8652143" cy="5159375"/>
          </a:xfrm>
          <a:prstGeom prst="rect">
            <a:avLst/>
          </a:prstGeom>
        </p:spPr>
        <p:txBody>
          <a:bodyPr/>
          <a:lstStyle>
            <a:lvl1pPr marL="257244" indent="-257244">
              <a:lnSpc>
                <a:spcPct val="100000"/>
              </a:lnSpc>
              <a:spcBef>
                <a:spcPts val="1350"/>
              </a:spcBef>
              <a:buClr>
                <a:schemeClr val="accent1"/>
              </a:buClr>
              <a:buSzPct val="100000"/>
              <a:buFont typeface="Arial" pitchFamily="34" charset="0"/>
              <a:buChar char="•"/>
              <a:defRPr sz="2401">
                <a:solidFill>
                  <a:schemeClr val="accent1">
                    <a:alpha val="99000"/>
                  </a:schemeClr>
                </a:solidFill>
                <a:latin typeface="Segoe UI Light" panose="020B0502040204020203" pitchFamily="34" charset="0"/>
                <a:cs typeface="Segoe UI Light" panose="020B0502040204020203" pitchFamily="34" charset="0"/>
              </a:defRPr>
            </a:lvl1pPr>
            <a:lvl2pPr marL="606190" indent="-258435">
              <a:lnSpc>
                <a:spcPct val="100000"/>
              </a:lnSpc>
              <a:spcBef>
                <a:spcPts val="300"/>
              </a:spcBef>
              <a:spcAft>
                <a:spcPts val="300"/>
              </a:spcAft>
              <a:buClr>
                <a:schemeClr val="tx1">
                  <a:lumMod val="75000"/>
                  <a:lumOff val="25000"/>
                </a:schemeClr>
              </a:buClr>
              <a:buSzPct val="85000"/>
              <a:buFont typeface="Segoe UI" pitchFamily="34" charset="0"/>
              <a:buChar char="–"/>
              <a:defRPr sz="2101">
                <a:latin typeface="Segoe UI Light" panose="020B0502040204020203" pitchFamily="34" charset="0"/>
                <a:cs typeface="Segoe UI Light" panose="020B0502040204020203" pitchFamily="34" charset="0"/>
              </a:defRPr>
            </a:lvl2pPr>
            <a:lvl3pPr marL="899162" indent="-257244">
              <a:lnSpc>
                <a:spcPct val="100000"/>
              </a:lnSpc>
              <a:spcBef>
                <a:spcPts val="150"/>
              </a:spcBef>
              <a:spcAft>
                <a:spcPts val="150"/>
              </a:spcAft>
              <a:buClr>
                <a:schemeClr val="tx1">
                  <a:lumMod val="75000"/>
                  <a:lumOff val="25000"/>
                </a:schemeClr>
              </a:buClr>
              <a:buSzPct val="85000"/>
              <a:buFont typeface="Courier New" pitchFamily="49" charset="0"/>
              <a:buChar char="o"/>
              <a:defRPr sz="1350">
                <a:latin typeface="Segoe UI Light" panose="020B0502040204020203" pitchFamily="34" charset="0"/>
                <a:cs typeface="Segoe UI Light" panose="020B0502040204020203" pitchFamily="34" charset="0"/>
              </a:defRPr>
            </a:lvl3pPr>
            <a:lvl4pPr>
              <a:defRPr sz="1500"/>
            </a:lvl4pPr>
            <a:lvl5pPr>
              <a:defRPr sz="15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245549018"/>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9337289"/>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4771506"/>
            <a:ext cx="7865720" cy="1604356"/>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311808" y="3117272"/>
            <a:ext cx="8042601" cy="1383983"/>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413566268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Microsoft Slide">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384671" y="2922746"/>
            <a:ext cx="4326916" cy="2350013"/>
          </a:xfrm>
          <a:prstGeom prst="rect">
            <a:avLst/>
          </a:prstGeom>
        </p:spPr>
      </p:pic>
      <p:sp>
        <p:nvSpPr>
          <p:cNvPr id="9" name="Rectangle 2"/>
          <p:cNvSpPr>
            <a:spLocks noChangeArrowheads="1"/>
          </p:cNvSpPr>
          <p:nvPr/>
        </p:nvSpPr>
        <p:spPr bwMode="auto">
          <a:xfrm>
            <a:off x="397669" y="5960744"/>
            <a:ext cx="8311278" cy="577338"/>
          </a:xfrm>
          <a:prstGeom prst="rect">
            <a:avLst/>
          </a:prstGeom>
          <a:noFill/>
          <a:ln w="9525">
            <a:noFill/>
            <a:miter lim="800000"/>
            <a:headEnd/>
            <a:tailEnd/>
          </a:ln>
        </p:spPr>
        <p:txBody>
          <a:bodyPr wrap="square">
            <a:spAutoFit/>
          </a:bodyPr>
          <a:lstStyle/>
          <a:p>
            <a:pPr marL="0" lvl="1" defTabSz="685749">
              <a:defRPr/>
            </a:pPr>
            <a:r>
              <a:rPr lang="en-US" sz="788"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50186961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8788" y="992188"/>
            <a:ext cx="7751762" cy="43862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3063494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685051"/>
            <a:ext cx="1680918" cy="2355337"/>
          </a:xfrm>
          <a:prstGeom prst="rect">
            <a:avLst/>
          </a:prstGeom>
        </p:spPr>
        <p:txBody>
          <a:bodyPr vert="horz" lIns="68557" tIns="34279" rIns="68557" bIns="34279"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z="1350" smtClean="0"/>
              <a:t>Click to edit Master subtitle style</a:t>
            </a:r>
            <a:endParaRPr sz="1350"/>
          </a:p>
        </p:txBody>
      </p:sp>
      <p:sp>
        <p:nvSpPr>
          <p:cNvPr id="13" name="Title 1"/>
          <p:cNvSpPr txBox="1">
            <a:spLocks/>
          </p:cNvSpPr>
          <p:nvPr userDrawn="1"/>
        </p:nvSpPr>
        <p:spPr>
          <a:xfrm>
            <a:off x="144954" y="3376351"/>
            <a:ext cx="6307400" cy="1692617"/>
          </a:xfrm>
          <a:prstGeom prst="rect">
            <a:avLst/>
          </a:prstGeom>
          <a:solidFill>
            <a:srgbClr val="82BF36"/>
          </a:solidFill>
          <a:effectLst/>
        </p:spPr>
        <p:txBody>
          <a:bodyPr vert="horz" lIns="102870" tIns="102870" rIns="68557" bIns="10287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sz="3000"/>
          </a:p>
        </p:txBody>
      </p:sp>
      <p:sp>
        <p:nvSpPr>
          <p:cNvPr id="14" name="top right small rectangle"/>
          <p:cNvSpPr/>
          <p:nvPr userDrawn="1"/>
        </p:nvSpPr>
        <p:spPr bwMode="auto">
          <a:xfrm>
            <a:off x="6512093" y="3374967"/>
            <a:ext cx="2443064"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41"/>
            <a:endParaRPr lang="en-US" sz="165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386318" y="4821401"/>
            <a:ext cx="555260" cy="218986"/>
          </a:xfrm>
          <a:prstGeom prst="rect">
            <a:avLst/>
          </a:prstGeom>
        </p:spPr>
      </p:pic>
      <p:sp>
        <p:nvSpPr>
          <p:cNvPr id="16" name="Text Placeholder 10"/>
          <p:cNvSpPr>
            <a:spLocks noGrp="1"/>
          </p:cNvSpPr>
          <p:nvPr>
            <p:ph type="body" sz="quarter" idx="10" hasCustomPrompt="1"/>
          </p:nvPr>
        </p:nvSpPr>
        <p:spPr>
          <a:xfrm>
            <a:off x="219076" y="3466407"/>
            <a:ext cx="6161847" cy="1485524"/>
          </a:xfrm>
          <a:prstGeom prst="rect">
            <a:avLst/>
          </a:prstGeom>
        </p:spPr>
        <p:txBody>
          <a:bodyPr anchor="b" anchorCtr="0">
            <a:normAutofit/>
          </a:bodyPr>
          <a:lstStyle>
            <a:lvl1pPr marL="0" indent="0">
              <a:buNone/>
              <a:defRPr sz="27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44954" y="5132438"/>
            <a:ext cx="6307400" cy="1460779"/>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953" y="164177"/>
            <a:ext cx="1563312" cy="833766"/>
          </a:xfrm>
          <a:prstGeom prst="rect">
            <a:avLst/>
          </a:prstGeom>
        </p:spPr>
      </p:pic>
    </p:spTree>
    <p:extLst>
      <p:ext uri="{BB962C8B-B14F-4D97-AF65-F5344CB8AC3E}">
        <p14:creationId xmlns:p14="http://schemas.microsoft.com/office/powerpoint/2010/main" val="3523341269"/>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953" y="5132438"/>
            <a:ext cx="6434915" cy="1460779"/>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44953" y="2415642"/>
            <a:ext cx="6434915" cy="2603307"/>
          </a:xfrm>
          <a:prstGeom prst="rect">
            <a:avLst/>
          </a:prstGeom>
          <a:solidFill>
            <a:srgbClr val="7FBA00"/>
          </a:solidFill>
          <a:effectLst/>
        </p:spPr>
        <p:txBody>
          <a:bodyPr vert="horz" lIns="137160" tIns="137160" rIns="91409" bIns="137160" rtlCol="0" anchor="b" anchorCtr="0">
            <a:noAutofit/>
          </a:bodyPr>
          <a:lstStyle>
            <a:lvl1pPr>
              <a:defRPr lang="en-US" sz="36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6676870" y="2418735"/>
            <a:ext cx="2315960"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02870" tIns="102870" rIns="102870" bIns="102870" numCol="1" rtlCol="0" anchor="b" anchorCtr="0" compatLnSpc="1">
            <a:prstTxWarp prst="textNoShape">
              <a:avLst/>
            </a:prstTxWarp>
          </a:bodyPr>
          <a:lstStyle/>
          <a:p>
            <a:pPr defTabSz="685341"/>
            <a:endParaRPr lang="en-US" sz="15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048849" y="4630992"/>
            <a:ext cx="848766"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953" y="164177"/>
            <a:ext cx="1563312" cy="833766"/>
          </a:xfrm>
          <a:prstGeom prst="rect">
            <a:avLst/>
          </a:prstGeom>
        </p:spPr>
      </p:pic>
    </p:spTree>
    <p:extLst>
      <p:ext uri="{BB962C8B-B14F-4D97-AF65-F5344CB8AC3E}">
        <p14:creationId xmlns:p14="http://schemas.microsoft.com/office/powerpoint/2010/main" val="2234413696"/>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03" r:id="rId1"/>
    <p:sldLayoutId id="2147483702" r:id="rId2"/>
    <p:sldLayoutId id="2147483701" r:id="rId3"/>
    <p:sldLayoutId id="2147483700" r:id="rId4"/>
    <p:sldLayoutId id="2147483699" r:id="rId5"/>
    <p:sldLayoutId id="2147483698" r:id="rId6"/>
    <p:sldLayoutId id="2147483697" r:id="rId7"/>
    <p:sldLayoutId id="2147483696" r:id="rId8"/>
    <p:sldLayoutId id="2147483695" r:id="rId9"/>
    <p:sldLayoutId id="2147483694" r:id="rId10"/>
    <p:sldLayoutId id="2147483693" r:id="rId11"/>
  </p:sldLayoutIdLst>
  <p:timing>
    <p:tnLst>
      <p:par>
        <p:cTn id="1" dur="indefinite" restart="never" nodeType="tmRoot"/>
      </p:par>
    </p:tnLst>
  </p:timing>
  <p:txStyles>
    <p:titleStyle>
      <a:lvl1pPr algn="l" rtl="0" fontAlgn="base">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fontAlgn="base">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fontAlgn="base">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fontAlgn="base">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fontAlgn="base">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fontAlgn="base">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solidFill>
                <a:srgbClr val="000000"/>
              </a:solidFill>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14463007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
        <p:nvSpPr>
          <p:cNvPr id="3"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Tree>
    <p:extLst>
      <p:ext uri="{BB962C8B-B14F-4D97-AF65-F5344CB8AC3E}">
        <p14:creationId xmlns:p14="http://schemas.microsoft.com/office/powerpoint/2010/main" val="3411125739"/>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9" r:id="rId9"/>
    <p:sldLayoutId id="2147483742" r:id="rId10"/>
  </p:sldLayoutIdLst>
  <p:transition>
    <p:fade/>
  </p:transition>
  <p:timing>
    <p:tnLst>
      <p:par>
        <p:cTn id="1" dur="indefinite" restart="never" nodeType="tmRoot"/>
      </p:par>
    </p:tnLst>
  </p:timing>
  <p:txStyles>
    <p:title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rgbClr val="FFFFFF">
                  <a:lumMod val="75000"/>
                  <a:alpha val="99000"/>
                </a:srgbClr>
              </a:solidFill>
            </a:endParaRPr>
          </a:p>
        </p:txBody>
      </p:sp>
      <p:sp>
        <p:nvSpPr>
          <p:cNvPr id="3"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rgbClr val="FFFFFF">
                  <a:lumMod val="75000"/>
                  <a:alpha val="99000"/>
                </a:srgbClr>
              </a:solidFill>
            </a:endParaRPr>
          </a:p>
        </p:txBody>
      </p:sp>
    </p:spTree>
    <p:extLst>
      <p:ext uri="{BB962C8B-B14F-4D97-AF65-F5344CB8AC3E}">
        <p14:creationId xmlns:p14="http://schemas.microsoft.com/office/powerpoint/2010/main" val="3957174319"/>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ransition>
    <p:fade/>
  </p:transition>
  <p:timing>
    <p:tnLst>
      <p:par>
        <p:cTn id="1" dur="indefinite" restart="never" nodeType="tmRoot"/>
      </p:par>
    </p:tnLst>
  </p:timing>
  <p:txStyles>
    <p:title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sp>
        <p:nvSpPr>
          <p:cNvPr id="5" name="Text Placeholder 4"/>
          <p:cNvSpPr>
            <a:spLocks noGrp="1"/>
          </p:cNvSpPr>
          <p:nvPr>
            <p:ph type="body" sz="quarter" idx="10"/>
          </p:nvPr>
        </p:nvSpPr>
        <p:spPr/>
        <p:txBody>
          <a:bodyPr/>
          <a:lstStyle/>
          <a:p>
            <a:endParaRPr lang="en-US" dirty="0"/>
          </a:p>
        </p:txBody>
      </p:sp>
      <p:sp>
        <p:nvSpPr>
          <p:cNvPr id="3" name="Title 2"/>
          <p:cNvSpPr>
            <a:spLocks noGrp="1"/>
          </p:cNvSpPr>
          <p:nvPr>
            <p:ph type="title" idx="4294967295"/>
          </p:nvPr>
        </p:nvSpPr>
        <p:spPr>
          <a:xfrm>
            <a:off x="389731" y="279400"/>
            <a:ext cx="8364538" cy="747713"/>
          </a:xfrm>
          <a:prstGeom prst="rect">
            <a:avLst/>
          </a:prstGeom>
        </p:spPr>
        <p:txBody>
          <a:bodyPr/>
          <a:lstStyle/>
          <a:p>
            <a:r>
              <a:rPr lang="en-US" dirty="0" smtClean="0"/>
              <a:t>Course Modules</a:t>
            </a:r>
            <a:endParaRPr lang="en-US" dirty="0"/>
          </a:p>
        </p:txBody>
      </p:sp>
      <p:graphicFrame>
        <p:nvGraphicFramePr>
          <p:cNvPr id="4" name="Content Placeholder 6"/>
          <p:cNvGraphicFramePr>
            <a:graphicFrameLocks/>
          </p:cNvGraphicFramePr>
          <p:nvPr>
            <p:extLst>
              <p:ext uri="{D42A27DB-BD31-4B8C-83A1-F6EECF244321}">
                <p14:modId xmlns:p14="http://schemas.microsoft.com/office/powerpoint/2010/main" val="1179993692"/>
              </p:ext>
            </p:extLst>
          </p:nvPr>
        </p:nvGraphicFramePr>
        <p:xfrm>
          <a:off x="284634" y="1275918"/>
          <a:ext cx="8552385" cy="4286505"/>
        </p:xfrm>
        <a:graphic>
          <a:graphicData uri="http://schemas.openxmlformats.org/drawingml/2006/table">
            <a:tbl>
              <a:tblPr firstRow="1" bandRow="1">
                <a:tableStyleId>{5C22544A-7EE6-4342-B048-85BDC9FD1C3A}</a:tableStyleId>
              </a:tblPr>
              <a:tblGrid>
                <a:gridCol w="8552385"/>
              </a:tblGrid>
              <a:tr h="712020">
                <a:tc>
                  <a:txBody>
                    <a:bodyPr/>
                    <a:lstStyle/>
                    <a:p>
                      <a:r>
                        <a:rPr lang="en-US" sz="2400" b="0" dirty="0" smtClean="0">
                          <a:latin typeface="Segoe UI Light" panose="020B0502040204020203" pitchFamily="34" charset="0"/>
                          <a:cs typeface="Segoe UI Light" panose="020B0502040204020203" pitchFamily="34" charset="0"/>
                        </a:rPr>
                        <a:t>Database Fundamentals</a:t>
                      </a:r>
                      <a:endParaRPr lang="en-US" sz="2400" dirty="0">
                        <a:latin typeface="Segoe UI Light" panose="020B0502040204020203" pitchFamily="34" charset="0"/>
                        <a:cs typeface="Segoe UI Light" panose="020B0502040204020203" pitchFamily="34" charset="0"/>
                      </a:endParaRPr>
                    </a:p>
                  </a:txBody>
                  <a:tcPr marL="68598" marR="68598" marT="34299" marB="34299" anchor="ctr"/>
                </a:tc>
              </a:tr>
              <a:tr h="747680">
                <a:tc>
                  <a:txBody>
                    <a:bodyPr/>
                    <a:lstStyle/>
                    <a:p>
                      <a:pPr marL="571500" indent="-571500">
                        <a:tabLst>
                          <a:tab pos="573088" algn="l"/>
                        </a:tabLst>
                      </a:pPr>
                      <a:r>
                        <a:rPr lang="en-US" sz="1800" b="0" dirty="0" smtClean="0">
                          <a:latin typeface="Segoe UI Light" panose="020B0502040204020203" pitchFamily="34" charset="0"/>
                          <a:cs typeface="Segoe UI Light" panose="020B0502040204020203" pitchFamily="34" charset="0"/>
                        </a:rPr>
                        <a:t>01 | Introducing</a:t>
                      </a:r>
                      <a:r>
                        <a:rPr lang="en-US" sz="1800" b="0" baseline="0" dirty="0" smtClean="0">
                          <a:latin typeface="Segoe UI Light" panose="020B0502040204020203" pitchFamily="34" charset="0"/>
                          <a:cs typeface="Segoe UI Light" panose="020B0502040204020203" pitchFamily="34" charset="0"/>
                        </a:rPr>
                        <a:t> core database concepts </a:t>
                      </a:r>
                      <a:r>
                        <a:rPr lang="en-US" sz="1800" b="0" dirty="0" smtClean="0">
                          <a:latin typeface="Segoe UI Light" panose="020B0502040204020203" pitchFamily="34" charset="0"/>
                          <a:cs typeface="Segoe UI Light" panose="020B0502040204020203" pitchFamily="34" charset="0"/>
                        </a:rPr>
                        <a:t>(50 minutes)</a:t>
                      </a:r>
                    </a:p>
                    <a:p>
                      <a:pPr marL="571500" indent="-571500">
                        <a:tabLst>
                          <a:tab pos="511175" algn="l"/>
                        </a:tabLst>
                      </a:pPr>
                      <a:r>
                        <a:rPr lang="en-US" sz="1800" b="0" dirty="0" smtClean="0">
                          <a:latin typeface="Segoe UI Light" panose="020B0502040204020203" pitchFamily="34" charset="0"/>
                          <a:cs typeface="Segoe UI Light" panose="020B0502040204020203" pitchFamily="34" charset="0"/>
                        </a:rPr>
                        <a:t>    	</a:t>
                      </a:r>
                      <a:r>
                        <a:rPr lang="en-US" sz="1200" b="0" dirty="0" smtClean="0">
                          <a:latin typeface="Segoe UI Light" panose="020B0502040204020203" pitchFamily="34" charset="0"/>
                          <a:cs typeface="Segoe UI Light" panose="020B0502040204020203" pitchFamily="34" charset="0"/>
                        </a:rPr>
                        <a:t>Define databases, example of relational</a:t>
                      </a:r>
                      <a:r>
                        <a:rPr lang="en-US" sz="1200" b="0" baseline="0" dirty="0" smtClean="0">
                          <a:latin typeface="Segoe UI Light" panose="020B0502040204020203" pitchFamily="34" charset="0"/>
                          <a:cs typeface="Segoe UI Light" panose="020B0502040204020203" pitchFamily="34" charset="0"/>
                        </a:rPr>
                        <a:t> database tables, and </a:t>
                      </a:r>
                      <a:r>
                        <a:rPr lang="en-US" sz="1200" b="0" dirty="0" smtClean="0">
                          <a:latin typeface="Segoe UI Light" panose="020B0502040204020203" pitchFamily="34" charset="0"/>
                          <a:cs typeface="Segoe UI Light" panose="020B0502040204020203" pitchFamily="34" charset="0"/>
                        </a:rPr>
                        <a:t>introduce</a:t>
                      </a:r>
                      <a:r>
                        <a:rPr lang="en-US" sz="1200" b="0" baseline="0" dirty="0" smtClean="0">
                          <a:latin typeface="Segoe UI Light" panose="020B0502040204020203" pitchFamily="34" charset="0"/>
                          <a:cs typeface="Segoe UI Light" panose="020B0502040204020203" pitchFamily="34" charset="0"/>
                        </a:rPr>
                        <a:t> common database terminology </a:t>
                      </a:r>
                      <a:endParaRPr lang="en-US" sz="1200" b="0" dirty="0" smtClean="0">
                        <a:latin typeface="Segoe UI Light" panose="020B0502040204020203" pitchFamily="34" charset="0"/>
                        <a:cs typeface="Segoe UI Light" panose="020B0502040204020203" pitchFamily="34" charset="0"/>
                      </a:endParaRPr>
                    </a:p>
                  </a:txBody>
                  <a:tcPr marL="68598" marR="68598" marT="34299" marB="34299" anchor="ctr"/>
                </a:tc>
              </a:tr>
              <a:tr h="690745">
                <a:tc>
                  <a:txBody>
                    <a:bodyPr/>
                    <a:lstStyle/>
                    <a:p>
                      <a:pPr marL="573088" indent="-573088">
                        <a:tabLst/>
                      </a:pPr>
                      <a:r>
                        <a:rPr lang="en-US" sz="1800" dirty="0" smtClean="0">
                          <a:latin typeface="Segoe UI Light" panose="020B0502040204020203" pitchFamily="34" charset="0"/>
                          <a:cs typeface="Segoe UI Light" panose="020B0502040204020203" pitchFamily="34" charset="0"/>
                        </a:rPr>
                        <a:t>02 | Relational Concepts (50 minutes)</a:t>
                      </a:r>
                    </a:p>
                    <a:p>
                      <a:pPr marL="573088" indent="-573088">
                        <a:tabLst>
                          <a:tab pos="511175" algn="l"/>
                        </a:tabLst>
                      </a:pPr>
                      <a:r>
                        <a:rPr lang="en-US" sz="1400" dirty="0" smtClean="0">
                          <a:latin typeface="Segoe UI Light" panose="020B0502040204020203" pitchFamily="34" charset="0"/>
                          <a:cs typeface="Segoe UI Light" panose="020B0502040204020203" pitchFamily="34" charset="0"/>
                        </a:rPr>
                        <a:t>	Normalization, referential</a:t>
                      </a:r>
                      <a:r>
                        <a:rPr lang="en-US" sz="1400" baseline="0" dirty="0" smtClean="0">
                          <a:latin typeface="Segoe UI Light" panose="020B0502040204020203" pitchFamily="34" charset="0"/>
                          <a:cs typeface="Segoe UI Light" panose="020B0502040204020203" pitchFamily="34" charset="0"/>
                        </a:rPr>
                        <a:t> integrity, and constraints</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tabLst/>
                      </a:pPr>
                      <a:r>
                        <a:rPr lang="en-US" sz="1800" b="1" dirty="0" smtClean="0">
                          <a:latin typeface="Segoe UI Light" panose="020B0502040204020203" pitchFamily="34" charset="0"/>
                          <a:cs typeface="Segoe UI Light" panose="020B0502040204020203" pitchFamily="34" charset="0"/>
                        </a:rPr>
                        <a:t>03 | Creating</a:t>
                      </a:r>
                      <a:r>
                        <a:rPr lang="en-US" sz="1800" b="1" baseline="0" dirty="0" smtClean="0">
                          <a:latin typeface="Segoe UI Light" panose="020B0502040204020203" pitchFamily="34" charset="0"/>
                          <a:cs typeface="Segoe UI Light" panose="020B0502040204020203" pitchFamily="34" charset="0"/>
                        </a:rPr>
                        <a:t> databases and database objects </a:t>
                      </a:r>
                      <a:r>
                        <a:rPr lang="en-US" sz="1800" b="1" dirty="0" smtClean="0">
                          <a:latin typeface="Segoe UI Light" panose="020B0502040204020203" pitchFamily="34" charset="0"/>
                          <a:cs typeface="Segoe UI Light" panose="020B0502040204020203" pitchFamily="34" charset="0"/>
                        </a:rPr>
                        <a:t>(50 minutes)</a:t>
                      </a:r>
                    </a:p>
                    <a:p>
                      <a:pPr marL="573088" indent="-573088">
                        <a:tabLst>
                          <a:tab pos="511175" algn="l"/>
                        </a:tabLst>
                      </a:pPr>
                      <a:r>
                        <a:rPr lang="en-US" sz="1200" b="1" dirty="0" smtClean="0">
                          <a:latin typeface="Segoe UI Light" panose="020B0502040204020203" pitchFamily="34" charset="0"/>
                          <a:cs typeface="Segoe UI Light" panose="020B0502040204020203" pitchFamily="34" charset="0"/>
                        </a:rPr>
                        <a:t>	Data types,</a:t>
                      </a:r>
                      <a:r>
                        <a:rPr lang="en-US" sz="1200" b="1" baseline="0" dirty="0" smtClean="0">
                          <a:latin typeface="Segoe UI Light" panose="020B0502040204020203" pitchFamily="34" charset="0"/>
                          <a:cs typeface="Segoe UI Light" panose="020B0502040204020203" pitchFamily="34" charset="0"/>
                        </a:rPr>
                        <a:t> database objects, DDL statements, and creating scripts </a:t>
                      </a:r>
                      <a:endParaRPr lang="en-US" sz="1200" b="1"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r>
                        <a:rPr lang="en-US" sz="1800" dirty="0" smtClean="0">
                          <a:latin typeface="Segoe UI Light" panose="020B0502040204020203" pitchFamily="34" charset="0"/>
                          <a:cs typeface="Segoe UI Light" panose="020B0502040204020203" pitchFamily="34" charset="0"/>
                        </a:rPr>
                        <a:t>04 | Using DML statements</a:t>
                      </a:r>
                      <a:r>
                        <a:rPr lang="en-US" sz="1800" baseline="0" dirty="0" smtClean="0">
                          <a:latin typeface="Segoe UI Light" panose="020B0502040204020203" pitchFamily="34" charset="0"/>
                          <a:cs typeface="Segoe UI Light" panose="020B0502040204020203" pitchFamily="34" charset="0"/>
                        </a:rPr>
                        <a:t> </a:t>
                      </a:r>
                      <a:r>
                        <a:rPr lang="en-US" sz="1800" dirty="0" smtClean="0">
                          <a:latin typeface="Segoe UI Light" panose="020B0502040204020203" pitchFamily="34" charset="0"/>
                          <a:cs typeface="Segoe UI Light" panose="020B0502040204020203" pitchFamily="34" charset="0"/>
                        </a:rPr>
                        <a:t>(50 minutes)</a:t>
                      </a:r>
                    </a:p>
                    <a:p>
                      <a:pPr marL="573088" marR="0" indent="-573088" algn="l" defTabSz="685955" rtl="0" eaLnBrk="1" fontAlgn="auto" latinLnBrk="0" hangingPunct="1">
                        <a:lnSpc>
                          <a:spcPct val="100000"/>
                        </a:lnSpc>
                        <a:spcBef>
                          <a:spcPts val="0"/>
                        </a:spcBef>
                        <a:spcAft>
                          <a:spcPts val="0"/>
                        </a:spcAft>
                        <a:buClrTx/>
                        <a:buSzTx/>
                        <a:buFontTx/>
                        <a:buNone/>
                        <a:tabLst>
                          <a:tab pos="511175" algn="l"/>
                        </a:tabLst>
                        <a:defRPr/>
                      </a:pPr>
                      <a:r>
                        <a:rPr lang="en-US" sz="1200" dirty="0" smtClean="0">
                          <a:latin typeface="Segoe UI Light" panose="020B0502040204020203" pitchFamily="34" charset="0"/>
                          <a:cs typeface="Segoe UI Light" panose="020B0502040204020203" pitchFamily="34" charset="0"/>
                        </a:rPr>
                        <a:t>	DML statements, using</a:t>
                      </a:r>
                      <a:r>
                        <a:rPr lang="en-US" sz="1200" baseline="0" dirty="0" smtClean="0">
                          <a:latin typeface="Segoe UI Light" panose="020B0502040204020203" pitchFamily="34" charset="0"/>
                          <a:cs typeface="Segoe UI Light" panose="020B0502040204020203" pitchFamily="34" charset="0"/>
                        </a:rPr>
                        <a:t> </a:t>
                      </a:r>
                      <a:r>
                        <a:rPr lang="en-US" sz="1200" dirty="0" smtClean="0">
                          <a:latin typeface="Segoe UI Light" panose="020B0502040204020203" pitchFamily="34" charset="0"/>
                          <a:cs typeface="Segoe UI Light" panose="020B0502040204020203" pitchFamily="34" charset="0"/>
                        </a:rPr>
                        <a:t>the SELECT</a:t>
                      </a:r>
                      <a:r>
                        <a:rPr lang="en-US" sz="1200" baseline="0" dirty="0" smtClean="0">
                          <a:latin typeface="Segoe UI Light" panose="020B0502040204020203" pitchFamily="34" charset="0"/>
                          <a:cs typeface="Segoe UI Light" panose="020B0502040204020203" pitchFamily="34" charset="0"/>
                        </a:rPr>
                        <a:t> statement; using INSERT, UPDATE, and DELETE to manage data; indexes and triggers</a:t>
                      </a:r>
                      <a:endParaRPr lang="en-US" sz="1200" dirty="0" smtClean="0">
                        <a:latin typeface="Segoe UI Light" panose="020B0502040204020203" pitchFamily="34" charset="0"/>
                        <a:cs typeface="Segoe UI Light" panose="020B0502040204020203" pitchFamily="34" charset="0"/>
                      </a:endParaRPr>
                    </a:p>
                    <a:p>
                      <a:pPr marL="573088" indent="-573088">
                        <a:tabLst>
                          <a:tab pos="511175" algn="l"/>
                        </a:tabLst>
                      </a:pP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r>
                        <a:rPr lang="en-US" sz="1800" dirty="0" smtClean="0">
                          <a:latin typeface="Segoe UI Light" panose="020B0502040204020203" pitchFamily="34" charset="0"/>
                          <a:cs typeface="Segoe UI Light" panose="020B0502040204020203" pitchFamily="34" charset="0"/>
                        </a:rPr>
                        <a:t>05 | SQL</a:t>
                      </a:r>
                      <a:r>
                        <a:rPr lang="en-US" sz="1800" baseline="0" dirty="0" smtClean="0">
                          <a:latin typeface="Segoe UI Light" panose="020B0502040204020203" pitchFamily="34" charset="0"/>
                          <a:cs typeface="Segoe UI Light" panose="020B0502040204020203" pitchFamily="34" charset="0"/>
                        </a:rPr>
                        <a:t> Server Administration Fundamentals </a:t>
                      </a:r>
                      <a:r>
                        <a:rPr lang="en-US" sz="1800" dirty="0" smtClean="0">
                          <a:latin typeface="Segoe UI Light" panose="020B0502040204020203" pitchFamily="34" charset="0"/>
                          <a:cs typeface="Segoe UI Light" panose="020B0502040204020203" pitchFamily="34" charset="0"/>
                        </a:rPr>
                        <a:t>(50 minutes)</a:t>
                      </a: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SQL Server</a:t>
                      </a:r>
                      <a:r>
                        <a:rPr lang="en-US" sz="1200" baseline="0" dirty="0" smtClean="0">
                          <a:latin typeface="Segoe UI Light" panose="020B0502040204020203" pitchFamily="34" charset="0"/>
                          <a:cs typeface="Segoe UI Light" panose="020B0502040204020203" pitchFamily="34" charset="0"/>
                        </a:rPr>
                        <a:t> security</a:t>
                      </a:r>
                      <a:r>
                        <a:rPr lang="en-US" sz="1200" smtClean="0">
                          <a:latin typeface="Segoe UI Light" panose="020B0502040204020203" pitchFamily="34" charset="0"/>
                          <a:cs typeface="Segoe UI Light" panose="020B0502040204020203" pitchFamily="34" charset="0"/>
                        </a:rPr>
                        <a:t>; securing </a:t>
                      </a:r>
                      <a:r>
                        <a:rPr lang="en-US" sz="1200" dirty="0" smtClean="0">
                          <a:latin typeface="Segoe UI Light" panose="020B0502040204020203" pitchFamily="34" charset="0"/>
                          <a:cs typeface="Segoe UI Light" panose="020B0502040204020203" pitchFamily="34" charset="0"/>
                        </a:rPr>
                        <a:t>database and objects</a:t>
                      </a:r>
                      <a:r>
                        <a:rPr lang="en-US" sz="1200" baseline="0" dirty="0" smtClean="0">
                          <a:latin typeface="Segoe UI Light" panose="020B0502040204020203" pitchFamily="34" charset="0"/>
                          <a:cs typeface="Segoe UI Light" panose="020B0502040204020203" pitchFamily="34" charset="0"/>
                        </a:rPr>
                        <a:t>; performing database backups and database restores </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bl>
          </a:graphicData>
        </a:graphic>
      </p:graphicFrame>
    </p:spTree>
    <p:extLst>
      <p:ext uri="{BB962C8B-B14F-4D97-AF65-F5344CB8AC3E}">
        <p14:creationId xmlns:p14="http://schemas.microsoft.com/office/powerpoint/2010/main" val="1153242398"/>
      </p:ext>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Implicit and explicit </a:t>
            </a:r>
            <a:r>
              <a:rPr lang="en-US" dirty="0"/>
              <a:t>c</a:t>
            </a:r>
            <a:r>
              <a:rPr lang="en-US" dirty="0" smtClean="0"/>
              <a:t>onversions</a:t>
            </a:r>
            <a:endParaRPr lang="en-US" dirty="0"/>
          </a:p>
        </p:txBody>
      </p:sp>
      <p:sp>
        <p:nvSpPr>
          <p:cNvPr id="8195" name="Content Placeholder 2"/>
          <p:cNvSpPr>
            <a:spLocks noGrp="1"/>
          </p:cNvSpPr>
          <p:nvPr>
            <p:ph idx="1"/>
          </p:nvPr>
        </p:nvSpPr>
        <p:spPr/>
        <p:txBody>
          <a:bodyPr/>
          <a:lstStyle/>
          <a:p>
            <a:r>
              <a:rPr lang="en-US" sz="2000" dirty="0" smtClean="0"/>
              <a:t>Implicit data type conversions occurs when the SQL Server expression evaluator automatically converts data from one data type to another to complete an operation like a comparison of two values</a:t>
            </a:r>
          </a:p>
          <a:p>
            <a:endParaRPr lang="en-US" dirty="0"/>
          </a:p>
          <a:p>
            <a:r>
              <a:rPr lang="en-US" sz="2000" dirty="0" smtClean="0"/>
              <a:t>Explicit data type conversions require the use of the CONVERT or CAST function to convert data from one data type to another before an operation like a comparison can be completed. </a:t>
            </a:r>
          </a:p>
          <a:p>
            <a:endParaRPr lang="en-US" dirty="0"/>
          </a:p>
          <a:p>
            <a:r>
              <a:rPr lang="en-US" sz="2000" dirty="0" smtClean="0"/>
              <a:t>To convert a numeric value into a character string</a:t>
            </a:r>
          </a:p>
          <a:p>
            <a:r>
              <a:rPr lang="en-US" dirty="0"/>
              <a:t>	</a:t>
            </a:r>
            <a:r>
              <a:rPr lang="en-US" dirty="0" smtClean="0"/>
              <a:t>	</a:t>
            </a:r>
            <a:r>
              <a:rPr lang="en-US" b="1" dirty="0" smtClean="0"/>
              <a:t>CAST</a:t>
            </a:r>
            <a:r>
              <a:rPr lang="en-US" dirty="0" smtClean="0"/>
              <a:t> </a:t>
            </a:r>
            <a:r>
              <a:rPr lang="en-US" dirty="0"/>
              <a:t>( $157.27 </a:t>
            </a:r>
            <a:r>
              <a:rPr lang="en-US" b="1" dirty="0"/>
              <a:t>AS</a:t>
            </a:r>
            <a:r>
              <a:rPr lang="en-US" dirty="0"/>
              <a:t> </a:t>
            </a:r>
            <a:r>
              <a:rPr lang="en-US" b="1" dirty="0"/>
              <a:t>VARCHAR</a:t>
            </a:r>
            <a:r>
              <a:rPr lang="en-US" dirty="0"/>
              <a:t>(10) ) </a:t>
            </a:r>
            <a:endParaRPr lang="en-US" dirty="0" smtClean="0"/>
          </a:p>
          <a:p>
            <a:endParaRPr lang="en-US" dirty="0"/>
          </a:p>
          <a:p>
            <a:r>
              <a:rPr lang="en-US" sz="2000" dirty="0"/>
              <a:t>Not all data types conversions are supported </a:t>
            </a:r>
          </a:p>
          <a:p>
            <a:r>
              <a:rPr lang="en-US" dirty="0"/>
              <a:t>	</a:t>
            </a:r>
            <a:r>
              <a:rPr lang="en-US" b="1" i="1" dirty="0" err="1"/>
              <a:t>nchar</a:t>
            </a:r>
            <a:r>
              <a:rPr lang="en-US" dirty="0"/>
              <a:t> cannot be converted to </a:t>
            </a:r>
            <a:r>
              <a:rPr lang="en-US" b="1" i="1" dirty="0"/>
              <a:t>image </a:t>
            </a:r>
          </a:p>
          <a:p>
            <a:endParaRPr lang="en-US" dirty="0" smtClean="0"/>
          </a:p>
          <a:p>
            <a:r>
              <a:rPr lang="en-US" dirty="0" smtClean="0"/>
              <a:t>Use CAST instead of CONVERT to adhere to ISO</a:t>
            </a:r>
          </a:p>
          <a:p>
            <a:r>
              <a:rPr lang="en-US" dirty="0" smtClean="0"/>
              <a:t>Use CONVERT instead of CAST to take advantage of the style functionality</a:t>
            </a:r>
          </a:p>
        </p:txBody>
      </p:sp>
    </p:spTree>
    <p:extLst>
      <p:ext uri="{BB962C8B-B14F-4D97-AF65-F5344CB8AC3E}">
        <p14:creationId xmlns:p14="http://schemas.microsoft.com/office/powerpoint/2010/main" val="30727771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rgbClr val="FFFFFF">
                    <a:alpha val="98824"/>
                  </a:srgbClr>
                </a:solidFill>
              </a:rPr>
              <a:t>Database objects</a:t>
            </a:r>
            <a:endParaRPr lang="en-GB" sz="6000" dirty="0">
              <a:solidFill>
                <a:srgbClr val="FFFFFF">
                  <a:alpha val="98824"/>
                </a:srgbClr>
              </a:solidFill>
            </a:endParaRPr>
          </a:p>
        </p:txBody>
      </p:sp>
    </p:spTree>
    <p:extLst>
      <p:ext uri="{BB962C8B-B14F-4D97-AF65-F5344CB8AC3E}">
        <p14:creationId xmlns:p14="http://schemas.microsoft.com/office/powerpoint/2010/main" val="9188623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Tables </a:t>
            </a:r>
            <a:endParaRPr lang="en-US" dirty="0"/>
          </a:p>
        </p:txBody>
      </p:sp>
      <p:sp>
        <p:nvSpPr>
          <p:cNvPr id="9219" name="Content Placeholder 2"/>
          <p:cNvSpPr>
            <a:spLocks noGrp="1"/>
          </p:cNvSpPr>
          <p:nvPr>
            <p:ph idx="1"/>
          </p:nvPr>
        </p:nvSpPr>
        <p:spPr/>
        <p:txBody>
          <a:bodyPr/>
          <a:lstStyle/>
          <a:p>
            <a:r>
              <a:rPr lang="en-US" dirty="0" smtClean="0"/>
              <a:t>A </a:t>
            </a:r>
            <a:r>
              <a:rPr lang="en-US" b="1" i="1" dirty="0" smtClean="0"/>
              <a:t>table</a:t>
            </a:r>
            <a:r>
              <a:rPr lang="en-US" dirty="0" smtClean="0"/>
              <a:t> is a collection of rows and columns that is used to organize information about a single topic. Each row within a table corresponds to a single record and contains several attributes that describe the row. </a:t>
            </a:r>
          </a:p>
          <a:p>
            <a:endParaRPr lang="en-US" dirty="0"/>
          </a:p>
          <a:p>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3098120315"/>
              </p:ext>
            </p:extLst>
          </p:nvPr>
        </p:nvGraphicFramePr>
        <p:xfrm>
          <a:off x="1231900" y="2489200"/>
          <a:ext cx="6743700" cy="2654300"/>
        </p:xfrm>
        <a:graphic>
          <a:graphicData uri="http://schemas.openxmlformats.org/drawingml/2006/table">
            <a:tbl>
              <a:tblPr firstRow="1" bandRow="1">
                <a:tableStyleId>{5C22544A-7EE6-4342-B048-85BDC9FD1C3A}</a:tableStyleId>
              </a:tblPr>
              <a:tblGrid>
                <a:gridCol w="1685925"/>
                <a:gridCol w="1685925"/>
                <a:gridCol w="1685925"/>
                <a:gridCol w="1685925"/>
              </a:tblGrid>
              <a:tr h="663575">
                <a:tc>
                  <a:txBody>
                    <a:bodyPr/>
                    <a:lstStyle/>
                    <a:p>
                      <a:pPr algn="ctr"/>
                      <a:r>
                        <a:rPr lang="en-US" dirty="0" err="1" smtClean="0"/>
                        <a:t>EmployeeID</a:t>
                      </a:r>
                      <a:endParaRPr lang="en-US" dirty="0"/>
                    </a:p>
                  </a:txBody>
                  <a:tcPr/>
                </a:tc>
                <a:tc>
                  <a:txBody>
                    <a:bodyPr/>
                    <a:lstStyle/>
                    <a:p>
                      <a:pPr algn="ctr"/>
                      <a:r>
                        <a:rPr lang="en-US" dirty="0" err="1" smtClean="0"/>
                        <a:t>Last</a:t>
                      </a:r>
                      <a:r>
                        <a:rPr lang="en-US" baseline="0" dirty="0" err="1" smtClean="0"/>
                        <a:t>Name</a:t>
                      </a:r>
                      <a:endParaRPr lang="en-US" dirty="0"/>
                    </a:p>
                  </a:txBody>
                  <a:tcPr/>
                </a:tc>
                <a:tc>
                  <a:txBody>
                    <a:bodyPr/>
                    <a:lstStyle/>
                    <a:p>
                      <a:pPr algn="ctr"/>
                      <a:r>
                        <a:rPr lang="en-US" dirty="0" err="1" smtClean="0"/>
                        <a:t>FirstName</a:t>
                      </a:r>
                      <a:endParaRPr lang="en-US" dirty="0"/>
                    </a:p>
                  </a:txBody>
                  <a:tcPr/>
                </a:tc>
                <a:tc>
                  <a:txBody>
                    <a:bodyPr/>
                    <a:lstStyle/>
                    <a:p>
                      <a:pPr algn="ctr"/>
                      <a:r>
                        <a:rPr lang="en-US" dirty="0" smtClean="0"/>
                        <a:t>Department</a:t>
                      </a:r>
                      <a:endParaRPr lang="en-US" dirty="0"/>
                    </a:p>
                  </a:txBody>
                  <a:tcPr/>
                </a:tc>
              </a:tr>
              <a:tr h="663575">
                <a:tc>
                  <a:txBody>
                    <a:bodyPr/>
                    <a:lstStyle/>
                    <a:p>
                      <a:pPr algn="ctr"/>
                      <a:r>
                        <a:rPr lang="en-US" dirty="0" smtClean="0"/>
                        <a:t>100</a:t>
                      </a:r>
                      <a:endParaRPr lang="en-US" dirty="0"/>
                    </a:p>
                  </a:txBody>
                  <a:tcPr/>
                </a:tc>
                <a:tc>
                  <a:txBody>
                    <a:bodyPr/>
                    <a:lstStyle/>
                    <a:p>
                      <a:pPr algn="ctr"/>
                      <a:r>
                        <a:rPr lang="en-US" dirty="0" smtClean="0"/>
                        <a:t>Smith</a:t>
                      </a:r>
                      <a:endParaRPr lang="en-US" dirty="0"/>
                    </a:p>
                  </a:txBody>
                  <a:tcPr/>
                </a:tc>
                <a:tc>
                  <a:txBody>
                    <a:bodyPr/>
                    <a:lstStyle/>
                    <a:p>
                      <a:pPr algn="ctr"/>
                      <a:r>
                        <a:rPr lang="en-US" dirty="0" smtClean="0"/>
                        <a:t>Bob</a:t>
                      </a:r>
                      <a:endParaRPr lang="en-US" dirty="0"/>
                    </a:p>
                  </a:txBody>
                  <a:tcPr/>
                </a:tc>
                <a:tc>
                  <a:txBody>
                    <a:bodyPr/>
                    <a:lstStyle/>
                    <a:p>
                      <a:pPr algn="ctr"/>
                      <a:r>
                        <a:rPr lang="en-US" dirty="0" smtClean="0"/>
                        <a:t>IT</a:t>
                      </a:r>
                      <a:endParaRPr lang="en-US" dirty="0"/>
                    </a:p>
                  </a:txBody>
                  <a:tcPr/>
                </a:tc>
              </a:tr>
              <a:tr h="663575">
                <a:tc>
                  <a:txBody>
                    <a:bodyPr/>
                    <a:lstStyle/>
                    <a:p>
                      <a:pPr algn="ctr"/>
                      <a:r>
                        <a:rPr lang="en-US" dirty="0" smtClean="0"/>
                        <a:t>101</a:t>
                      </a:r>
                      <a:endParaRPr lang="en-US" dirty="0"/>
                    </a:p>
                  </a:txBody>
                  <a:tcPr/>
                </a:tc>
                <a:tc>
                  <a:txBody>
                    <a:bodyPr/>
                    <a:lstStyle/>
                    <a:p>
                      <a:pPr algn="ctr"/>
                      <a:r>
                        <a:rPr lang="en-US" dirty="0" smtClean="0"/>
                        <a:t>Jones</a:t>
                      </a:r>
                      <a:endParaRPr lang="en-US" dirty="0"/>
                    </a:p>
                  </a:txBody>
                  <a:tcPr/>
                </a:tc>
                <a:tc>
                  <a:txBody>
                    <a:bodyPr/>
                    <a:lstStyle/>
                    <a:p>
                      <a:pPr algn="ctr"/>
                      <a:r>
                        <a:rPr lang="en-US" dirty="0" smtClean="0"/>
                        <a:t>Susan</a:t>
                      </a:r>
                      <a:endParaRPr lang="en-US" dirty="0"/>
                    </a:p>
                  </a:txBody>
                  <a:tcPr/>
                </a:tc>
                <a:tc>
                  <a:txBody>
                    <a:bodyPr/>
                    <a:lstStyle/>
                    <a:p>
                      <a:pPr algn="ctr"/>
                      <a:r>
                        <a:rPr lang="en-US" dirty="0" smtClean="0"/>
                        <a:t>Marketing</a:t>
                      </a:r>
                      <a:endParaRPr lang="en-US" dirty="0"/>
                    </a:p>
                  </a:txBody>
                  <a:tcPr/>
                </a:tc>
              </a:tr>
              <a:tr h="663575">
                <a:tc>
                  <a:txBody>
                    <a:bodyPr/>
                    <a:lstStyle/>
                    <a:p>
                      <a:pPr algn="ctr"/>
                      <a:r>
                        <a:rPr lang="en-US" dirty="0" smtClean="0"/>
                        <a:t>102</a:t>
                      </a:r>
                      <a:endParaRPr lang="en-US" dirty="0"/>
                    </a:p>
                  </a:txBody>
                  <a:tcPr/>
                </a:tc>
                <a:tc>
                  <a:txBody>
                    <a:bodyPr/>
                    <a:lstStyle/>
                    <a:p>
                      <a:pPr algn="ctr"/>
                      <a:r>
                        <a:rPr lang="en-US" dirty="0" smtClean="0"/>
                        <a:t>Adams</a:t>
                      </a:r>
                      <a:endParaRPr lang="en-US" dirty="0"/>
                    </a:p>
                  </a:txBody>
                  <a:tcPr/>
                </a:tc>
                <a:tc>
                  <a:txBody>
                    <a:bodyPr/>
                    <a:lstStyle/>
                    <a:p>
                      <a:pPr algn="ctr"/>
                      <a:r>
                        <a:rPr lang="en-US" dirty="0" smtClean="0"/>
                        <a:t>John</a:t>
                      </a:r>
                      <a:endParaRPr lang="en-US" dirty="0"/>
                    </a:p>
                  </a:txBody>
                  <a:tcPr/>
                </a:tc>
                <a:tc>
                  <a:txBody>
                    <a:bodyPr/>
                    <a:lstStyle/>
                    <a:p>
                      <a:pPr algn="ctr"/>
                      <a:r>
                        <a:rPr lang="en-US" dirty="0" smtClean="0"/>
                        <a:t>Finance</a:t>
                      </a:r>
                      <a:endParaRPr lang="en-US" dirty="0"/>
                    </a:p>
                  </a:txBody>
                  <a:tcPr/>
                </a:tc>
              </a:tr>
            </a:tbl>
          </a:graphicData>
        </a:graphic>
      </p:graphicFrame>
    </p:spTree>
    <p:extLst>
      <p:ext uri="{BB962C8B-B14F-4D97-AF65-F5344CB8AC3E}">
        <p14:creationId xmlns:p14="http://schemas.microsoft.com/office/powerpoint/2010/main" val="22101359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Views</a:t>
            </a:r>
            <a:endParaRPr lang="en-US" dirty="0"/>
          </a:p>
        </p:txBody>
      </p:sp>
      <p:sp>
        <p:nvSpPr>
          <p:cNvPr id="9219" name="Content Placeholder 2"/>
          <p:cNvSpPr>
            <a:spLocks noGrp="1"/>
          </p:cNvSpPr>
          <p:nvPr>
            <p:ph idx="1"/>
          </p:nvPr>
        </p:nvSpPr>
        <p:spPr/>
        <p:txBody>
          <a:bodyPr/>
          <a:lstStyle/>
          <a:p>
            <a:r>
              <a:rPr lang="en-US" dirty="0" smtClean="0"/>
              <a:t>A </a:t>
            </a:r>
            <a:r>
              <a:rPr lang="en-US" b="1" i="1" dirty="0" smtClean="0"/>
              <a:t>view</a:t>
            </a:r>
            <a:r>
              <a:rPr lang="en-US" dirty="0" smtClean="0"/>
              <a:t> is simply a virtual table consisting of different columns from one or more tables. </a:t>
            </a:r>
          </a:p>
          <a:p>
            <a:endParaRPr lang="en-US" dirty="0" smtClean="0"/>
          </a:p>
          <a:p>
            <a:r>
              <a:rPr lang="en-US" dirty="0" smtClean="0"/>
              <a:t>Unlike a table, a view is stored in the database as a query object; therefore, a view is an object that obtains its data from one or more underlying tables.  </a:t>
            </a:r>
          </a:p>
          <a:p>
            <a:endParaRPr lang="en-US" dirty="0"/>
          </a:p>
          <a:p>
            <a:endParaRPr lang="en-US" dirty="0" smtClean="0"/>
          </a:p>
        </p:txBody>
      </p:sp>
      <p:pic>
        <p:nvPicPr>
          <p:cNvPr id="3" name="Picture 2"/>
          <p:cNvPicPr>
            <a:picLocks noChangeAspect="1"/>
          </p:cNvPicPr>
          <p:nvPr/>
        </p:nvPicPr>
        <p:blipFill>
          <a:blip r:embed="rId2"/>
          <a:stretch>
            <a:fillRect/>
          </a:stretch>
        </p:blipFill>
        <p:spPr>
          <a:xfrm>
            <a:off x="2566987" y="2870200"/>
            <a:ext cx="3706813" cy="3467296"/>
          </a:xfrm>
          <a:prstGeom prst="rect">
            <a:avLst/>
          </a:prstGeom>
        </p:spPr>
      </p:pic>
    </p:spTree>
    <p:extLst>
      <p:ext uri="{BB962C8B-B14F-4D97-AF65-F5344CB8AC3E}">
        <p14:creationId xmlns:p14="http://schemas.microsoft.com/office/powerpoint/2010/main" val="17347032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Stored procedures</a:t>
            </a:r>
            <a:endParaRPr lang="en-US" dirty="0"/>
          </a:p>
        </p:txBody>
      </p:sp>
      <p:sp>
        <p:nvSpPr>
          <p:cNvPr id="10243" name="Content Placeholder 2"/>
          <p:cNvSpPr>
            <a:spLocks noGrp="1"/>
          </p:cNvSpPr>
          <p:nvPr>
            <p:ph idx="1"/>
          </p:nvPr>
        </p:nvSpPr>
        <p:spPr/>
        <p:txBody>
          <a:bodyPr/>
          <a:lstStyle/>
          <a:p>
            <a:r>
              <a:rPr lang="en-US" dirty="0" smtClean="0"/>
              <a:t>A </a:t>
            </a:r>
            <a:r>
              <a:rPr lang="en-US" b="1" i="1" dirty="0" smtClean="0"/>
              <a:t>stored procedure</a:t>
            </a:r>
            <a:r>
              <a:rPr lang="en-US" dirty="0" smtClean="0"/>
              <a:t> is a group of Transact-SQL statements that have been compiled and saved so it can be run several times.</a:t>
            </a:r>
          </a:p>
          <a:p>
            <a:endParaRPr lang="en-US" dirty="0"/>
          </a:p>
          <a:p>
            <a:r>
              <a:rPr lang="en-US" dirty="0" smtClean="0"/>
              <a:t>Parameters can be passed to and returned from a stored procedure so they can be reused with different values.</a:t>
            </a:r>
          </a:p>
          <a:p>
            <a:endParaRPr lang="en-US" dirty="0"/>
          </a:p>
          <a:p>
            <a:r>
              <a:rPr lang="en-US" sz="1600" dirty="0"/>
              <a:t> IF (@</a:t>
            </a:r>
            <a:r>
              <a:rPr lang="en-US" sz="1600" dirty="0" err="1"/>
              <a:t>QuantityOrdered</a:t>
            </a:r>
            <a:r>
              <a:rPr lang="en-US" sz="1600" dirty="0"/>
              <a:t> &lt; (SELECT </a:t>
            </a:r>
            <a:r>
              <a:rPr lang="en-US" sz="1600" dirty="0" err="1"/>
              <a:t>QuantityOnHand</a:t>
            </a:r>
            <a:endParaRPr lang="en-US" sz="1600" dirty="0"/>
          </a:p>
          <a:p>
            <a:r>
              <a:rPr lang="en-US" sz="1600" dirty="0"/>
              <a:t>                  FROM Inventory</a:t>
            </a:r>
          </a:p>
          <a:p>
            <a:r>
              <a:rPr lang="en-US" sz="1600" dirty="0"/>
              <a:t>                  WHERE </a:t>
            </a:r>
            <a:r>
              <a:rPr lang="en-US" sz="1600" dirty="0" err="1"/>
              <a:t>PartID</a:t>
            </a:r>
            <a:r>
              <a:rPr lang="en-US" sz="1600" dirty="0"/>
              <a:t> = @</a:t>
            </a:r>
            <a:r>
              <a:rPr lang="en-US" sz="1600" dirty="0" err="1"/>
              <a:t>PartOrdered</a:t>
            </a:r>
            <a:r>
              <a:rPr lang="en-US" sz="1600" dirty="0"/>
              <a:t>) )</a:t>
            </a:r>
          </a:p>
          <a:p>
            <a:r>
              <a:rPr lang="en-US" sz="1600" dirty="0"/>
              <a:t>   BEGIN</a:t>
            </a:r>
          </a:p>
          <a:p>
            <a:r>
              <a:rPr lang="en-US" sz="1600" dirty="0"/>
              <a:t>   -- SQL statements to update tables and process order.</a:t>
            </a:r>
          </a:p>
          <a:p>
            <a:r>
              <a:rPr lang="en-US" sz="1600" dirty="0"/>
              <a:t>   END</a:t>
            </a:r>
          </a:p>
          <a:p>
            <a:r>
              <a:rPr lang="en-US" sz="1600" dirty="0"/>
              <a:t>ELSE</a:t>
            </a:r>
          </a:p>
          <a:p>
            <a:r>
              <a:rPr lang="en-US" sz="1600" dirty="0"/>
              <a:t>   BEGIN</a:t>
            </a:r>
          </a:p>
          <a:p>
            <a:r>
              <a:rPr lang="en-US" sz="1600" dirty="0"/>
              <a:t>   -- SELECT statement to retrieve the IDs of alternate items</a:t>
            </a:r>
          </a:p>
          <a:p>
            <a:r>
              <a:rPr lang="en-US" sz="1600" dirty="0"/>
              <a:t>   -- to suggest as replacements to the customer.</a:t>
            </a:r>
          </a:p>
          <a:p>
            <a:r>
              <a:rPr lang="en-US" sz="1600" dirty="0"/>
              <a:t>   END</a:t>
            </a:r>
          </a:p>
          <a:p>
            <a:endParaRPr lang="en-US" dirty="0" smtClean="0"/>
          </a:p>
        </p:txBody>
      </p:sp>
    </p:spTree>
    <p:extLst>
      <p:ext uri="{BB962C8B-B14F-4D97-AF65-F5344CB8AC3E}">
        <p14:creationId xmlns:p14="http://schemas.microsoft.com/office/powerpoint/2010/main" val="38657164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User-Defined </a:t>
            </a:r>
            <a:r>
              <a:rPr lang="en-US" dirty="0"/>
              <a:t>f</a:t>
            </a:r>
            <a:r>
              <a:rPr lang="en-US" dirty="0" smtClean="0"/>
              <a:t>unctions</a:t>
            </a:r>
            <a:endParaRPr lang="en-US" dirty="0"/>
          </a:p>
        </p:txBody>
      </p:sp>
      <p:sp>
        <p:nvSpPr>
          <p:cNvPr id="10243" name="Content Placeholder 2"/>
          <p:cNvSpPr>
            <a:spLocks noGrp="1"/>
          </p:cNvSpPr>
          <p:nvPr>
            <p:ph idx="1"/>
          </p:nvPr>
        </p:nvSpPr>
        <p:spPr/>
        <p:txBody>
          <a:bodyPr/>
          <a:lstStyle/>
          <a:p>
            <a:r>
              <a:rPr lang="en-US" b="1" i="1" dirty="0" smtClean="0"/>
              <a:t>User-defined functions (</a:t>
            </a:r>
            <a:r>
              <a:rPr lang="en-US" b="1" i="1" dirty="0" err="1" smtClean="0"/>
              <a:t>udf</a:t>
            </a:r>
            <a:r>
              <a:rPr lang="en-US" b="1" i="1" dirty="0" smtClean="0"/>
              <a:t>) </a:t>
            </a:r>
            <a:r>
              <a:rPr lang="en-US" dirty="0" smtClean="0"/>
              <a:t>are </a:t>
            </a:r>
            <a:r>
              <a:rPr lang="en-US" dirty="0"/>
              <a:t>routines that </a:t>
            </a:r>
            <a:r>
              <a:rPr lang="en-US" dirty="0" smtClean="0"/>
              <a:t>takes zero or more parameters</a:t>
            </a:r>
            <a:r>
              <a:rPr lang="en-US" dirty="0"/>
              <a:t>, </a:t>
            </a:r>
            <a:r>
              <a:rPr lang="en-US" dirty="0" smtClean="0"/>
              <a:t>completes an operation, and </a:t>
            </a:r>
            <a:r>
              <a:rPr lang="en-US" dirty="0"/>
              <a:t>return the result of </a:t>
            </a:r>
            <a:r>
              <a:rPr lang="en-US" dirty="0" smtClean="0"/>
              <a:t>the operation as </a:t>
            </a:r>
            <a:r>
              <a:rPr lang="en-US" dirty="0"/>
              <a:t>a </a:t>
            </a:r>
            <a:r>
              <a:rPr lang="en-US" dirty="0" smtClean="0"/>
              <a:t>value. </a:t>
            </a:r>
          </a:p>
          <a:p>
            <a:endParaRPr lang="en-US" dirty="0"/>
          </a:p>
          <a:p>
            <a:r>
              <a:rPr lang="en-US" dirty="0" smtClean="0"/>
              <a:t>There are three types of functions</a:t>
            </a:r>
          </a:p>
          <a:p>
            <a:r>
              <a:rPr lang="en-US" dirty="0"/>
              <a:t>	</a:t>
            </a:r>
            <a:r>
              <a:rPr lang="en-US" dirty="0" smtClean="0"/>
              <a:t>Scalar – returns a single data value</a:t>
            </a:r>
          </a:p>
          <a:p>
            <a:r>
              <a:rPr lang="en-US" dirty="0"/>
              <a:t>	T</a:t>
            </a:r>
            <a:r>
              <a:rPr lang="en-US" dirty="0" smtClean="0"/>
              <a:t>able-valued – returns a table data type</a:t>
            </a:r>
          </a:p>
          <a:p>
            <a:r>
              <a:rPr lang="en-US" dirty="0"/>
              <a:t>	</a:t>
            </a:r>
            <a:r>
              <a:rPr lang="en-US" dirty="0" smtClean="0"/>
              <a:t>System – Provided by SQL Server, cannot be modified</a:t>
            </a:r>
          </a:p>
          <a:p>
            <a:endParaRPr lang="en-US" dirty="0"/>
          </a:p>
          <a:p>
            <a:endParaRPr lang="en-US" dirty="0" smtClean="0"/>
          </a:p>
        </p:txBody>
      </p:sp>
    </p:spTree>
    <p:extLst>
      <p:ext uri="{BB962C8B-B14F-4D97-AF65-F5344CB8AC3E}">
        <p14:creationId xmlns:p14="http://schemas.microsoft.com/office/powerpoint/2010/main" val="4567088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Primary differences between stored procedures and user-defined functions</a:t>
            </a:r>
            <a:endParaRPr lang="en-US" dirty="0"/>
          </a:p>
        </p:txBody>
      </p:sp>
      <p:sp>
        <p:nvSpPr>
          <p:cNvPr id="10243" name="Content Placeholder 2"/>
          <p:cNvSpPr>
            <a:spLocks noGrp="1"/>
          </p:cNvSpPr>
          <p:nvPr>
            <p:ph idx="1"/>
          </p:nvPr>
        </p:nvSpPr>
        <p:spPr/>
        <p:txBody>
          <a:bodyPr/>
          <a:lstStyle/>
          <a:p>
            <a:endParaRPr lang="en-US" dirty="0"/>
          </a:p>
          <a:p>
            <a:r>
              <a:rPr lang="en-US" dirty="0" smtClean="0"/>
              <a:t>Stored Procedures</a:t>
            </a:r>
          </a:p>
          <a:p>
            <a:r>
              <a:rPr lang="en-US" dirty="0"/>
              <a:t>	</a:t>
            </a:r>
            <a:r>
              <a:rPr lang="en-US" dirty="0" smtClean="0"/>
              <a:t>Called independently using EXEC statement</a:t>
            </a:r>
          </a:p>
          <a:p>
            <a:r>
              <a:rPr lang="en-US" dirty="0"/>
              <a:t>	</a:t>
            </a:r>
            <a:r>
              <a:rPr lang="en-US" dirty="0" smtClean="0"/>
              <a:t>Cannot JOIN stored procedures</a:t>
            </a:r>
          </a:p>
          <a:p>
            <a:r>
              <a:rPr lang="en-US" dirty="0"/>
              <a:t>	</a:t>
            </a:r>
            <a:r>
              <a:rPr lang="en-US" dirty="0" smtClean="0"/>
              <a:t>Can be used to modify SQL Server configuration</a:t>
            </a:r>
          </a:p>
          <a:p>
            <a:r>
              <a:rPr lang="en-US" dirty="0"/>
              <a:t>	</a:t>
            </a:r>
            <a:r>
              <a:rPr lang="en-US" dirty="0" smtClean="0"/>
              <a:t>Can use nondeterministic functions such as GETDATE()</a:t>
            </a:r>
          </a:p>
          <a:p>
            <a:endParaRPr lang="en-US" dirty="0"/>
          </a:p>
          <a:p>
            <a:r>
              <a:rPr lang="en-US" dirty="0" smtClean="0"/>
              <a:t>User-defined Functions</a:t>
            </a:r>
          </a:p>
          <a:p>
            <a:r>
              <a:rPr lang="en-US" dirty="0"/>
              <a:t>	</a:t>
            </a:r>
            <a:r>
              <a:rPr lang="en-US" dirty="0" smtClean="0"/>
              <a:t>Called from within another SQL statement</a:t>
            </a:r>
          </a:p>
          <a:p>
            <a:r>
              <a:rPr lang="en-US" dirty="0"/>
              <a:t>	</a:t>
            </a:r>
            <a:r>
              <a:rPr lang="en-US" dirty="0" smtClean="0"/>
              <a:t>Can JOIN UDF’s</a:t>
            </a:r>
          </a:p>
          <a:p>
            <a:r>
              <a:rPr lang="en-US" dirty="0"/>
              <a:t>	</a:t>
            </a:r>
            <a:r>
              <a:rPr lang="en-US" dirty="0" smtClean="0"/>
              <a:t>Cannot be used to modify SQL Server configuration</a:t>
            </a:r>
          </a:p>
          <a:p>
            <a:r>
              <a:rPr lang="en-US" dirty="0"/>
              <a:t>	</a:t>
            </a:r>
            <a:r>
              <a:rPr lang="en-US" dirty="0" smtClean="0"/>
              <a:t>Always stops execution of T-SQL code if error occurs</a:t>
            </a:r>
          </a:p>
        </p:txBody>
      </p:sp>
    </p:spTree>
    <p:extLst>
      <p:ext uri="{BB962C8B-B14F-4D97-AF65-F5344CB8AC3E}">
        <p14:creationId xmlns:p14="http://schemas.microsoft.com/office/powerpoint/2010/main" val="2510984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Naming conventions for your objects</a:t>
            </a:r>
            <a:endParaRPr lang="en-US" dirty="0"/>
          </a:p>
        </p:txBody>
      </p:sp>
      <p:sp>
        <p:nvSpPr>
          <p:cNvPr id="11267" name="Content Placeholder 2"/>
          <p:cNvSpPr>
            <a:spLocks noGrp="1"/>
          </p:cNvSpPr>
          <p:nvPr>
            <p:ph idx="1"/>
          </p:nvPr>
        </p:nvSpPr>
        <p:spPr/>
        <p:txBody>
          <a:bodyPr/>
          <a:lstStyle/>
          <a:p>
            <a:r>
              <a:rPr lang="en-US" sz="2400" dirty="0" err="1" smtClean="0"/>
              <a:t>PascalCase</a:t>
            </a:r>
            <a:r>
              <a:rPr lang="en-US" sz="2400" dirty="0" smtClean="0"/>
              <a:t> - </a:t>
            </a:r>
            <a:r>
              <a:rPr lang="en-US" sz="2400" dirty="0"/>
              <a:t>The first letter </a:t>
            </a:r>
            <a:r>
              <a:rPr lang="en-US" sz="2400" dirty="0" smtClean="0"/>
              <a:t>of </a:t>
            </a:r>
            <a:r>
              <a:rPr lang="en-US" sz="2400" dirty="0"/>
              <a:t>the identifier and the first letter of each subsequent concatenated word </a:t>
            </a:r>
            <a:r>
              <a:rPr lang="en-US" sz="2400" dirty="0" smtClean="0"/>
              <a:t>is capitalized</a:t>
            </a:r>
          </a:p>
          <a:p>
            <a:r>
              <a:rPr lang="en-US" sz="2400" dirty="0"/>
              <a:t>	</a:t>
            </a:r>
            <a:r>
              <a:rPr lang="en-US" sz="2400" dirty="0" err="1" smtClean="0"/>
              <a:t>EmployeeTable</a:t>
            </a:r>
            <a:endParaRPr lang="en-US" sz="2400" dirty="0" smtClean="0"/>
          </a:p>
          <a:p>
            <a:endParaRPr lang="en-US" sz="2400" dirty="0"/>
          </a:p>
          <a:p>
            <a:r>
              <a:rPr lang="en-US" sz="2400" dirty="0" err="1" smtClean="0"/>
              <a:t>camelCase</a:t>
            </a:r>
            <a:r>
              <a:rPr lang="en-US" sz="2400" dirty="0" smtClean="0"/>
              <a:t> - </a:t>
            </a:r>
            <a:r>
              <a:rPr lang="en-US" sz="2400" dirty="0"/>
              <a:t>The first letter of </a:t>
            </a:r>
            <a:r>
              <a:rPr lang="en-US" sz="2400" dirty="0" smtClean="0"/>
              <a:t>the </a:t>
            </a:r>
            <a:r>
              <a:rPr lang="en-US" sz="2400" dirty="0"/>
              <a:t>identifier is lowercase and the first letter of each subsequent concatenated word is </a:t>
            </a:r>
            <a:r>
              <a:rPr lang="en-US" sz="2400" dirty="0" smtClean="0"/>
              <a:t>capitalized</a:t>
            </a:r>
          </a:p>
          <a:p>
            <a:r>
              <a:rPr lang="en-US" sz="2400" dirty="0"/>
              <a:t>	</a:t>
            </a:r>
            <a:r>
              <a:rPr lang="en-US" sz="2400" dirty="0" err="1" smtClean="0"/>
              <a:t>employeeTable</a:t>
            </a:r>
            <a:endParaRPr lang="en-US" sz="2400" dirty="0" smtClean="0"/>
          </a:p>
          <a:p>
            <a:endParaRPr lang="en-US" sz="2400" dirty="0"/>
          </a:p>
          <a:p>
            <a:r>
              <a:rPr lang="en-US" sz="2400" b="1" i="1" dirty="0" smtClean="0"/>
              <a:t>Tip: </a:t>
            </a:r>
            <a:r>
              <a:rPr lang="en-US" sz="2400" dirty="0" smtClean="0"/>
              <a:t>Pick a naming convention and use it consistently throughout your database environment</a:t>
            </a:r>
          </a:p>
          <a:p>
            <a:r>
              <a:rPr lang="en-US" dirty="0" smtClean="0"/>
              <a:t>	</a:t>
            </a:r>
            <a:endParaRPr lang="en-US" dirty="0"/>
          </a:p>
          <a:p>
            <a:endParaRPr lang="en-US" dirty="0" smtClean="0"/>
          </a:p>
        </p:txBody>
      </p:sp>
    </p:spTree>
    <p:extLst>
      <p:ext uri="{BB962C8B-B14F-4D97-AF65-F5344CB8AC3E}">
        <p14:creationId xmlns:p14="http://schemas.microsoft.com/office/powerpoint/2010/main" val="27398115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Create a </a:t>
            </a:r>
            <a:r>
              <a:rPr lang="en-US" sz="4000" b="0" cap="none" dirty="0" err="1" smtClean="0">
                <a:latin typeface="Segoe UI Light" panose="020B0502040204020203" pitchFamily="34" charset="0"/>
                <a:cs typeface="Segoe UI Light" panose="020B0502040204020203" pitchFamily="34" charset="0"/>
              </a:rPr>
              <a:t>ClassDemoDB</a:t>
            </a:r>
            <a:r>
              <a:rPr lang="en-US" sz="4000" b="0" cap="none" dirty="0" smtClean="0">
                <a:latin typeface="Segoe UI Light" panose="020B0502040204020203" pitchFamily="34" charset="0"/>
                <a:cs typeface="Segoe UI Light" panose="020B0502040204020203" pitchFamily="34" charset="0"/>
              </a:rPr>
              <a:t> Database</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211645297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rgbClr val="FFFFFF">
                    <a:alpha val="98824"/>
                  </a:srgbClr>
                </a:solidFill>
              </a:rPr>
              <a:t>DDL </a:t>
            </a:r>
            <a:r>
              <a:rPr lang="en-GB" sz="6000" dirty="0">
                <a:solidFill>
                  <a:srgbClr val="FFFFFF">
                    <a:alpha val="98824"/>
                  </a:srgbClr>
                </a:solidFill>
              </a:rPr>
              <a:t>Statements</a:t>
            </a:r>
          </a:p>
        </p:txBody>
      </p:sp>
    </p:spTree>
    <p:extLst>
      <p:ext uri="{BB962C8B-B14F-4D97-AF65-F5344CB8AC3E}">
        <p14:creationId xmlns:p14="http://schemas.microsoft.com/office/powerpoint/2010/main" val="94466565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4294967295"/>
          </p:nvPr>
        </p:nvSpPr>
        <p:spPr>
          <a:xfrm>
            <a:off x="284560" y="1898420"/>
            <a:ext cx="8643938" cy="3967791"/>
          </a:xfrm>
          <a:prstGeom prst="rect">
            <a:avLst/>
          </a:prstGeom>
        </p:spPr>
        <p:txBody>
          <a:bodyPr>
            <a:normAutofit/>
          </a:bodyPr>
          <a:lstStyle/>
          <a:p>
            <a:r>
              <a:rPr lang="en-GB" sz="2800" dirty="0" smtClean="0"/>
              <a:t>Data types</a:t>
            </a:r>
          </a:p>
          <a:p>
            <a:r>
              <a:rPr lang="en-GB" sz="2800" dirty="0" smtClean="0"/>
              <a:t>Database objects</a:t>
            </a:r>
          </a:p>
          <a:p>
            <a:r>
              <a:rPr lang="en-GB" sz="2800" dirty="0" smtClean="0"/>
              <a:t>DDL statements</a:t>
            </a:r>
          </a:p>
          <a:p>
            <a:endParaRPr lang="en-GB" sz="2800" dirty="0" smtClean="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28023140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4294967295"/>
          </p:nvPr>
        </p:nvSpPr>
        <p:spPr>
          <a:xfrm>
            <a:off x="284560" y="1898420"/>
            <a:ext cx="8643938" cy="3967791"/>
          </a:xfrm>
          <a:prstGeom prst="rect">
            <a:avLst/>
          </a:prstGeom>
        </p:spPr>
        <p:txBody>
          <a:bodyPr>
            <a:normAutofit/>
          </a:bodyPr>
          <a:lstStyle/>
          <a:p>
            <a:r>
              <a:rPr lang="en-GB" sz="2800" dirty="0" smtClean="0"/>
              <a:t>CREATE – define new entities</a:t>
            </a:r>
          </a:p>
          <a:p>
            <a:r>
              <a:rPr lang="en-GB" sz="2800" dirty="0" smtClean="0"/>
              <a:t>ALTER – modify existing entities</a:t>
            </a:r>
          </a:p>
          <a:p>
            <a:r>
              <a:rPr lang="en-GB" sz="2800" dirty="0" smtClean="0"/>
              <a:t>DROP – remove existing entities</a:t>
            </a:r>
          </a:p>
          <a:p>
            <a:endParaRPr lang="en-GB" sz="2800" dirty="0" smtClean="0"/>
          </a:p>
          <a:p>
            <a:endParaRPr lang="en-GB" sz="2800" dirty="0" smtClean="0"/>
          </a:p>
        </p:txBody>
      </p:sp>
      <p:sp>
        <p:nvSpPr>
          <p:cNvPr id="2" name="Title 1"/>
          <p:cNvSpPr>
            <a:spLocks noGrp="1"/>
          </p:cNvSpPr>
          <p:nvPr>
            <p:ph type="title"/>
          </p:nvPr>
        </p:nvSpPr>
        <p:spPr/>
        <p:txBody>
          <a:bodyPr/>
          <a:lstStyle/>
          <a:p>
            <a:r>
              <a:rPr lang="en-US" dirty="0" smtClean="0"/>
              <a:t>Common DDL statements</a:t>
            </a:r>
            <a:endParaRPr lang="en-US" dirty="0"/>
          </a:p>
        </p:txBody>
      </p:sp>
    </p:spTree>
    <p:extLst>
      <p:ext uri="{BB962C8B-B14F-4D97-AF65-F5344CB8AC3E}">
        <p14:creationId xmlns:p14="http://schemas.microsoft.com/office/powerpoint/2010/main" val="9718837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statement</a:t>
            </a:r>
            <a:endParaRPr lang="en-US" dirty="0"/>
          </a:p>
        </p:txBody>
      </p:sp>
      <p:sp>
        <p:nvSpPr>
          <p:cNvPr id="3" name="Content Placeholder 2"/>
          <p:cNvSpPr>
            <a:spLocks noGrp="1"/>
          </p:cNvSpPr>
          <p:nvPr>
            <p:ph idx="1"/>
          </p:nvPr>
        </p:nvSpPr>
        <p:spPr/>
        <p:txBody>
          <a:bodyPr/>
          <a:lstStyle/>
          <a:p>
            <a:r>
              <a:rPr lang="en-US" sz="2400" dirty="0" smtClean="0"/>
              <a:t>Used to create new entities in SQL Server including some of the most common entities</a:t>
            </a:r>
          </a:p>
          <a:p>
            <a:r>
              <a:rPr lang="en-US" sz="2400" dirty="0"/>
              <a:t>	</a:t>
            </a:r>
            <a:r>
              <a:rPr lang="en-US" sz="2400" dirty="0" smtClean="0"/>
              <a:t>Database				Procedure</a:t>
            </a:r>
          </a:p>
          <a:p>
            <a:r>
              <a:rPr lang="en-US" sz="2400" dirty="0"/>
              <a:t>	</a:t>
            </a:r>
            <a:r>
              <a:rPr lang="en-US" sz="2400" dirty="0" smtClean="0"/>
              <a:t>Table				Trigger</a:t>
            </a:r>
          </a:p>
          <a:p>
            <a:r>
              <a:rPr lang="en-US" sz="2400" dirty="0"/>
              <a:t>	</a:t>
            </a:r>
            <a:r>
              <a:rPr lang="en-US" sz="2400" dirty="0" smtClean="0"/>
              <a:t>Default				View</a:t>
            </a:r>
          </a:p>
          <a:p>
            <a:r>
              <a:rPr lang="en-US" sz="2400" dirty="0"/>
              <a:t>	</a:t>
            </a:r>
            <a:r>
              <a:rPr lang="en-US" sz="2400" dirty="0" smtClean="0"/>
              <a:t>Index				User</a:t>
            </a:r>
          </a:p>
          <a:p>
            <a:r>
              <a:rPr lang="en-US" sz="2400" dirty="0"/>
              <a:t>	</a:t>
            </a:r>
            <a:r>
              <a:rPr lang="en-US" sz="2400" dirty="0" smtClean="0"/>
              <a:t>Login				Role</a:t>
            </a:r>
          </a:p>
          <a:p>
            <a:endParaRPr lang="en-US" sz="2400" dirty="0" smtClean="0"/>
          </a:p>
          <a:p>
            <a:r>
              <a:rPr lang="en-US" dirty="0"/>
              <a:t>CREATE DATABASE Sales ON ( NAME = </a:t>
            </a:r>
            <a:r>
              <a:rPr lang="en-US" dirty="0" err="1"/>
              <a:t>Sales_dat</a:t>
            </a:r>
            <a:r>
              <a:rPr lang="en-US" dirty="0"/>
              <a:t>, FILENAME = 'C:\Program Files\Microsoft SQL </a:t>
            </a:r>
            <a:r>
              <a:rPr lang="en-US" dirty="0" smtClean="0"/>
              <a:t>Server\MSSQL11.MSSQLSERVER\MSSQL\DATA\</a:t>
            </a:r>
            <a:r>
              <a:rPr lang="en-US" dirty="0" err="1" smtClean="0"/>
              <a:t>sales.mdf</a:t>
            </a:r>
            <a:r>
              <a:rPr lang="en-US" dirty="0"/>
              <a:t>', SIZE = 10, MAXSIZE = 50, FILEGROWTH = 5 ) </a:t>
            </a:r>
            <a:endParaRPr lang="en-US" dirty="0" smtClean="0"/>
          </a:p>
          <a:p>
            <a:r>
              <a:rPr lang="en-US" dirty="0" smtClean="0"/>
              <a:t>LOG </a:t>
            </a:r>
            <a:r>
              <a:rPr lang="en-US" dirty="0"/>
              <a:t>ON ( NAME = </a:t>
            </a:r>
            <a:r>
              <a:rPr lang="en-US" dirty="0" err="1"/>
              <a:t>Sales_log</a:t>
            </a:r>
            <a:r>
              <a:rPr lang="en-US" dirty="0"/>
              <a:t>, FILENAME = 'C:\Program Files\Microsoft SQL Server\MSSQL11.MSSQLSERVER\MSSQL\DATA\</a:t>
            </a:r>
            <a:r>
              <a:rPr lang="en-US" dirty="0" err="1"/>
              <a:t>salelog.ldf</a:t>
            </a:r>
            <a:r>
              <a:rPr lang="en-US" dirty="0"/>
              <a:t>', SIZE = 5MB, MAXSIZE = 25MB, FILEGROWTH = 5MB ) ; </a:t>
            </a:r>
            <a:endParaRPr lang="en-US" dirty="0" smtClean="0"/>
          </a:p>
          <a:p>
            <a:endParaRPr lang="en-US" sz="2400" dirty="0" smtClean="0"/>
          </a:p>
          <a:p>
            <a:r>
              <a:rPr lang="en-US" sz="2400" dirty="0"/>
              <a:t>	</a:t>
            </a:r>
          </a:p>
        </p:txBody>
      </p:sp>
    </p:spTree>
    <p:extLst>
      <p:ext uri="{BB962C8B-B14F-4D97-AF65-F5344CB8AC3E}">
        <p14:creationId xmlns:p14="http://schemas.microsoft.com/office/powerpoint/2010/main" val="2616504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new table</a:t>
            </a:r>
            <a:endParaRPr lang="en-US" dirty="0"/>
          </a:p>
        </p:txBody>
      </p:sp>
      <p:sp>
        <p:nvSpPr>
          <p:cNvPr id="3" name="Content Placeholder 2"/>
          <p:cNvSpPr>
            <a:spLocks noGrp="1"/>
          </p:cNvSpPr>
          <p:nvPr>
            <p:ph idx="1"/>
          </p:nvPr>
        </p:nvSpPr>
        <p:spPr/>
        <p:txBody>
          <a:bodyPr/>
          <a:lstStyle/>
          <a:p>
            <a:r>
              <a:rPr lang="en-US" dirty="0"/>
              <a:t>USE </a:t>
            </a:r>
            <a:r>
              <a:rPr lang="en-US" dirty="0" smtClean="0"/>
              <a:t>SALES</a:t>
            </a:r>
            <a:endParaRPr lang="en-US" dirty="0"/>
          </a:p>
          <a:p>
            <a:r>
              <a:rPr lang="en-US" dirty="0"/>
              <a:t>GO </a:t>
            </a:r>
          </a:p>
          <a:p>
            <a:r>
              <a:rPr lang="en-US" dirty="0"/>
              <a:t> </a:t>
            </a:r>
          </a:p>
          <a:p>
            <a:r>
              <a:rPr lang="en-US" dirty="0"/>
              <a:t>--Create new table called Products</a:t>
            </a:r>
          </a:p>
          <a:p>
            <a:r>
              <a:rPr lang="en-US" dirty="0"/>
              <a:t>CREATE TABLE </a:t>
            </a:r>
            <a:r>
              <a:rPr lang="en-US" dirty="0" smtClean="0"/>
              <a:t>dbo.Products1</a:t>
            </a:r>
            <a:endParaRPr lang="en-US" dirty="0"/>
          </a:p>
          <a:p>
            <a:r>
              <a:rPr lang="en-US" dirty="0"/>
              <a:t>(</a:t>
            </a:r>
          </a:p>
          <a:p>
            <a:r>
              <a:rPr lang="en-US" dirty="0"/>
              <a:t>    </a:t>
            </a:r>
            <a:r>
              <a:rPr lang="en-US" dirty="0" err="1"/>
              <a:t>ProductID</a:t>
            </a:r>
            <a:r>
              <a:rPr lang="en-US" dirty="0"/>
              <a:t> </a:t>
            </a:r>
            <a:r>
              <a:rPr lang="en-US" dirty="0" err="1"/>
              <a:t>int</a:t>
            </a:r>
            <a:r>
              <a:rPr lang="en-US" dirty="0"/>
              <a:t> NULL,</a:t>
            </a:r>
          </a:p>
          <a:p>
            <a:r>
              <a:rPr lang="en-US" dirty="0"/>
              <a:t>    </a:t>
            </a:r>
            <a:r>
              <a:rPr lang="en-US" dirty="0" err="1"/>
              <a:t>ProductName</a:t>
            </a:r>
            <a:r>
              <a:rPr lang="en-US" dirty="0"/>
              <a:t> </a:t>
            </a:r>
            <a:r>
              <a:rPr lang="en-US" dirty="0" err="1"/>
              <a:t>varchar</a:t>
            </a:r>
            <a:r>
              <a:rPr lang="en-US" dirty="0"/>
              <a:t>(20) NULL,</a:t>
            </a:r>
          </a:p>
          <a:p>
            <a:r>
              <a:rPr lang="en-US" dirty="0"/>
              <a:t>    </a:t>
            </a:r>
            <a:r>
              <a:rPr lang="en-US" dirty="0" err="1"/>
              <a:t>UnitPrice</a:t>
            </a:r>
            <a:r>
              <a:rPr lang="en-US" dirty="0"/>
              <a:t> money NULL,</a:t>
            </a:r>
          </a:p>
          <a:p>
            <a:r>
              <a:rPr lang="en-US" dirty="0"/>
              <a:t>    </a:t>
            </a:r>
            <a:r>
              <a:rPr lang="en-US" dirty="0" err="1"/>
              <a:t>ProductDescription</a:t>
            </a:r>
            <a:r>
              <a:rPr lang="en-US" dirty="0"/>
              <a:t> </a:t>
            </a:r>
            <a:r>
              <a:rPr lang="en-US" dirty="0" err="1"/>
              <a:t>varchar</a:t>
            </a:r>
            <a:r>
              <a:rPr lang="en-US" dirty="0"/>
              <a:t>(50) NULL</a:t>
            </a:r>
          </a:p>
          <a:p>
            <a:r>
              <a:rPr lang="en-US" dirty="0"/>
              <a:t>);</a:t>
            </a:r>
          </a:p>
          <a:p>
            <a:endParaRPr lang="en-US" dirty="0"/>
          </a:p>
        </p:txBody>
      </p:sp>
    </p:spTree>
    <p:extLst>
      <p:ext uri="{BB962C8B-B14F-4D97-AF65-F5344CB8AC3E}">
        <p14:creationId xmlns:p14="http://schemas.microsoft.com/office/powerpoint/2010/main" val="1889063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 statement</a:t>
            </a:r>
            <a:endParaRPr lang="en-US" dirty="0"/>
          </a:p>
        </p:txBody>
      </p:sp>
      <p:sp>
        <p:nvSpPr>
          <p:cNvPr id="3" name="Content Placeholder 2"/>
          <p:cNvSpPr>
            <a:spLocks noGrp="1"/>
          </p:cNvSpPr>
          <p:nvPr>
            <p:ph idx="1"/>
          </p:nvPr>
        </p:nvSpPr>
        <p:spPr/>
        <p:txBody>
          <a:bodyPr/>
          <a:lstStyle/>
          <a:p>
            <a:r>
              <a:rPr lang="en-US" sz="2400" dirty="0" smtClean="0"/>
              <a:t>Used to modify existing entities in SQL Server including </a:t>
            </a:r>
          </a:p>
          <a:p>
            <a:r>
              <a:rPr lang="en-US" sz="2400" dirty="0"/>
              <a:t>	</a:t>
            </a:r>
            <a:r>
              <a:rPr lang="en-US" sz="2400" dirty="0" smtClean="0"/>
              <a:t>Database				Trigger</a:t>
            </a:r>
          </a:p>
          <a:p>
            <a:r>
              <a:rPr lang="en-US" sz="2400" dirty="0"/>
              <a:t>	</a:t>
            </a:r>
            <a:r>
              <a:rPr lang="en-US" sz="2400" dirty="0" smtClean="0"/>
              <a:t>Table				View</a:t>
            </a:r>
          </a:p>
          <a:p>
            <a:r>
              <a:rPr lang="en-US" sz="2400" dirty="0"/>
              <a:t>	</a:t>
            </a:r>
            <a:r>
              <a:rPr lang="en-US" sz="2400" dirty="0" smtClean="0"/>
              <a:t>Index				User</a:t>
            </a:r>
          </a:p>
          <a:p>
            <a:r>
              <a:rPr lang="en-US" sz="2400" dirty="0"/>
              <a:t>	</a:t>
            </a:r>
            <a:r>
              <a:rPr lang="en-US" sz="2400" dirty="0" smtClean="0"/>
              <a:t>Login				Role</a:t>
            </a:r>
          </a:p>
          <a:p>
            <a:r>
              <a:rPr lang="en-US" sz="2400" dirty="0"/>
              <a:t>	</a:t>
            </a:r>
            <a:r>
              <a:rPr lang="en-US" sz="2400" dirty="0" smtClean="0"/>
              <a:t>Procedure				Schema</a:t>
            </a:r>
          </a:p>
          <a:p>
            <a:r>
              <a:rPr lang="en-US" sz="2400" dirty="0"/>
              <a:t>	</a:t>
            </a:r>
            <a:endParaRPr lang="en-US" sz="2400" dirty="0" smtClean="0"/>
          </a:p>
          <a:p>
            <a:r>
              <a:rPr lang="en-US" sz="2400" dirty="0" smtClean="0"/>
              <a:t>ALTER </a:t>
            </a:r>
            <a:r>
              <a:rPr lang="en-US" sz="2400" dirty="0"/>
              <a:t>DATABASE </a:t>
            </a:r>
            <a:r>
              <a:rPr lang="en-US" sz="2400" dirty="0" smtClean="0"/>
              <a:t>Sales</a:t>
            </a:r>
          </a:p>
          <a:p>
            <a:r>
              <a:rPr lang="en-US" sz="2400" dirty="0" smtClean="0"/>
              <a:t>Modify </a:t>
            </a:r>
            <a:r>
              <a:rPr lang="en-US" sz="2400" dirty="0"/>
              <a:t>Name = </a:t>
            </a:r>
            <a:r>
              <a:rPr lang="en-US" sz="2400" dirty="0" err="1" smtClean="0"/>
              <a:t>SalesForecast</a:t>
            </a:r>
            <a:r>
              <a:rPr lang="en-US" sz="2400" dirty="0" smtClean="0"/>
              <a:t> </a:t>
            </a:r>
            <a:r>
              <a:rPr lang="en-US" sz="2400" dirty="0"/>
              <a:t>; 	</a:t>
            </a:r>
          </a:p>
        </p:txBody>
      </p:sp>
    </p:spTree>
    <p:extLst>
      <p:ext uri="{BB962C8B-B14F-4D97-AF65-F5344CB8AC3E}">
        <p14:creationId xmlns:p14="http://schemas.microsoft.com/office/powerpoint/2010/main" val="1484742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 statement</a:t>
            </a:r>
            <a:endParaRPr lang="en-US" dirty="0"/>
          </a:p>
        </p:txBody>
      </p:sp>
      <p:sp>
        <p:nvSpPr>
          <p:cNvPr id="3" name="Content Placeholder 2"/>
          <p:cNvSpPr>
            <a:spLocks noGrp="1"/>
          </p:cNvSpPr>
          <p:nvPr>
            <p:ph idx="1"/>
          </p:nvPr>
        </p:nvSpPr>
        <p:spPr/>
        <p:txBody>
          <a:bodyPr/>
          <a:lstStyle/>
          <a:p>
            <a:r>
              <a:rPr lang="en-US" sz="2400" dirty="0" smtClean="0"/>
              <a:t>Used to delete existing entities in SQL Server including </a:t>
            </a:r>
          </a:p>
          <a:p>
            <a:r>
              <a:rPr lang="en-US" sz="2400" dirty="0"/>
              <a:t>	</a:t>
            </a:r>
            <a:r>
              <a:rPr lang="en-US" sz="2400" dirty="0" smtClean="0"/>
              <a:t>Database				Trigger</a:t>
            </a:r>
          </a:p>
          <a:p>
            <a:r>
              <a:rPr lang="en-US" sz="2400" dirty="0"/>
              <a:t>	</a:t>
            </a:r>
            <a:r>
              <a:rPr lang="en-US" sz="2400" dirty="0" smtClean="0"/>
              <a:t>Table				View</a:t>
            </a:r>
          </a:p>
          <a:p>
            <a:r>
              <a:rPr lang="en-US" sz="2400" dirty="0"/>
              <a:t>	</a:t>
            </a:r>
            <a:r>
              <a:rPr lang="en-US" sz="2400" dirty="0" smtClean="0"/>
              <a:t>Index				User</a:t>
            </a:r>
          </a:p>
          <a:p>
            <a:r>
              <a:rPr lang="en-US" sz="2400" dirty="0"/>
              <a:t>	</a:t>
            </a:r>
            <a:r>
              <a:rPr lang="en-US" sz="2400" dirty="0" smtClean="0"/>
              <a:t>Login				Role</a:t>
            </a:r>
          </a:p>
          <a:p>
            <a:r>
              <a:rPr lang="en-US" sz="2400" dirty="0"/>
              <a:t>	</a:t>
            </a:r>
            <a:r>
              <a:rPr lang="en-US" sz="2400" dirty="0" smtClean="0"/>
              <a:t>Procedure				Schema</a:t>
            </a:r>
          </a:p>
          <a:p>
            <a:r>
              <a:rPr lang="en-US" sz="2400" dirty="0"/>
              <a:t>	</a:t>
            </a:r>
            <a:endParaRPr lang="en-US" sz="2400" dirty="0" smtClean="0"/>
          </a:p>
          <a:p>
            <a:r>
              <a:rPr lang="en-US" sz="2400" dirty="0" smtClean="0"/>
              <a:t>DROP </a:t>
            </a:r>
            <a:r>
              <a:rPr lang="en-US" sz="2400" dirty="0"/>
              <a:t>DATABASE </a:t>
            </a:r>
            <a:r>
              <a:rPr lang="en-US" sz="2400" dirty="0" err="1" smtClean="0"/>
              <a:t>SalesForecast</a:t>
            </a:r>
            <a:endParaRPr lang="en-US" sz="2400" dirty="0" smtClean="0"/>
          </a:p>
          <a:p>
            <a:r>
              <a:rPr lang="en-US" sz="2400" dirty="0"/>
              <a:t>	</a:t>
            </a:r>
          </a:p>
        </p:txBody>
      </p:sp>
    </p:spTree>
    <p:extLst>
      <p:ext uri="{BB962C8B-B14F-4D97-AF65-F5344CB8AC3E}">
        <p14:creationId xmlns:p14="http://schemas.microsoft.com/office/powerpoint/2010/main" val="34156258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Creating SQL Server Objects and generating scripts</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87068555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16387" name="Content Placeholder 2"/>
          <p:cNvSpPr>
            <a:spLocks noGrp="1"/>
          </p:cNvSpPr>
          <p:nvPr>
            <p:ph idx="1"/>
          </p:nvPr>
        </p:nvSpPr>
        <p:spPr/>
        <p:txBody>
          <a:bodyPr/>
          <a:lstStyle/>
          <a:p>
            <a:r>
              <a:rPr lang="en-US" sz="2800" dirty="0"/>
              <a:t>A </a:t>
            </a:r>
            <a:r>
              <a:rPr lang="en-US" sz="2800" b="1" i="1" dirty="0"/>
              <a:t>data type</a:t>
            </a:r>
            <a:r>
              <a:rPr lang="en-US" sz="2800" dirty="0"/>
              <a:t> is an attribute that specifies the type of data that an object can </a:t>
            </a:r>
            <a:r>
              <a:rPr lang="en-US" sz="2800" dirty="0" smtClean="0"/>
              <a:t>hold</a:t>
            </a:r>
          </a:p>
          <a:p>
            <a:r>
              <a:rPr lang="en-US" sz="2800" dirty="0" smtClean="0"/>
              <a:t>The built-in data types fall into the following categories:</a:t>
            </a:r>
            <a:endParaRPr lang="en-US" sz="2000" dirty="0" smtClean="0"/>
          </a:p>
          <a:p>
            <a:pPr lvl="1"/>
            <a:r>
              <a:rPr lang="en-US" sz="2000" dirty="0" smtClean="0"/>
              <a:t>Exact </a:t>
            </a:r>
            <a:r>
              <a:rPr lang="en-US" sz="2000" dirty="0" err="1"/>
              <a:t>numerics</a:t>
            </a:r>
            <a:r>
              <a:rPr lang="en-US" sz="2000" dirty="0"/>
              <a:t> </a:t>
            </a:r>
            <a:endParaRPr lang="en-US" sz="2000" dirty="0" smtClean="0"/>
          </a:p>
          <a:p>
            <a:pPr lvl="1"/>
            <a:r>
              <a:rPr lang="en-US" sz="2000" dirty="0" smtClean="0"/>
              <a:t>Approximate </a:t>
            </a:r>
            <a:r>
              <a:rPr lang="en-US" sz="2000" dirty="0" err="1"/>
              <a:t>numerics</a:t>
            </a:r>
            <a:r>
              <a:rPr lang="en-US" sz="2000" dirty="0"/>
              <a:t> </a:t>
            </a:r>
          </a:p>
          <a:p>
            <a:pPr lvl="1"/>
            <a:r>
              <a:rPr lang="en-US" sz="2000" dirty="0" smtClean="0"/>
              <a:t>Date </a:t>
            </a:r>
            <a:r>
              <a:rPr lang="en-US" sz="2000" dirty="0"/>
              <a:t>and time </a:t>
            </a:r>
            <a:endParaRPr lang="en-US" sz="2000" dirty="0" smtClean="0"/>
          </a:p>
          <a:p>
            <a:pPr lvl="1"/>
            <a:r>
              <a:rPr lang="en-US" sz="2000" dirty="0" smtClean="0"/>
              <a:t>Character </a:t>
            </a:r>
            <a:r>
              <a:rPr lang="en-US" sz="2000" dirty="0"/>
              <a:t>strings </a:t>
            </a:r>
            <a:endParaRPr lang="en-US" sz="2000" dirty="0" smtClean="0"/>
          </a:p>
          <a:p>
            <a:pPr lvl="1"/>
            <a:r>
              <a:rPr lang="en-US" sz="2000" dirty="0" smtClean="0"/>
              <a:t>Unicode </a:t>
            </a:r>
            <a:r>
              <a:rPr lang="en-US" sz="2000" dirty="0"/>
              <a:t>character </a:t>
            </a:r>
            <a:r>
              <a:rPr lang="en-US" sz="2000" dirty="0" smtClean="0"/>
              <a:t>strings</a:t>
            </a:r>
            <a:endParaRPr lang="en-US" sz="2000" dirty="0"/>
          </a:p>
          <a:p>
            <a:pPr lvl="1"/>
            <a:r>
              <a:rPr lang="en-US" sz="2000" dirty="0"/>
              <a:t>Binary strings </a:t>
            </a:r>
            <a:endParaRPr lang="en-US" sz="2000" dirty="0" smtClean="0"/>
          </a:p>
          <a:p>
            <a:pPr lvl="1"/>
            <a:r>
              <a:rPr lang="en-US" sz="2000" dirty="0" smtClean="0"/>
              <a:t>Other </a:t>
            </a:r>
            <a:r>
              <a:rPr lang="en-US" sz="2000" dirty="0"/>
              <a:t>data types </a:t>
            </a:r>
            <a:endParaRPr lang="en-US" sz="2000" dirty="0" smtClean="0"/>
          </a:p>
          <a:p>
            <a:pPr lvl="1"/>
            <a:r>
              <a:rPr lang="en-US" sz="2000" dirty="0" smtClean="0"/>
              <a:t>Large </a:t>
            </a:r>
            <a:r>
              <a:rPr lang="en-US" sz="2000" dirty="0"/>
              <a:t>valued data types </a:t>
            </a:r>
          </a:p>
          <a:p>
            <a:pPr lvl="1"/>
            <a:r>
              <a:rPr lang="en-US" sz="2000" dirty="0" smtClean="0"/>
              <a:t>Large </a:t>
            </a:r>
            <a:r>
              <a:rPr lang="en-US" sz="2000" dirty="0"/>
              <a:t>object data </a:t>
            </a:r>
            <a:r>
              <a:rPr lang="en-US" sz="2000" dirty="0" smtClean="0"/>
              <a:t>types</a:t>
            </a:r>
            <a:endParaRPr lang="en-US" sz="2800" dirty="0" smtClean="0"/>
          </a:p>
          <a:p>
            <a:endParaRPr lang="en-US" sz="2800" dirty="0"/>
          </a:p>
          <a:p>
            <a:endParaRPr lang="en-US" sz="2800" dirty="0"/>
          </a:p>
        </p:txBody>
      </p:sp>
    </p:spTree>
    <p:extLst>
      <p:ext uri="{BB962C8B-B14F-4D97-AF65-F5344CB8AC3E}">
        <p14:creationId xmlns:p14="http://schemas.microsoft.com/office/powerpoint/2010/main" val="6939331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12291" name="Content Placeholder 2"/>
          <p:cNvSpPr>
            <a:spLocks noGrp="1"/>
          </p:cNvSpPr>
          <p:nvPr>
            <p:ph idx="1"/>
          </p:nvPr>
        </p:nvSpPr>
        <p:spPr/>
        <p:txBody>
          <a:bodyPr/>
          <a:lstStyle/>
          <a:p>
            <a:r>
              <a:rPr lang="en-US" sz="2800" dirty="0" smtClean="0"/>
              <a:t>A database can be created using SSMS or using the  T-SQL CREATE DATABASE statement</a:t>
            </a:r>
          </a:p>
          <a:p>
            <a:endParaRPr lang="en-US" sz="2800" dirty="0"/>
          </a:p>
          <a:p>
            <a:r>
              <a:rPr lang="en-US" sz="2800" dirty="0" smtClean="0"/>
              <a:t>Database objects such as tables, views, stored procedures, and user-defined functions can be created using SSMS or using a DDL CREATE  statement</a:t>
            </a:r>
          </a:p>
          <a:p>
            <a:endParaRPr lang="en-US" sz="2800" dirty="0"/>
          </a:p>
          <a:p>
            <a:r>
              <a:rPr lang="en-US" sz="2800" dirty="0" smtClean="0"/>
              <a:t>Database objects should be consistently created using either the </a:t>
            </a:r>
            <a:r>
              <a:rPr lang="en-US" sz="2800" dirty="0" err="1" smtClean="0"/>
              <a:t>PascalCase</a:t>
            </a:r>
            <a:r>
              <a:rPr lang="en-US" sz="2800" dirty="0" smtClean="0"/>
              <a:t> or </a:t>
            </a:r>
            <a:r>
              <a:rPr lang="en-US" sz="2800" dirty="0" err="1" smtClean="0"/>
              <a:t>camelCase</a:t>
            </a:r>
            <a:r>
              <a:rPr lang="en-US" sz="2800" dirty="0" smtClean="0"/>
              <a:t> naming convention</a:t>
            </a:r>
          </a:p>
        </p:txBody>
      </p:sp>
    </p:spTree>
    <p:extLst>
      <p:ext uri="{BB962C8B-B14F-4D97-AF65-F5344CB8AC3E}">
        <p14:creationId xmlns:p14="http://schemas.microsoft.com/office/powerpoint/2010/main" val="21517619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12291" name="Content Placeholder 2"/>
          <p:cNvSpPr>
            <a:spLocks noGrp="1"/>
          </p:cNvSpPr>
          <p:nvPr>
            <p:ph idx="1"/>
          </p:nvPr>
        </p:nvSpPr>
        <p:spPr/>
        <p:txBody>
          <a:bodyPr/>
          <a:lstStyle/>
          <a:p>
            <a:r>
              <a:rPr lang="en-US" sz="2800" dirty="0"/>
              <a:t>The </a:t>
            </a:r>
            <a:r>
              <a:rPr lang="en-US" sz="2800" dirty="0" smtClean="0"/>
              <a:t>purpose </a:t>
            </a:r>
            <a:r>
              <a:rPr lang="en-US" sz="2800" dirty="0"/>
              <a:t>of a </a:t>
            </a:r>
            <a:r>
              <a:rPr lang="en-US" sz="2800" b="1" i="1" dirty="0"/>
              <a:t>table</a:t>
            </a:r>
            <a:r>
              <a:rPr lang="en-US" sz="2800" dirty="0"/>
              <a:t> is to provide structure for storing data within a relational </a:t>
            </a:r>
            <a:r>
              <a:rPr lang="en-US" sz="2800" dirty="0" smtClean="0"/>
              <a:t>database</a:t>
            </a:r>
          </a:p>
          <a:p>
            <a:r>
              <a:rPr lang="en-US" sz="2800" smtClean="0"/>
              <a:t>A </a:t>
            </a:r>
            <a:r>
              <a:rPr lang="en-US" sz="2800" b="1" i="1" dirty="0"/>
              <a:t>view</a:t>
            </a:r>
            <a:r>
              <a:rPr lang="en-US" sz="2800" dirty="0"/>
              <a:t> is </a:t>
            </a:r>
            <a:r>
              <a:rPr lang="en-US" sz="2800" dirty="0" smtClean="0"/>
              <a:t>a </a:t>
            </a:r>
            <a:r>
              <a:rPr lang="en-US" sz="2800" dirty="0"/>
              <a:t>virtual table consisting of </a:t>
            </a:r>
            <a:r>
              <a:rPr lang="en-US" sz="2800" dirty="0" smtClean="0"/>
              <a:t>columns </a:t>
            </a:r>
            <a:r>
              <a:rPr lang="en-US" sz="2800" dirty="0"/>
              <a:t>from one or more </a:t>
            </a:r>
            <a:r>
              <a:rPr lang="en-US" sz="2800" dirty="0" smtClean="0"/>
              <a:t>tables and is </a:t>
            </a:r>
            <a:r>
              <a:rPr lang="en-US" sz="2800" dirty="0"/>
              <a:t>stored in the database as a query </a:t>
            </a:r>
            <a:r>
              <a:rPr lang="en-US" sz="2800" dirty="0" smtClean="0"/>
              <a:t>object</a:t>
            </a:r>
          </a:p>
          <a:p>
            <a:r>
              <a:rPr lang="en-US" sz="2800" dirty="0" smtClean="0"/>
              <a:t>A </a:t>
            </a:r>
            <a:r>
              <a:rPr lang="en-US" sz="2800" b="1" i="1" dirty="0" smtClean="0"/>
              <a:t>stored procedure </a:t>
            </a:r>
            <a:r>
              <a:rPr lang="en-US" sz="2800" dirty="0" smtClean="0"/>
              <a:t>is a group </a:t>
            </a:r>
            <a:r>
              <a:rPr lang="en-US" sz="2800" dirty="0"/>
              <a:t>of Transact-SQL statements that have been compiled and saved so </a:t>
            </a:r>
            <a:r>
              <a:rPr lang="en-US" sz="2800" dirty="0" smtClean="0"/>
              <a:t>they can be </a:t>
            </a:r>
            <a:r>
              <a:rPr lang="en-US" sz="2800" dirty="0"/>
              <a:t>run several </a:t>
            </a:r>
            <a:r>
              <a:rPr lang="en-US" sz="2800" dirty="0" smtClean="0"/>
              <a:t>times</a:t>
            </a:r>
          </a:p>
          <a:p>
            <a:r>
              <a:rPr lang="en-US" sz="2800" dirty="0" smtClean="0"/>
              <a:t>Scripts can be created from existing objects</a:t>
            </a:r>
            <a:endParaRPr lang="en-US" sz="2800" dirty="0"/>
          </a:p>
        </p:txBody>
      </p:sp>
    </p:spTree>
    <p:extLst>
      <p:ext uri="{BB962C8B-B14F-4D97-AF65-F5344CB8AC3E}">
        <p14:creationId xmlns:p14="http://schemas.microsoft.com/office/powerpoint/2010/main" val="42650268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rgbClr val="FFFFFF">
                    <a:alpha val="98824"/>
                  </a:srgbClr>
                </a:solidFill>
              </a:rPr>
              <a:t>Data types</a:t>
            </a:r>
            <a:endParaRPr lang="en-GB" sz="6000" dirty="0">
              <a:solidFill>
                <a:srgbClr val="FFFFFF">
                  <a:alpha val="98824"/>
                </a:srgbClr>
              </a:solidFill>
            </a:endParaRPr>
          </a:p>
        </p:txBody>
      </p:sp>
    </p:spTree>
    <p:extLst>
      <p:ext uri="{BB962C8B-B14F-4D97-AF65-F5344CB8AC3E}">
        <p14:creationId xmlns:p14="http://schemas.microsoft.com/office/powerpoint/2010/main" val="64219576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Data </a:t>
            </a:r>
            <a:r>
              <a:rPr lang="en-US" dirty="0"/>
              <a:t>t</a:t>
            </a:r>
            <a:r>
              <a:rPr lang="en-US" dirty="0" smtClean="0"/>
              <a:t>ypes</a:t>
            </a:r>
            <a:endParaRPr lang="en-US" dirty="0"/>
          </a:p>
        </p:txBody>
      </p:sp>
      <p:sp>
        <p:nvSpPr>
          <p:cNvPr id="4099" name="Content Placeholder 2"/>
          <p:cNvSpPr>
            <a:spLocks noGrp="1"/>
          </p:cNvSpPr>
          <p:nvPr>
            <p:ph idx="1"/>
          </p:nvPr>
        </p:nvSpPr>
        <p:spPr>
          <a:xfrm>
            <a:off x="457200" y="1371600"/>
            <a:ext cx="8229600" cy="5105400"/>
          </a:xfrm>
        </p:spPr>
        <p:txBody>
          <a:bodyPr/>
          <a:lstStyle/>
          <a:p>
            <a:r>
              <a:rPr lang="en-US" sz="2000" dirty="0" smtClean="0"/>
              <a:t>A </a:t>
            </a:r>
            <a:r>
              <a:rPr lang="en-US" sz="2000" b="1" i="1" dirty="0" smtClean="0"/>
              <a:t>data type</a:t>
            </a:r>
            <a:r>
              <a:rPr lang="en-US" sz="2000" dirty="0" smtClean="0"/>
              <a:t> is an attribute that specifies the type of data that an object can hold as well as the number of bytes of information that can be stored in the object</a:t>
            </a:r>
          </a:p>
          <a:p>
            <a:endParaRPr lang="en-US" sz="2300" dirty="0"/>
          </a:p>
          <a:p>
            <a:r>
              <a:rPr lang="en-US" sz="2000" dirty="0" smtClean="0"/>
              <a:t>If </a:t>
            </a:r>
            <a:r>
              <a:rPr lang="en-US" sz="2000" dirty="0"/>
              <a:t>you have </a:t>
            </a:r>
            <a:r>
              <a:rPr lang="en-US" sz="2000" dirty="0" smtClean="0"/>
              <a:t>similar data </a:t>
            </a:r>
            <a:r>
              <a:rPr lang="en-US" sz="2000" dirty="0"/>
              <a:t>types </a:t>
            </a:r>
            <a:r>
              <a:rPr lang="en-US" sz="2000" dirty="0" smtClean="0"/>
              <a:t>to choose from but they only </a:t>
            </a:r>
            <a:r>
              <a:rPr lang="en-US" sz="2000" dirty="0"/>
              <a:t>differ in </a:t>
            </a:r>
            <a:r>
              <a:rPr lang="en-US" sz="2000" dirty="0" smtClean="0"/>
              <a:t>byte size, use the data type that has </a:t>
            </a:r>
            <a:r>
              <a:rPr lang="en-US" sz="2000" dirty="0"/>
              <a:t>a larger range of values and/or has increased </a:t>
            </a:r>
            <a:r>
              <a:rPr lang="en-US" sz="2000" dirty="0" smtClean="0"/>
              <a:t>precision</a:t>
            </a:r>
          </a:p>
          <a:p>
            <a:endParaRPr lang="en-US" sz="2400" dirty="0"/>
          </a:p>
          <a:p>
            <a:r>
              <a:rPr lang="en-US" sz="2000" dirty="0"/>
              <a:t>Exact numeric data </a:t>
            </a:r>
            <a:r>
              <a:rPr lang="en-US" sz="2000" dirty="0" smtClean="0"/>
              <a:t>types (</a:t>
            </a:r>
            <a:r>
              <a:rPr lang="en-US" sz="2000" dirty="0" err="1" smtClean="0"/>
              <a:t>int</a:t>
            </a:r>
            <a:r>
              <a:rPr lang="en-US" sz="2000" dirty="0" smtClean="0"/>
              <a:t>, </a:t>
            </a:r>
            <a:r>
              <a:rPr lang="en-US" sz="2000" dirty="0" err="1" smtClean="0"/>
              <a:t>tinyint</a:t>
            </a:r>
            <a:r>
              <a:rPr lang="en-US" sz="2000" dirty="0" smtClean="0"/>
              <a:t>) </a:t>
            </a:r>
            <a:r>
              <a:rPr lang="en-US" sz="2000" dirty="0"/>
              <a:t>are the most common SQL Server data types used to store numeric information</a:t>
            </a:r>
            <a:r>
              <a:rPr lang="en-US" sz="2000" dirty="0" smtClean="0"/>
              <a:t>.</a:t>
            </a:r>
          </a:p>
          <a:p>
            <a:endParaRPr lang="en-US" sz="2000" dirty="0"/>
          </a:p>
          <a:p>
            <a:r>
              <a:rPr lang="en-US" sz="2000" dirty="0" smtClean="0"/>
              <a:t>Approximate </a:t>
            </a:r>
            <a:r>
              <a:rPr lang="en-US" sz="2000" dirty="0" err="1" smtClean="0"/>
              <a:t>Numerics</a:t>
            </a:r>
            <a:r>
              <a:rPr lang="en-US" sz="2000" dirty="0" smtClean="0"/>
              <a:t> include precision </a:t>
            </a:r>
            <a:r>
              <a:rPr lang="en-US" sz="2000" dirty="0"/>
              <a:t>(p) </a:t>
            </a:r>
            <a:r>
              <a:rPr lang="en-US" sz="2000" dirty="0" smtClean="0"/>
              <a:t>which is </a:t>
            </a:r>
            <a:r>
              <a:rPr lang="en-US" sz="2000" dirty="0"/>
              <a:t>the </a:t>
            </a:r>
            <a:r>
              <a:rPr lang="en-US" sz="2000" dirty="0" smtClean="0"/>
              <a:t>total </a:t>
            </a:r>
            <a:r>
              <a:rPr lang="en-US" sz="2000" dirty="0"/>
              <a:t>number of decimal digits </a:t>
            </a:r>
            <a:r>
              <a:rPr lang="en-US" sz="2000" dirty="0" smtClean="0"/>
              <a:t>that </a:t>
            </a:r>
            <a:r>
              <a:rPr lang="en-US" sz="2000" dirty="0"/>
              <a:t>could be stored, both to the left and </a:t>
            </a:r>
            <a:r>
              <a:rPr lang="en-US" sz="2000" dirty="0" smtClean="0"/>
              <a:t>right </a:t>
            </a:r>
            <a:r>
              <a:rPr lang="en-US" sz="2000" dirty="0"/>
              <a:t>of the decimal </a:t>
            </a:r>
            <a:r>
              <a:rPr lang="en-US" sz="2000" dirty="0" smtClean="0"/>
              <a:t>point.  </a:t>
            </a:r>
          </a:p>
        </p:txBody>
      </p:sp>
    </p:spTree>
    <p:extLst>
      <p:ext uri="{BB962C8B-B14F-4D97-AF65-F5344CB8AC3E}">
        <p14:creationId xmlns:p14="http://schemas.microsoft.com/office/powerpoint/2010/main" val="20794590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Data types</a:t>
            </a:r>
            <a:endParaRPr lang="en-US" dirty="0"/>
          </a:p>
        </p:txBody>
      </p:sp>
      <p:sp>
        <p:nvSpPr>
          <p:cNvPr id="4099" name="Content Placeholder 2"/>
          <p:cNvSpPr>
            <a:spLocks noGrp="1"/>
          </p:cNvSpPr>
          <p:nvPr>
            <p:ph idx="1"/>
          </p:nvPr>
        </p:nvSpPr>
        <p:spPr>
          <a:xfrm>
            <a:off x="457200" y="1371600"/>
            <a:ext cx="8229600" cy="5105400"/>
          </a:xfrm>
        </p:spPr>
        <p:txBody>
          <a:bodyPr/>
          <a:lstStyle/>
          <a:p>
            <a:r>
              <a:rPr lang="en-US" sz="2000" dirty="0" smtClean="0"/>
              <a:t>Unicode data types provide storage of international characters, such as Japanese and Chinese, to allow worldwide businesses to use big vendor database products to store their data. </a:t>
            </a:r>
          </a:p>
          <a:p>
            <a:endParaRPr lang="en-US" sz="2000" dirty="0"/>
          </a:p>
          <a:p>
            <a:r>
              <a:rPr lang="en-US" sz="2000" dirty="0" smtClean="0"/>
              <a:t>Unicode data types takes more bytes to store the data in the database</a:t>
            </a:r>
          </a:p>
          <a:p>
            <a:endParaRPr lang="en-US" sz="2300" dirty="0"/>
          </a:p>
          <a:p>
            <a:r>
              <a:rPr lang="en-US" sz="2000" dirty="0" smtClean="0"/>
              <a:t>If </a:t>
            </a:r>
            <a:r>
              <a:rPr lang="en-US" sz="2000" dirty="0"/>
              <a:t>you have </a:t>
            </a:r>
            <a:r>
              <a:rPr lang="en-US" sz="2000" dirty="0" smtClean="0"/>
              <a:t>similar data </a:t>
            </a:r>
            <a:r>
              <a:rPr lang="en-US" sz="2000" dirty="0"/>
              <a:t>types </a:t>
            </a:r>
            <a:r>
              <a:rPr lang="en-US" sz="2000" dirty="0" smtClean="0"/>
              <a:t>to choose from but they only </a:t>
            </a:r>
            <a:r>
              <a:rPr lang="en-US" sz="2000" dirty="0"/>
              <a:t>differ in </a:t>
            </a:r>
            <a:r>
              <a:rPr lang="en-US" sz="2000" dirty="0" smtClean="0"/>
              <a:t>byte size, use the data type that has </a:t>
            </a:r>
            <a:r>
              <a:rPr lang="en-US" sz="2000" dirty="0"/>
              <a:t>a larger range of values and/or has increased </a:t>
            </a:r>
            <a:r>
              <a:rPr lang="en-US" sz="2000" dirty="0" smtClean="0"/>
              <a:t>precision</a:t>
            </a:r>
          </a:p>
          <a:p>
            <a:endParaRPr lang="en-US" sz="2400" dirty="0"/>
          </a:p>
          <a:p>
            <a:r>
              <a:rPr lang="en-US" sz="2000" dirty="0"/>
              <a:t>Exact numeric data </a:t>
            </a:r>
            <a:r>
              <a:rPr lang="en-US" sz="2000" dirty="0" smtClean="0"/>
              <a:t>types (</a:t>
            </a:r>
            <a:r>
              <a:rPr lang="en-US" sz="2000" dirty="0" err="1" smtClean="0"/>
              <a:t>int</a:t>
            </a:r>
            <a:r>
              <a:rPr lang="en-US" sz="2000" dirty="0" smtClean="0"/>
              <a:t>, </a:t>
            </a:r>
            <a:r>
              <a:rPr lang="en-US" sz="2000" dirty="0" err="1" smtClean="0"/>
              <a:t>tinyint</a:t>
            </a:r>
            <a:r>
              <a:rPr lang="en-US" sz="2000" dirty="0" smtClean="0"/>
              <a:t>) </a:t>
            </a:r>
            <a:r>
              <a:rPr lang="en-US" sz="2000" dirty="0"/>
              <a:t>are the most common SQL Server data types used to store numeric information</a:t>
            </a:r>
            <a:r>
              <a:rPr lang="en-US" sz="2000" dirty="0" smtClean="0"/>
              <a:t>.</a:t>
            </a:r>
          </a:p>
          <a:p>
            <a:endParaRPr lang="en-US" sz="2000" dirty="0"/>
          </a:p>
          <a:p>
            <a:r>
              <a:rPr lang="en-US" sz="2000" dirty="0" smtClean="0"/>
              <a:t>Approximate </a:t>
            </a:r>
            <a:r>
              <a:rPr lang="en-US" sz="2000" dirty="0" err="1" smtClean="0"/>
              <a:t>Numerics</a:t>
            </a:r>
            <a:r>
              <a:rPr lang="en-US" sz="2000" dirty="0" smtClean="0"/>
              <a:t> include precision </a:t>
            </a:r>
            <a:r>
              <a:rPr lang="en-US" sz="2000" dirty="0"/>
              <a:t>(p) </a:t>
            </a:r>
            <a:r>
              <a:rPr lang="en-US" sz="2000" dirty="0" smtClean="0"/>
              <a:t>which is </a:t>
            </a:r>
            <a:r>
              <a:rPr lang="en-US" sz="2000" dirty="0"/>
              <a:t>the </a:t>
            </a:r>
            <a:r>
              <a:rPr lang="en-US" sz="2000" dirty="0" smtClean="0"/>
              <a:t>total </a:t>
            </a:r>
            <a:r>
              <a:rPr lang="en-US" sz="2000" dirty="0"/>
              <a:t>number of decimal digits </a:t>
            </a:r>
            <a:r>
              <a:rPr lang="en-US" sz="2000" dirty="0" smtClean="0"/>
              <a:t>that </a:t>
            </a:r>
            <a:r>
              <a:rPr lang="en-US" sz="2000" dirty="0"/>
              <a:t>could be stored, both to the left and </a:t>
            </a:r>
            <a:r>
              <a:rPr lang="en-US" sz="2000" dirty="0" smtClean="0"/>
              <a:t>right </a:t>
            </a:r>
            <a:r>
              <a:rPr lang="en-US" sz="2000" dirty="0"/>
              <a:t>of the decimal </a:t>
            </a:r>
            <a:r>
              <a:rPr lang="en-US" sz="2000" dirty="0" smtClean="0"/>
              <a:t>point.  </a:t>
            </a:r>
          </a:p>
        </p:txBody>
      </p:sp>
    </p:spTree>
    <p:extLst>
      <p:ext uri="{BB962C8B-B14F-4D97-AF65-F5344CB8AC3E}">
        <p14:creationId xmlns:p14="http://schemas.microsoft.com/office/powerpoint/2010/main" val="10575990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Built-in data type categories</a:t>
            </a:r>
            <a:endParaRPr lang="en-US" dirty="0"/>
          </a:p>
        </p:txBody>
      </p:sp>
      <p:sp>
        <p:nvSpPr>
          <p:cNvPr id="4099" name="Content Placeholder 2"/>
          <p:cNvSpPr>
            <a:spLocks noGrp="1"/>
          </p:cNvSpPr>
          <p:nvPr>
            <p:ph idx="1"/>
          </p:nvPr>
        </p:nvSpPr>
        <p:spPr>
          <a:xfrm>
            <a:off x="457200" y="1371600"/>
            <a:ext cx="8229600" cy="5105400"/>
          </a:xfrm>
        </p:spPr>
        <p:txBody>
          <a:bodyPr/>
          <a:lstStyle/>
          <a:p>
            <a:r>
              <a:rPr lang="en-US" sz="2300" dirty="0" smtClean="0"/>
              <a:t>SQL Server 2012’s built-in data types are organized into the following categories:</a:t>
            </a:r>
          </a:p>
          <a:p>
            <a:endParaRPr lang="en-US" sz="2300" dirty="0" smtClean="0"/>
          </a:p>
          <a:p>
            <a:pPr lvl="1"/>
            <a:r>
              <a:rPr lang="en-US" sz="2000" dirty="0" smtClean="0"/>
              <a:t>Exact </a:t>
            </a:r>
            <a:r>
              <a:rPr lang="en-US" sz="2000" dirty="0" err="1" smtClean="0"/>
              <a:t>numerics</a:t>
            </a:r>
            <a:r>
              <a:rPr lang="en-US" sz="2000" dirty="0" smtClean="0"/>
              <a:t> – (</a:t>
            </a:r>
            <a:r>
              <a:rPr lang="en-US" sz="2000" dirty="0" err="1" smtClean="0"/>
              <a:t>bigint</a:t>
            </a:r>
            <a:r>
              <a:rPr lang="en-US" sz="2000" dirty="0" smtClean="0"/>
              <a:t>, bit, decimal, </a:t>
            </a:r>
            <a:r>
              <a:rPr lang="en-US" sz="2000" dirty="0" err="1" smtClean="0"/>
              <a:t>int</a:t>
            </a:r>
            <a:r>
              <a:rPr lang="en-US" sz="2000" dirty="0" smtClean="0"/>
              <a:t>, money, numeric, </a:t>
            </a:r>
            <a:r>
              <a:rPr lang="en-US" sz="2000" dirty="0" err="1" smtClean="0"/>
              <a:t>smallint</a:t>
            </a:r>
            <a:r>
              <a:rPr lang="en-US" sz="2000" dirty="0" smtClean="0"/>
              <a:t>)</a:t>
            </a:r>
          </a:p>
          <a:p>
            <a:pPr lvl="1"/>
            <a:r>
              <a:rPr lang="en-US" sz="2000" dirty="0" smtClean="0"/>
              <a:t>Approximate </a:t>
            </a:r>
            <a:r>
              <a:rPr lang="en-US" sz="2000" dirty="0" err="1"/>
              <a:t>n</a:t>
            </a:r>
            <a:r>
              <a:rPr lang="en-US" sz="2000" dirty="0" err="1" smtClean="0"/>
              <a:t>umerics</a:t>
            </a:r>
            <a:r>
              <a:rPr lang="en-US" sz="2000" dirty="0" smtClean="0"/>
              <a:t> (float, real)</a:t>
            </a:r>
          </a:p>
          <a:p>
            <a:pPr lvl="1"/>
            <a:r>
              <a:rPr lang="en-US" sz="2000" dirty="0" smtClean="0"/>
              <a:t>Date and time (date, datetime2, </a:t>
            </a:r>
            <a:r>
              <a:rPr lang="en-US" sz="2000" dirty="0" err="1" smtClean="0"/>
              <a:t>datetime</a:t>
            </a:r>
            <a:r>
              <a:rPr lang="en-US" sz="2000" dirty="0" smtClean="0"/>
              <a:t>, </a:t>
            </a:r>
            <a:r>
              <a:rPr lang="en-US" sz="2000" dirty="0" err="1" smtClean="0"/>
              <a:t>datetimeoffset</a:t>
            </a:r>
            <a:r>
              <a:rPr lang="en-US" sz="2000" dirty="0" smtClean="0"/>
              <a:t>, time)</a:t>
            </a:r>
          </a:p>
          <a:p>
            <a:pPr lvl="1"/>
            <a:r>
              <a:rPr lang="en-US" sz="2000" dirty="0" smtClean="0"/>
              <a:t>Character strings (char, </a:t>
            </a:r>
            <a:r>
              <a:rPr lang="en-US" sz="2000" dirty="0" err="1" smtClean="0"/>
              <a:t>varchar</a:t>
            </a:r>
            <a:r>
              <a:rPr lang="en-US" sz="2000" dirty="0" smtClean="0"/>
              <a:t>, text)</a:t>
            </a:r>
          </a:p>
          <a:p>
            <a:pPr lvl="1"/>
            <a:r>
              <a:rPr lang="en-US" sz="2000" dirty="0" smtClean="0"/>
              <a:t>Unicode character strings (</a:t>
            </a:r>
            <a:r>
              <a:rPr lang="en-US" sz="2000" dirty="0" err="1" smtClean="0"/>
              <a:t>nchar</a:t>
            </a:r>
            <a:r>
              <a:rPr lang="en-US" sz="2000" dirty="0" smtClean="0"/>
              <a:t>, </a:t>
            </a:r>
            <a:r>
              <a:rPr lang="en-US" sz="2000" dirty="0" err="1" smtClean="0"/>
              <a:t>ntext</a:t>
            </a:r>
            <a:r>
              <a:rPr lang="en-US" sz="2000" dirty="0" smtClean="0"/>
              <a:t>, </a:t>
            </a:r>
            <a:r>
              <a:rPr lang="en-US" sz="2000" dirty="0" err="1" smtClean="0"/>
              <a:t>nvarchar</a:t>
            </a:r>
            <a:r>
              <a:rPr lang="en-US" sz="2000" dirty="0" smtClean="0"/>
              <a:t>)</a:t>
            </a:r>
          </a:p>
          <a:p>
            <a:pPr lvl="1"/>
            <a:r>
              <a:rPr lang="en-US" sz="2000" dirty="0" smtClean="0"/>
              <a:t>Binary strings (binary, </a:t>
            </a:r>
            <a:r>
              <a:rPr lang="en-US" sz="2000" dirty="0" err="1" smtClean="0"/>
              <a:t>varbinary</a:t>
            </a:r>
            <a:r>
              <a:rPr lang="en-US" sz="2000" dirty="0" smtClean="0"/>
              <a:t>, image)</a:t>
            </a:r>
          </a:p>
          <a:p>
            <a:pPr lvl="1"/>
            <a:r>
              <a:rPr lang="en-US" sz="2000" dirty="0" smtClean="0"/>
              <a:t>Other data types (cursor, timestamp, </a:t>
            </a:r>
            <a:r>
              <a:rPr lang="en-US" sz="2000" dirty="0" err="1" smtClean="0"/>
              <a:t>uniqueidentifier</a:t>
            </a:r>
            <a:r>
              <a:rPr lang="en-US" sz="2000" dirty="0" smtClean="0"/>
              <a:t>, table)</a:t>
            </a:r>
          </a:p>
          <a:p>
            <a:pPr lvl="1"/>
            <a:r>
              <a:rPr lang="en-US" sz="2000" dirty="0" smtClean="0"/>
              <a:t>Large valued data types (</a:t>
            </a:r>
            <a:r>
              <a:rPr lang="en-US" sz="2000" dirty="0" err="1" smtClean="0"/>
              <a:t>varchar</a:t>
            </a:r>
            <a:r>
              <a:rPr lang="en-US" sz="2000" dirty="0" smtClean="0"/>
              <a:t>(max), </a:t>
            </a:r>
            <a:r>
              <a:rPr lang="en-US" sz="2000" dirty="0" err="1" smtClean="0"/>
              <a:t>nvarchar</a:t>
            </a:r>
            <a:r>
              <a:rPr lang="en-US" sz="2000" dirty="0" smtClean="0"/>
              <a:t>(max))</a:t>
            </a:r>
          </a:p>
          <a:p>
            <a:pPr lvl="1"/>
            <a:r>
              <a:rPr lang="en-US" sz="2000" dirty="0" smtClean="0"/>
              <a:t>Large object data types (text, </a:t>
            </a:r>
            <a:r>
              <a:rPr lang="en-US" sz="2000" dirty="0" err="1" smtClean="0"/>
              <a:t>ntext</a:t>
            </a:r>
            <a:r>
              <a:rPr lang="en-US" sz="2000" dirty="0" smtClean="0"/>
              <a:t>, image, xml)</a:t>
            </a:r>
          </a:p>
          <a:p>
            <a:endParaRPr lang="en-US" sz="2600" dirty="0" smtClean="0"/>
          </a:p>
        </p:txBody>
      </p:sp>
    </p:spTree>
    <p:extLst>
      <p:ext uri="{BB962C8B-B14F-4D97-AF65-F5344CB8AC3E}">
        <p14:creationId xmlns:p14="http://schemas.microsoft.com/office/powerpoint/2010/main" val="1717123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Data types</a:t>
            </a:r>
            <a:endParaRPr lang="en-US" dirty="0"/>
          </a:p>
        </p:txBody>
      </p:sp>
      <p:sp>
        <p:nvSpPr>
          <p:cNvPr id="5123" name="Content Placeholder 5"/>
          <p:cNvSpPr>
            <a:spLocks noGrp="1"/>
          </p:cNvSpPr>
          <p:nvPr>
            <p:ph idx="1"/>
          </p:nvPr>
        </p:nvSpPr>
        <p:spPr/>
        <p:txBody>
          <a:bodyPr/>
          <a:lstStyle/>
          <a:p>
            <a:r>
              <a:rPr lang="en-US" sz="3000" b="1" i="1" dirty="0" smtClean="0"/>
              <a:t>Money</a:t>
            </a:r>
            <a:r>
              <a:rPr lang="en-US" sz="3000" dirty="0" smtClean="0"/>
              <a:t> - used where you’ll store money or currency values</a:t>
            </a:r>
          </a:p>
          <a:p>
            <a:r>
              <a:rPr lang="en-US" sz="3000" b="1" i="1" dirty="0" err="1" smtClean="0"/>
              <a:t>Int</a:t>
            </a:r>
            <a:r>
              <a:rPr lang="en-US" sz="3000" dirty="0" smtClean="0"/>
              <a:t> - used to store whole numbers and when performing mathematical computations</a:t>
            </a:r>
          </a:p>
          <a:p>
            <a:r>
              <a:rPr lang="en-US" sz="2800" b="1" i="1" dirty="0" smtClean="0"/>
              <a:t>Float</a:t>
            </a:r>
            <a:r>
              <a:rPr lang="en-US" sz="2800" dirty="0" smtClean="0"/>
              <a:t> </a:t>
            </a:r>
            <a:r>
              <a:rPr lang="en-US" sz="2800" dirty="0"/>
              <a:t>- </a:t>
            </a:r>
            <a:r>
              <a:rPr lang="en-US" sz="2800" dirty="0" smtClean="0"/>
              <a:t>commonly </a:t>
            </a:r>
            <a:r>
              <a:rPr lang="en-US" sz="2800" dirty="0"/>
              <a:t>used in the scientific community and is considered an approximate-number data </a:t>
            </a:r>
            <a:r>
              <a:rPr lang="en-US" sz="2800" dirty="0" smtClean="0"/>
              <a:t>type  </a:t>
            </a:r>
          </a:p>
          <a:p>
            <a:r>
              <a:rPr lang="en-US" sz="2800" b="1" i="1" dirty="0" err="1"/>
              <a:t>Datetime</a:t>
            </a:r>
            <a:r>
              <a:rPr lang="en-US" sz="2800" b="1" i="1" dirty="0"/>
              <a:t> </a:t>
            </a:r>
            <a:r>
              <a:rPr lang="en-US" sz="2800" dirty="0"/>
              <a:t>- used to store date and time values in one of many different formats</a:t>
            </a:r>
          </a:p>
          <a:p>
            <a:endParaRPr lang="en-US" sz="2800" dirty="0"/>
          </a:p>
          <a:p>
            <a:endParaRPr lang="en-US" sz="3000" dirty="0" smtClean="0"/>
          </a:p>
          <a:p>
            <a:endParaRPr lang="en-US" sz="3000" dirty="0"/>
          </a:p>
          <a:p>
            <a:endParaRPr lang="en-US" sz="3000" dirty="0" smtClean="0"/>
          </a:p>
        </p:txBody>
      </p:sp>
    </p:spTree>
    <p:extLst>
      <p:ext uri="{BB962C8B-B14F-4D97-AF65-F5344CB8AC3E}">
        <p14:creationId xmlns:p14="http://schemas.microsoft.com/office/powerpoint/2010/main" val="41635539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Data types</a:t>
            </a:r>
            <a:endParaRPr lang="en-US" dirty="0"/>
          </a:p>
        </p:txBody>
      </p:sp>
      <p:sp>
        <p:nvSpPr>
          <p:cNvPr id="6147" name="Content Placeholder 2"/>
          <p:cNvSpPr>
            <a:spLocks noGrp="1"/>
          </p:cNvSpPr>
          <p:nvPr>
            <p:ph idx="1"/>
          </p:nvPr>
        </p:nvSpPr>
        <p:spPr/>
        <p:txBody>
          <a:bodyPr/>
          <a:lstStyle/>
          <a:p>
            <a:r>
              <a:rPr lang="en-US" sz="3000" b="1" i="1" dirty="0" smtClean="0"/>
              <a:t>Char</a:t>
            </a:r>
            <a:r>
              <a:rPr lang="en-US" sz="3000" i="1" dirty="0" smtClean="0"/>
              <a:t> </a:t>
            </a:r>
            <a:r>
              <a:rPr lang="en-US" sz="3000" i="1" dirty="0"/>
              <a:t>– </a:t>
            </a:r>
            <a:r>
              <a:rPr lang="en-US" sz="3000" dirty="0" smtClean="0"/>
              <a:t>fixed </a:t>
            </a:r>
            <a:r>
              <a:rPr lang="en-US" sz="3000" dirty="0"/>
              <a:t>length </a:t>
            </a:r>
            <a:r>
              <a:rPr lang="en-US" sz="3000" dirty="0" smtClean="0"/>
              <a:t>non-</a:t>
            </a:r>
            <a:r>
              <a:rPr lang="en-US" sz="3000" dirty="0" err="1" smtClean="0"/>
              <a:t>unicode</a:t>
            </a:r>
            <a:r>
              <a:rPr lang="en-US" sz="3000" dirty="0" smtClean="0"/>
              <a:t> </a:t>
            </a:r>
            <a:r>
              <a:rPr lang="en-US" sz="3000" dirty="0"/>
              <a:t>string data type </a:t>
            </a:r>
            <a:r>
              <a:rPr lang="en-US" sz="3000" dirty="0" smtClean="0"/>
              <a:t>where </a:t>
            </a:r>
            <a:r>
              <a:rPr lang="en-US" sz="3000" i="1" dirty="0" smtClean="0"/>
              <a:t>n</a:t>
            </a:r>
            <a:r>
              <a:rPr lang="en-US" sz="3000" dirty="0" smtClean="0"/>
              <a:t> defines the string length</a:t>
            </a:r>
            <a:endParaRPr lang="en-US" sz="3000" i="1" dirty="0"/>
          </a:p>
          <a:p>
            <a:r>
              <a:rPr lang="en-US" sz="3000" b="1" i="1" dirty="0" err="1" smtClean="0"/>
              <a:t>Varchar</a:t>
            </a:r>
            <a:r>
              <a:rPr lang="en-US" sz="3000" dirty="0" smtClean="0"/>
              <a:t> – variable length non-</a:t>
            </a:r>
            <a:r>
              <a:rPr lang="en-US" sz="3000" dirty="0" err="1" smtClean="0"/>
              <a:t>unicode</a:t>
            </a:r>
            <a:r>
              <a:rPr lang="en-US" sz="3000" dirty="0" smtClean="0"/>
              <a:t> string data type that indicates the actual storage size of the data </a:t>
            </a:r>
          </a:p>
          <a:p>
            <a:r>
              <a:rPr lang="en-US" sz="3100" b="1" i="1" dirty="0" smtClean="0"/>
              <a:t>Bit</a:t>
            </a:r>
            <a:r>
              <a:rPr lang="en-US" sz="3100" dirty="0" smtClean="0"/>
              <a:t> (Boolean) – integer that can have a null, 0 (False), or 1 (True) value   </a:t>
            </a:r>
          </a:p>
          <a:p>
            <a:r>
              <a:rPr lang="en-US" sz="3100" b="1" i="1" dirty="0" err="1" smtClean="0"/>
              <a:t>Datetimeoffset</a:t>
            </a:r>
            <a:r>
              <a:rPr lang="en-US" sz="3100" dirty="0" smtClean="0"/>
              <a:t> – a date combined with time of day that has time zone awareness </a:t>
            </a:r>
            <a:endParaRPr lang="en-US" dirty="0" smtClean="0"/>
          </a:p>
        </p:txBody>
      </p:sp>
    </p:spTree>
    <p:extLst>
      <p:ext uri="{BB962C8B-B14F-4D97-AF65-F5344CB8AC3E}">
        <p14:creationId xmlns:p14="http://schemas.microsoft.com/office/powerpoint/2010/main" val="40907728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types </a:t>
            </a:r>
            <a:r>
              <a:rPr lang="en-US" dirty="0"/>
              <a:t>s</a:t>
            </a:r>
            <a:r>
              <a:rPr lang="en-US" dirty="0" smtClean="0"/>
              <a:t>torage </a:t>
            </a:r>
            <a:r>
              <a:rPr lang="en-US" dirty="0"/>
              <a:t>s</a:t>
            </a:r>
            <a:r>
              <a:rPr lang="en-US" dirty="0" smtClean="0"/>
              <a:t>ize</a:t>
            </a:r>
            <a:endParaRPr lang="en-US" dirty="0"/>
          </a:p>
        </p:txBody>
      </p:sp>
      <p:graphicFrame>
        <p:nvGraphicFramePr>
          <p:cNvPr id="4" name="Table 3"/>
          <p:cNvGraphicFramePr>
            <a:graphicFrameLocks noGrp="1"/>
          </p:cNvGraphicFramePr>
          <p:nvPr>
            <p:extLst/>
          </p:nvPr>
        </p:nvGraphicFramePr>
        <p:xfrm>
          <a:off x="647700" y="1346200"/>
          <a:ext cx="7912100" cy="4696178"/>
        </p:xfrm>
        <a:graphic>
          <a:graphicData uri="http://schemas.openxmlformats.org/drawingml/2006/table">
            <a:tbl>
              <a:tblPr firstRow="1" bandRow="1">
                <a:tableStyleId>{5C22544A-7EE6-4342-B048-85BDC9FD1C3A}</a:tableStyleId>
              </a:tblPr>
              <a:tblGrid>
                <a:gridCol w="1574800"/>
                <a:gridCol w="4864100"/>
                <a:gridCol w="1473200"/>
              </a:tblGrid>
              <a:tr h="467078">
                <a:tc>
                  <a:txBody>
                    <a:bodyPr/>
                    <a:lstStyle/>
                    <a:p>
                      <a:r>
                        <a:rPr lang="en-US" dirty="0" smtClean="0"/>
                        <a:t>Data Type</a:t>
                      </a:r>
                      <a:endParaRPr lang="en-US" dirty="0"/>
                    </a:p>
                  </a:txBody>
                  <a:tcPr/>
                </a:tc>
                <a:tc>
                  <a:txBody>
                    <a:bodyPr/>
                    <a:lstStyle/>
                    <a:p>
                      <a:r>
                        <a:rPr lang="en-US" dirty="0" smtClean="0"/>
                        <a:t>Use/Description</a:t>
                      </a:r>
                      <a:endParaRPr lang="en-US" dirty="0"/>
                    </a:p>
                  </a:txBody>
                  <a:tcPr/>
                </a:tc>
                <a:tc>
                  <a:txBody>
                    <a:bodyPr/>
                    <a:lstStyle/>
                    <a:p>
                      <a:r>
                        <a:rPr lang="en-US" dirty="0" smtClean="0"/>
                        <a:t>Storage Size</a:t>
                      </a:r>
                      <a:endParaRPr lang="en-US" dirty="0"/>
                    </a:p>
                  </a:txBody>
                  <a:tcPr/>
                </a:tc>
              </a:tr>
              <a:tr h="467078">
                <a:tc>
                  <a:txBody>
                    <a:bodyPr/>
                    <a:lstStyle/>
                    <a:p>
                      <a:r>
                        <a:rPr lang="en-US" dirty="0" smtClean="0"/>
                        <a:t>Money</a:t>
                      </a:r>
                      <a:endParaRPr lang="en-US" dirty="0"/>
                    </a:p>
                  </a:txBody>
                  <a:tcPr/>
                </a:tc>
                <a:tc>
                  <a:txBody>
                    <a:bodyPr/>
                    <a:lstStyle/>
                    <a:p>
                      <a:r>
                        <a:rPr lang="en-US" dirty="0" smtClean="0"/>
                        <a:t>Monetary or currency values </a:t>
                      </a:r>
                      <a:r>
                        <a:rPr lang="en-US" dirty="0" smtClean="0">
                          <a:effectLst/>
                        </a:rPr>
                        <a:t>-922,337,203,685,477.5808 to 922,337,203,685,477.5807</a:t>
                      </a:r>
                      <a:endParaRPr lang="en-US" dirty="0"/>
                    </a:p>
                  </a:txBody>
                  <a:tcPr/>
                </a:tc>
                <a:tc>
                  <a:txBody>
                    <a:bodyPr/>
                    <a:lstStyle/>
                    <a:p>
                      <a:r>
                        <a:rPr lang="en-US" dirty="0" smtClean="0"/>
                        <a:t>8 bytes</a:t>
                      </a:r>
                      <a:endParaRPr lang="en-US" dirty="0"/>
                    </a:p>
                  </a:txBody>
                  <a:tcPr/>
                </a:tc>
              </a:tr>
              <a:tr h="467078">
                <a:tc>
                  <a:txBody>
                    <a:bodyPr/>
                    <a:lstStyle/>
                    <a:p>
                      <a:r>
                        <a:rPr lang="en-US" dirty="0" err="1" smtClean="0"/>
                        <a:t>Int</a:t>
                      </a:r>
                      <a:endParaRPr lang="en-US" dirty="0"/>
                    </a:p>
                  </a:txBody>
                  <a:tcPr/>
                </a:tc>
                <a:tc>
                  <a:txBody>
                    <a:bodyPr/>
                    <a:lstStyle/>
                    <a:p>
                      <a:r>
                        <a:rPr lang="en-US" dirty="0" smtClean="0"/>
                        <a:t>Integer data from </a:t>
                      </a:r>
                      <a:r>
                        <a:rPr lang="en-US" dirty="0" smtClean="0">
                          <a:effectLst/>
                        </a:rPr>
                        <a:t>-2^31 (-2,147,483,648) to 2^31-1 (2,147,483,647)</a:t>
                      </a:r>
                      <a:endParaRPr lang="en-US" dirty="0"/>
                    </a:p>
                  </a:txBody>
                  <a:tcPr/>
                </a:tc>
                <a:tc>
                  <a:txBody>
                    <a:bodyPr/>
                    <a:lstStyle/>
                    <a:p>
                      <a:r>
                        <a:rPr lang="en-US" dirty="0" smtClean="0"/>
                        <a:t>4 bytes</a:t>
                      </a:r>
                      <a:endParaRPr lang="en-US" dirty="0"/>
                    </a:p>
                  </a:txBody>
                  <a:tcPr/>
                </a:tc>
              </a:tr>
              <a:tr h="467078">
                <a:tc>
                  <a:txBody>
                    <a:bodyPr/>
                    <a:lstStyle/>
                    <a:p>
                      <a:r>
                        <a:rPr lang="en-US" dirty="0" smtClean="0"/>
                        <a:t>Float</a:t>
                      </a:r>
                      <a:endParaRPr lang="en-US" dirty="0"/>
                    </a:p>
                  </a:txBody>
                  <a:tcPr/>
                </a:tc>
                <a:tc>
                  <a:txBody>
                    <a:bodyPr/>
                    <a:lstStyle/>
                    <a:p>
                      <a:r>
                        <a:rPr lang="en-US" dirty="0" smtClean="0"/>
                        <a:t>Approximate</a:t>
                      </a:r>
                      <a:r>
                        <a:rPr lang="en-US" baseline="0" dirty="0" smtClean="0"/>
                        <a:t> number </a:t>
                      </a:r>
                      <a:r>
                        <a:rPr lang="en-US" dirty="0" smtClean="0">
                          <a:effectLst/>
                        </a:rPr>
                        <a:t>- 1.79E+308 to -2.23E-308, 0 and 2.23E-308 to 1.79E+308</a:t>
                      </a:r>
                      <a:endParaRPr lang="en-US" dirty="0"/>
                    </a:p>
                  </a:txBody>
                  <a:tcPr/>
                </a:tc>
                <a:tc>
                  <a:txBody>
                    <a:bodyPr/>
                    <a:lstStyle/>
                    <a:p>
                      <a:r>
                        <a:rPr lang="en-US" dirty="0" smtClean="0"/>
                        <a:t>Depends on the</a:t>
                      </a:r>
                      <a:r>
                        <a:rPr lang="en-US" baseline="0" dirty="0" smtClean="0"/>
                        <a:t> value of </a:t>
                      </a:r>
                      <a:r>
                        <a:rPr lang="en-US" i="1" baseline="0" dirty="0" smtClean="0"/>
                        <a:t>n</a:t>
                      </a:r>
                      <a:endParaRPr lang="en-US" i="1" dirty="0"/>
                    </a:p>
                  </a:txBody>
                  <a:tcPr/>
                </a:tc>
              </a:tr>
              <a:tr h="467078">
                <a:tc>
                  <a:txBody>
                    <a:bodyPr/>
                    <a:lstStyle/>
                    <a:p>
                      <a:r>
                        <a:rPr lang="en-US" dirty="0" err="1" smtClean="0"/>
                        <a:t>Datetime</a:t>
                      </a:r>
                      <a:endParaRPr lang="en-US" dirty="0"/>
                    </a:p>
                  </a:txBody>
                  <a:tcPr/>
                </a:tc>
                <a:tc>
                  <a:txBody>
                    <a:bodyPr/>
                    <a:lstStyle/>
                    <a:p>
                      <a:r>
                        <a:rPr lang="en-US" dirty="0" smtClean="0"/>
                        <a:t>Date Range  </a:t>
                      </a:r>
                      <a:r>
                        <a:rPr lang="en-US" dirty="0" smtClean="0">
                          <a:effectLst/>
                        </a:rPr>
                        <a:t>January 1, 1753, through December 31, 9999 Time Range</a:t>
                      </a:r>
                      <a:r>
                        <a:rPr lang="en-US" baseline="0" dirty="0" smtClean="0">
                          <a:effectLst/>
                        </a:rPr>
                        <a:t>  </a:t>
                      </a:r>
                      <a:r>
                        <a:rPr lang="en-US" dirty="0" smtClean="0">
                          <a:effectLst/>
                        </a:rPr>
                        <a:t>00:00:00 through 23:59:59.997</a:t>
                      </a:r>
                      <a:endParaRPr lang="en-US" dirty="0"/>
                    </a:p>
                  </a:txBody>
                  <a:tcPr/>
                </a:tc>
                <a:tc>
                  <a:txBody>
                    <a:bodyPr/>
                    <a:lstStyle/>
                    <a:p>
                      <a:r>
                        <a:rPr lang="en-US" dirty="0" smtClean="0"/>
                        <a:t>8 bytes</a:t>
                      </a:r>
                      <a:endParaRPr lang="en-US" dirty="0"/>
                    </a:p>
                  </a:txBody>
                  <a:tcPr/>
                </a:tc>
              </a:tr>
              <a:tr h="467078">
                <a:tc>
                  <a:txBody>
                    <a:bodyPr/>
                    <a:lstStyle/>
                    <a:p>
                      <a:r>
                        <a:rPr lang="en-US" dirty="0" smtClean="0"/>
                        <a:t>Char</a:t>
                      </a:r>
                      <a:endParaRPr lang="en-US" dirty="0"/>
                    </a:p>
                  </a:txBody>
                  <a:tcPr/>
                </a:tc>
                <a:tc>
                  <a:txBody>
                    <a:bodyPr/>
                    <a:lstStyle/>
                    <a:p>
                      <a:r>
                        <a:rPr lang="en-US" dirty="0" smtClean="0"/>
                        <a:t>Fixed-length,</a:t>
                      </a:r>
                      <a:r>
                        <a:rPr lang="en-US" baseline="0" dirty="0" smtClean="0"/>
                        <a:t> non-Unicode string data. Can be a value from 1 through 8,000</a:t>
                      </a:r>
                      <a:endParaRPr lang="en-US" dirty="0"/>
                    </a:p>
                  </a:txBody>
                  <a:tcPr/>
                </a:tc>
                <a:tc>
                  <a:txBody>
                    <a:bodyPr/>
                    <a:lstStyle/>
                    <a:p>
                      <a:r>
                        <a:rPr lang="en-US" i="1" dirty="0" smtClean="0"/>
                        <a:t>n</a:t>
                      </a:r>
                      <a:r>
                        <a:rPr lang="en-US" baseline="0" dirty="0" smtClean="0"/>
                        <a:t> bytes </a:t>
                      </a:r>
                      <a:endParaRPr lang="en-US" dirty="0"/>
                    </a:p>
                  </a:txBody>
                  <a:tcPr/>
                </a:tc>
              </a:tr>
              <a:tr h="142522">
                <a:tc>
                  <a:txBody>
                    <a:bodyPr/>
                    <a:lstStyle/>
                    <a:p>
                      <a:r>
                        <a:rPr lang="en-US" dirty="0" err="1" smtClean="0"/>
                        <a:t>Varchar</a:t>
                      </a:r>
                      <a:endParaRPr lang="en-US" dirty="0"/>
                    </a:p>
                  </a:txBody>
                  <a:tcPr/>
                </a:tc>
                <a:tc>
                  <a:txBody>
                    <a:bodyPr/>
                    <a:lstStyle/>
                    <a:p>
                      <a:pPr marL="0" marR="0" indent="0" algn="l" defTabSz="685955" rtl="0" eaLnBrk="1" fontAlgn="auto" latinLnBrk="0" hangingPunct="1">
                        <a:lnSpc>
                          <a:spcPct val="100000"/>
                        </a:lnSpc>
                        <a:spcBef>
                          <a:spcPts val="0"/>
                        </a:spcBef>
                        <a:spcAft>
                          <a:spcPts val="0"/>
                        </a:spcAft>
                        <a:buClrTx/>
                        <a:buSzTx/>
                        <a:buFontTx/>
                        <a:buNone/>
                        <a:tabLst/>
                        <a:defRPr/>
                      </a:pPr>
                      <a:r>
                        <a:rPr lang="en-US" dirty="0" smtClean="0"/>
                        <a:t>Variable-length</a:t>
                      </a:r>
                      <a:r>
                        <a:rPr lang="en-US" baseline="0" dirty="0" smtClean="0"/>
                        <a:t> non-Unicode string. Can be a value from 1 through 8,000</a:t>
                      </a:r>
                      <a:endParaRPr lang="en-US" dirty="0" smtClean="0"/>
                    </a:p>
                  </a:txBody>
                  <a:tcPr/>
                </a:tc>
                <a:tc>
                  <a:txBody>
                    <a:bodyPr/>
                    <a:lstStyle/>
                    <a:p>
                      <a:r>
                        <a:rPr lang="en-US" dirty="0" smtClean="0"/>
                        <a:t>Actual length</a:t>
                      </a:r>
                      <a:r>
                        <a:rPr lang="en-US" baseline="0" dirty="0" smtClean="0"/>
                        <a:t> + 2 bytes</a:t>
                      </a:r>
                      <a:endParaRPr lang="en-US" dirty="0"/>
                    </a:p>
                  </a:txBody>
                  <a:tcPr/>
                </a:tc>
              </a:tr>
              <a:tr h="467078">
                <a:tc>
                  <a:txBody>
                    <a:bodyPr/>
                    <a:lstStyle/>
                    <a:p>
                      <a:r>
                        <a:rPr lang="en-US" dirty="0" smtClean="0"/>
                        <a:t>Bit</a:t>
                      </a:r>
                      <a:endParaRPr lang="en-US" dirty="0"/>
                    </a:p>
                  </a:txBody>
                  <a:tcPr/>
                </a:tc>
                <a:tc>
                  <a:txBody>
                    <a:bodyPr/>
                    <a:lstStyle/>
                    <a:p>
                      <a:r>
                        <a:rPr lang="en-US" dirty="0" smtClean="0"/>
                        <a:t>Integer with a value of 0 or 1. </a:t>
                      </a:r>
                      <a:endParaRPr lang="en-US" dirty="0"/>
                    </a:p>
                  </a:txBody>
                  <a:tcPr/>
                </a:tc>
                <a:tc>
                  <a:txBody>
                    <a:bodyPr/>
                    <a:lstStyle/>
                    <a:p>
                      <a:r>
                        <a:rPr lang="en-US" dirty="0" smtClean="0"/>
                        <a:t>1 byte</a:t>
                      </a:r>
                      <a:r>
                        <a:rPr lang="en-US" baseline="0" dirty="0" smtClean="0"/>
                        <a:t> for every 8 bit columns</a:t>
                      </a:r>
                      <a:endParaRPr lang="en-US" dirty="0"/>
                    </a:p>
                  </a:txBody>
                  <a:tcPr/>
                </a:tc>
              </a:tr>
              <a:tr h="467078">
                <a:tc>
                  <a:txBody>
                    <a:bodyPr/>
                    <a:lstStyle/>
                    <a:p>
                      <a:r>
                        <a:rPr lang="en-US" dirty="0" err="1" smtClean="0"/>
                        <a:t>Datetimeoffset</a:t>
                      </a:r>
                      <a:endParaRPr lang="en-US" dirty="0"/>
                    </a:p>
                  </a:txBody>
                  <a:tcPr/>
                </a:tc>
                <a:tc>
                  <a:txBody>
                    <a:bodyPr/>
                    <a:lstStyle/>
                    <a:p>
                      <a:r>
                        <a:rPr lang="en-US" dirty="0" smtClean="0"/>
                        <a:t>Date range </a:t>
                      </a:r>
                      <a:r>
                        <a:rPr lang="en-US" dirty="0" smtClean="0">
                          <a:effectLst/>
                        </a:rPr>
                        <a:t>January 1,1 A.D. through December 31, 9999 A.D. Time range 00:00:00 through 23:59:59.9999999</a:t>
                      </a:r>
                    </a:p>
                    <a:p>
                      <a:r>
                        <a:rPr lang="en-US" dirty="0" smtClean="0">
                          <a:effectLst/>
                        </a:rPr>
                        <a:t>Time zone offset range -14:00 through +14:00</a:t>
                      </a:r>
                      <a:endParaRPr lang="en-US" dirty="0"/>
                    </a:p>
                  </a:txBody>
                  <a:tcPr/>
                </a:tc>
                <a:tc>
                  <a:txBody>
                    <a:bodyPr/>
                    <a:lstStyle/>
                    <a:p>
                      <a:r>
                        <a:rPr lang="en-US" dirty="0" smtClean="0"/>
                        <a:t>10 Bytes</a:t>
                      </a:r>
                      <a:endParaRPr lang="en-US" dirty="0"/>
                    </a:p>
                  </a:txBody>
                  <a:tcPr/>
                </a:tc>
              </a:tr>
            </a:tbl>
          </a:graphicData>
        </a:graphic>
      </p:graphicFrame>
    </p:spTree>
    <p:extLst>
      <p:ext uri="{BB962C8B-B14F-4D97-AF65-F5344CB8AC3E}">
        <p14:creationId xmlns:p14="http://schemas.microsoft.com/office/powerpoint/2010/main" val="1755899541"/>
      </p:ext>
    </p:extLst>
  </p:cSld>
  <p:clrMapOvr>
    <a:masterClrMapping/>
  </p:clrMapOvr>
  <p:timing>
    <p:tnLst>
      <p:par>
        <p:cTn id="1" dur="indefinite" restart="never" nodeType="tmRoot"/>
      </p:par>
    </p:tnLst>
  </p:timing>
</p:sld>
</file>

<file path=ppt/theme/theme1.xml><?xml version="1.0" encoding="utf-8"?>
<a:theme xmlns:a="http://schemas.openxmlformats.org/drawingml/2006/main" name="NG_MOC_Templat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G_MOC_Core_Modul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4.xml><?xml version="1.0" encoding="utf-8"?>
<a:theme xmlns:a="http://schemas.openxmlformats.org/drawingml/2006/main" name="2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44956FE3CD0384DA7E7A5916524330B" ma:contentTypeVersion="0" ma:contentTypeDescription="Create a new document." ma:contentTypeScope="" ma:versionID="d60e39efb90b64ac65a3196b1702c62f">
  <xsd:schema xmlns:xsd="http://www.w3.org/2001/XMLSchema" xmlns:xs="http://www.w3.org/2001/XMLSchema" xmlns:p="http://schemas.microsoft.com/office/2006/metadata/properties" targetNamespace="http://schemas.microsoft.com/office/2006/metadata/properties" ma:root="true" ma:fieldsID="61a5510ac1a642cc309ccb7be38155f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9A5A5C5-9063-4FC4-9FB6-6DB2A855259B}">
  <ds:schemaRefs>
    <ds:schemaRef ds:uri="http://schemas.microsoft.com/sharepoint/v3/contenttype/forms"/>
  </ds:schemaRefs>
</ds:datastoreItem>
</file>

<file path=customXml/itemProps2.xml><?xml version="1.0" encoding="utf-8"?>
<ds:datastoreItem xmlns:ds="http://schemas.openxmlformats.org/officeDocument/2006/customXml" ds:itemID="{4E521DF4-3076-4DC4-A939-20601335DD34}">
  <ds:schemaRefs>
    <ds:schemaRef ds:uri="http://purl.org/dc/dcmitype/"/>
    <ds:schemaRef ds:uri="http://purl.org/dc/terms/"/>
    <ds:schemaRef ds:uri="http://schemas.openxmlformats.org/package/2006/metadata/core-properties"/>
    <ds:schemaRef ds:uri="http://www.w3.org/XML/1998/namespace"/>
    <ds:schemaRef ds:uri="http://schemas.microsoft.com/office/2006/documentManagement/types"/>
    <ds:schemaRef ds:uri="http://purl.org/dc/elements/1.1/"/>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32A4A19B-6EDC-40EE-B40A-5BD9F2C5AB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1332</Words>
  <Application>Microsoft Office PowerPoint</Application>
  <PresentationFormat>On-screen Show (4:3)</PresentationFormat>
  <Paragraphs>247</Paragraphs>
  <Slides>28</Slides>
  <Notes>2</Notes>
  <HiddenSlides>0</HiddenSlides>
  <MMClips>0</MMClips>
  <ScaleCrop>false</ScaleCrop>
  <HeadingPairs>
    <vt:vector size="4" baseType="variant">
      <vt:variant>
        <vt:lpstr>Theme</vt:lpstr>
      </vt:variant>
      <vt:variant>
        <vt:i4>4</vt:i4>
      </vt:variant>
      <vt:variant>
        <vt:lpstr>Slide Titles</vt:lpstr>
      </vt:variant>
      <vt:variant>
        <vt:i4>28</vt:i4>
      </vt:variant>
    </vt:vector>
  </HeadingPairs>
  <TitlesOfParts>
    <vt:vector size="32" baseType="lpstr">
      <vt:lpstr>NG_MOC_Template</vt:lpstr>
      <vt:lpstr>NG_MOC_Core_Module</vt:lpstr>
      <vt:lpstr>1_Metro Presentation</vt:lpstr>
      <vt:lpstr>2_Metro Presentation</vt:lpstr>
      <vt:lpstr>Course Modules</vt:lpstr>
      <vt:lpstr>Module Overview</vt:lpstr>
      <vt:lpstr>PowerPoint Presentation</vt:lpstr>
      <vt:lpstr>Data types</vt:lpstr>
      <vt:lpstr>Data types</vt:lpstr>
      <vt:lpstr>Built-in data type categories</vt:lpstr>
      <vt:lpstr>Data types</vt:lpstr>
      <vt:lpstr>Data types</vt:lpstr>
      <vt:lpstr>Data types storage size</vt:lpstr>
      <vt:lpstr>Implicit and explicit conversions</vt:lpstr>
      <vt:lpstr>PowerPoint Presentation</vt:lpstr>
      <vt:lpstr>Tables </vt:lpstr>
      <vt:lpstr>Views</vt:lpstr>
      <vt:lpstr>Stored procedures</vt:lpstr>
      <vt:lpstr>User-Defined functions</vt:lpstr>
      <vt:lpstr>Primary differences between stored procedures and user-defined functions</vt:lpstr>
      <vt:lpstr>Naming conventions for your objects</vt:lpstr>
      <vt:lpstr>PowerPoint Presentation</vt:lpstr>
      <vt:lpstr>PowerPoint Presentation</vt:lpstr>
      <vt:lpstr>Common DDL statements</vt:lpstr>
      <vt:lpstr>CREATE statement</vt:lpstr>
      <vt:lpstr>Create new table</vt:lpstr>
      <vt:lpstr>ALTER statement</vt:lpstr>
      <vt:lpstr>DROP statement</vt:lpstr>
      <vt:lpstr>PowerPoint Presentation</vt:lpstr>
      <vt:lpstr>Summary</vt:lpstr>
      <vt:lpstr>Summary</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2009-10-07T16:00:10Z</dcterms:created>
  <dcterms:modified xsi:type="dcterms:W3CDTF">2015-01-27T19:50:33Z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0x010100144956FE3CD0384DA7E7A5916524330B</vt:lpwstr>
  </property>
</Properties>
</file>