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7"/>
  </p:notesMasterIdLst>
  <p:handoutMasterIdLst>
    <p:handoutMasterId r:id="rId58"/>
  </p:handoutMasterIdLst>
  <p:sldIdLst>
    <p:sldId id="256" r:id="rId2"/>
    <p:sldId id="307" r:id="rId3"/>
    <p:sldId id="314" r:id="rId4"/>
    <p:sldId id="313" r:id="rId5"/>
    <p:sldId id="312" r:id="rId6"/>
    <p:sldId id="315" r:id="rId7"/>
    <p:sldId id="316" r:id="rId8"/>
    <p:sldId id="318" r:id="rId9"/>
    <p:sldId id="317" r:id="rId10"/>
    <p:sldId id="311" r:id="rId11"/>
    <p:sldId id="319" r:id="rId12"/>
    <p:sldId id="322" r:id="rId13"/>
    <p:sldId id="320" r:id="rId14"/>
    <p:sldId id="321"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3" r:id="rId45"/>
    <p:sldId id="356" r:id="rId46"/>
    <p:sldId id="352" r:id="rId47"/>
    <p:sldId id="354" r:id="rId48"/>
    <p:sldId id="355" r:id="rId49"/>
    <p:sldId id="357" r:id="rId50"/>
    <p:sldId id="358" r:id="rId51"/>
    <p:sldId id="359" r:id="rId52"/>
    <p:sldId id="363" r:id="rId53"/>
    <p:sldId id="360" r:id="rId54"/>
    <p:sldId id="361" r:id="rId55"/>
    <p:sldId id="36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29" autoAdjust="0"/>
  </p:normalViewPr>
  <p:slideViewPr>
    <p:cSldViewPr>
      <p:cViewPr varScale="1">
        <p:scale>
          <a:sx n="65" d="100"/>
          <a:sy n="65" d="100"/>
        </p:scale>
        <p:origin x="-128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4807AF-FF07-4AF0-BB3D-F1A05E365700}" type="datetimeFigureOut">
              <a:rPr lang="en-US" smtClean="0"/>
              <a:t>9/29/2015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FA9230-E5EE-4CB8-A826-1FC5D01136E0}" type="slidenum">
              <a:rPr lang="en-US" smtClean="0"/>
              <a:t>‹#›</a:t>
            </a:fld>
            <a:endParaRPr lang="en-US"/>
          </a:p>
        </p:txBody>
      </p:sp>
    </p:spTree>
    <p:extLst>
      <p:ext uri="{BB962C8B-B14F-4D97-AF65-F5344CB8AC3E}">
        <p14:creationId xmlns:p14="http://schemas.microsoft.com/office/powerpoint/2010/main" val="32130358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45B3-CBC8-405E-A25A-EC9246F094AF}" type="datetimeFigureOut">
              <a:rPr lang="en-US" smtClean="0"/>
              <a:t>9/29/2015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B6A6-AF8E-4D18-8051-183E9D4D3771}" type="slidenum">
              <a:rPr lang="en-US" smtClean="0"/>
              <a:t>‹#›</a:t>
            </a:fld>
            <a:endParaRPr lang="en-US"/>
          </a:p>
        </p:txBody>
      </p:sp>
    </p:spTree>
    <p:extLst>
      <p:ext uri="{BB962C8B-B14F-4D97-AF65-F5344CB8AC3E}">
        <p14:creationId xmlns:p14="http://schemas.microsoft.com/office/powerpoint/2010/main" val="28262186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0497E249-3973-44BD-87EC-70A0F5C079FE}" type="datetime1">
              <a:rPr lang="en-US" smtClean="0"/>
              <a:t>9/29/2015</a:t>
            </a:fld>
            <a:endParaRPr lang="en-US" sz="1600"/>
          </a:p>
        </p:txBody>
      </p:sp>
      <p:sp>
        <p:nvSpPr>
          <p:cNvPr id="17" name="Footer Placeholder 16"/>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794363F-6EE5-4714-8215-70D1DD62D3E4}" type="datetime1">
              <a:rPr lang="en-US" smtClean="0"/>
              <a:t>9/29/2015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eaLnBrk="1" latinLnBrk="0" hangingPunct="1"/>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6F50E30-0361-4F38-9BA7-41277ECFFBE0}" type="datetime1">
              <a:rPr lang="en-US" smtClean="0"/>
              <a:t>9/29/2015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C88B8085-5696-484C-AD2A-FD2F0E21916B}" type="datetime1">
              <a:rPr lang="en-US" smtClean="0"/>
              <a:t>9/29/2015</a:t>
            </a:fld>
            <a:endParaRPr lang="en-US"/>
          </a:p>
        </p:txBody>
      </p:sp>
      <p:sp>
        <p:nvSpPr>
          <p:cNvPr id="5" name="Footer Placeholder 4"/>
          <p:cNvSpPr>
            <a:spLocks noGrp="1"/>
          </p:cNvSpPr>
          <p:nvPr>
            <p:ph type="ftr" sz="quarter" idx="11"/>
          </p:nvPr>
        </p:nvSpPr>
        <p:spPr>
          <a:xfrm>
            <a:off x="304800" y="6410848"/>
            <a:ext cx="4343400" cy="365760"/>
          </a:xfrm>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eaLnBrk="1" latinLnBrk="0" hangingPunct="1"/>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Date Placeholder 3"/>
          <p:cNvSpPr>
            <a:spLocks noGrp="1"/>
          </p:cNvSpPr>
          <p:nvPr>
            <p:ph type="dt" sz="half" idx="10"/>
          </p:nvPr>
        </p:nvSpPr>
        <p:spPr/>
        <p:txBody>
          <a:bodyPr/>
          <a:lstStyle/>
          <a:p>
            <a:pPr eaLnBrk="1" latinLnBrk="0" hangingPunct="1"/>
            <a:fld id="{6E3AC250-8E80-4D58-BD0F-E1088AD151BD}" type="datetime1">
              <a:rPr lang="en-US" smtClean="0"/>
              <a:t>9/29/2015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649D5442-58BA-425C-B3D7-4EC7774E0866}" type="datetime1">
              <a:rPr lang="en-US" smtClean="0"/>
              <a:t>9/29/2015</a:t>
            </a:fld>
            <a:endParaRPr lang="en-US"/>
          </a:p>
        </p:txBody>
      </p:sp>
      <p:sp>
        <p:nvSpPr>
          <p:cNvPr id="6" name="Footer Placeholder 5"/>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A35B97EA-49B3-4FE8-ACAF-9446567F16FA}" type="datetime1">
              <a:rPr lang="en-US" smtClean="0"/>
              <a:t>9/29/2015</a:t>
            </a:fld>
            <a:endParaRPr lang="en-US"/>
          </a:p>
        </p:txBody>
      </p:sp>
      <p:sp>
        <p:nvSpPr>
          <p:cNvPr id="8" name="Footer Placeholder 7"/>
          <p:cNvSpPr>
            <a:spLocks noGrp="1"/>
          </p:cNvSpPr>
          <p:nvPr>
            <p:ph type="ftr" sz="quarter" idx="11"/>
          </p:nvPr>
        </p:nvSpPr>
        <p:spPr>
          <a:xfrm>
            <a:off x="304800" y="6409944"/>
            <a:ext cx="4648200" cy="365760"/>
          </a:xfrm>
        </p:spPr>
        <p:txBody>
          <a:bodyPr/>
          <a:lstStyle/>
          <a:p>
            <a:r>
              <a:rPr kumimoji="0" lang="en-US" smtClean="0"/>
              <a:t>Copyright © 2015 Walter Wesley All Rights Reserved</a:t>
            </a:r>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eaLnBrk="1" latinLnBrk="0" hangingPunct="1"/>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82104422-FDFE-4566-A312-62809CDB05F3}" type="datetime1">
              <a:rPr lang="en-US" smtClean="0"/>
              <a:t>9/29/2015</a:t>
            </a:fld>
            <a:endParaRPr lang="en-US"/>
          </a:p>
        </p:txBody>
      </p:sp>
      <p:sp>
        <p:nvSpPr>
          <p:cNvPr id="4" name="Footer Placeholder 3"/>
          <p:cNvSpPr>
            <a:spLocks noGrp="1"/>
          </p:cNvSpPr>
          <p:nvPr>
            <p:ph type="ftr" sz="quarter" idx="11"/>
          </p:nvPr>
        </p:nvSpPr>
        <p:spPr/>
        <p:txBody>
          <a:bodyPr/>
          <a:lstStyle/>
          <a:p>
            <a:r>
              <a:rPr kumimoji="0" lang="en-US" smtClean="0"/>
              <a:t>Copyright © 2015 Walter Wesley All Rights Reserved</a:t>
            </a:r>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pPr eaLnBrk="1" latinLnBrk="0" hangingPunct="1"/>
            <a:fld id="{E128D9FF-98C3-4537-896C-20908AE84EE4}" type="datetime1">
              <a:rPr lang="en-US" smtClean="0"/>
              <a:t>9/29/2015</a:t>
            </a:fld>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2285A7A6-5803-431A-9E78-08B4903A5624}" type="datetime1">
              <a:rPr lang="en-US" smtClean="0"/>
              <a:t>9/29/2015</a:t>
            </a:fld>
            <a:endParaRPr lang="en-US"/>
          </a:p>
        </p:txBody>
      </p:sp>
      <p:sp>
        <p:nvSpPr>
          <p:cNvPr id="6" name="Footer Placeholder 5"/>
          <p:cNvSpPr>
            <a:spLocks noGrp="1"/>
          </p:cNvSpPr>
          <p:nvPr>
            <p:ph type="ftr" sz="quarter" idx="11"/>
          </p:nvPr>
        </p:nvSpPr>
        <p:spPr>
          <a:xfrm>
            <a:off x="301752" y="6492240"/>
            <a:ext cx="4651248" cy="365760"/>
          </a:xfrm>
        </p:spPr>
        <p:txBody>
          <a:bodyPr/>
          <a:lstStyle/>
          <a:p>
            <a:r>
              <a:rPr kumimoji="0" lang="en-US" smtClean="0"/>
              <a:t>Copyright © 2015 Walter Wesley All Rights Reserved</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71A71074-D3DA-45FE-9E36-33FD3499880E}" type="datetime1">
              <a:rPr lang="en-US" smtClean="0"/>
              <a:t>9/29/2015</a:t>
            </a:fld>
            <a:endParaRPr lang="en-US"/>
          </a:p>
        </p:txBody>
      </p:sp>
      <p:sp>
        <p:nvSpPr>
          <p:cNvPr id="6" name="Footer Placeholder 5"/>
          <p:cNvSpPr>
            <a:spLocks noGrp="1"/>
          </p:cNvSpPr>
          <p:nvPr>
            <p:ph type="ftr" sz="quarter" idx="11"/>
          </p:nvPr>
        </p:nvSpPr>
        <p:spPr>
          <a:xfrm>
            <a:off x="301752" y="6410848"/>
            <a:ext cx="4498848" cy="365760"/>
          </a:xfrm>
        </p:spPr>
        <p:txBody>
          <a:bodyPr/>
          <a:lstStyle/>
          <a:p>
            <a:r>
              <a:rPr kumimoji="0" lang="en-US" smtClean="0"/>
              <a:t>Copyright © 2015 Walter Wesley All Rights Reserved</a:t>
            </a:r>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eaLnBrk="1" latinLnBrk="0" hangingPunct="1"/>
            <a:fld id="{9A97221F-1140-4E3B-905D-3C9D302870BD}" type="datetime1">
              <a:rPr lang="en-US" smtClean="0"/>
              <a:t>9/29/2015</a:t>
            </a:fld>
            <a:endParaRPr lang="en-US" sz="1400">
              <a:solidFill>
                <a:schemeClr val="tx2"/>
              </a:solidFill>
            </a:endParaRPr>
          </a:p>
        </p:txBody>
      </p:sp>
      <p:sp>
        <p:nvSpPr>
          <p:cNvPr id="3" name="Footer Placeholder 2"/>
          <p:cNvSpPr>
            <a:spLocks noGrp="1"/>
          </p:cNvSpPr>
          <p:nvPr>
            <p:ph type="ftr" sz="quarter" idx="3"/>
          </p:nvPr>
        </p:nvSpPr>
        <p:spPr>
          <a:xfrm>
            <a:off x="304800" y="6410848"/>
            <a:ext cx="5486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smtClean="0">
                <a:solidFill>
                  <a:schemeClr val="tx2"/>
                </a:solidFill>
              </a:rPr>
              <a:t>Copyright © 2015 Walter Wesley All Rights Reserved</a:t>
            </a:r>
            <a:endParaRPr kumimoji="0" lang="en-US" sz="140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mtClean="0"/>
              <a:t>Lesson 2</a:t>
            </a:r>
            <a:endParaRPr lang="en-US" dirty="0"/>
          </a:p>
        </p:txBody>
      </p:sp>
      <p:sp>
        <p:nvSpPr>
          <p:cNvPr id="5" name="Footer Placeholder 4"/>
          <p:cNvSpPr>
            <a:spLocks noGrp="1"/>
          </p:cNvSpPr>
          <p:nvPr>
            <p:ph type="ftr" sz="quarter" idx="11"/>
          </p:nvPr>
        </p:nvSpPr>
        <p:spPr>
          <a:xfrm>
            <a:off x="304800" y="6410848"/>
            <a:ext cx="4114800" cy="365760"/>
          </a:xfrm>
        </p:spPr>
        <p:txBody>
          <a:bodyPr/>
          <a:lstStyle/>
          <a:p>
            <a:r>
              <a:rPr kumimoji="0" lang="en-US" dirty="0" smtClean="0"/>
              <a:t>Copyright © 2015 Walter Wesley All Rights Reserved</a:t>
            </a:r>
            <a:endParaRPr kumimoji="0" lang="en-US" dirty="0"/>
          </a:p>
        </p:txBody>
      </p:sp>
      <p:sp>
        <p:nvSpPr>
          <p:cNvPr id="6" name="Slide Number Placeholder 5"/>
          <p:cNvSpPr>
            <a:spLocks noGrp="1"/>
          </p:cNvSpPr>
          <p:nvPr>
            <p:ph type="sldNum" sz="quarter" idx="12"/>
          </p:nvPr>
        </p:nvSpPr>
        <p:spPr/>
        <p:txBody>
          <a:bodyPr/>
          <a:lstStyle/>
          <a:p>
            <a:pPr eaLnBrk="1" latinLnBrk="0" hangingPunct="1"/>
            <a:r>
              <a:rPr lang="en-US"/>
              <a:t>1</a:t>
            </a:r>
            <a:endParaRPr kumimoji="0" lang="en-US" dirty="0"/>
          </a:p>
        </p:txBody>
      </p:sp>
      <p:sp>
        <p:nvSpPr>
          <p:cNvPr id="2" name="Title 1"/>
          <p:cNvSpPr>
            <a:spLocks noGrp="1"/>
          </p:cNvSpPr>
          <p:nvPr>
            <p:ph type="ctrTitle"/>
          </p:nvPr>
        </p:nvSpPr>
        <p:spPr/>
        <p:txBody>
          <a:bodyPr/>
          <a:lstStyle/>
          <a:p>
            <a:pPr algn="ctr"/>
            <a:r>
              <a:rPr lang="en-US" dirty="0" smtClean="0"/>
              <a:t>Python for Informatics</a:t>
            </a:r>
            <a:endParaRPr lang="en-US" dirty="0"/>
          </a:p>
        </p:txBody>
      </p:sp>
    </p:spTree>
    <p:extLst>
      <p:ext uri="{BB962C8B-B14F-4D97-AF65-F5344CB8AC3E}">
        <p14:creationId xmlns:p14="http://schemas.microsoft.com/office/powerpoint/2010/main" val="120283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Conditional Execution – The “if” Statement</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
        <p:nvSpPr>
          <p:cNvPr id="5" name="Content Placeholder 4"/>
          <p:cNvSpPr>
            <a:spLocks noGrp="1"/>
          </p:cNvSpPr>
          <p:nvPr>
            <p:ph sz="quarter" idx="1"/>
          </p:nvPr>
        </p:nvSpPr>
        <p:spPr/>
        <p:txBody>
          <a:bodyPr>
            <a:normAutofit lnSpcReduction="10000"/>
          </a:bodyPr>
          <a:lstStyle/>
          <a:p>
            <a:pPr marL="0" indent="0">
              <a:buNone/>
            </a:pPr>
            <a:endParaRPr lang="en-US" sz="2800" smtClean="0"/>
          </a:p>
          <a:p>
            <a:pPr>
              <a:buFont typeface="Arial" panose="020B0604020202020204" pitchFamily="34" charset="0"/>
              <a:buChar char="•"/>
            </a:pPr>
            <a:r>
              <a:rPr lang="en-US" sz="2800" smtClean="0"/>
              <a:t>Sometimes we want to execute something </a:t>
            </a:r>
            <a:r>
              <a:rPr lang="en-US" sz="2800" b="1" i="1" smtClean="0"/>
              <a:t>only</a:t>
            </a:r>
            <a:r>
              <a:rPr lang="en-US" sz="2800" smtClean="0"/>
              <a:t> when a certain condition applies.</a:t>
            </a:r>
          </a:p>
          <a:p>
            <a:pPr>
              <a:buFont typeface="Arial" panose="020B0604020202020204" pitchFamily="34" charset="0"/>
              <a:buChar char="•"/>
            </a:pPr>
            <a:r>
              <a:rPr lang="en-US" sz="2800" smtClean="0"/>
              <a:t>This is accomplished by means of an “if” statement.</a:t>
            </a:r>
          </a:p>
          <a:p>
            <a:pPr>
              <a:buFont typeface="Arial" panose="020B0604020202020204" pitchFamily="34" charset="0"/>
              <a:buChar char="•"/>
            </a:pPr>
            <a:r>
              <a:rPr lang="en-US" sz="2800" smtClean="0"/>
              <a:t>Here’s an example of the syntax:</a:t>
            </a:r>
          </a:p>
          <a:p>
            <a:pPr marL="548640" lvl="2" indent="0">
              <a:buNone/>
            </a:pPr>
            <a:r>
              <a:rPr lang="en-US" sz="2100" b="1" i="1" smtClean="0"/>
              <a:t>if x &gt; 0 :</a:t>
            </a:r>
          </a:p>
          <a:p>
            <a:pPr marL="1097280" lvl="4" indent="0">
              <a:buNone/>
            </a:pPr>
            <a:r>
              <a:rPr lang="en-US" sz="1900" b="1" i="1"/>
              <a:t>p</a:t>
            </a:r>
            <a:r>
              <a:rPr lang="en-US" sz="1900" b="1" i="1" smtClean="0"/>
              <a:t>rint(′x is positive′)</a:t>
            </a:r>
          </a:p>
          <a:p>
            <a:pPr>
              <a:buFont typeface="Arial" panose="020B0604020202020204" pitchFamily="34" charset="0"/>
              <a:buChar char="•"/>
            </a:pPr>
            <a:r>
              <a:rPr lang="en-US" sz="2800"/>
              <a:t>If the value of x is greater than zero, “x is positive” will be printed to the console.</a:t>
            </a:r>
          </a:p>
          <a:p>
            <a:pPr marL="0" indent="0">
              <a:buNone/>
            </a:pPr>
            <a:endParaRPr lang="en-US" sz="2800">
              <a:latin typeface="Arial"/>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1290212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“if” Statement Flow Chart</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a:p>
        </p:txBody>
      </p:sp>
      <p:sp>
        <p:nvSpPr>
          <p:cNvPr id="5" name="Content Placeholder 4"/>
          <p:cNvSpPr>
            <a:spLocks noGrp="1"/>
          </p:cNvSpPr>
          <p:nvPr>
            <p:ph sz="quarter" idx="1"/>
          </p:nvPr>
        </p:nvSpPr>
        <p:spPr/>
        <p:txBody>
          <a:bodyPr>
            <a:normAutofit/>
          </a:bodyPr>
          <a:lstStyle/>
          <a:p>
            <a:pPr marL="0" indent="0">
              <a:buNone/>
            </a:pPr>
            <a:endParaRPr lang="en-US" sz="2800" smtClean="0"/>
          </a:p>
          <a:p>
            <a:pPr>
              <a:buFont typeface="Arial" panose="020B0604020202020204" pitchFamily="34" charset="0"/>
              <a:buChar char="•"/>
            </a:pPr>
            <a:r>
              <a:rPr lang="en-US" sz="2800" smtClean="0"/>
              <a:t>Although flow charts are rarely used in software development, they are helpful when learning how conditional execution works.</a:t>
            </a:r>
          </a:p>
          <a:p>
            <a:pPr>
              <a:buFont typeface="Arial" panose="020B0604020202020204" pitchFamily="34" charset="0"/>
              <a:buChar char="•"/>
            </a:pPr>
            <a:endParaRPr lang="en-US" sz="2800">
              <a:latin typeface="Arial"/>
            </a:endParaRPr>
          </a:p>
          <a:p>
            <a:pPr marL="0" indent="0">
              <a:buNone/>
            </a:pPr>
            <a:endParaRPr lang="en-US"/>
          </a:p>
        </p:txBody>
      </p:sp>
      <p:sp>
        <p:nvSpPr>
          <p:cNvPr id="6" name="Flowchart: Decision 5"/>
          <p:cNvSpPr/>
          <p:nvPr/>
        </p:nvSpPr>
        <p:spPr>
          <a:xfrm>
            <a:off x="3581400" y="4114800"/>
            <a:ext cx="1524000" cy="85961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rgbClr val="002060"/>
              </a:solidFill>
            </a:endParaRPr>
          </a:p>
          <a:p>
            <a:pPr algn="ctr"/>
            <a:r>
              <a:rPr lang="en-US" i="1" smtClean="0">
                <a:solidFill>
                  <a:srgbClr val="002060"/>
                </a:solidFill>
              </a:rPr>
              <a:t>x &gt; 0</a:t>
            </a:r>
          </a:p>
          <a:p>
            <a:pPr algn="ctr"/>
            <a:endParaRPr lang="en-US">
              <a:solidFill>
                <a:srgbClr val="002060"/>
              </a:solidFill>
            </a:endParaRPr>
          </a:p>
        </p:txBody>
      </p:sp>
      <p:cxnSp>
        <p:nvCxnSpPr>
          <p:cNvPr id="19" name="Straight Arrow Connector 18"/>
          <p:cNvCxnSpPr>
            <a:endCxn id="6" idx="0"/>
          </p:cNvCxnSpPr>
          <p:nvPr/>
        </p:nvCxnSpPr>
        <p:spPr>
          <a:xfrm>
            <a:off x="4343400" y="3581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3"/>
          </p:cNvCxnSpPr>
          <p:nvPr/>
        </p:nvCxnSpPr>
        <p:spPr>
          <a:xfrm>
            <a:off x="5105400" y="4544608"/>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58000" y="4544608"/>
            <a:ext cx="0" cy="25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67400" y="4873079"/>
            <a:ext cx="2667000" cy="384721"/>
          </a:xfrm>
          <a:prstGeom prst="rect">
            <a:avLst/>
          </a:prstGeom>
          <a:solidFill>
            <a:schemeClr val="bg2"/>
          </a:solidFill>
          <a:ln>
            <a:solidFill>
              <a:schemeClr val="accent1"/>
            </a:solidFill>
          </a:ln>
        </p:spPr>
        <p:txBody>
          <a:bodyPr wrap="square" rtlCol="0">
            <a:spAutoFit/>
          </a:bodyPr>
          <a:lstStyle/>
          <a:p>
            <a:pPr marL="182880" lvl="2"/>
            <a:r>
              <a:rPr lang="en-US" sz="1900"/>
              <a:t>print</a:t>
            </a:r>
            <a:r>
              <a:rPr lang="en-US" sz="1900" i="1"/>
              <a:t>(′x is positive′)</a:t>
            </a:r>
          </a:p>
        </p:txBody>
      </p:sp>
      <p:cxnSp>
        <p:nvCxnSpPr>
          <p:cNvPr id="31" name="Straight Connector 30"/>
          <p:cNvCxnSpPr/>
          <p:nvPr/>
        </p:nvCxnSpPr>
        <p:spPr>
          <a:xfrm>
            <a:off x="68580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43400" y="4953000"/>
            <a:ext cx="0" cy="1182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343400" y="5638800"/>
            <a:ext cx="2514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05400" y="4114800"/>
            <a:ext cx="914400" cy="384721"/>
          </a:xfrm>
          <a:prstGeom prst="rect">
            <a:avLst/>
          </a:prstGeom>
          <a:solidFill>
            <a:schemeClr val="bg2"/>
          </a:solidFill>
          <a:ln>
            <a:noFill/>
          </a:ln>
        </p:spPr>
        <p:txBody>
          <a:bodyPr wrap="square" rtlCol="0">
            <a:spAutoFit/>
          </a:bodyPr>
          <a:lstStyle/>
          <a:p>
            <a:pPr marL="182880" lvl="2"/>
            <a:r>
              <a:rPr lang="en-US" sz="1900" i="1" smtClean="0"/>
              <a:t>yes</a:t>
            </a:r>
            <a:endParaRPr lang="en-US" sz="1900" i="1"/>
          </a:p>
        </p:txBody>
      </p:sp>
      <p:sp>
        <p:nvSpPr>
          <p:cNvPr id="43" name="TextBox 42"/>
          <p:cNvSpPr txBox="1"/>
          <p:nvPr/>
        </p:nvSpPr>
        <p:spPr>
          <a:xfrm>
            <a:off x="3581400" y="4953000"/>
            <a:ext cx="685800" cy="384721"/>
          </a:xfrm>
          <a:prstGeom prst="rect">
            <a:avLst/>
          </a:prstGeom>
          <a:solidFill>
            <a:schemeClr val="bg2"/>
          </a:solidFill>
          <a:ln>
            <a:noFill/>
          </a:ln>
        </p:spPr>
        <p:txBody>
          <a:bodyPr wrap="square" rtlCol="0">
            <a:spAutoFit/>
          </a:bodyPr>
          <a:lstStyle/>
          <a:p>
            <a:pPr marL="182880" lvl="2"/>
            <a:r>
              <a:rPr lang="en-US" sz="1900" i="1" smtClean="0"/>
              <a:t>no</a:t>
            </a:r>
            <a:endParaRPr lang="en-US" sz="1900" i="1"/>
          </a:p>
        </p:txBody>
      </p:sp>
    </p:spTree>
    <p:extLst>
      <p:ext uri="{BB962C8B-B14F-4D97-AF65-F5344CB8AC3E}">
        <p14:creationId xmlns:p14="http://schemas.microsoft.com/office/powerpoint/2010/main" val="3582005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“if” Statement Flow Chart</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a:p>
        </p:txBody>
      </p:sp>
      <p:sp>
        <p:nvSpPr>
          <p:cNvPr id="5" name="Content Placeholder 4"/>
          <p:cNvSpPr>
            <a:spLocks noGrp="1"/>
          </p:cNvSpPr>
          <p:nvPr>
            <p:ph sz="quarter" idx="1"/>
          </p:nvPr>
        </p:nvSpPr>
        <p:spPr/>
        <p:txBody>
          <a:bodyPr>
            <a:normAutofit/>
          </a:bodyPr>
          <a:lstStyle/>
          <a:p>
            <a:pPr marL="0" indent="0">
              <a:buNone/>
            </a:pPr>
            <a:endParaRPr lang="en-US" sz="2800" smtClean="0"/>
          </a:p>
          <a:p>
            <a:pPr>
              <a:buFont typeface="Arial" panose="020B0604020202020204" pitchFamily="34" charset="0"/>
              <a:buChar char="•"/>
            </a:pPr>
            <a:r>
              <a:rPr lang="en-US" sz="2800" smtClean="0"/>
              <a:t>All of the relational operators act exactly as you would expect.</a:t>
            </a:r>
          </a:p>
          <a:p>
            <a:pPr>
              <a:buFont typeface="Arial" panose="020B0604020202020204" pitchFamily="34" charset="0"/>
              <a:buChar char="•"/>
            </a:pPr>
            <a:endParaRPr lang="en-US" sz="2800">
              <a:latin typeface="Arial"/>
            </a:endParaRPr>
          </a:p>
          <a:p>
            <a:pPr marL="0" indent="0">
              <a:buNone/>
            </a:pPr>
            <a:endParaRPr lang="en-US"/>
          </a:p>
        </p:txBody>
      </p:sp>
      <p:sp>
        <p:nvSpPr>
          <p:cNvPr id="6" name="Flowchart: Decision 5"/>
          <p:cNvSpPr/>
          <p:nvPr/>
        </p:nvSpPr>
        <p:spPr>
          <a:xfrm>
            <a:off x="3429000" y="4114800"/>
            <a:ext cx="1676400" cy="85961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rgbClr val="002060"/>
              </a:solidFill>
            </a:endParaRPr>
          </a:p>
          <a:p>
            <a:pPr algn="ctr"/>
            <a:r>
              <a:rPr lang="en-US" i="1" smtClean="0">
                <a:solidFill>
                  <a:srgbClr val="002060"/>
                </a:solidFill>
              </a:rPr>
              <a:t>x != 0</a:t>
            </a:r>
          </a:p>
          <a:p>
            <a:pPr algn="ctr"/>
            <a:endParaRPr lang="en-US">
              <a:solidFill>
                <a:srgbClr val="002060"/>
              </a:solidFill>
            </a:endParaRPr>
          </a:p>
        </p:txBody>
      </p:sp>
      <p:cxnSp>
        <p:nvCxnSpPr>
          <p:cNvPr id="19" name="Straight Arrow Connector 18"/>
          <p:cNvCxnSpPr>
            <a:endCxn id="6" idx="0"/>
          </p:cNvCxnSpPr>
          <p:nvPr/>
        </p:nvCxnSpPr>
        <p:spPr>
          <a:xfrm>
            <a:off x="4267200" y="3581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3"/>
          </p:cNvCxnSpPr>
          <p:nvPr/>
        </p:nvCxnSpPr>
        <p:spPr>
          <a:xfrm>
            <a:off x="5105400" y="4544608"/>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58000" y="4544608"/>
            <a:ext cx="0" cy="25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57800" y="4873079"/>
            <a:ext cx="3505200" cy="384721"/>
          </a:xfrm>
          <a:prstGeom prst="rect">
            <a:avLst/>
          </a:prstGeom>
          <a:solidFill>
            <a:schemeClr val="bg2"/>
          </a:solidFill>
          <a:ln>
            <a:solidFill>
              <a:schemeClr val="accent1"/>
            </a:solidFill>
          </a:ln>
        </p:spPr>
        <p:txBody>
          <a:bodyPr wrap="square" rtlCol="0">
            <a:spAutoFit/>
          </a:bodyPr>
          <a:lstStyle/>
          <a:p>
            <a:pPr marL="182880" lvl="2"/>
            <a:r>
              <a:rPr lang="en-US" sz="1900"/>
              <a:t>print</a:t>
            </a:r>
            <a:r>
              <a:rPr lang="en-US" sz="1900" i="1"/>
              <a:t>(′x is </a:t>
            </a:r>
            <a:r>
              <a:rPr lang="en-US" sz="1900" i="1" smtClean="0"/>
              <a:t>not equal to zero′)</a:t>
            </a:r>
            <a:endParaRPr lang="en-US" sz="1900" i="1"/>
          </a:p>
        </p:txBody>
      </p:sp>
      <p:cxnSp>
        <p:nvCxnSpPr>
          <p:cNvPr id="31" name="Straight Connector 30"/>
          <p:cNvCxnSpPr/>
          <p:nvPr/>
        </p:nvCxnSpPr>
        <p:spPr>
          <a:xfrm>
            <a:off x="68580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67200" y="4953000"/>
            <a:ext cx="0" cy="1182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267200" y="56388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05400" y="4114800"/>
            <a:ext cx="914400" cy="384721"/>
          </a:xfrm>
          <a:prstGeom prst="rect">
            <a:avLst/>
          </a:prstGeom>
          <a:solidFill>
            <a:schemeClr val="bg2"/>
          </a:solidFill>
          <a:ln>
            <a:noFill/>
          </a:ln>
        </p:spPr>
        <p:txBody>
          <a:bodyPr wrap="square" rtlCol="0">
            <a:spAutoFit/>
          </a:bodyPr>
          <a:lstStyle/>
          <a:p>
            <a:pPr marL="182880" lvl="2"/>
            <a:r>
              <a:rPr lang="en-US" sz="1900" i="1" smtClean="0"/>
              <a:t>yes</a:t>
            </a:r>
            <a:endParaRPr lang="en-US" sz="1900" i="1"/>
          </a:p>
        </p:txBody>
      </p:sp>
      <p:sp>
        <p:nvSpPr>
          <p:cNvPr id="43" name="TextBox 42"/>
          <p:cNvSpPr txBox="1"/>
          <p:nvPr/>
        </p:nvSpPr>
        <p:spPr>
          <a:xfrm>
            <a:off x="3581400" y="4953000"/>
            <a:ext cx="685800" cy="384721"/>
          </a:xfrm>
          <a:prstGeom prst="rect">
            <a:avLst/>
          </a:prstGeom>
          <a:solidFill>
            <a:schemeClr val="bg2"/>
          </a:solidFill>
          <a:ln>
            <a:noFill/>
          </a:ln>
        </p:spPr>
        <p:txBody>
          <a:bodyPr wrap="square" rtlCol="0">
            <a:spAutoFit/>
          </a:bodyPr>
          <a:lstStyle/>
          <a:p>
            <a:pPr marL="182880" lvl="2"/>
            <a:r>
              <a:rPr lang="en-US" sz="1900" i="1" smtClean="0"/>
              <a:t>no</a:t>
            </a:r>
            <a:endParaRPr lang="en-US" sz="1900" i="1"/>
          </a:p>
        </p:txBody>
      </p:sp>
      <p:sp>
        <p:nvSpPr>
          <p:cNvPr id="22" name="Flowchart: Decision 21"/>
          <p:cNvSpPr/>
          <p:nvPr/>
        </p:nvSpPr>
        <p:spPr>
          <a:xfrm>
            <a:off x="3429000" y="4114799"/>
            <a:ext cx="1676400" cy="85961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rgbClr val="002060"/>
              </a:solidFill>
            </a:endParaRPr>
          </a:p>
          <a:p>
            <a:pPr algn="ctr"/>
            <a:r>
              <a:rPr lang="en-US" i="1" smtClean="0">
                <a:solidFill>
                  <a:srgbClr val="002060"/>
                </a:solidFill>
              </a:rPr>
              <a:t>x != 0</a:t>
            </a:r>
          </a:p>
          <a:p>
            <a:pPr algn="ctr"/>
            <a:endParaRPr lang="en-US">
              <a:solidFill>
                <a:srgbClr val="002060"/>
              </a:solidFill>
            </a:endParaRPr>
          </a:p>
        </p:txBody>
      </p:sp>
      <p:cxnSp>
        <p:nvCxnSpPr>
          <p:cNvPr id="23" name="Straight Arrow Connector 22"/>
          <p:cNvCxnSpPr>
            <a:endCxn id="22" idx="0"/>
          </p:cNvCxnSpPr>
          <p:nvPr/>
        </p:nvCxnSpPr>
        <p:spPr>
          <a:xfrm>
            <a:off x="4267200" y="3581399"/>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3"/>
          </p:cNvCxnSpPr>
          <p:nvPr/>
        </p:nvCxnSpPr>
        <p:spPr>
          <a:xfrm>
            <a:off x="5105400" y="4544607"/>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4544607"/>
            <a:ext cx="0" cy="25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57800" y="4873078"/>
            <a:ext cx="3505200" cy="384721"/>
          </a:xfrm>
          <a:prstGeom prst="rect">
            <a:avLst/>
          </a:prstGeom>
          <a:solidFill>
            <a:schemeClr val="bg2"/>
          </a:solidFill>
          <a:ln>
            <a:solidFill>
              <a:schemeClr val="accent1"/>
            </a:solidFill>
          </a:ln>
        </p:spPr>
        <p:txBody>
          <a:bodyPr wrap="square" rtlCol="0">
            <a:spAutoFit/>
          </a:bodyPr>
          <a:lstStyle/>
          <a:p>
            <a:pPr marL="182880" lvl="2"/>
            <a:r>
              <a:rPr lang="en-US" sz="1900"/>
              <a:t>print</a:t>
            </a:r>
            <a:r>
              <a:rPr lang="en-US" sz="1900" i="1"/>
              <a:t>(′x is </a:t>
            </a:r>
            <a:r>
              <a:rPr lang="en-US" sz="1900" i="1" smtClean="0"/>
              <a:t>not equal to zero′)</a:t>
            </a:r>
            <a:endParaRPr lang="en-US" sz="1900" i="1"/>
          </a:p>
        </p:txBody>
      </p:sp>
      <p:cxnSp>
        <p:nvCxnSpPr>
          <p:cNvPr id="30" name="Straight Connector 29"/>
          <p:cNvCxnSpPr/>
          <p:nvPr/>
        </p:nvCxnSpPr>
        <p:spPr>
          <a:xfrm>
            <a:off x="6858000" y="525779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67200" y="4952999"/>
            <a:ext cx="0" cy="1182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267200" y="5638799"/>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05400" y="4114799"/>
            <a:ext cx="914400" cy="384721"/>
          </a:xfrm>
          <a:prstGeom prst="rect">
            <a:avLst/>
          </a:prstGeom>
          <a:solidFill>
            <a:schemeClr val="bg2"/>
          </a:solidFill>
          <a:ln>
            <a:noFill/>
          </a:ln>
        </p:spPr>
        <p:txBody>
          <a:bodyPr wrap="square" rtlCol="0">
            <a:spAutoFit/>
          </a:bodyPr>
          <a:lstStyle/>
          <a:p>
            <a:pPr marL="182880" lvl="2"/>
            <a:r>
              <a:rPr lang="en-US" sz="1900" i="1" smtClean="0"/>
              <a:t>yes</a:t>
            </a:r>
            <a:endParaRPr lang="en-US" sz="1900" i="1"/>
          </a:p>
        </p:txBody>
      </p:sp>
      <p:sp>
        <p:nvSpPr>
          <p:cNvPr id="37" name="TextBox 36"/>
          <p:cNvSpPr txBox="1"/>
          <p:nvPr/>
        </p:nvSpPr>
        <p:spPr>
          <a:xfrm>
            <a:off x="3581400" y="4952999"/>
            <a:ext cx="685800" cy="384721"/>
          </a:xfrm>
          <a:prstGeom prst="rect">
            <a:avLst/>
          </a:prstGeom>
          <a:solidFill>
            <a:schemeClr val="bg2"/>
          </a:solidFill>
          <a:ln>
            <a:noFill/>
          </a:ln>
        </p:spPr>
        <p:txBody>
          <a:bodyPr wrap="square" rtlCol="0">
            <a:spAutoFit/>
          </a:bodyPr>
          <a:lstStyle/>
          <a:p>
            <a:pPr marL="182880" lvl="2"/>
            <a:r>
              <a:rPr lang="en-US" sz="1900" i="1" smtClean="0"/>
              <a:t>no</a:t>
            </a:r>
            <a:endParaRPr lang="en-US" sz="1900" i="1"/>
          </a:p>
        </p:txBody>
      </p:sp>
    </p:spTree>
    <p:extLst>
      <p:ext uri="{BB962C8B-B14F-4D97-AF65-F5344CB8AC3E}">
        <p14:creationId xmlns:p14="http://schemas.microsoft.com/office/powerpoint/2010/main" val="1191673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PEMDAS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a:p>
        </p:txBody>
      </p:sp>
      <p:sp>
        <p:nvSpPr>
          <p:cNvPr id="5" name="Content Placeholder 4"/>
          <p:cNvSpPr>
            <a:spLocks noGrp="1"/>
          </p:cNvSpPr>
          <p:nvPr>
            <p:ph sz="quarter" idx="1"/>
          </p:nvPr>
        </p:nvSpPr>
        <p:spPr/>
        <p:txBody>
          <a:bodyPr>
            <a:normAutofit/>
          </a:bodyPr>
          <a:lstStyle/>
          <a:p>
            <a:pPr marL="0" indent="0">
              <a:buNone/>
            </a:pPr>
            <a:endParaRPr lang="en-US" sz="2800" smtClean="0"/>
          </a:p>
          <a:p>
            <a:pPr>
              <a:buFont typeface="Arial" panose="020B0604020202020204" pitchFamily="34" charset="0"/>
              <a:buChar char="•"/>
            </a:pPr>
            <a:r>
              <a:rPr lang="en-US" sz="2800" smtClean="0"/>
              <a:t>PEMDAS is a mnemonic that helps us remember the order of precedence of the various operations within a complex expression.</a:t>
            </a:r>
          </a:p>
          <a:p>
            <a:pPr marL="822960" lvl="3" indent="0">
              <a:buNone/>
            </a:pPr>
            <a:r>
              <a:rPr lang="en-US" sz="2100" smtClean="0"/>
              <a:t>P for Parentheses: anything with parentheses is evaluated 			before anything else.</a:t>
            </a:r>
          </a:p>
          <a:p>
            <a:pPr marL="822960" lvl="3" indent="0">
              <a:buNone/>
            </a:pPr>
            <a:r>
              <a:rPr lang="en-US" sz="2100" smtClean="0">
                <a:latin typeface="Arial"/>
              </a:rPr>
              <a:t>E for Exponentiation: This is the next highest precedence.</a:t>
            </a:r>
          </a:p>
          <a:p>
            <a:pPr marL="822960" lvl="3" indent="0">
              <a:buNone/>
            </a:pPr>
            <a:r>
              <a:rPr lang="en-US" sz="2100" smtClean="0">
                <a:latin typeface="Arial"/>
              </a:rPr>
              <a:t>M for Multiplication</a:t>
            </a:r>
          </a:p>
          <a:p>
            <a:pPr marL="822960" lvl="3" indent="0">
              <a:buNone/>
            </a:pPr>
            <a:r>
              <a:rPr lang="en-US" sz="2100" smtClean="0">
                <a:latin typeface="Arial"/>
              </a:rPr>
              <a:t>D for Division</a:t>
            </a:r>
          </a:p>
          <a:p>
            <a:pPr marL="822960" lvl="3" indent="0">
              <a:buNone/>
            </a:pPr>
            <a:r>
              <a:rPr lang="en-US" sz="2100" smtClean="0">
                <a:latin typeface="Arial"/>
              </a:rPr>
              <a:t>A for Addition</a:t>
            </a:r>
          </a:p>
          <a:p>
            <a:pPr marL="822960" lvl="3" indent="0">
              <a:buNone/>
            </a:pPr>
            <a:r>
              <a:rPr lang="en-US" sz="2100" smtClean="0">
                <a:latin typeface="Arial"/>
              </a:rPr>
              <a:t>S for Substraction: Any substraction is performed last!</a:t>
            </a:r>
            <a:endParaRPr lang="en-US"/>
          </a:p>
        </p:txBody>
      </p:sp>
    </p:spTree>
    <p:extLst>
      <p:ext uri="{BB962C8B-B14F-4D97-AF65-F5344CB8AC3E}">
        <p14:creationId xmlns:p14="http://schemas.microsoft.com/office/powerpoint/2010/main" val="4237762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a:p>
        </p:txBody>
      </p:sp>
      <p:sp>
        <p:nvSpPr>
          <p:cNvPr id="5" name="Content Placeholder 4"/>
          <p:cNvSpPr>
            <a:spLocks noGrp="1"/>
          </p:cNvSpPr>
          <p:nvPr>
            <p:ph sz="quarter" idx="1"/>
          </p:nvPr>
        </p:nvSpPr>
        <p:spPr/>
        <p:txBody>
          <a:bodyPr>
            <a:normAutofit/>
          </a:bodyPr>
          <a:lstStyle/>
          <a:p>
            <a:r>
              <a:rPr lang="en-US" sz="2800"/>
              <a:t>R</a:t>
            </a:r>
            <a:r>
              <a:rPr lang="en-US" sz="2800" smtClean="0"/>
              <a:t>emembering the first letter, “P”, of the PEMDAS acronym is both sufficient and preferred.</a:t>
            </a:r>
          </a:p>
          <a:p>
            <a:r>
              <a:rPr lang="en-US" sz="2800" smtClean="0"/>
              <a:t>The aggressive use of parentheses ensures that you don’t need to interpret meaning of an expression by sorting through the PEMDAS mnemonic in your head.</a:t>
            </a:r>
          </a:p>
          <a:p>
            <a:r>
              <a:rPr lang="en-US" sz="2800" smtClean="0"/>
              <a:t>This is a case wherein redundancy is a good thing! Use parentheses to enforce the order of evaluation you want, even if the parentheses are not needed. This habit will substantially clarify your intent.</a:t>
            </a:r>
          </a:p>
        </p:txBody>
      </p:sp>
    </p:spTree>
    <p:extLst>
      <p:ext uri="{BB962C8B-B14F-4D97-AF65-F5344CB8AC3E}">
        <p14:creationId xmlns:p14="http://schemas.microsoft.com/office/powerpoint/2010/main" val="2951126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Alternative Execution – The “if…else” Statement</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a:p>
        </p:txBody>
      </p:sp>
      <p:sp>
        <p:nvSpPr>
          <p:cNvPr id="5" name="Content Placeholder 4"/>
          <p:cNvSpPr>
            <a:spLocks noGrp="1"/>
          </p:cNvSpPr>
          <p:nvPr>
            <p:ph sz="quarter" idx="1"/>
          </p:nvPr>
        </p:nvSpPr>
        <p:spPr/>
        <p:txBody>
          <a:bodyPr>
            <a:normAutofit fontScale="85000" lnSpcReduction="10000"/>
          </a:bodyPr>
          <a:lstStyle/>
          <a:p>
            <a:pPr marL="0" indent="0">
              <a:buNone/>
            </a:pPr>
            <a:endParaRPr lang="en-US" sz="2800" smtClean="0"/>
          </a:p>
          <a:p>
            <a:pPr>
              <a:buFont typeface="Arial" panose="020B0604020202020204" pitchFamily="34" charset="0"/>
              <a:buChar char="•"/>
            </a:pPr>
            <a:r>
              <a:rPr lang="en-US" sz="2800" smtClean="0"/>
              <a:t>Sometimes we want to execute one thing when a certain condition applies, or another thing when the condition does not apply.</a:t>
            </a:r>
          </a:p>
          <a:p>
            <a:pPr>
              <a:buFont typeface="Arial" panose="020B0604020202020204" pitchFamily="34" charset="0"/>
              <a:buChar char="•"/>
            </a:pPr>
            <a:r>
              <a:rPr lang="en-US" sz="2800" smtClean="0"/>
              <a:t>This is accomplished by means of an “if…else” statement.</a:t>
            </a:r>
          </a:p>
          <a:p>
            <a:pPr>
              <a:buFont typeface="Arial" panose="020B0604020202020204" pitchFamily="34" charset="0"/>
              <a:buChar char="•"/>
            </a:pPr>
            <a:r>
              <a:rPr lang="en-US" sz="2800" smtClean="0"/>
              <a:t>Here’s an example of the syntax:</a:t>
            </a:r>
          </a:p>
          <a:p>
            <a:pPr marL="548640" lvl="2" indent="0">
              <a:buNone/>
            </a:pPr>
            <a:r>
              <a:rPr lang="en-US" sz="2200" b="1" i="1">
                <a:latin typeface="Arial"/>
              </a:rPr>
              <a:t>if x &gt; 0:</a:t>
            </a:r>
          </a:p>
          <a:p>
            <a:pPr marL="822960" lvl="3" indent="0">
              <a:buNone/>
            </a:pPr>
            <a:r>
              <a:rPr lang="en-US" sz="2200" b="1" i="1">
                <a:solidFill>
                  <a:schemeClr val="tx1"/>
                </a:solidFill>
                <a:latin typeface="Arial"/>
              </a:rPr>
              <a:t>print(′x is positive′)</a:t>
            </a:r>
          </a:p>
          <a:p>
            <a:pPr marL="548640" lvl="2" indent="0">
              <a:buNone/>
            </a:pPr>
            <a:r>
              <a:rPr lang="en-US" sz="2200" b="1" i="1">
                <a:latin typeface="Arial"/>
              </a:rPr>
              <a:t>else:</a:t>
            </a:r>
          </a:p>
          <a:p>
            <a:pPr marL="822960" lvl="3" indent="0">
              <a:buNone/>
            </a:pPr>
            <a:r>
              <a:rPr lang="en-US" sz="2200" b="1" i="1">
                <a:solidFill>
                  <a:schemeClr val="tx1"/>
                </a:solidFill>
                <a:latin typeface="Arial"/>
              </a:rPr>
              <a:t>print(′x is not positive′)</a:t>
            </a:r>
          </a:p>
          <a:p>
            <a:pPr marL="1097280" lvl="4" indent="0">
              <a:buNone/>
            </a:pPr>
            <a:endParaRPr lang="en-US" sz="1900" i="1" smtClean="0"/>
          </a:p>
          <a:p>
            <a:pPr>
              <a:buFont typeface="Arial" panose="020B0604020202020204" pitchFamily="34" charset="0"/>
              <a:buChar char="•"/>
            </a:pPr>
            <a:r>
              <a:rPr lang="en-US" sz="2800"/>
              <a:t>If the value of x is greater than zero, “x is positive” will be </a:t>
            </a:r>
            <a:r>
              <a:rPr lang="en-US" sz="2800" smtClean="0"/>
              <a:t>printed, otherwise </a:t>
            </a:r>
            <a:r>
              <a:rPr lang="en-US" sz="2800"/>
              <a:t>“x is </a:t>
            </a:r>
            <a:r>
              <a:rPr lang="en-US" sz="2800" smtClean="0"/>
              <a:t>not positive</a:t>
            </a:r>
            <a:r>
              <a:rPr lang="en-US" sz="2800"/>
              <a:t>” </a:t>
            </a:r>
            <a:r>
              <a:rPr lang="en-US" sz="2800" smtClean="0"/>
              <a:t>will be printed.</a:t>
            </a:r>
            <a:endParaRPr lang="en-US" sz="2800"/>
          </a:p>
          <a:p>
            <a:pPr marL="0" indent="0">
              <a:buNone/>
            </a:pPr>
            <a:endParaRPr lang="en-US" sz="2800">
              <a:latin typeface="Arial"/>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2311548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Nested Conditionals– Statement Layering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a:p>
        </p:txBody>
      </p:sp>
      <p:sp>
        <p:nvSpPr>
          <p:cNvPr id="5" name="Content Placeholder 4"/>
          <p:cNvSpPr>
            <a:spLocks noGrp="1"/>
          </p:cNvSpPr>
          <p:nvPr>
            <p:ph sz="quarter" idx="1"/>
          </p:nvPr>
        </p:nvSpPr>
        <p:spPr/>
        <p:txBody>
          <a:bodyPr>
            <a:normAutofit/>
          </a:bodyPr>
          <a:lstStyle/>
          <a:p>
            <a:pPr marL="0" indent="0">
              <a:buNone/>
            </a:pPr>
            <a:endParaRPr lang="en-US" sz="2800" smtClean="0"/>
          </a:p>
          <a:p>
            <a:pPr>
              <a:buFont typeface="Arial" panose="020B0604020202020204" pitchFamily="34" charset="0"/>
              <a:buChar char="•"/>
            </a:pPr>
            <a:r>
              <a:rPr lang="en-US" sz="2800" smtClean="0"/>
              <a:t>Nested conditions allow use to construct successive questions as if they are russion dolls.</a:t>
            </a:r>
          </a:p>
          <a:p>
            <a:pPr>
              <a:buFont typeface="Arial" panose="020B0604020202020204" pitchFamily="34" charset="0"/>
              <a:buChar char="•"/>
            </a:pPr>
            <a:r>
              <a:rPr lang="en-US" sz="2800" smtClean="0"/>
              <a:t>Here’s an example of the syntax:</a:t>
            </a:r>
          </a:p>
          <a:p>
            <a:pPr marL="548640" lvl="2" indent="0">
              <a:buNone/>
            </a:pPr>
            <a:r>
              <a:rPr lang="en-US" sz="1900" b="1" i="1">
                <a:latin typeface="Arial"/>
              </a:rPr>
              <a:t>if x &gt; 0:</a:t>
            </a:r>
          </a:p>
          <a:p>
            <a:pPr marL="822960" lvl="3" indent="0">
              <a:buNone/>
            </a:pPr>
            <a:r>
              <a:rPr lang="en-US" sz="1900" b="1" i="1">
                <a:solidFill>
                  <a:schemeClr val="tx1"/>
                </a:solidFill>
                <a:latin typeface="Arial"/>
              </a:rPr>
              <a:t>print(′x is positive′)</a:t>
            </a:r>
          </a:p>
          <a:p>
            <a:pPr marL="548640" lvl="2" indent="0">
              <a:buNone/>
            </a:pPr>
            <a:r>
              <a:rPr lang="en-US" sz="1900" b="1" i="1">
                <a:latin typeface="Arial"/>
              </a:rPr>
              <a:t>else:</a:t>
            </a:r>
          </a:p>
          <a:p>
            <a:pPr marL="822960" lvl="3" indent="0">
              <a:buNone/>
            </a:pPr>
            <a:r>
              <a:rPr lang="en-US" sz="1900" b="1" i="1">
                <a:solidFill>
                  <a:schemeClr val="tx1"/>
                </a:solidFill>
                <a:latin typeface="Arial"/>
              </a:rPr>
              <a:t>if x &lt; 0:</a:t>
            </a:r>
          </a:p>
          <a:p>
            <a:pPr marL="1097280" lvl="4" indent="0">
              <a:buNone/>
            </a:pPr>
            <a:r>
              <a:rPr lang="en-US" sz="1900" b="1" i="1">
                <a:latin typeface="Arial"/>
              </a:rPr>
              <a:t>print(′x is not negative′)</a:t>
            </a:r>
          </a:p>
          <a:p>
            <a:pPr marL="822960" lvl="3" indent="0">
              <a:buNone/>
            </a:pPr>
            <a:r>
              <a:rPr lang="en-US" sz="1900" b="1" i="1">
                <a:solidFill>
                  <a:schemeClr val="tx1"/>
                </a:solidFill>
                <a:latin typeface="Arial"/>
              </a:rPr>
              <a:t>else:</a:t>
            </a:r>
          </a:p>
          <a:p>
            <a:pPr marL="1097280" lvl="4" indent="0">
              <a:buNone/>
            </a:pPr>
            <a:r>
              <a:rPr lang="en-US" sz="1900" b="1" i="1">
                <a:latin typeface="Arial"/>
              </a:rPr>
              <a:t>print(′x is zero′)</a:t>
            </a:r>
          </a:p>
          <a:p>
            <a:pPr marL="548640" lvl="2" indent="0">
              <a:buNone/>
            </a:pPr>
            <a:endParaRPr lang="en-US" sz="2100" i="1"/>
          </a:p>
          <a:p>
            <a:pPr marL="1097280" lvl="4" indent="0">
              <a:buNone/>
            </a:pPr>
            <a:endParaRPr lang="en-US" sz="1900" i="1" smtClean="0"/>
          </a:p>
          <a:p>
            <a:pPr marL="0" indent="0">
              <a:buNone/>
            </a:pPr>
            <a:endParaRPr lang="en-US" sz="2800">
              <a:latin typeface="Arial"/>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418581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t>
            </a:r>
            <a:r>
              <a:rPr lang="en-US" smtClean="0"/>
              <a:t>ry/except Error Handling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a:p>
        </p:txBody>
      </p:sp>
      <p:sp>
        <p:nvSpPr>
          <p:cNvPr id="5" name="Content Placeholder 4"/>
          <p:cNvSpPr>
            <a:spLocks noGrp="1"/>
          </p:cNvSpPr>
          <p:nvPr>
            <p:ph sz="quarter" idx="1"/>
          </p:nvPr>
        </p:nvSpPr>
        <p:spPr/>
        <p:txBody>
          <a:bodyPr>
            <a:normAutofit lnSpcReduction="10000"/>
          </a:bodyPr>
          <a:lstStyle/>
          <a:p>
            <a:pPr marL="0" indent="0">
              <a:buNone/>
            </a:pPr>
            <a:endParaRPr lang="en-US" sz="2800" smtClean="0"/>
          </a:p>
          <a:p>
            <a:pPr>
              <a:buFont typeface="Arial" panose="020B0604020202020204" pitchFamily="34" charset="0"/>
              <a:buChar char="•"/>
            </a:pPr>
            <a:r>
              <a:rPr lang="en-US" sz="2800" smtClean="0"/>
              <a:t>Error handling is a critical software feature.</a:t>
            </a:r>
          </a:p>
          <a:p>
            <a:pPr>
              <a:buFont typeface="Arial" panose="020B0604020202020204" pitchFamily="34" charset="0"/>
              <a:buChar char="•"/>
            </a:pPr>
            <a:r>
              <a:rPr lang="en-US" sz="2800" smtClean="0"/>
              <a:t>In order for software to be trustworthy, we must have confidence that it is correct, or that it will inform us when it is not correct.</a:t>
            </a:r>
          </a:p>
          <a:p>
            <a:pPr>
              <a:buFont typeface="Arial" panose="020B0604020202020204" pitchFamily="34" charset="0"/>
              <a:buChar char="•"/>
            </a:pPr>
            <a:r>
              <a:rPr lang="en-US" sz="2800" smtClean="0"/>
              <a:t>Without error handling, your program can crash in a surprising and confusing ways.</a:t>
            </a:r>
          </a:p>
          <a:p>
            <a:pPr>
              <a:buFont typeface="Arial" panose="020B0604020202020204" pitchFamily="34" charset="0"/>
              <a:buChar char="•"/>
            </a:pPr>
            <a:r>
              <a:rPr lang="en-US" sz="2800" smtClean="0"/>
              <a:t>The try/except construct enables your Python code to identify errors and respond to those errors in a graceful way.</a:t>
            </a:r>
            <a:endParaRPr lang="en-US" sz="1900"/>
          </a:p>
          <a:p>
            <a:pPr marL="548640" lvl="2" indent="0">
              <a:buNone/>
            </a:pPr>
            <a:endParaRPr lang="en-US" sz="2100" i="1"/>
          </a:p>
          <a:p>
            <a:pPr marL="1097280" lvl="4" indent="0">
              <a:buNone/>
            </a:pPr>
            <a:endParaRPr lang="en-US" sz="1900" i="1" smtClean="0"/>
          </a:p>
          <a:p>
            <a:pPr marL="0" indent="0">
              <a:buNone/>
            </a:pPr>
            <a:endParaRPr lang="en-US" sz="2800">
              <a:latin typeface="Arial"/>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184375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t>
            </a:r>
            <a:r>
              <a:rPr lang="en-US" smtClean="0"/>
              <a:t>ry/except Error Handling</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a:p>
        </p:txBody>
      </p:sp>
      <p:sp>
        <p:nvSpPr>
          <p:cNvPr id="5" name="Content Placeholder 4"/>
          <p:cNvSpPr>
            <a:spLocks noGrp="1"/>
          </p:cNvSpPr>
          <p:nvPr>
            <p:ph sz="quarter" idx="1"/>
          </p:nvPr>
        </p:nvSpPr>
        <p:spPr>
          <a:xfrm>
            <a:off x="304800" y="1447800"/>
            <a:ext cx="8503920" cy="4572000"/>
          </a:xfrm>
        </p:spPr>
        <p:txBody>
          <a:bodyPr>
            <a:normAutofit lnSpcReduction="10000"/>
          </a:bodyPr>
          <a:lstStyle/>
          <a:p>
            <a:r>
              <a:rPr lang="en-US" sz="2800" smtClean="0"/>
              <a:t>Excecute the following code:</a:t>
            </a:r>
            <a:endParaRPr lang="en-US" sz="2800" i="1"/>
          </a:p>
          <a:p>
            <a:pPr marL="274320" lvl="1" indent="0">
              <a:buNone/>
            </a:pPr>
            <a:r>
              <a:rPr lang="en-US" sz="1900" b="1" i="1">
                <a:solidFill>
                  <a:schemeClr val="tx1"/>
                </a:solidFill>
                <a:latin typeface="Arial"/>
              </a:rPr>
              <a:t>prompt = 'Please enter '</a:t>
            </a:r>
          </a:p>
          <a:p>
            <a:pPr marL="274320" lvl="1" indent="0">
              <a:buNone/>
            </a:pPr>
            <a:endParaRPr lang="en-US" sz="1900" b="1" i="1">
              <a:solidFill>
                <a:schemeClr val="tx1"/>
              </a:solidFill>
              <a:latin typeface="Arial"/>
            </a:endParaRPr>
          </a:p>
          <a:p>
            <a:pPr marL="274320" lvl="1" indent="0">
              <a:buNone/>
            </a:pPr>
            <a:r>
              <a:rPr lang="en-US" sz="1900" b="1" i="1">
                <a:solidFill>
                  <a:schemeClr val="tx1"/>
                </a:solidFill>
                <a:latin typeface="Arial"/>
              </a:rPr>
              <a:t>numerator = float(raw_input(prompt + 'the numerator:'))</a:t>
            </a:r>
          </a:p>
          <a:p>
            <a:pPr marL="274320" lvl="1" indent="0">
              <a:buNone/>
            </a:pPr>
            <a:r>
              <a:rPr lang="en-US" sz="1900" b="1" i="1">
                <a:solidFill>
                  <a:schemeClr val="tx1"/>
                </a:solidFill>
                <a:latin typeface="Arial"/>
              </a:rPr>
              <a:t>denominator = float(raw_input(prompt + 'the denominator:'))</a:t>
            </a:r>
          </a:p>
          <a:p>
            <a:pPr marL="274320" lvl="1" indent="0">
              <a:buNone/>
            </a:pPr>
            <a:endParaRPr lang="en-US" sz="1900" b="1" i="1">
              <a:solidFill>
                <a:schemeClr val="tx1"/>
              </a:solidFill>
              <a:latin typeface="Arial"/>
            </a:endParaRPr>
          </a:p>
          <a:p>
            <a:pPr marL="274320" lvl="1" indent="0">
              <a:buNone/>
            </a:pPr>
            <a:r>
              <a:rPr lang="en-US" sz="1900" b="1" i="1">
                <a:solidFill>
                  <a:schemeClr val="tx1"/>
                </a:solidFill>
                <a:latin typeface="Arial"/>
              </a:rPr>
              <a:t>fraction = float(numerator) / denominator</a:t>
            </a:r>
          </a:p>
          <a:p>
            <a:pPr marL="274320" lvl="1" indent="0">
              <a:buNone/>
            </a:pPr>
            <a:endParaRPr lang="en-US" sz="1900" b="1" i="1">
              <a:solidFill>
                <a:schemeClr val="tx1"/>
              </a:solidFill>
              <a:latin typeface="Arial"/>
            </a:endParaRPr>
          </a:p>
          <a:p>
            <a:pPr marL="274320" lvl="1" indent="0">
              <a:buNone/>
            </a:pPr>
            <a:r>
              <a:rPr lang="en-US" sz="1900" b="1" i="1">
                <a:solidFill>
                  <a:schemeClr val="tx1"/>
                </a:solidFill>
                <a:latin typeface="Arial"/>
              </a:rPr>
              <a:t>print('The result of division is ' + str(fraction))</a:t>
            </a:r>
          </a:p>
          <a:p>
            <a:pPr marL="274320" lvl="1" indent="0">
              <a:buNone/>
            </a:pPr>
            <a:endParaRPr lang="en-US" i="1"/>
          </a:p>
          <a:p>
            <a:r>
              <a:rPr lang="en-US" smtClean="0"/>
              <a:t>For the first trial, use values 10 and 3.</a:t>
            </a:r>
          </a:p>
          <a:p>
            <a:r>
              <a:rPr lang="en-US" smtClean="0"/>
              <a:t>For the second trial, use values 10 and 0.</a:t>
            </a:r>
            <a:endParaRPr lang="en-US" sz="2800">
              <a:latin typeface="Arial"/>
            </a:endParaRPr>
          </a:p>
        </p:txBody>
      </p:sp>
    </p:spTree>
    <p:extLst>
      <p:ext uri="{BB962C8B-B14F-4D97-AF65-F5344CB8AC3E}">
        <p14:creationId xmlns:p14="http://schemas.microsoft.com/office/powerpoint/2010/main" val="382930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Running tryExcept.py…</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70000" lnSpcReduction="20000"/>
          </a:bodyPr>
          <a:lstStyle/>
          <a:p>
            <a:pPr marL="0" indent="0">
              <a:buNone/>
            </a:pPr>
            <a:endParaRPr lang="en-US" smtClean="0"/>
          </a:p>
          <a:p>
            <a:r>
              <a:rPr lang="en-US" sz="2800">
                <a:latin typeface="Arial"/>
              </a:rPr>
              <a:t>Please enter the numerator:10</a:t>
            </a:r>
          </a:p>
          <a:p>
            <a:endParaRPr lang="en-US" sz="2800">
              <a:latin typeface="Arial"/>
            </a:endParaRPr>
          </a:p>
          <a:p>
            <a:r>
              <a:rPr lang="en-US" sz="2800">
                <a:latin typeface="Arial"/>
              </a:rPr>
              <a:t>Please enter the denominator:0</a:t>
            </a:r>
          </a:p>
          <a:p>
            <a:r>
              <a:rPr lang="en-US" sz="2800">
                <a:latin typeface="Arial"/>
              </a:rPr>
              <a:t>---------------------------------------------------------------------------</a:t>
            </a:r>
          </a:p>
          <a:p>
            <a:r>
              <a:rPr lang="en-US" sz="2800">
                <a:latin typeface="Arial"/>
              </a:rPr>
              <a:t>ZeroDivisionError                         Traceback (most recent call last)</a:t>
            </a:r>
          </a:p>
          <a:p>
            <a:r>
              <a:rPr lang="en-US" sz="2800">
                <a:latin typeface="Arial"/>
              </a:rPr>
              <a:t>C:\Users\SDCCD User\dev\pythonForInformatics\tryExcept.py in &lt;module&gt;()</a:t>
            </a:r>
          </a:p>
          <a:p>
            <a:r>
              <a:rPr lang="en-US" sz="2800">
                <a:latin typeface="Arial"/>
              </a:rPr>
              <a:t>      4 denominator = float(raw_input(prompt + 'the denominator:'))</a:t>
            </a:r>
          </a:p>
          <a:p>
            <a:r>
              <a:rPr lang="en-US" sz="2800">
                <a:latin typeface="Arial"/>
              </a:rPr>
              <a:t>      5 </a:t>
            </a:r>
          </a:p>
          <a:p>
            <a:r>
              <a:rPr lang="en-US" sz="2800">
                <a:latin typeface="Arial"/>
              </a:rPr>
              <a:t>----&gt; 6 fraction = float(numerator) / denominator</a:t>
            </a:r>
          </a:p>
          <a:p>
            <a:r>
              <a:rPr lang="en-US" sz="2800">
                <a:latin typeface="Arial"/>
              </a:rPr>
              <a:t>      7 </a:t>
            </a:r>
          </a:p>
          <a:p>
            <a:r>
              <a:rPr lang="en-US" sz="2800">
                <a:latin typeface="Arial"/>
              </a:rPr>
              <a:t>      8 print('The result of division is ' + str(fraction))</a:t>
            </a:r>
          </a:p>
          <a:p>
            <a:endParaRPr lang="en-US" sz="2800">
              <a:latin typeface="Arial"/>
            </a:endParaRPr>
          </a:p>
          <a:p>
            <a:r>
              <a:rPr lang="en-US" sz="2800">
                <a:latin typeface="Arial"/>
              </a:rPr>
              <a:t>ZeroDivisionError: float division by zero </a:t>
            </a:r>
          </a:p>
          <a:p>
            <a:endParaRPr lang="en-US" sz="2800">
              <a:latin typeface="Arial"/>
            </a:endParaRPr>
          </a:p>
        </p:txBody>
      </p:sp>
    </p:spTree>
    <p:extLst>
      <p:ext uri="{BB962C8B-B14F-4D97-AF65-F5344CB8AC3E}">
        <p14:creationId xmlns:p14="http://schemas.microsoft.com/office/powerpoint/2010/main" val="387418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About Data Types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a:p>
        </p:txBody>
      </p:sp>
      <p:sp>
        <p:nvSpPr>
          <p:cNvPr id="5" name="Content Placeholder 4"/>
          <p:cNvSpPr>
            <a:spLocks noGrp="1"/>
          </p:cNvSpPr>
          <p:nvPr>
            <p:ph sz="quarter" idx="1"/>
          </p:nvPr>
        </p:nvSpPr>
        <p:spPr/>
        <p:txBody>
          <a:bodyPr>
            <a:normAutofit/>
          </a:bodyPr>
          <a:lstStyle/>
          <a:p>
            <a:pPr>
              <a:buFont typeface="Arial" panose="020B0604020202020204" pitchFamily="34" charset="0"/>
              <a:buChar char="•"/>
            </a:pPr>
            <a:r>
              <a:rPr lang="en-US"/>
              <a:t>In our previous lesson, we looked at mixed expressions that used operand values with integer and </a:t>
            </a:r>
            <a:r>
              <a:rPr lang="en-US" smtClean="0"/>
              <a:t>float </a:t>
            </a:r>
            <a:r>
              <a:rPr lang="en-US"/>
              <a:t>types</a:t>
            </a:r>
            <a:r>
              <a:rPr lang="en-US" smtClean="0"/>
              <a:t>.</a:t>
            </a:r>
          </a:p>
          <a:p>
            <a:pPr>
              <a:buFont typeface="Arial" panose="020B0604020202020204" pitchFamily="34" charset="0"/>
              <a:buChar char="•"/>
            </a:pPr>
            <a:r>
              <a:rPr lang="en-US"/>
              <a:t>There are four distinct </a:t>
            </a:r>
            <a:r>
              <a:rPr lang="en-US" b="1"/>
              <a:t>numeric</a:t>
            </a:r>
            <a:r>
              <a:rPr lang="en-US"/>
              <a:t> types: plain integers, long integers, floating point numbers, and complex numbers</a:t>
            </a:r>
            <a:r>
              <a:rPr lang="en-US" smtClean="0"/>
              <a:t>.</a:t>
            </a:r>
          </a:p>
          <a:p>
            <a:pPr>
              <a:buFont typeface="Arial" panose="020B0604020202020204" pitchFamily="34" charset="0"/>
              <a:buChar char="•"/>
            </a:pPr>
            <a:r>
              <a:rPr lang="en-US" smtClean="0"/>
              <a:t>These specific numeric types are often referred to by their shortened designations: </a:t>
            </a:r>
            <a:r>
              <a:rPr lang="en-US" i="1" smtClean="0"/>
              <a:t>integer</a:t>
            </a:r>
            <a:r>
              <a:rPr lang="en-US" smtClean="0"/>
              <a:t>, </a:t>
            </a:r>
            <a:r>
              <a:rPr lang="en-US" i="1" smtClean="0"/>
              <a:t>long</a:t>
            </a:r>
            <a:r>
              <a:rPr lang="en-US" smtClean="0"/>
              <a:t>, </a:t>
            </a:r>
            <a:r>
              <a:rPr lang="en-US" i="1" smtClean="0"/>
              <a:t>float</a:t>
            </a:r>
            <a:r>
              <a:rPr lang="en-US" smtClean="0"/>
              <a:t>, and </a:t>
            </a:r>
            <a:r>
              <a:rPr lang="en-US" i="1" smtClean="0"/>
              <a:t>complex</a:t>
            </a:r>
            <a:r>
              <a:rPr lang="en-US" smtClean="0"/>
              <a:t>.</a:t>
            </a:r>
            <a:endParaRPr lang="en-US"/>
          </a:p>
          <a:p>
            <a:pPr>
              <a:buFont typeface="Arial" panose="020B0604020202020204" pitchFamily="34" charset="0"/>
              <a:buChar char="•"/>
            </a:pPr>
            <a:endParaRPr lang="en-US"/>
          </a:p>
        </p:txBody>
      </p:sp>
    </p:spTree>
    <p:extLst>
      <p:ext uri="{BB962C8B-B14F-4D97-AF65-F5344CB8AC3E}">
        <p14:creationId xmlns:p14="http://schemas.microsoft.com/office/powerpoint/2010/main" val="4215310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Short-circuit Evaluation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5" name="Content Placeholder 4"/>
          <p:cNvSpPr>
            <a:spLocks noGrp="1"/>
          </p:cNvSpPr>
          <p:nvPr>
            <p:ph sz="quarter" idx="1"/>
          </p:nvPr>
        </p:nvSpPr>
        <p:spPr>
          <a:xfrm>
            <a:off x="304800" y="1447800"/>
            <a:ext cx="8503920" cy="4572000"/>
          </a:xfrm>
        </p:spPr>
        <p:txBody>
          <a:bodyPr>
            <a:normAutofit/>
          </a:bodyPr>
          <a:lstStyle/>
          <a:p>
            <a:pPr marL="0" indent="0">
              <a:buNone/>
            </a:pPr>
            <a:endParaRPr lang="en-US" smtClean="0"/>
          </a:p>
          <a:p>
            <a:r>
              <a:rPr lang="en-US" sz="2800" smtClean="0">
                <a:latin typeface="Arial"/>
              </a:rPr>
              <a:t>For reasons of efficiency, the Python interpreter will not evaluate a complex logical expression in its entirety, if it is not needed for deducing the final result.</a:t>
            </a:r>
            <a:endParaRPr lang="en-US" sz="2800">
              <a:latin typeface="Arial"/>
            </a:endParaRPr>
          </a:p>
          <a:p>
            <a:r>
              <a:rPr lang="en-US" sz="2800" smtClean="0">
                <a:latin typeface="Arial"/>
              </a:rPr>
              <a:t>Given the expression…    x &gt; 10 and y &gt; 100</a:t>
            </a:r>
          </a:p>
          <a:p>
            <a:pPr lvl="1"/>
            <a:r>
              <a:rPr lang="en-US" sz="2300" smtClean="0">
                <a:latin typeface="Arial"/>
              </a:rPr>
              <a:t>If x is less than or equal to 10, the subexpression x &gt; 100 will </a:t>
            </a:r>
            <a:r>
              <a:rPr lang="en-US" sz="2300" b="1" i="1" smtClean="0">
                <a:latin typeface="Arial"/>
              </a:rPr>
              <a:t>not</a:t>
            </a:r>
            <a:r>
              <a:rPr lang="en-US" sz="2300" smtClean="0">
                <a:latin typeface="Arial"/>
              </a:rPr>
              <a:t> be evaluated! It’s not necessary, since we know that the full expression must be false regardless.</a:t>
            </a:r>
          </a:p>
          <a:p>
            <a:pPr lvl="1"/>
            <a:endParaRPr lang="en-US" sz="2300" smtClean="0">
              <a:latin typeface="Arial"/>
            </a:endParaRPr>
          </a:p>
          <a:p>
            <a:pPr marL="0" indent="0">
              <a:buNone/>
            </a:pPr>
            <a:endParaRPr lang="en-US" sz="2800">
              <a:latin typeface="Arial"/>
            </a:endParaRPr>
          </a:p>
          <a:p>
            <a:endParaRPr lang="en-US" sz="2800">
              <a:latin typeface="Arial"/>
            </a:endParaRPr>
          </a:p>
        </p:txBody>
      </p:sp>
    </p:spTree>
    <p:extLst>
      <p:ext uri="{BB962C8B-B14F-4D97-AF65-F5344CB8AC3E}">
        <p14:creationId xmlns:p14="http://schemas.microsoft.com/office/powerpoint/2010/main" val="2215492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Guardian Pattern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5" name="Content Placeholder 4"/>
          <p:cNvSpPr>
            <a:spLocks noGrp="1"/>
          </p:cNvSpPr>
          <p:nvPr>
            <p:ph sz="quarter" idx="1"/>
          </p:nvPr>
        </p:nvSpPr>
        <p:spPr>
          <a:xfrm>
            <a:off x="304800" y="1447800"/>
            <a:ext cx="8503920" cy="4572000"/>
          </a:xfrm>
        </p:spPr>
        <p:txBody>
          <a:bodyPr>
            <a:normAutofit/>
          </a:bodyPr>
          <a:lstStyle/>
          <a:p>
            <a:pPr marL="0" indent="0">
              <a:buNone/>
            </a:pPr>
            <a:endParaRPr lang="en-US" smtClean="0"/>
          </a:p>
          <a:p>
            <a:r>
              <a:rPr lang="en-US" sz="2800" smtClean="0">
                <a:latin typeface="Arial"/>
              </a:rPr>
              <a:t>Short-circuit evaluation has given rise to the </a:t>
            </a:r>
            <a:r>
              <a:rPr lang="en-US" sz="2800" b="1" i="1" smtClean="0">
                <a:latin typeface="Arial"/>
              </a:rPr>
              <a:t>guardian pattern</a:t>
            </a:r>
            <a:r>
              <a:rPr lang="en-US" sz="2800" smtClean="0">
                <a:latin typeface="Arial"/>
              </a:rPr>
              <a:t>.</a:t>
            </a:r>
          </a:p>
          <a:p>
            <a:r>
              <a:rPr lang="en-US" sz="2800" smtClean="0">
                <a:latin typeface="Arial"/>
              </a:rPr>
              <a:t>The </a:t>
            </a:r>
            <a:r>
              <a:rPr lang="en-US" sz="2800" i="1" smtClean="0">
                <a:latin typeface="Arial"/>
              </a:rPr>
              <a:t>guardian pattern</a:t>
            </a:r>
            <a:r>
              <a:rPr lang="en-US" sz="2800" smtClean="0">
                <a:latin typeface="Arial"/>
              </a:rPr>
              <a:t> is a coding technique that enables us to avoid computations that would otherwise be catastrophic.</a:t>
            </a:r>
          </a:p>
          <a:p>
            <a:r>
              <a:rPr lang="en-US" sz="2800">
                <a:latin typeface="Arial"/>
              </a:rPr>
              <a:t>Instead of…</a:t>
            </a:r>
          </a:p>
          <a:p>
            <a:pPr marL="548640" lvl="2" indent="0">
              <a:buNone/>
            </a:pPr>
            <a:r>
              <a:rPr lang="en-US" sz="2100">
                <a:latin typeface="Arial"/>
              </a:rPr>
              <a:t>x</a:t>
            </a:r>
            <a:r>
              <a:rPr lang="en-US" sz="2100" smtClean="0">
                <a:latin typeface="Arial"/>
              </a:rPr>
              <a:t> &gt; 10 and x / y &gt; 3</a:t>
            </a:r>
          </a:p>
          <a:p>
            <a:r>
              <a:rPr lang="en-US" sz="2800">
                <a:latin typeface="Arial"/>
              </a:rPr>
              <a:t>With the </a:t>
            </a:r>
            <a:r>
              <a:rPr lang="en-US" sz="2800" i="1">
                <a:latin typeface="Arial"/>
              </a:rPr>
              <a:t>guardian pattern</a:t>
            </a:r>
            <a:r>
              <a:rPr lang="en-US" sz="2800">
                <a:latin typeface="Arial"/>
              </a:rPr>
              <a:t>, we have…</a:t>
            </a:r>
          </a:p>
          <a:p>
            <a:pPr marL="548640" lvl="4" indent="0">
              <a:buClr>
                <a:schemeClr val="accent1"/>
              </a:buClr>
              <a:buSzPct val="85000"/>
              <a:buNone/>
            </a:pPr>
            <a:r>
              <a:rPr lang="en-US" sz="1900">
                <a:latin typeface="Arial"/>
              </a:rPr>
              <a:t>x &gt; 10 and </a:t>
            </a:r>
            <a:r>
              <a:rPr lang="en-US" sz="1900" smtClean="0">
                <a:latin typeface="Arial"/>
              </a:rPr>
              <a:t>y != 0 and x </a:t>
            </a:r>
            <a:r>
              <a:rPr lang="en-US" sz="1900">
                <a:latin typeface="Arial"/>
              </a:rPr>
              <a:t>/ y &gt; 3</a:t>
            </a:r>
          </a:p>
          <a:p>
            <a:endParaRPr lang="en-US" sz="2300" smtClean="0">
              <a:latin typeface="Arial"/>
            </a:endParaRPr>
          </a:p>
          <a:p>
            <a:pPr lvl="1"/>
            <a:endParaRPr lang="en-US" sz="2300" smtClean="0">
              <a:latin typeface="Arial"/>
            </a:endParaRPr>
          </a:p>
          <a:p>
            <a:pPr marL="0" indent="0">
              <a:buNone/>
            </a:pPr>
            <a:endParaRPr lang="en-US" sz="2800">
              <a:latin typeface="Arial"/>
            </a:endParaRPr>
          </a:p>
          <a:p>
            <a:endParaRPr lang="en-US" sz="2800">
              <a:latin typeface="Arial"/>
            </a:endParaRPr>
          </a:p>
        </p:txBody>
      </p:sp>
    </p:spTree>
    <p:extLst>
      <p:ext uri="{BB962C8B-B14F-4D97-AF65-F5344CB8AC3E}">
        <p14:creationId xmlns:p14="http://schemas.microsoft.com/office/powerpoint/2010/main" val="1729934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92500"/>
          </a:bodyPr>
          <a:lstStyle/>
          <a:p>
            <a:pPr marL="0" indent="0">
              <a:buNone/>
            </a:pPr>
            <a:endParaRPr lang="en-US" smtClean="0"/>
          </a:p>
          <a:p>
            <a:r>
              <a:rPr lang="en-US" sz="2800" smtClean="0">
                <a:latin typeface="Arial"/>
              </a:rPr>
              <a:t>A</a:t>
            </a:r>
            <a:r>
              <a:rPr lang="en-US" sz="2800" i="1" smtClean="0">
                <a:latin typeface="Arial"/>
              </a:rPr>
              <a:t> functions</a:t>
            </a:r>
            <a:r>
              <a:rPr lang="en-US" sz="2800" smtClean="0">
                <a:latin typeface="Arial"/>
              </a:rPr>
              <a:t> in Computer Science are based upon the mathematical concept of a function.</a:t>
            </a:r>
          </a:p>
          <a:p>
            <a:r>
              <a:rPr lang="en-US" sz="2800" smtClean="0">
                <a:latin typeface="Arial"/>
              </a:rPr>
              <a:t>There are three differences between a mathematical function and a program function.</a:t>
            </a:r>
          </a:p>
          <a:p>
            <a:pPr marL="788670" lvl="1" indent="-514350">
              <a:buFont typeface="+mj-lt"/>
              <a:buAutoNum type="arabicPeriod"/>
            </a:pPr>
            <a:r>
              <a:rPr lang="en-US" sz="2300" smtClean="0">
                <a:latin typeface="Arial"/>
              </a:rPr>
              <a:t>While a math function requires an argument, a program function does not.</a:t>
            </a:r>
          </a:p>
          <a:p>
            <a:pPr marL="788670" lvl="1" indent="-514350">
              <a:buFont typeface="+mj-lt"/>
              <a:buAutoNum type="arabicPeriod"/>
            </a:pPr>
            <a:r>
              <a:rPr lang="en-US" sz="2300" smtClean="0">
                <a:latin typeface="Arial"/>
              </a:rPr>
              <a:t>While a math function necessarily returns a value, some program functions do not.</a:t>
            </a:r>
          </a:p>
          <a:p>
            <a:pPr marL="788670" lvl="1" indent="-514350">
              <a:buFont typeface="+mj-lt"/>
              <a:buAutoNum type="arabicPeriod"/>
            </a:pPr>
            <a:r>
              <a:rPr lang="en-US" sz="2300" smtClean="0">
                <a:latin typeface="Arial"/>
              </a:rPr>
              <a:t>While math functions are performed by human brains, program functions are performed by computation machines. </a:t>
            </a:r>
          </a:p>
          <a:p>
            <a:pPr marL="0" indent="0">
              <a:buNone/>
            </a:pPr>
            <a:endParaRPr lang="en-US" sz="2800" smtClean="0">
              <a:latin typeface="Arial"/>
            </a:endParaRPr>
          </a:p>
          <a:p>
            <a:pPr marL="457200" indent="-457200">
              <a:buFont typeface="+mj-lt"/>
              <a:buAutoNum type="arabicPeriod"/>
            </a:pPr>
            <a:endParaRPr lang="en-US" sz="1900">
              <a:latin typeface="Arial"/>
            </a:endParaRPr>
          </a:p>
          <a:p>
            <a:endParaRPr lang="en-US" sz="2300" smtClean="0">
              <a:latin typeface="Arial"/>
            </a:endParaRPr>
          </a:p>
          <a:p>
            <a:pPr lvl="1"/>
            <a:endParaRPr lang="en-US" sz="2300" smtClean="0">
              <a:latin typeface="Arial"/>
            </a:endParaRPr>
          </a:p>
          <a:p>
            <a:pPr marL="0" indent="0">
              <a:buNone/>
            </a:pPr>
            <a:endParaRPr lang="en-US" sz="2800">
              <a:latin typeface="Arial"/>
            </a:endParaRPr>
          </a:p>
          <a:p>
            <a:endParaRPr lang="en-US" sz="2800">
              <a:latin typeface="Arial"/>
            </a:endParaRPr>
          </a:p>
        </p:txBody>
      </p:sp>
    </p:spTree>
    <p:extLst>
      <p:ext uri="{BB962C8B-B14F-4D97-AF65-F5344CB8AC3E}">
        <p14:creationId xmlns:p14="http://schemas.microsoft.com/office/powerpoint/2010/main" val="3064536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92500" lnSpcReduction="10000"/>
          </a:bodyPr>
          <a:lstStyle/>
          <a:p>
            <a:r>
              <a:rPr lang="en-US" sz="2800" smtClean="0">
                <a:latin typeface="Arial"/>
              </a:rPr>
              <a:t>A </a:t>
            </a:r>
            <a:r>
              <a:rPr lang="en-US" sz="2800" i="1" smtClean="0">
                <a:latin typeface="Arial"/>
              </a:rPr>
              <a:t>function</a:t>
            </a:r>
            <a:r>
              <a:rPr lang="en-US" sz="2800" smtClean="0">
                <a:latin typeface="Arial"/>
              </a:rPr>
              <a:t> is a named sequence of executable statements.</a:t>
            </a:r>
          </a:p>
          <a:p>
            <a:r>
              <a:rPr lang="en-US" sz="2800" smtClean="0">
                <a:latin typeface="Arial"/>
              </a:rPr>
              <a:t>The name that is specified when the function is defined provides a means of </a:t>
            </a:r>
            <a:r>
              <a:rPr lang="en-US" sz="2800" i="1" smtClean="0">
                <a:latin typeface="Arial"/>
              </a:rPr>
              <a:t>invoking</a:t>
            </a:r>
            <a:r>
              <a:rPr lang="en-US" sz="2800" smtClean="0">
                <a:latin typeface="Arial"/>
              </a:rPr>
              <a:t> or </a:t>
            </a:r>
            <a:r>
              <a:rPr lang="en-US" sz="2800" i="1" smtClean="0">
                <a:latin typeface="Arial"/>
              </a:rPr>
              <a:t>calling</a:t>
            </a:r>
            <a:r>
              <a:rPr lang="en-US" sz="2800" smtClean="0">
                <a:latin typeface="Arial"/>
              </a:rPr>
              <a:t> that function.</a:t>
            </a:r>
          </a:p>
          <a:p>
            <a:r>
              <a:rPr lang="en-US" sz="2800" i="1" smtClean="0">
                <a:latin typeface="Arial"/>
              </a:rPr>
              <a:t>User-defined functions </a:t>
            </a:r>
            <a:r>
              <a:rPr lang="en-US" sz="2800" smtClean="0">
                <a:latin typeface="Arial"/>
              </a:rPr>
              <a:t>are functions that are defined by a programmer to perform a desired computation.</a:t>
            </a:r>
          </a:p>
          <a:p>
            <a:r>
              <a:rPr lang="en-US" sz="2800" smtClean="0">
                <a:latin typeface="Arial"/>
              </a:rPr>
              <a:t>Built-in functions are functions that are predefined as part of the core Python language.</a:t>
            </a:r>
          </a:p>
          <a:p>
            <a:r>
              <a:rPr lang="en-US" sz="2800" smtClean="0">
                <a:latin typeface="Arial"/>
              </a:rPr>
              <a:t>Having a library of predefined functions is an extremely powerful programming resource.</a:t>
            </a:r>
          </a:p>
          <a:p>
            <a:endParaRPr lang="en-US" sz="2300" smtClean="0">
              <a:latin typeface="Arial"/>
            </a:endParaRPr>
          </a:p>
          <a:p>
            <a:endParaRPr lang="en-US" sz="2300" smtClean="0">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941574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Built-in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92500" lnSpcReduction="20000"/>
          </a:bodyPr>
          <a:lstStyle/>
          <a:p>
            <a:r>
              <a:rPr lang="en-US" sz="2300" smtClean="0">
                <a:latin typeface="Arial"/>
              </a:rPr>
              <a:t>As examples of built-in functions, let us look at the </a:t>
            </a:r>
            <a:r>
              <a:rPr lang="en-US" sz="2300" b="1" i="1" smtClean="0">
                <a:latin typeface="Arial"/>
              </a:rPr>
              <a:t>max</a:t>
            </a:r>
            <a:r>
              <a:rPr lang="en-US" sz="2300" smtClean="0">
                <a:latin typeface="Arial"/>
              </a:rPr>
              <a:t> and </a:t>
            </a:r>
            <a:r>
              <a:rPr lang="en-US" sz="2300" b="1" i="1" smtClean="0">
                <a:latin typeface="Arial"/>
              </a:rPr>
              <a:t>min</a:t>
            </a:r>
            <a:r>
              <a:rPr lang="en-US" sz="2300" smtClean="0">
                <a:latin typeface="Arial"/>
              </a:rPr>
              <a:t> functions.</a:t>
            </a:r>
          </a:p>
          <a:p>
            <a:r>
              <a:rPr lang="en-US" sz="2300" smtClean="0">
                <a:latin typeface="Arial"/>
              </a:rPr>
              <a:t>These functions take a </a:t>
            </a:r>
            <a:r>
              <a:rPr lang="en-US" sz="2300" b="1" i="1" smtClean="0">
                <a:latin typeface="Arial"/>
              </a:rPr>
              <a:t>sequence </a:t>
            </a:r>
            <a:r>
              <a:rPr lang="en-US" sz="2300" smtClean="0">
                <a:latin typeface="Arial"/>
              </a:rPr>
              <a:t>argument, and return a value that corresponds to the associated item within the sequence.</a:t>
            </a:r>
          </a:p>
          <a:p>
            <a:r>
              <a:rPr lang="en-US" sz="2300" b="1" i="1">
                <a:latin typeface="Arial"/>
              </a:rPr>
              <a:t>m</a:t>
            </a:r>
            <a:r>
              <a:rPr lang="en-US" sz="2300" b="1" i="1" smtClean="0">
                <a:latin typeface="Arial"/>
              </a:rPr>
              <a:t>ax</a:t>
            </a:r>
            <a:r>
              <a:rPr lang="en-US" sz="2300" smtClean="0">
                <a:latin typeface="Arial"/>
              </a:rPr>
              <a:t> returns the maximum value within the sequence, and </a:t>
            </a:r>
            <a:r>
              <a:rPr lang="en-US" sz="2300" b="1" i="1" smtClean="0">
                <a:latin typeface="Arial"/>
              </a:rPr>
              <a:t>min</a:t>
            </a:r>
            <a:r>
              <a:rPr lang="en-US" sz="2300" smtClean="0">
                <a:latin typeface="Arial"/>
              </a:rPr>
              <a:t> returns the minimum value within the sequence.</a:t>
            </a:r>
          </a:p>
          <a:p>
            <a:r>
              <a:rPr lang="en-US" sz="2300" smtClean="0">
                <a:latin typeface="Arial"/>
              </a:rPr>
              <a:t>The items within a string sequence are compared based on their alphabetical order.</a:t>
            </a:r>
          </a:p>
          <a:p>
            <a:pPr marL="548640" lvl="2" indent="0">
              <a:buNone/>
            </a:pPr>
            <a:r>
              <a:rPr lang="en-US" sz="1900" b="1" i="1" smtClean="0">
                <a:latin typeface="Arial"/>
              </a:rPr>
              <a:t>max</a:t>
            </a:r>
            <a:r>
              <a:rPr lang="en-US" sz="1900" b="1" i="1">
                <a:latin typeface="Arial"/>
              </a:rPr>
              <a:t>('spam')</a:t>
            </a:r>
          </a:p>
          <a:p>
            <a:pPr marL="548640" lvl="2" indent="0">
              <a:buNone/>
            </a:pPr>
            <a:r>
              <a:rPr lang="en-US" sz="1900" b="1" i="1" smtClean="0">
                <a:latin typeface="Arial"/>
              </a:rPr>
              <a:t>'s</a:t>
            </a:r>
            <a:r>
              <a:rPr lang="en-US" sz="1900" b="1" i="1">
                <a:latin typeface="Arial"/>
              </a:rPr>
              <a:t>'</a:t>
            </a:r>
          </a:p>
          <a:p>
            <a:pPr marL="548640" lvl="2" indent="0">
              <a:buNone/>
            </a:pPr>
            <a:endParaRPr lang="en-US" sz="1900" b="1" i="1">
              <a:latin typeface="Arial"/>
            </a:endParaRPr>
          </a:p>
          <a:p>
            <a:pPr marL="548640" lvl="2" indent="0">
              <a:buNone/>
            </a:pPr>
            <a:r>
              <a:rPr lang="en-US" sz="1900" b="1" i="1">
                <a:latin typeface="Arial"/>
              </a:rPr>
              <a:t>min('spam')</a:t>
            </a:r>
          </a:p>
          <a:p>
            <a:pPr marL="548640" lvl="2" indent="0">
              <a:buNone/>
            </a:pPr>
            <a:r>
              <a:rPr lang="en-US" sz="1900" b="1" i="1" smtClean="0">
                <a:latin typeface="Arial"/>
              </a:rPr>
              <a:t>'a‘</a:t>
            </a:r>
          </a:p>
          <a:p>
            <a:pPr marL="548640" lvl="2" indent="0">
              <a:buNone/>
            </a:pPr>
            <a:endParaRPr lang="en-US" sz="1600" b="1" i="1" smtClean="0">
              <a:latin typeface="Arial"/>
            </a:endParaRPr>
          </a:p>
          <a:p>
            <a:pPr marL="285750" indent="-285750"/>
            <a:r>
              <a:rPr lang="en-US" sz="2300" b="1" i="1">
                <a:latin typeface="Arial"/>
              </a:rPr>
              <a:t>m</a:t>
            </a:r>
            <a:r>
              <a:rPr lang="en-US" sz="2300" b="1" i="1" smtClean="0">
                <a:latin typeface="Arial"/>
              </a:rPr>
              <a:t>ax</a:t>
            </a:r>
            <a:r>
              <a:rPr lang="en-US" sz="2300" smtClean="0">
                <a:latin typeface="Arial"/>
              </a:rPr>
              <a:t> </a:t>
            </a:r>
            <a:r>
              <a:rPr lang="en-US" sz="2300">
                <a:latin typeface="Arial"/>
              </a:rPr>
              <a:t>and </a:t>
            </a:r>
            <a:r>
              <a:rPr lang="en-US" sz="2300" b="1" i="1">
                <a:latin typeface="Arial"/>
              </a:rPr>
              <a:t>min</a:t>
            </a:r>
            <a:r>
              <a:rPr lang="en-US" sz="2300">
                <a:latin typeface="Arial"/>
              </a:rPr>
              <a:t> are built-in and ready to use whenever they are needed.</a:t>
            </a:r>
          </a:p>
          <a:p>
            <a:pPr marL="0" indent="0">
              <a:buNone/>
            </a:pPr>
            <a:endParaRPr lang="en-US" sz="2300" smtClean="0">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844313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Built-in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
        <p:nvSpPr>
          <p:cNvPr id="5" name="Content Placeholder 4"/>
          <p:cNvSpPr>
            <a:spLocks noGrp="1"/>
          </p:cNvSpPr>
          <p:nvPr>
            <p:ph sz="quarter" idx="1"/>
          </p:nvPr>
        </p:nvSpPr>
        <p:spPr>
          <a:xfrm>
            <a:off x="304800" y="1447800"/>
            <a:ext cx="8503920" cy="4572000"/>
          </a:xfrm>
        </p:spPr>
        <p:txBody>
          <a:bodyPr>
            <a:normAutofit/>
          </a:bodyPr>
          <a:lstStyle/>
          <a:p>
            <a:r>
              <a:rPr lang="en-US" sz="2300" b="1" i="1" smtClean="0">
                <a:latin typeface="Arial"/>
              </a:rPr>
              <a:t>max</a:t>
            </a:r>
            <a:r>
              <a:rPr lang="en-US" sz="2300" smtClean="0">
                <a:latin typeface="Arial"/>
              </a:rPr>
              <a:t> and </a:t>
            </a:r>
            <a:r>
              <a:rPr lang="en-US" sz="2300" b="1" i="1" smtClean="0">
                <a:latin typeface="Arial"/>
              </a:rPr>
              <a:t>min</a:t>
            </a:r>
            <a:r>
              <a:rPr lang="en-US" sz="2300" smtClean="0">
                <a:latin typeface="Arial"/>
              </a:rPr>
              <a:t> will work with any type of sequence. It just depends on what it means for one list item to be greater than or less than another item.</a:t>
            </a:r>
          </a:p>
          <a:p>
            <a:pPr marL="0" indent="0">
              <a:buNone/>
            </a:pPr>
            <a:endParaRPr lang="en-US" sz="2300" smtClean="0">
              <a:latin typeface="Arial"/>
            </a:endParaRPr>
          </a:p>
          <a:p>
            <a:pPr marL="548640" lvl="2" indent="0">
              <a:buNone/>
            </a:pPr>
            <a:r>
              <a:rPr lang="en-US" sz="2400" b="1" i="1">
                <a:latin typeface="Arial"/>
              </a:rPr>
              <a:t>max(16, 5, 9, 10, 23, 7)</a:t>
            </a:r>
          </a:p>
          <a:p>
            <a:pPr marL="548640" lvl="2" indent="0">
              <a:buNone/>
            </a:pPr>
            <a:r>
              <a:rPr lang="en-US" sz="2400" b="1" i="1" smtClean="0">
                <a:latin typeface="Arial"/>
              </a:rPr>
              <a:t>23</a:t>
            </a:r>
            <a:endParaRPr lang="en-US" sz="2400" b="1" i="1">
              <a:latin typeface="Arial"/>
            </a:endParaRPr>
          </a:p>
          <a:p>
            <a:pPr marL="548640" lvl="2" indent="0">
              <a:buNone/>
            </a:pPr>
            <a:endParaRPr lang="en-US" sz="2400" b="1" i="1">
              <a:latin typeface="Arial"/>
            </a:endParaRPr>
          </a:p>
          <a:p>
            <a:pPr marL="548640" lvl="2" indent="0">
              <a:buNone/>
            </a:pPr>
            <a:r>
              <a:rPr lang="en-US" sz="2400" b="1" i="1" smtClean="0">
                <a:latin typeface="Arial"/>
              </a:rPr>
              <a:t>min(16</a:t>
            </a:r>
            <a:r>
              <a:rPr lang="en-US" sz="2400" b="1" i="1">
                <a:latin typeface="Arial"/>
              </a:rPr>
              <a:t>, 5, 9, 10, 23, 7)</a:t>
            </a:r>
          </a:p>
          <a:p>
            <a:pPr marL="548640" lvl="2" indent="0">
              <a:buNone/>
            </a:pPr>
            <a:r>
              <a:rPr lang="en-US" sz="2400" b="1" i="1" smtClean="0">
                <a:latin typeface="Arial"/>
              </a:rPr>
              <a:t>5</a:t>
            </a:r>
            <a:endParaRPr lang="en-US" sz="2400" b="1" i="1">
              <a:latin typeface="Arial"/>
            </a:endParaRPr>
          </a:p>
          <a:p>
            <a:pPr marL="0" indent="0">
              <a:buNone/>
            </a:pPr>
            <a:endParaRPr lang="en-US" sz="2300" smtClean="0">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136126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Built-in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a:p>
        </p:txBody>
      </p:sp>
      <p:sp>
        <p:nvSpPr>
          <p:cNvPr id="5" name="Content Placeholder 4"/>
          <p:cNvSpPr>
            <a:spLocks noGrp="1"/>
          </p:cNvSpPr>
          <p:nvPr>
            <p:ph sz="quarter" idx="1"/>
          </p:nvPr>
        </p:nvSpPr>
        <p:spPr>
          <a:xfrm>
            <a:off x="304800" y="1447800"/>
            <a:ext cx="8503920" cy="4572000"/>
          </a:xfrm>
        </p:spPr>
        <p:txBody>
          <a:bodyPr>
            <a:normAutofit/>
          </a:bodyPr>
          <a:lstStyle/>
          <a:p>
            <a:r>
              <a:rPr lang="en-US" sz="2400" smtClean="0">
                <a:latin typeface="Arial"/>
              </a:rPr>
              <a:t>Another very useful function is the </a:t>
            </a:r>
            <a:r>
              <a:rPr lang="en-US" sz="2400" b="1" i="1" smtClean="0">
                <a:latin typeface="Arial"/>
              </a:rPr>
              <a:t>len</a:t>
            </a:r>
            <a:r>
              <a:rPr lang="en-US" sz="2400" smtClean="0">
                <a:latin typeface="Arial"/>
              </a:rPr>
              <a:t> function, which returns </a:t>
            </a:r>
            <a:r>
              <a:rPr lang="en-US" sz="2400">
                <a:latin typeface="Arial"/>
              </a:rPr>
              <a:t>the length </a:t>
            </a:r>
            <a:r>
              <a:rPr lang="en-US" sz="2400" smtClean="0">
                <a:latin typeface="Arial"/>
              </a:rPr>
              <a:t>(i.e., number </a:t>
            </a:r>
            <a:r>
              <a:rPr lang="en-US" sz="2400">
                <a:latin typeface="Arial"/>
              </a:rPr>
              <a:t>of items) of an object. The argument </a:t>
            </a:r>
            <a:r>
              <a:rPr lang="en-US" sz="2400" smtClean="0">
                <a:latin typeface="Arial"/>
              </a:rPr>
              <a:t>can be </a:t>
            </a:r>
            <a:r>
              <a:rPr lang="en-US" sz="2400">
                <a:latin typeface="Arial"/>
              </a:rPr>
              <a:t>a </a:t>
            </a:r>
            <a:r>
              <a:rPr lang="en-US" sz="2400" i="1">
                <a:latin typeface="Arial"/>
              </a:rPr>
              <a:t>sequence</a:t>
            </a:r>
            <a:r>
              <a:rPr lang="en-US" sz="2400">
                <a:latin typeface="Arial"/>
              </a:rPr>
              <a:t> (such as a </a:t>
            </a:r>
            <a:r>
              <a:rPr lang="en-US" sz="2400" i="1" smtClean="0">
                <a:latin typeface="Arial"/>
              </a:rPr>
              <a:t>string</a:t>
            </a:r>
            <a:r>
              <a:rPr lang="en-US" sz="2400" smtClean="0">
                <a:latin typeface="Arial"/>
              </a:rPr>
              <a:t> or </a:t>
            </a:r>
            <a:r>
              <a:rPr lang="en-US" sz="2400" i="1" smtClean="0">
                <a:latin typeface="Arial"/>
              </a:rPr>
              <a:t>list</a:t>
            </a:r>
            <a:r>
              <a:rPr lang="en-US" sz="2400" smtClean="0">
                <a:latin typeface="Arial"/>
              </a:rPr>
              <a:t>) </a:t>
            </a:r>
            <a:r>
              <a:rPr lang="en-US" sz="2400">
                <a:latin typeface="Arial"/>
              </a:rPr>
              <a:t>or a </a:t>
            </a:r>
            <a:r>
              <a:rPr lang="en-US" sz="2400" i="1" smtClean="0">
                <a:latin typeface="Arial"/>
              </a:rPr>
              <a:t>collection</a:t>
            </a:r>
            <a:r>
              <a:rPr lang="en-US" sz="2400" smtClean="0">
                <a:latin typeface="Arial"/>
              </a:rPr>
              <a:t>.</a:t>
            </a:r>
          </a:p>
          <a:p>
            <a:r>
              <a:rPr lang="en-US" sz="2400" smtClean="0">
                <a:latin typeface="Arial"/>
              </a:rPr>
              <a:t>We will explore </a:t>
            </a:r>
            <a:r>
              <a:rPr lang="en-US" sz="2400" i="1" smtClean="0">
                <a:latin typeface="Arial"/>
              </a:rPr>
              <a:t>collections</a:t>
            </a:r>
            <a:r>
              <a:rPr lang="en-US" sz="2400" smtClean="0">
                <a:latin typeface="Arial"/>
              </a:rPr>
              <a:t> later.</a:t>
            </a:r>
            <a:endParaRPr lang="en-US" sz="2400">
              <a:latin typeface="Arial"/>
            </a:endParaRPr>
          </a:p>
          <a:p>
            <a:r>
              <a:rPr lang="en-US" sz="2400" smtClean="0">
                <a:latin typeface="Arial"/>
              </a:rPr>
              <a:t>Here is an exampe of using the len built-in function:</a:t>
            </a:r>
          </a:p>
          <a:p>
            <a:pPr marL="868680" lvl="3" indent="0">
              <a:buNone/>
            </a:pPr>
            <a:endParaRPr lang="en-US" sz="2400" smtClean="0">
              <a:latin typeface="Arial"/>
            </a:endParaRPr>
          </a:p>
          <a:p>
            <a:pPr marL="594360" lvl="2" indent="0">
              <a:buNone/>
            </a:pPr>
            <a:r>
              <a:rPr lang="en-US" sz="2400" b="1" i="1">
                <a:solidFill>
                  <a:schemeClr val="tx1"/>
                </a:solidFill>
                <a:latin typeface="Arial"/>
              </a:rPr>
              <a:t>len('Monty')</a:t>
            </a:r>
          </a:p>
          <a:p>
            <a:pPr marL="594360" lvl="2" indent="0">
              <a:buNone/>
            </a:pPr>
            <a:r>
              <a:rPr lang="en-US" sz="2400" b="1" i="1">
                <a:latin typeface="Arial"/>
              </a:rPr>
              <a:t>5</a:t>
            </a:r>
          </a:p>
          <a:p>
            <a:endParaRPr lang="en-US" sz="2400" smtClean="0">
              <a:latin typeface="Arial"/>
            </a:endParaRPr>
          </a:p>
          <a:p>
            <a:endParaRPr lang="en-US" sz="2400">
              <a:latin typeface="Arial"/>
            </a:endParaRPr>
          </a:p>
          <a:p>
            <a:endParaRPr lang="en-US" sz="2400">
              <a:latin typeface="Arial"/>
            </a:endParaRPr>
          </a:p>
        </p:txBody>
      </p:sp>
    </p:spTree>
    <p:extLst>
      <p:ext uri="{BB962C8B-B14F-4D97-AF65-F5344CB8AC3E}">
        <p14:creationId xmlns:p14="http://schemas.microsoft.com/office/powerpoint/2010/main" val="1042345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Lists vs Sequences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85000" lnSpcReduction="10000"/>
          </a:bodyPr>
          <a:lstStyle/>
          <a:p>
            <a:r>
              <a:rPr lang="en-US" sz="2400" smtClean="0">
                <a:latin typeface="Arial"/>
              </a:rPr>
              <a:t>A Python list is an ordered sequence of items that is referred to by a single </a:t>
            </a:r>
            <a:r>
              <a:rPr lang="en-US" sz="2400" b="1" i="1" smtClean="0">
                <a:latin typeface="Arial"/>
              </a:rPr>
              <a:t>name</a:t>
            </a:r>
            <a:r>
              <a:rPr lang="en-US" sz="2400" smtClean="0">
                <a:latin typeface="Arial"/>
              </a:rPr>
              <a:t>, such that any given item within the list can be specified by using that name along with an </a:t>
            </a:r>
            <a:r>
              <a:rPr lang="en-US" sz="2400" b="1" i="1" smtClean="0">
                <a:latin typeface="Arial"/>
              </a:rPr>
              <a:t>index</a:t>
            </a:r>
            <a:r>
              <a:rPr lang="en-US" sz="2400" smtClean="0">
                <a:latin typeface="Arial"/>
              </a:rPr>
              <a:t> value that </a:t>
            </a:r>
            <a:r>
              <a:rPr lang="en-US" sz="2400" b="1" i="1" smtClean="0">
                <a:latin typeface="Arial"/>
              </a:rPr>
              <a:t>selects</a:t>
            </a:r>
            <a:r>
              <a:rPr lang="en-US" sz="2400" smtClean="0">
                <a:latin typeface="Arial"/>
              </a:rPr>
              <a:t> that item.</a:t>
            </a:r>
          </a:p>
          <a:p>
            <a:r>
              <a:rPr lang="en-US" sz="2400" smtClean="0">
                <a:latin typeface="Arial"/>
              </a:rPr>
              <a:t>The indexing is </a:t>
            </a:r>
            <a:r>
              <a:rPr lang="en-US" sz="2400" b="1" i="1" smtClean="0">
                <a:latin typeface="Arial"/>
              </a:rPr>
              <a:t>zero-based</a:t>
            </a:r>
            <a:r>
              <a:rPr lang="en-US" sz="2400" smtClean="0">
                <a:latin typeface="Arial"/>
              </a:rPr>
              <a:t>, which that 0 selects the first item, 1 selects the second item, etc.</a:t>
            </a:r>
          </a:p>
          <a:p>
            <a:endParaRPr lang="pt-BR" sz="2400">
              <a:latin typeface="Arial"/>
            </a:endParaRPr>
          </a:p>
          <a:p>
            <a:pPr marL="548640" lvl="2" indent="0">
              <a:buNone/>
            </a:pPr>
            <a:r>
              <a:rPr lang="pt-BR" sz="1900" b="1" i="1">
                <a:latin typeface="Arial"/>
              </a:rPr>
              <a:t>n = </a:t>
            </a:r>
            <a:r>
              <a:rPr lang="pt-BR" sz="1900" b="1" i="1" smtClean="0">
                <a:latin typeface="Arial"/>
              </a:rPr>
              <a:t>[5</a:t>
            </a:r>
            <a:r>
              <a:rPr lang="pt-BR" sz="1900" b="1" i="1">
                <a:latin typeface="Arial"/>
              </a:rPr>
              <a:t>, 30, 62, 11, </a:t>
            </a:r>
            <a:r>
              <a:rPr lang="pt-BR" sz="1900" b="1" i="1" smtClean="0">
                <a:latin typeface="Arial"/>
              </a:rPr>
              <a:t>42</a:t>
            </a:r>
            <a:r>
              <a:rPr lang="pt-BR" sz="1900" b="1" i="1">
                <a:latin typeface="Arial"/>
              </a:rPr>
              <a:t>]</a:t>
            </a:r>
            <a:endParaRPr lang="pt-BR" sz="1900" b="1" i="1" smtClean="0">
              <a:latin typeface="Arial"/>
            </a:endParaRPr>
          </a:p>
          <a:p>
            <a:pPr marL="548640" lvl="2" indent="0">
              <a:buNone/>
            </a:pPr>
            <a:r>
              <a:rPr lang="pt-BR" sz="1900" b="1" i="1" smtClean="0">
                <a:latin typeface="Arial"/>
              </a:rPr>
              <a:t>print(n[0</a:t>
            </a:r>
            <a:r>
              <a:rPr lang="pt-BR" sz="1900" b="1" i="1" smtClean="0">
                <a:latin typeface="Arial"/>
              </a:rPr>
              <a:t>])</a:t>
            </a:r>
            <a:endParaRPr lang="pt-BR" sz="1900" b="1" i="1">
              <a:latin typeface="Arial"/>
            </a:endParaRPr>
          </a:p>
          <a:p>
            <a:pPr marL="548640" lvl="2" indent="0">
              <a:buNone/>
            </a:pPr>
            <a:r>
              <a:rPr lang="pt-BR" sz="1900" b="1" i="1">
                <a:latin typeface="Arial"/>
              </a:rPr>
              <a:t>5</a:t>
            </a:r>
          </a:p>
          <a:p>
            <a:pPr marL="0" indent="0">
              <a:buNone/>
            </a:pPr>
            <a:endParaRPr lang="en-US" sz="2400">
              <a:latin typeface="Arial"/>
            </a:endParaRPr>
          </a:p>
          <a:p>
            <a:pPr marL="594360" lvl="2" indent="0">
              <a:buNone/>
            </a:pPr>
            <a:r>
              <a:rPr lang="en-US" b="1" i="1">
                <a:latin typeface="Arial"/>
              </a:rPr>
              <a:t>s = 'spam'</a:t>
            </a:r>
          </a:p>
          <a:p>
            <a:pPr marL="594360" lvl="2" indent="0">
              <a:buNone/>
            </a:pPr>
            <a:r>
              <a:rPr lang="en-US" b="1" i="1">
                <a:latin typeface="Arial"/>
              </a:rPr>
              <a:t>p</a:t>
            </a:r>
            <a:r>
              <a:rPr lang="en-US" b="1" i="1" smtClean="0">
                <a:latin typeface="Arial"/>
              </a:rPr>
              <a:t>rint(s[2])</a:t>
            </a:r>
            <a:endParaRPr lang="en-US" b="1" i="1">
              <a:latin typeface="Arial"/>
            </a:endParaRPr>
          </a:p>
          <a:p>
            <a:pPr marL="594360" lvl="2" indent="0">
              <a:buNone/>
            </a:pPr>
            <a:r>
              <a:rPr lang="en-US" b="1" i="1" smtClean="0">
                <a:latin typeface="Arial"/>
              </a:rPr>
              <a:t>'a‘</a:t>
            </a:r>
          </a:p>
          <a:p>
            <a:endParaRPr lang="en-US" sz="2400" b="1" i="1">
              <a:latin typeface="Arial"/>
            </a:endParaRPr>
          </a:p>
          <a:p>
            <a:r>
              <a:rPr lang="en-US" sz="2400" smtClean="0">
                <a:latin typeface="Arial"/>
              </a:rPr>
              <a:t>What Python calls a </a:t>
            </a:r>
            <a:r>
              <a:rPr lang="en-US" sz="2400" b="1" i="1" smtClean="0">
                <a:latin typeface="Arial"/>
              </a:rPr>
              <a:t>list</a:t>
            </a:r>
            <a:r>
              <a:rPr lang="en-US" sz="2400" smtClean="0">
                <a:latin typeface="Arial"/>
              </a:rPr>
              <a:t> is called an </a:t>
            </a:r>
            <a:r>
              <a:rPr lang="en-US" sz="2400" b="1" i="1" smtClean="0">
                <a:latin typeface="Arial"/>
              </a:rPr>
              <a:t>array</a:t>
            </a:r>
            <a:r>
              <a:rPr lang="en-US" sz="2400" smtClean="0">
                <a:latin typeface="Arial"/>
              </a:rPr>
              <a:t> is most other languages.</a:t>
            </a:r>
            <a:endParaRPr lang="en-US" sz="2400">
              <a:latin typeface="Arial"/>
            </a:endParaRPr>
          </a:p>
          <a:p>
            <a:pPr marL="0" indent="0">
              <a:buNone/>
            </a:pPr>
            <a:endParaRPr lang="en-US" sz="2300" smtClean="0">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658157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Lists vs Sequences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5" name="Content Placeholder 4"/>
          <p:cNvSpPr>
            <a:spLocks noGrp="1"/>
          </p:cNvSpPr>
          <p:nvPr>
            <p:ph sz="quarter" idx="1"/>
          </p:nvPr>
        </p:nvSpPr>
        <p:spPr>
          <a:xfrm>
            <a:off x="304800" y="1447800"/>
            <a:ext cx="8503920" cy="4572000"/>
          </a:xfrm>
        </p:spPr>
        <p:txBody>
          <a:bodyPr>
            <a:normAutofit lnSpcReduction="10000"/>
          </a:bodyPr>
          <a:lstStyle/>
          <a:p>
            <a:r>
              <a:rPr lang="en-US" sz="2400" smtClean="0">
                <a:latin typeface="Arial"/>
              </a:rPr>
              <a:t>All lists are sequences, but not all sequences are lists.</a:t>
            </a:r>
          </a:p>
          <a:p>
            <a:r>
              <a:rPr lang="en-US" sz="2400" smtClean="0"/>
              <a:t>The seven </a:t>
            </a:r>
            <a:r>
              <a:rPr lang="en-US" sz="2400"/>
              <a:t>sequence </a:t>
            </a:r>
            <a:r>
              <a:rPr lang="en-US" sz="2400" smtClean="0"/>
              <a:t>types are: </a:t>
            </a:r>
          </a:p>
          <a:p>
            <a:pPr lvl="1"/>
            <a:r>
              <a:rPr lang="en-US" sz="1900" smtClean="0"/>
              <a:t>strings</a:t>
            </a:r>
          </a:p>
          <a:p>
            <a:pPr lvl="1"/>
            <a:r>
              <a:rPr lang="en-US" sz="1900"/>
              <a:t>u</a:t>
            </a:r>
            <a:r>
              <a:rPr lang="en-US" sz="1900" smtClean="0"/>
              <a:t>nicode strings</a:t>
            </a:r>
          </a:p>
          <a:p>
            <a:pPr lvl="1"/>
            <a:r>
              <a:rPr lang="en-US" sz="1900" smtClean="0"/>
              <a:t>lists</a:t>
            </a:r>
          </a:p>
          <a:p>
            <a:pPr lvl="1"/>
            <a:r>
              <a:rPr lang="en-US" sz="1900"/>
              <a:t>t</a:t>
            </a:r>
            <a:r>
              <a:rPr lang="en-US" sz="1900" smtClean="0"/>
              <a:t>uples</a:t>
            </a:r>
          </a:p>
          <a:p>
            <a:pPr lvl="1"/>
            <a:r>
              <a:rPr lang="en-US" sz="1900"/>
              <a:t>b</a:t>
            </a:r>
            <a:r>
              <a:rPr lang="en-US" sz="1900" smtClean="0"/>
              <a:t>ytearrays</a:t>
            </a:r>
          </a:p>
          <a:p>
            <a:pPr lvl="1"/>
            <a:r>
              <a:rPr lang="en-US" sz="1900"/>
              <a:t>b</a:t>
            </a:r>
            <a:r>
              <a:rPr lang="en-US" sz="1900" smtClean="0"/>
              <a:t>uffers</a:t>
            </a:r>
          </a:p>
          <a:p>
            <a:pPr lvl="1"/>
            <a:r>
              <a:rPr lang="en-US" sz="1900" smtClean="0"/>
              <a:t>xrange </a:t>
            </a:r>
            <a:r>
              <a:rPr lang="en-US" sz="1900"/>
              <a:t>objects.</a:t>
            </a:r>
            <a:endParaRPr lang="en-US" sz="1800" smtClean="0">
              <a:latin typeface="Arial"/>
            </a:endParaRPr>
          </a:p>
          <a:p>
            <a:r>
              <a:rPr lang="en-US" sz="2800" smtClean="0">
                <a:latin typeface="Arial"/>
              </a:rPr>
              <a:t>Lists are constructed by means of square brackets.</a:t>
            </a:r>
          </a:p>
          <a:p>
            <a:pPr marL="548640" lvl="4" indent="0">
              <a:buClr>
                <a:schemeClr val="accent1"/>
              </a:buClr>
              <a:buSzPct val="85000"/>
              <a:buNone/>
            </a:pPr>
            <a:r>
              <a:rPr lang="en-US" sz="2600" smtClean="0">
                <a:latin typeface="Arial"/>
              </a:rPr>
              <a:t> </a:t>
            </a:r>
            <a:r>
              <a:rPr lang="pt-BR" sz="1700" b="1" i="1">
                <a:latin typeface="Arial"/>
              </a:rPr>
              <a:t>n = [5, 30, 62, 11, 42]</a:t>
            </a: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837481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Mutable vs Immutable Sequences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a:p>
        </p:txBody>
      </p:sp>
      <p:sp>
        <p:nvSpPr>
          <p:cNvPr id="5" name="Content Placeholder 4"/>
          <p:cNvSpPr>
            <a:spLocks noGrp="1"/>
          </p:cNvSpPr>
          <p:nvPr>
            <p:ph sz="quarter" idx="1"/>
          </p:nvPr>
        </p:nvSpPr>
        <p:spPr>
          <a:xfrm>
            <a:off x="304800" y="1447800"/>
            <a:ext cx="8503920" cy="4572000"/>
          </a:xfrm>
        </p:spPr>
        <p:txBody>
          <a:bodyPr>
            <a:normAutofit lnSpcReduction="10000"/>
          </a:bodyPr>
          <a:lstStyle/>
          <a:p>
            <a:r>
              <a:rPr lang="en-US" sz="2800" b="1" i="1" smtClean="0">
                <a:latin typeface="Arial"/>
              </a:rPr>
              <a:t>list</a:t>
            </a:r>
            <a:r>
              <a:rPr lang="en-US" sz="2800" smtClean="0">
                <a:latin typeface="Arial"/>
              </a:rPr>
              <a:t> is an example of a mutable sequence, which means that the items within it </a:t>
            </a:r>
            <a:r>
              <a:rPr lang="en-US" sz="2800" b="1" i="1" smtClean="0">
                <a:latin typeface="Arial"/>
              </a:rPr>
              <a:t>can be changed</a:t>
            </a:r>
            <a:r>
              <a:rPr lang="en-US" sz="2800" smtClean="0">
                <a:latin typeface="Arial"/>
              </a:rPr>
              <a:t>.</a:t>
            </a:r>
          </a:p>
          <a:p>
            <a:pPr marL="548640" lvl="4" indent="0">
              <a:buClr>
                <a:schemeClr val="accent1"/>
              </a:buClr>
              <a:buSzPct val="85000"/>
              <a:buNone/>
            </a:pPr>
            <a:endParaRPr lang="pt-BR" sz="2000" b="1" i="1" smtClean="0">
              <a:latin typeface="Arial"/>
            </a:endParaRPr>
          </a:p>
          <a:p>
            <a:pPr marL="548640" lvl="4" indent="0">
              <a:buClr>
                <a:schemeClr val="accent1"/>
              </a:buClr>
              <a:buSzPct val="85000"/>
              <a:buNone/>
            </a:pPr>
            <a:r>
              <a:rPr lang="pt-BR" sz="2400" b="1" i="1" smtClean="0">
                <a:latin typeface="Arial"/>
              </a:rPr>
              <a:t>n </a:t>
            </a:r>
            <a:r>
              <a:rPr lang="pt-BR" sz="2400" b="1" i="1">
                <a:latin typeface="Arial"/>
              </a:rPr>
              <a:t>= [5, 30, 62, 11, 42</a:t>
            </a:r>
            <a:r>
              <a:rPr lang="pt-BR" sz="2400" b="1" i="1" smtClean="0">
                <a:latin typeface="Arial"/>
              </a:rPr>
              <a:t>]</a:t>
            </a:r>
          </a:p>
          <a:p>
            <a:pPr marL="548640" lvl="4" indent="0">
              <a:buClr>
                <a:schemeClr val="accent1"/>
              </a:buClr>
              <a:buSzPct val="85000"/>
              <a:buNone/>
            </a:pPr>
            <a:r>
              <a:rPr lang="pt-BR" sz="2400" b="1" i="1">
                <a:latin typeface="Arial"/>
              </a:rPr>
              <a:t>p</a:t>
            </a:r>
            <a:r>
              <a:rPr lang="pt-BR" sz="2400" b="1" i="1" smtClean="0">
                <a:latin typeface="Arial"/>
              </a:rPr>
              <a:t>rint(n[3])</a:t>
            </a:r>
            <a:endParaRPr lang="pt-BR" sz="2400" b="1" i="1">
              <a:latin typeface="Arial"/>
            </a:endParaRPr>
          </a:p>
          <a:p>
            <a:pPr marL="548640" lvl="4" indent="0">
              <a:buClr>
                <a:schemeClr val="accent1"/>
              </a:buClr>
              <a:buSzPct val="85000"/>
              <a:buNone/>
            </a:pPr>
            <a:r>
              <a:rPr lang="pt-BR" sz="2400" b="1" i="1" smtClean="0">
                <a:latin typeface="Arial"/>
              </a:rPr>
              <a:t>11</a:t>
            </a:r>
            <a:endParaRPr lang="pt-BR" sz="2400" b="1" i="1">
              <a:latin typeface="Arial"/>
            </a:endParaRPr>
          </a:p>
          <a:p>
            <a:pPr marL="548640" lvl="4" indent="0">
              <a:buClr>
                <a:schemeClr val="accent1"/>
              </a:buClr>
              <a:buSzPct val="85000"/>
              <a:buNone/>
            </a:pPr>
            <a:endParaRPr lang="pt-BR" sz="2400" b="1" i="1">
              <a:latin typeface="Arial"/>
            </a:endParaRPr>
          </a:p>
          <a:p>
            <a:pPr marL="548640" lvl="4" indent="0">
              <a:buClr>
                <a:schemeClr val="accent1"/>
              </a:buClr>
              <a:buSzPct val="85000"/>
              <a:buNone/>
            </a:pPr>
            <a:r>
              <a:rPr lang="pt-BR" sz="2400" b="1" i="1">
                <a:latin typeface="Arial"/>
              </a:rPr>
              <a:t>n[3] = 77</a:t>
            </a:r>
          </a:p>
          <a:p>
            <a:pPr marL="548640" lvl="4" indent="0">
              <a:buClr>
                <a:schemeClr val="accent1"/>
              </a:buClr>
              <a:buSzPct val="85000"/>
              <a:buNone/>
            </a:pPr>
            <a:endParaRPr lang="pt-BR" sz="2400" b="1" i="1">
              <a:latin typeface="Arial"/>
            </a:endParaRPr>
          </a:p>
          <a:p>
            <a:pPr marL="548640" lvl="4" indent="0">
              <a:buClr>
                <a:schemeClr val="accent1"/>
              </a:buClr>
              <a:buSzPct val="85000"/>
              <a:buNone/>
            </a:pPr>
            <a:r>
              <a:rPr lang="pt-BR" sz="2400" b="1" i="1">
                <a:latin typeface="Arial"/>
              </a:rPr>
              <a:t>p</a:t>
            </a:r>
            <a:r>
              <a:rPr lang="pt-BR" sz="2400" b="1" i="1" smtClean="0">
                <a:latin typeface="Arial"/>
              </a:rPr>
              <a:t>rint(n[3])</a:t>
            </a:r>
            <a:endParaRPr lang="pt-BR" sz="2400" b="1" i="1">
              <a:latin typeface="Arial"/>
            </a:endParaRPr>
          </a:p>
          <a:p>
            <a:pPr marL="548640" lvl="4" indent="0">
              <a:buClr>
                <a:schemeClr val="accent1"/>
              </a:buClr>
              <a:buSzPct val="85000"/>
              <a:buNone/>
            </a:pPr>
            <a:r>
              <a:rPr lang="pt-BR" sz="2400" b="1" i="1" smtClean="0">
                <a:latin typeface="Arial"/>
              </a:rPr>
              <a:t>77</a:t>
            </a:r>
            <a:endParaRPr lang="pt-BR"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191927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Boolean Data Type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a:p>
        </p:txBody>
      </p:sp>
      <p:sp>
        <p:nvSpPr>
          <p:cNvPr id="5" name="Content Placeholder 4"/>
          <p:cNvSpPr>
            <a:spLocks noGrp="1"/>
          </p:cNvSpPr>
          <p:nvPr>
            <p:ph sz="quarter" idx="1"/>
          </p:nvPr>
        </p:nvSpPr>
        <p:spPr/>
        <p:txBody>
          <a:bodyPr>
            <a:normAutofit lnSpcReduction="10000"/>
          </a:bodyPr>
          <a:lstStyle/>
          <a:p>
            <a:pPr>
              <a:buFont typeface="Arial" panose="020B0604020202020204" pitchFamily="34" charset="0"/>
              <a:buChar char="•"/>
            </a:pPr>
            <a:r>
              <a:rPr lang="en-US" sz="3200" smtClean="0"/>
              <a:t>“Boolean” is yet another data type, which manages values of either </a:t>
            </a:r>
            <a:r>
              <a:rPr lang="en-US" sz="3200" i="1" smtClean="0"/>
              <a:t>true</a:t>
            </a:r>
            <a:r>
              <a:rPr lang="en-US" sz="3200" smtClean="0"/>
              <a:t> or </a:t>
            </a:r>
            <a:r>
              <a:rPr lang="en-US" sz="3200" i="1" smtClean="0"/>
              <a:t>false</a:t>
            </a:r>
            <a:r>
              <a:rPr lang="en-US" sz="3200" smtClean="0"/>
              <a:t>.</a:t>
            </a:r>
          </a:p>
          <a:p>
            <a:pPr>
              <a:buFont typeface="Arial" panose="020B0604020202020204" pitchFamily="34" charset="0"/>
              <a:buChar char="•"/>
            </a:pPr>
            <a:r>
              <a:rPr lang="en-US" sz="3200" smtClean="0"/>
              <a:t>The </a:t>
            </a:r>
            <a:r>
              <a:rPr lang="en-US" sz="3200" i="1" smtClean="0"/>
              <a:t>boolean</a:t>
            </a:r>
            <a:r>
              <a:rPr lang="en-US" sz="3200" smtClean="0"/>
              <a:t> data type is used with logical control structures, and it </a:t>
            </a:r>
            <a:r>
              <a:rPr lang="en-US" sz="3200" smtClean="0"/>
              <a:t>is therefore </a:t>
            </a:r>
            <a:r>
              <a:rPr lang="en-US" sz="3200" smtClean="0"/>
              <a:t>a fundamental element of programming languages.</a:t>
            </a:r>
          </a:p>
          <a:p>
            <a:pPr>
              <a:buFont typeface="Arial" panose="020B0604020202020204" pitchFamily="34" charset="0"/>
              <a:buChar char="•"/>
            </a:pPr>
            <a:r>
              <a:rPr lang="en-US" sz="3200"/>
              <a:t>A </a:t>
            </a:r>
            <a:r>
              <a:rPr lang="en-US" sz="3200" i="1"/>
              <a:t>boolean expression </a:t>
            </a:r>
            <a:r>
              <a:rPr lang="en-US" sz="3200"/>
              <a:t>is an expression that evaluates (or “resolves”) to a boolean value of either </a:t>
            </a:r>
            <a:r>
              <a:rPr lang="en-US" sz="3200" i="1"/>
              <a:t>true</a:t>
            </a:r>
            <a:r>
              <a:rPr lang="en-US" sz="3200"/>
              <a:t> or </a:t>
            </a:r>
            <a:r>
              <a:rPr lang="en-US" sz="3200" i="1"/>
              <a:t>false</a:t>
            </a:r>
            <a:r>
              <a:rPr lang="en-US" sz="3200"/>
              <a:t>.</a:t>
            </a:r>
          </a:p>
          <a:p>
            <a:pPr>
              <a:buFont typeface="Arial" panose="020B0604020202020204" pitchFamily="34" charset="0"/>
              <a:buChar char="•"/>
            </a:pPr>
            <a:endParaRPr lang="en-US" sz="3200" smtClean="0"/>
          </a:p>
          <a:p>
            <a:pPr>
              <a:buFont typeface="Arial" panose="020B0604020202020204" pitchFamily="34" charset="0"/>
              <a:buChar char="•"/>
            </a:pPr>
            <a:endParaRPr lang="en-US"/>
          </a:p>
        </p:txBody>
      </p:sp>
    </p:spTree>
    <p:extLst>
      <p:ext uri="{BB962C8B-B14F-4D97-AF65-F5344CB8AC3E}">
        <p14:creationId xmlns:p14="http://schemas.microsoft.com/office/powerpoint/2010/main" val="4125299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Mutable vs Immutable Sequences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77500" lnSpcReduction="20000"/>
          </a:bodyPr>
          <a:lstStyle/>
          <a:p>
            <a:r>
              <a:rPr lang="en-US" sz="2800" smtClean="0">
                <a:latin typeface="Arial"/>
              </a:rPr>
              <a:t>By contrast, </a:t>
            </a:r>
            <a:r>
              <a:rPr lang="en-US" sz="2800" b="1" i="1" smtClean="0">
                <a:latin typeface="Arial"/>
              </a:rPr>
              <a:t>string</a:t>
            </a:r>
            <a:r>
              <a:rPr lang="en-US" sz="2800" smtClean="0">
                <a:latin typeface="Arial"/>
              </a:rPr>
              <a:t> is an example of an immutable sequence, which means that the items within it </a:t>
            </a:r>
            <a:r>
              <a:rPr lang="en-US" sz="2800" b="1" i="1" smtClean="0">
                <a:latin typeface="Arial"/>
              </a:rPr>
              <a:t>cannot be changed</a:t>
            </a:r>
            <a:r>
              <a:rPr lang="en-US" sz="2800" smtClean="0">
                <a:latin typeface="Arial"/>
              </a:rPr>
              <a:t>.</a:t>
            </a:r>
          </a:p>
          <a:p>
            <a:pPr marL="0" indent="0">
              <a:buNone/>
            </a:pPr>
            <a:endParaRPr lang="en-US" sz="2800" smtClean="0">
              <a:latin typeface="Arial"/>
            </a:endParaRPr>
          </a:p>
          <a:p>
            <a:pPr marL="548640" lvl="4" indent="0">
              <a:buClr>
                <a:schemeClr val="accent1"/>
              </a:buClr>
              <a:buSzPct val="85000"/>
              <a:buNone/>
            </a:pPr>
            <a:r>
              <a:rPr lang="en-US" sz="2400" b="1" i="1">
                <a:latin typeface="Arial"/>
              </a:rPr>
              <a:t>s</a:t>
            </a:r>
            <a:r>
              <a:rPr lang="en-US" sz="2400" b="1" i="1" smtClean="0">
                <a:latin typeface="Arial"/>
              </a:rPr>
              <a:t> = ‘spam’</a:t>
            </a:r>
          </a:p>
          <a:p>
            <a:pPr marL="548640" lvl="4" indent="0">
              <a:buClr>
                <a:schemeClr val="accent1"/>
              </a:buClr>
              <a:buSzPct val="85000"/>
              <a:buNone/>
            </a:pPr>
            <a:r>
              <a:rPr lang="en-US" sz="2400" b="1" i="1" smtClean="0">
                <a:latin typeface="Arial"/>
              </a:rPr>
              <a:t>print </a:t>
            </a:r>
            <a:r>
              <a:rPr lang="en-US" sz="2400" b="1" i="1">
                <a:latin typeface="Arial"/>
              </a:rPr>
              <a:t>s[2]</a:t>
            </a:r>
          </a:p>
          <a:p>
            <a:pPr marL="548640" lvl="4" indent="0">
              <a:buClr>
                <a:schemeClr val="accent1"/>
              </a:buClr>
              <a:buSzPct val="85000"/>
              <a:buNone/>
            </a:pPr>
            <a:r>
              <a:rPr lang="en-US" sz="2400" b="1" i="1">
                <a:latin typeface="Arial"/>
              </a:rPr>
              <a:t>a</a:t>
            </a:r>
          </a:p>
          <a:p>
            <a:pPr marL="548640" lvl="4" indent="0">
              <a:buClr>
                <a:schemeClr val="accent1"/>
              </a:buClr>
              <a:buSzPct val="85000"/>
              <a:buNone/>
            </a:pPr>
            <a:endParaRPr lang="en-US" sz="2400" b="1" i="1">
              <a:latin typeface="Arial"/>
            </a:endParaRPr>
          </a:p>
          <a:p>
            <a:pPr marL="548640" lvl="4" indent="0">
              <a:buClr>
                <a:schemeClr val="accent1"/>
              </a:buClr>
              <a:buSzPct val="85000"/>
              <a:buNone/>
            </a:pPr>
            <a:r>
              <a:rPr lang="en-US" sz="2400" b="1" i="1">
                <a:latin typeface="Arial"/>
              </a:rPr>
              <a:t>s[2] = 'i'</a:t>
            </a:r>
          </a:p>
          <a:p>
            <a:pPr marL="548640" lvl="4" indent="0">
              <a:buClr>
                <a:schemeClr val="accent1"/>
              </a:buClr>
              <a:buSzPct val="85000"/>
              <a:buNone/>
            </a:pPr>
            <a:r>
              <a:rPr lang="en-US" sz="2400" b="1" i="1">
                <a:latin typeface="Arial"/>
              </a:rPr>
              <a:t>---------------------------------------------------------------------------</a:t>
            </a:r>
          </a:p>
          <a:p>
            <a:pPr marL="548640" lvl="4" indent="0">
              <a:buClr>
                <a:schemeClr val="accent1"/>
              </a:buClr>
              <a:buSzPct val="85000"/>
              <a:buNone/>
            </a:pPr>
            <a:r>
              <a:rPr lang="en-US" sz="2400" b="1" i="1">
                <a:latin typeface="Arial"/>
              </a:rPr>
              <a:t>TypeError                                 Traceback (most recent call last)</a:t>
            </a:r>
          </a:p>
          <a:p>
            <a:pPr marL="548640" lvl="4" indent="0">
              <a:buClr>
                <a:schemeClr val="accent1"/>
              </a:buClr>
              <a:buSzPct val="85000"/>
              <a:buNone/>
            </a:pPr>
            <a:r>
              <a:rPr lang="en-US" sz="2400" b="1" i="1">
                <a:latin typeface="Arial"/>
              </a:rPr>
              <a:t>&lt;ipython-input-18-3728c4c73307&gt; in &lt;module&gt;()</a:t>
            </a:r>
          </a:p>
          <a:p>
            <a:pPr marL="548640" lvl="4" indent="0">
              <a:buClr>
                <a:schemeClr val="accent1"/>
              </a:buClr>
              <a:buSzPct val="85000"/>
              <a:buNone/>
            </a:pPr>
            <a:r>
              <a:rPr lang="en-US" sz="2400" b="1" i="1">
                <a:latin typeface="Arial"/>
              </a:rPr>
              <a:t>----&gt; 1 s[2] = 'i'</a:t>
            </a:r>
          </a:p>
          <a:p>
            <a:pPr marL="548640" lvl="4" indent="0">
              <a:buClr>
                <a:schemeClr val="accent1"/>
              </a:buClr>
              <a:buSzPct val="85000"/>
              <a:buNone/>
            </a:pPr>
            <a:endParaRPr lang="en-US" sz="2400" b="1" i="1">
              <a:latin typeface="Arial"/>
            </a:endParaRPr>
          </a:p>
          <a:p>
            <a:pPr marL="548640" lvl="4" indent="0">
              <a:buClr>
                <a:schemeClr val="accent1"/>
              </a:buClr>
              <a:buSzPct val="85000"/>
              <a:buNone/>
            </a:pPr>
            <a:r>
              <a:rPr lang="en-US" sz="2400" b="1" i="1">
                <a:latin typeface="Arial"/>
              </a:rPr>
              <a:t>TypeError: 'str' object does not support item assignment </a:t>
            </a: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617730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Type Conversion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85000" lnSpcReduction="10000"/>
          </a:bodyPr>
          <a:lstStyle/>
          <a:p>
            <a:r>
              <a:rPr lang="en-US" sz="2800" smtClean="0">
                <a:latin typeface="Arial"/>
              </a:rPr>
              <a:t>Python also provides built-in functions that convert values of one type to values of another.</a:t>
            </a:r>
          </a:p>
          <a:p>
            <a:r>
              <a:rPr lang="en-US" sz="2800" smtClean="0">
                <a:latin typeface="Arial"/>
              </a:rPr>
              <a:t>For example, if we need to perform a type conversion from an </a:t>
            </a:r>
            <a:r>
              <a:rPr lang="en-US" sz="2800" i="1" smtClean="0">
                <a:latin typeface="Arial"/>
              </a:rPr>
              <a:t>string</a:t>
            </a:r>
            <a:r>
              <a:rPr lang="en-US" sz="2800" smtClean="0">
                <a:latin typeface="Arial"/>
              </a:rPr>
              <a:t> value to an </a:t>
            </a:r>
            <a:r>
              <a:rPr lang="en-US" sz="2800" i="1" smtClean="0">
                <a:latin typeface="Arial"/>
              </a:rPr>
              <a:t>integer</a:t>
            </a:r>
            <a:r>
              <a:rPr lang="en-US" sz="2800" smtClean="0">
                <a:latin typeface="Arial"/>
              </a:rPr>
              <a:t> value, we do the following:</a:t>
            </a:r>
          </a:p>
          <a:p>
            <a:pPr marL="0" indent="0">
              <a:buNone/>
            </a:pPr>
            <a:endParaRPr lang="en-US" sz="2800" smtClean="0">
              <a:latin typeface="Arial"/>
            </a:endParaRPr>
          </a:p>
          <a:p>
            <a:pPr marL="594360" lvl="2" indent="0">
              <a:buNone/>
            </a:pPr>
            <a:r>
              <a:rPr lang="fr-FR" sz="2600" b="1" i="1">
                <a:latin typeface="Arial"/>
              </a:rPr>
              <a:t>ans = '42'</a:t>
            </a:r>
          </a:p>
          <a:p>
            <a:pPr marL="594360" lvl="2" indent="0">
              <a:buNone/>
            </a:pPr>
            <a:endParaRPr lang="fr-FR" sz="2600" b="1" i="1">
              <a:latin typeface="Arial"/>
            </a:endParaRPr>
          </a:p>
          <a:p>
            <a:pPr marL="594360" lvl="2" indent="0">
              <a:buNone/>
            </a:pPr>
            <a:r>
              <a:rPr lang="fr-FR" sz="2600" b="1" i="1">
                <a:latin typeface="Arial"/>
              </a:rPr>
              <a:t>int(ans)</a:t>
            </a:r>
          </a:p>
          <a:p>
            <a:pPr marL="594360" lvl="2" indent="0">
              <a:buNone/>
            </a:pPr>
            <a:r>
              <a:rPr lang="fr-FR" sz="2600" b="1" i="1" smtClean="0">
                <a:latin typeface="Arial"/>
              </a:rPr>
              <a:t>42</a:t>
            </a:r>
            <a:endParaRPr lang="fr-FR" sz="2600" b="1" i="1">
              <a:latin typeface="Arial"/>
            </a:endParaRPr>
          </a:p>
          <a:p>
            <a:pPr marL="594360" lvl="2" indent="0">
              <a:buNone/>
            </a:pPr>
            <a:endParaRPr lang="fr-FR" sz="2600" b="1" i="1">
              <a:latin typeface="Arial"/>
            </a:endParaRPr>
          </a:p>
          <a:p>
            <a:pPr marL="594360" lvl="2" indent="0">
              <a:buNone/>
            </a:pPr>
            <a:r>
              <a:rPr lang="fr-FR" sz="2600" b="1" i="1">
                <a:latin typeface="Arial"/>
              </a:rPr>
              <a:t>print(int(ans) / 2)</a:t>
            </a:r>
          </a:p>
          <a:p>
            <a:pPr marL="594360" lvl="2" indent="0">
              <a:buNone/>
            </a:pPr>
            <a:r>
              <a:rPr lang="fr-FR" sz="2600" b="1" i="1">
                <a:latin typeface="Arial"/>
              </a:rPr>
              <a:t>21</a:t>
            </a: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166678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Type Conversion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62500" lnSpcReduction="20000"/>
          </a:bodyPr>
          <a:lstStyle/>
          <a:p>
            <a:r>
              <a:rPr lang="en-US" sz="3800" smtClean="0">
                <a:latin typeface="Arial"/>
              </a:rPr>
              <a:t>Of course, we can only perform conversions when a sensible conversion is possible.</a:t>
            </a:r>
          </a:p>
          <a:p>
            <a:endParaRPr lang="en-US" sz="2800" b="1" i="1">
              <a:latin typeface="Arial"/>
            </a:endParaRPr>
          </a:p>
          <a:p>
            <a:endParaRPr lang="en-US" sz="2600" b="1" i="1">
              <a:latin typeface="Arial"/>
            </a:endParaRPr>
          </a:p>
          <a:p>
            <a:pPr marL="548640" lvl="2" indent="0">
              <a:buNone/>
            </a:pPr>
            <a:r>
              <a:rPr lang="en-US" sz="3100" b="1" i="1">
                <a:solidFill>
                  <a:schemeClr val="tx1"/>
                </a:solidFill>
                <a:latin typeface="Arial"/>
              </a:rPr>
              <a:t>name = 'Roger the Shrubber'</a:t>
            </a:r>
          </a:p>
          <a:p>
            <a:pPr marL="1097280" lvl="4" indent="0">
              <a:buNone/>
            </a:pPr>
            <a:endParaRPr lang="en-US" sz="2300" b="1" i="1">
              <a:solidFill>
                <a:schemeClr val="tx1"/>
              </a:solidFill>
              <a:latin typeface="Arial"/>
            </a:endParaRPr>
          </a:p>
          <a:p>
            <a:pPr marL="548640" lvl="2" indent="0">
              <a:buNone/>
            </a:pPr>
            <a:r>
              <a:rPr lang="en-US" sz="3100" b="1" i="1">
                <a:solidFill>
                  <a:schemeClr val="tx1"/>
                </a:solidFill>
                <a:latin typeface="Arial"/>
              </a:rPr>
              <a:t>int(name)</a:t>
            </a:r>
          </a:p>
          <a:p>
            <a:pPr marL="548640" lvl="2" indent="0">
              <a:buNone/>
            </a:pPr>
            <a:r>
              <a:rPr lang="en-US" sz="3100" b="1" i="1">
                <a:solidFill>
                  <a:schemeClr val="tx1"/>
                </a:solidFill>
                <a:latin typeface="Arial"/>
              </a:rPr>
              <a:t>---------------------------------------------------------------------------</a:t>
            </a:r>
          </a:p>
          <a:p>
            <a:pPr marL="548640" lvl="2" indent="0">
              <a:buNone/>
            </a:pPr>
            <a:r>
              <a:rPr lang="en-US" sz="3100" b="1" i="1">
                <a:solidFill>
                  <a:schemeClr val="tx1"/>
                </a:solidFill>
                <a:latin typeface="Arial"/>
              </a:rPr>
              <a:t>ValueError                                Traceback (most recent call last)</a:t>
            </a:r>
          </a:p>
          <a:p>
            <a:pPr marL="548640" lvl="2" indent="0">
              <a:buNone/>
            </a:pPr>
            <a:r>
              <a:rPr lang="en-US" sz="3100" b="1" i="1">
                <a:solidFill>
                  <a:schemeClr val="tx1"/>
                </a:solidFill>
                <a:latin typeface="Arial"/>
              </a:rPr>
              <a:t>&lt;ipython-input-30-3627f499edfd&gt; in &lt;module&gt;()</a:t>
            </a:r>
          </a:p>
          <a:p>
            <a:pPr marL="548640" lvl="2" indent="0">
              <a:buNone/>
            </a:pPr>
            <a:r>
              <a:rPr lang="en-US" sz="3100" b="1" i="1">
                <a:solidFill>
                  <a:schemeClr val="tx1"/>
                </a:solidFill>
                <a:latin typeface="Arial"/>
              </a:rPr>
              <a:t>----&gt; 1 int(name)</a:t>
            </a:r>
          </a:p>
          <a:p>
            <a:pPr marL="548640" lvl="2" indent="0">
              <a:buNone/>
            </a:pPr>
            <a:endParaRPr lang="en-US" sz="3100" b="1" i="1">
              <a:solidFill>
                <a:schemeClr val="tx1"/>
              </a:solidFill>
              <a:latin typeface="Arial"/>
            </a:endParaRPr>
          </a:p>
          <a:p>
            <a:pPr marL="548640" lvl="2" indent="0">
              <a:buNone/>
            </a:pPr>
            <a:r>
              <a:rPr lang="en-US" sz="3100" b="1" i="1">
                <a:solidFill>
                  <a:schemeClr val="tx1"/>
                </a:solidFill>
                <a:latin typeface="Arial"/>
              </a:rPr>
              <a:t>ValueError: invalid literal for int() with base 10: 'Roger the Shrubber' </a:t>
            </a: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448582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a:t>
            </a:r>
            <a:r>
              <a:rPr lang="en-US" i="1" smtClean="0"/>
              <a:t>random</a:t>
            </a:r>
            <a:r>
              <a:rPr lang="en-US" smtClean="0"/>
              <a:t> Function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70000" lnSpcReduction="20000"/>
          </a:bodyPr>
          <a:lstStyle/>
          <a:p>
            <a:r>
              <a:rPr lang="en-US" sz="4000" smtClean="0">
                <a:latin typeface="Arial"/>
              </a:rPr>
              <a:t>Although computers do not understand randomness, and cannot provide true random numbers, there are many scenarios (games, for example) in which simulating randomness is especially useful.</a:t>
            </a:r>
          </a:p>
          <a:p>
            <a:r>
              <a:rPr lang="en-US" sz="4000" smtClean="0">
                <a:latin typeface="Arial"/>
              </a:rPr>
              <a:t>Numbers that made to appear random with computers are called </a:t>
            </a:r>
            <a:r>
              <a:rPr lang="en-US" sz="4000" b="1" i="1" smtClean="0">
                <a:latin typeface="Arial"/>
              </a:rPr>
              <a:t>pseudorandom numbers</a:t>
            </a:r>
            <a:r>
              <a:rPr lang="en-US" sz="4000" smtClean="0">
                <a:latin typeface="Arial"/>
              </a:rPr>
              <a:t>.</a:t>
            </a:r>
          </a:p>
          <a:p>
            <a:r>
              <a:rPr lang="en-US" sz="4000" smtClean="0">
                <a:latin typeface="Arial"/>
              </a:rPr>
              <a:t>The </a:t>
            </a:r>
            <a:r>
              <a:rPr lang="en-US" sz="4000" b="1" i="1" smtClean="0">
                <a:latin typeface="Arial"/>
              </a:rPr>
              <a:t>random </a:t>
            </a:r>
            <a:r>
              <a:rPr lang="en-US" sz="4000" b="1" smtClean="0">
                <a:latin typeface="Arial"/>
              </a:rPr>
              <a:t>function</a:t>
            </a:r>
            <a:r>
              <a:rPr lang="en-US" sz="4000" smtClean="0">
                <a:latin typeface="Arial"/>
              </a:rPr>
              <a:t> is a built-in function that returns pseudorandom float values.</a:t>
            </a:r>
          </a:p>
          <a:p>
            <a:r>
              <a:rPr lang="en-US" sz="4000" smtClean="0">
                <a:latin typeface="Arial"/>
              </a:rPr>
              <a:t>The </a:t>
            </a:r>
            <a:r>
              <a:rPr lang="en-US" sz="4000" b="1" i="1" smtClean="0">
                <a:latin typeface="Arial"/>
              </a:rPr>
              <a:t>random</a:t>
            </a:r>
            <a:r>
              <a:rPr lang="en-US" sz="4000" smtClean="0">
                <a:latin typeface="Arial"/>
              </a:rPr>
              <a:t> function is one of many functions within the </a:t>
            </a:r>
            <a:r>
              <a:rPr lang="en-US" sz="4000" b="1" i="1" smtClean="0">
                <a:latin typeface="Arial"/>
              </a:rPr>
              <a:t>random module</a:t>
            </a:r>
            <a:r>
              <a:rPr lang="en-US" sz="4000" smtClean="0">
                <a:latin typeface="Arial"/>
              </a:rPr>
              <a:t> that supports dealing with randomness features.</a:t>
            </a:r>
            <a:endParaRPr lang="fr-FR" sz="29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651893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a:t>
            </a:r>
            <a:r>
              <a:rPr lang="en-US" i="1" smtClean="0"/>
              <a:t>random</a:t>
            </a:r>
            <a:r>
              <a:rPr lang="en-US" smtClean="0"/>
              <a:t> Function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62500" lnSpcReduction="20000"/>
          </a:bodyPr>
          <a:lstStyle/>
          <a:p>
            <a:r>
              <a:rPr lang="en-US" sz="3800">
                <a:latin typeface="Arial"/>
              </a:rPr>
              <a:t>In order to use any of the randomness features, the random module must be imported</a:t>
            </a:r>
            <a:r>
              <a:rPr lang="en-US" sz="3800" smtClean="0">
                <a:latin typeface="Arial"/>
              </a:rPr>
              <a:t>.</a:t>
            </a:r>
          </a:p>
          <a:p>
            <a:endParaRPr lang="en-US" sz="3800">
              <a:latin typeface="Arial"/>
            </a:endParaRPr>
          </a:p>
          <a:p>
            <a:pPr marL="548640" lvl="2" indent="0">
              <a:buNone/>
            </a:pPr>
            <a:r>
              <a:rPr lang="en-US" sz="3400" b="1" i="1">
                <a:latin typeface="Arial"/>
              </a:rPr>
              <a:t>import </a:t>
            </a:r>
            <a:r>
              <a:rPr lang="en-US" sz="3400" b="1" i="1" smtClean="0">
                <a:latin typeface="Arial"/>
              </a:rPr>
              <a:t>random</a:t>
            </a:r>
            <a:endParaRPr lang="en-US" sz="3400" b="1" i="1">
              <a:latin typeface="Arial"/>
            </a:endParaRPr>
          </a:p>
          <a:p>
            <a:pPr marL="548640" lvl="2" indent="0">
              <a:buNone/>
            </a:pPr>
            <a:endParaRPr lang="en-US" sz="3400" b="1" i="1">
              <a:latin typeface="Arial"/>
            </a:endParaRPr>
          </a:p>
          <a:p>
            <a:pPr marL="548640" lvl="2" indent="0">
              <a:buNone/>
            </a:pPr>
            <a:r>
              <a:rPr lang="en-US" sz="3400" b="1" i="1">
                <a:latin typeface="Arial"/>
              </a:rPr>
              <a:t>for i in range(5):</a:t>
            </a:r>
          </a:p>
          <a:p>
            <a:pPr marL="548640" lvl="2" indent="0">
              <a:buNone/>
            </a:pPr>
            <a:r>
              <a:rPr lang="en-US" sz="3400" b="1" i="1">
                <a:latin typeface="Arial"/>
              </a:rPr>
              <a:t>    num = random.random()</a:t>
            </a:r>
          </a:p>
          <a:p>
            <a:pPr marL="548640" lvl="2" indent="0">
              <a:buNone/>
            </a:pPr>
            <a:r>
              <a:rPr lang="en-US" sz="3400" b="1" i="1">
                <a:latin typeface="Arial"/>
              </a:rPr>
              <a:t>    print(num)</a:t>
            </a:r>
          </a:p>
          <a:p>
            <a:pPr marL="548640" lvl="2" indent="0">
              <a:buNone/>
            </a:pPr>
            <a:r>
              <a:rPr lang="en-US" sz="3400" b="1" i="1">
                <a:latin typeface="Arial"/>
              </a:rPr>
              <a:t>    </a:t>
            </a:r>
          </a:p>
          <a:p>
            <a:pPr marL="548640" lvl="2" indent="0">
              <a:buNone/>
            </a:pPr>
            <a:r>
              <a:rPr lang="en-US" sz="3400" b="1" i="1">
                <a:latin typeface="Arial"/>
              </a:rPr>
              <a:t>0.201086994053</a:t>
            </a:r>
          </a:p>
          <a:p>
            <a:pPr marL="548640" lvl="2" indent="0">
              <a:buNone/>
            </a:pPr>
            <a:r>
              <a:rPr lang="en-US" sz="3400" b="1" i="1">
                <a:latin typeface="Arial"/>
              </a:rPr>
              <a:t>0.176631734158</a:t>
            </a:r>
          </a:p>
          <a:p>
            <a:pPr marL="548640" lvl="2" indent="0">
              <a:buNone/>
            </a:pPr>
            <a:r>
              <a:rPr lang="en-US" sz="3400" b="1" i="1">
                <a:latin typeface="Arial"/>
              </a:rPr>
              <a:t>0.305493930365</a:t>
            </a:r>
          </a:p>
          <a:p>
            <a:pPr marL="548640" lvl="2" indent="0">
              <a:buNone/>
            </a:pPr>
            <a:r>
              <a:rPr lang="en-US" sz="3400" b="1" i="1">
                <a:latin typeface="Arial"/>
              </a:rPr>
              <a:t>0.582269675033</a:t>
            </a:r>
          </a:p>
          <a:p>
            <a:pPr marL="548640" lvl="2" indent="0">
              <a:buNone/>
            </a:pPr>
            <a:r>
              <a:rPr lang="en-US" sz="3400" b="1" i="1">
                <a:latin typeface="Arial"/>
              </a:rPr>
              <a:t>0.143482947831</a:t>
            </a:r>
          </a:p>
          <a:p>
            <a:endParaRPr lang="en-US" sz="31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4227621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a:t>
            </a:r>
            <a:r>
              <a:rPr lang="en-US" i="1" smtClean="0"/>
              <a:t>random</a:t>
            </a:r>
            <a:r>
              <a:rPr lang="en-US" smtClean="0"/>
              <a:t> Function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55000" lnSpcReduction="20000"/>
          </a:bodyPr>
          <a:lstStyle/>
          <a:p>
            <a:r>
              <a:rPr lang="en-US" sz="3800" smtClean="0">
                <a:latin typeface="Arial"/>
              </a:rPr>
              <a:t>Randint is another random function that takes low and high parameter as the low and high range bounds of the random integer values that it returns. </a:t>
            </a:r>
          </a:p>
          <a:p>
            <a:endParaRPr lang="en-US" sz="3800">
              <a:latin typeface="Arial"/>
            </a:endParaRPr>
          </a:p>
          <a:p>
            <a:pPr marL="548640" lvl="2" indent="0">
              <a:buNone/>
            </a:pPr>
            <a:r>
              <a:rPr lang="en-US" sz="3400" b="1" i="1">
                <a:latin typeface="Arial"/>
              </a:rPr>
              <a:t>import </a:t>
            </a:r>
            <a:r>
              <a:rPr lang="en-US" sz="3400" b="1" i="1" smtClean="0">
                <a:latin typeface="Arial"/>
              </a:rPr>
              <a:t>random</a:t>
            </a:r>
            <a:endParaRPr lang="en-US" sz="3400" b="1" i="1">
              <a:latin typeface="Arial"/>
            </a:endParaRPr>
          </a:p>
          <a:p>
            <a:pPr marL="548640" lvl="2" indent="0">
              <a:buNone/>
            </a:pPr>
            <a:endParaRPr lang="en-US" sz="3400" b="1" i="1" smtClean="0">
              <a:latin typeface="Arial"/>
            </a:endParaRPr>
          </a:p>
          <a:p>
            <a:pPr marL="548640" lvl="2" indent="0">
              <a:buNone/>
            </a:pPr>
            <a:r>
              <a:rPr lang="en-US" sz="3400" b="1" i="1" smtClean="0">
                <a:latin typeface="Arial"/>
              </a:rPr>
              <a:t>for </a:t>
            </a:r>
            <a:r>
              <a:rPr lang="en-US" sz="3400" b="1" i="1">
                <a:latin typeface="Arial"/>
              </a:rPr>
              <a:t>i in range(5):</a:t>
            </a:r>
          </a:p>
          <a:p>
            <a:pPr marL="548640" lvl="2" indent="0">
              <a:buNone/>
            </a:pPr>
            <a:r>
              <a:rPr lang="en-US" sz="3400" b="1" i="1">
                <a:latin typeface="Arial"/>
              </a:rPr>
              <a:t>    num = </a:t>
            </a:r>
            <a:r>
              <a:rPr lang="en-US" sz="3400" b="1" i="1" smtClean="0">
                <a:latin typeface="Arial"/>
              </a:rPr>
              <a:t>random.randint(80</a:t>
            </a:r>
            <a:r>
              <a:rPr lang="en-US" sz="3400" b="1" i="1">
                <a:latin typeface="Arial"/>
              </a:rPr>
              <a:t>, 85)</a:t>
            </a:r>
          </a:p>
          <a:p>
            <a:pPr marL="548640" lvl="2" indent="0">
              <a:buNone/>
            </a:pPr>
            <a:r>
              <a:rPr lang="en-US" sz="3400" b="1" i="1" smtClean="0">
                <a:latin typeface="Arial"/>
              </a:rPr>
              <a:t>    </a:t>
            </a:r>
            <a:r>
              <a:rPr lang="en-US" sz="3400" b="1" i="1">
                <a:latin typeface="Arial"/>
              </a:rPr>
              <a:t>print(num)</a:t>
            </a:r>
          </a:p>
          <a:p>
            <a:pPr marL="548640" lvl="2" indent="0">
              <a:buNone/>
            </a:pPr>
            <a:r>
              <a:rPr lang="en-US" sz="3400" b="1" i="1">
                <a:latin typeface="Arial"/>
              </a:rPr>
              <a:t>    </a:t>
            </a:r>
          </a:p>
          <a:p>
            <a:pPr marL="548640" lvl="2" indent="0">
              <a:buNone/>
            </a:pPr>
            <a:r>
              <a:rPr lang="en-US" sz="3400" b="1" i="1">
                <a:latin typeface="Arial"/>
              </a:rPr>
              <a:t>81</a:t>
            </a:r>
          </a:p>
          <a:p>
            <a:pPr marL="548640" lvl="2" indent="0">
              <a:buNone/>
            </a:pPr>
            <a:r>
              <a:rPr lang="en-US" sz="3400" b="1" i="1">
                <a:latin typeface="Arial"/>
              </a:rPr>
              <a:t>81</a:t>
            </a:r>
          </a:p>
          <a:p>
            <a:pPr marL="548640" lvl="2" indent="0">
              <a:buNone/>
            </a:pPr>
            <a:r>
              <a:rPr lang="en-US" sz="3400" b="1" i="1">
                <a:latin typeface="Arial"/>
              </a:rPr>
              <a:t>84</a:t>
            </a:r>
          </a:p>
          <a:p>
            <a:pPr marL="548640" lvl="2" indent="0">
              <a:buNone/>
            </a:pPr>
            <a:r>
              <a:rPr lang="en-US" sz="3400" b="1" i="1">
                <a:latin typeface="Arial"/>
              </a:rPr>
              <a:t>80</a:t>
            </a:r>
          </a:p>
          <a:p>
            <a:pPr marL="548640" lvl="2" indent="0">
              <a:buNone/>
            </a:pPr>
            <a:r>
              <a:rPr lang="en-US" sz="3400" b="1" i="1">
                <a:latin typeface="Arial"/>
              </a:rPr>
              <a:t>85</a:t>
            </a:r>
          </a:p>
          <a:p>
            <a:endParaRPr lang="en-US" sz="31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472520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The </a:t>
            </a:r>
            <a:r>
              <a:rPr lang="en-US" i="1" smtClean="0"/>
              <a:t>choice </a:t>
            </a:r>
            <a:r>
              <a:rPr lang="en-US" smtClean="0"/>
              <a:t>Function</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77500" lnSpcReduction="20000"/>
          </a:bodyPr>
          <a:lstStyle/>
          <a:p>
            <a:r>
              <a:rPr lang="en-US" sz="3800" smtClean="0">
                <a:latin typeface="Arial"/>
              </a:rPr>
              <a:t>There’s even a way that you can make pseudorandom selections or </a:t>
            </a:r>
            <a:r>
              <a:rPr lang="en-US" sz="3800" i="1" smtClean="0">
                <a:latin typeface="Arial"/>
              </a:rPr>
              <a:t>choices</a:t>
            </a:r>
            <a:r>
              <a:rPr lang="en-US" sz="3800" smtClean="0">
                <a:latin typeface="Arial"/>
              </a:rPr>
              <a:t> from a given sequence of items.</a:t>
            </a:r>
          </a:p>
          <a:p>
            <a:endParaRPr lang="en-US" sz="3800">
              <a:latin typeface="Arial"/>
            </a:endParaRPr>
          </a:p>
          <a:p>
            <a:pPr marL="548640" lvl="2" indent="0">
              <a:buNone/>
            </a:pPr>
            <a:r>
              <a:rPr lang="en-US" sz="3400" b="1" i="1">
                <a:latin typeface="Arial"/>
              </a:rPr>
              <a:t>import </a:t>
            </a:r>
            <a:r>
              <a:rPr lang="en-US" sz="3400" b="1" i="1" smtClean="0">
                <a:latin typeface="Arial"/>
              </a:rPr>
              <a:t>random</a:t>
            </a:r>
            <a:endParaRPr lang="en-US" sz="3400" b="1" i="1">
              <a:latin typeface="Arial"/>
            </a:endParaRPr>
          </a:p>
          <a:p>
            <a:pPr marL="548640" lvl="2" indent="0">
              <a:buNone/>
            </a:pPr>
            <a:endParaRPr lang="en-US" sz="3400" b="1" i="1" smtClean="0">
              <a:latin typeface="Arial"/>
            </a:endParaRPr>
          </a:p>
          <a:p>
            <a:pPr marL="548640" lvl="2" indent="0">
              <a:buNone/>
            </a:pPr>
            <a:r>
              <a:rPr lang="en-US" sz="3400" b="1" i="1">
                <a:latin typeface="Arial"/>
              </a:rPr>
              <a:t>door_numbers = ['one', 'two', 'three']</a:t>
            </a:r>
          </a:p>
          <a:p>
            <a:pPr marL="548640" lvl="2" indent="0">
              <a:buNone/>
            </a:pPr>
            <a:r>
              <a:rPr lang="en-US" sz="3400" b="1" i="1" smtClean="0">
                <a:latin typeface="Arial"/>
              </a:rPr>
              <a:t>my_pick = random.choice(door_numbers)</a:t>
            </a:r>
          </a:p>
          <a:p>
            <a:pPr marL="548640" lvl="2" indent="0">
              <a:buNone/>
            </a:pPr>
            <a:r>
              <a:rPr lang="en-US" sz="3400" b="1" i="1">
                <a:latin typeface="Arial"/>
              </a:rPr>
              <a:t>p</a:t>
            </a:r>
            <a:r>
              <a:rPr lang="en-US" sz="3400" b="1" i="1" smtClean="0">
                <a:latin typeface="Arial"/>
              </a:rPr>
              <a:t>rint(my_pick)</a:t>
            </a:r>
          </a:p>
          <a:p>
            <a:pPr marL="548640" lvl="2" indent="0">
              <a:buNone/>
            </a:pPr>
            <a:endParaRPr lang="en-US" sz="3400" b="1" i="1">
              <a:latin typeface="Arial"/>
            </a:endParaRPr>
          </a:p>
          <a:p>
            <a:pPr marL="548640" lvl="2" indent="0">
              <a:buNone/>
            </a:pPr>
            <a:r>
              <a:rPr lang="en-US" sz="3400" b="1" i="1">
                <a:latin typeface="Arial"/>
              </a:rPr>
              <a:t>three</a:t>
            </a:r>
          </a:p>
          <a:p>
            <a:pPr marL="548640" lvl="2" indent="0">
              <a:buNone/>
            </a:pPr>
            <a:endParaRPr lang="en-US" sz="3400" b="1" i="1" smtClean="0">
              <a:latin typeface="Arial"/>
            </a:endParaRPr>
          </a:p>
          <a:p>
            <a:pPr marL="548640" lvl="2" indent="0">
              <a:buNone/>
            </a:pPr>
            <a:endParaRPr lang="en-US" sz="3400" b="1" i="1" smtClean="0">
              <a:latin typeface="Arial"/>
            </a:endParaRPr>
          </a:p>
          <a:p>
            <a:pPr marL="548640" lvl="2" indent="0">
              <a:buNone/>
            </a:pPr>
            <a:endParaRPr lang="en-US" sz="3400" b="1" i="1">
              <a:latin typeface="Arial"/>
            </a:endParaRPr>
          </a:p>
          <a:p>
            <a:endParaRPr lang="en-US" sz="31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246433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Math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32500" lnSpcReduction="20000"/>
          </a:bodyPr>
          <a:lstStyle/>
          <a:p>
            <a:r>
              <a:rPr lang="en-US" sz="4900" smtClean="0">
                <a:latin typeface="Arial"/>
              </a:rPr>
              <a:t>The Python </a:t>
            </a:r>
            <a:r>
              <a:rPr lang="en-US" sz="4900" b="1" i="1" smtClean="0">
                <a:latin typeface="Arial"/>
              </a:rPr>
              <a:t>math</a:t>
            </a:r>
            <a:r>
              <a:rPr lang="en-US" sz="4900" smtClean="0">
                <a:latin typeface="Arial"/>
              </a:rPr>
              <a:t> module provides an assortment of useful math functions.</a:t>
            </a:r>
          </a:p>
          <a:p>
            <a:r>
              <a:rPr lang="en-US" sz="4900">
                <a:latin typeface="Arial"/>
              </a:rPr>
              <a:t>W</a:t>
            </a:r>
            <a:r>
              <a:rPr lang="en-US" sz="4900" smtClean="0">
                <a:latin typeface="Arial"/>
              </a:rPr>
              <a:t>hen you import a module, you are creating a module object with that name.</a:t>
            </a:r>
          </a:p>
          <a:p>
            <a:r>
              <a:rPr lang="en-US" sz="4900" smtClean="0">
                <a:latin typeface="Arial"/>
              </a:rPr>
              <a:t>If you print the module object, you will see information about the module, such as whether it is a built-in module, and it if not a built-in, from what location it was loaded:</a:t>
            </a:r>
          </a:p>
          <a:p>
            <a:endParaRPr lang="en-US" sz="4900">
              <a:latin typeface="Arial"/>
            </a:endParaRPr>
          </a:p>
          <a:p>
            <a:pPr marL="548640" lvl="2" indent="0">
              <a:buNone/>
            </a:pPr>
            <a:r>
              <a:rPr lang="en-US" sz="4900" b="1" i="1">
                <a:latin typeface="Arial"/>
              </a:rPr>
              <a:t>import </a:t>
            </a:r>
            <a:r>
              <a:rPr lang="en-US" sz="4900" b="1" i="1" smtClean="0">
                <a:latin typeface="Arial"/>
              </a:rPr>
              <a:t>random</a:t>
            </a:r>
            <a:endParaRPr lang="en-US" sz="4900" b="1" i="1">
              <a:latin typeface="Arial"/>
            </a:endParaRPr>
          </a:p>
          <a:p>
            <a:pPr marL="548640" lvl="2" indent="0">
              <a:buNone/>
            </a:pPr>
            <a:r>
              <a:rPr lang="en-US" sz="4900" b="1" i="1">
                <a:latin typeface="Arial"/>
              </a:rPr>
              <a:t>import math</a:t>
            </a:r>
          </a:p>
          <a:p>
            <a:pPr marL="548640" lvl="2" indent="0">
              <a:buNone/>
            </a:pPr>
            <a:endParaRPr lang="en-US" sz="4900" b="1" i="1">
              <a:latin typeface="Arial"/>
            </a:endParaRPr>
          </a:p>
          <a:p>
            <a:pPr marL="548640" lvl="2" indent="0">
              <a:buNone/>
            </a:pPr>
            <a:r>
              <a:rPr lang="en-US" sz="4900" b="1" i="1" smtClean="0">
                <a:latin typeface="Arial"/>
              </a:rPr>
              <a:t>import </a:t>
            </a:r>
            <a:r>
              <a:rPr lang="en-US" sz="4900" b="1" i="1">
                <a:latin typeface="Arial"/>
              </a:rPr>
              <a:t>random</a:t>
            </a:r>
          </a:p>
          <a:p>
            <a:pPr marL="548640" lvl="2" indent="0">
              <a:buNone/>
            </a:pPr>
            <a:endParaRPr lang="en-US" sz="4900" b="1" i="1">
              <a:latin typeface="Arial"/>
            </a:endParaRPr>
          </a:p>
          <a:p>
            <a:pPr marL="548640" lvl="2" indent="0">
              <a:buNone/>
            </a:pPr>
            <a:r>
              <a:rPr lang="en-US" sz="4900" b="1" i="1" smtClean="0">
                <a:latin typeface="Arial"/>
              </a:rPr>
              <a:t>print(math</a:t>
            </a:r>
            <a:r>
              <a:rPr lang="en-US" sz="4900" b="1" i="1">
                <a:latin typeface="Arial"/>
              </a:rPr>
              <a:t>)</a:t>
            </a:r>
          </a:p>
          <a:p>
            <a:pPr marL="548640" lvl="2" indent="0">
              <a:buNone/>
            </a:pPr>
            <a:r>
              <a:rPr lang="en-US" sz="4900" b="1" i="1">
                <a:latin typeface="Arial"/>
              </a:rPr>
              <a:t>&lt;module 'math' (built-in)&gt;</a:t>
            </a:r>
          </a:p>
          <a:p>
            <a:pPr marL="548640" lvl="2" indent="0">
              <a:buNone/>
            </a:pPr>
            <a:endParaRPr lang="en-US" sz="4900" b="1" i="1">
              <a:latin typeface="Arial"/>
            </a:endParaRPr>
          </a:p>
          <a:p>
            <a:pPr marL="548640" lvl="2" indent="0">
              <a:buNone/>
            </a:pPr>
            <a:r>
              <a:rPr lang="en-US" sz="4900" b="1" i="1" smtClean="0">
                <a:latin typeface="Arial"/>
              </a:rPr>
              <a:t>print(random</a:t>
            </a:r>
            <a:r>
              <a:rPr lang="en-US" sz="4900" b="1" i="1">
                <a:latin typeface="Arial"/>
              </a:rPr>
              <a:t>)</a:t>
            </a:r>
          </a:p>
          <a:p>
            <a:pPr marL="548640" lvl="2" indent="0">
              <a:buNone/>
            </a:pPr>
            <a:r>
              <a:rPr lang="en-US" sz="4900" b="1" i="1">
                <a:latin typeface="Arial"/>
              </a:rPr>
              <a:t>&lt;module 'random' from 'C:\</a:t>
            </a:r>
            <a:r>
              <a:rPr lang="en-US" sz="4900" b="1" i="1" smtClean="0">
                <a:latin typeface="Arial"/>
              </a:rPr>
              <a:t>Users\SDCCD_User\AppData\Local\Enthought\Canopy\App\appdata\canopy-1.5.2.2785.win-x86_64\lib\random.pyc</a:t>
            </a:r>
            <a:r>
              <a:rPr lang="en-US" sz="4900" b="1" i="1">
                <a:latin typeface="Arial"/>
              </a:rPr>
              <a:t>'&gt;</a:t>
            </a: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490966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Math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32500" lnSpcReduction="20000"/>
          </a:bodyPr>
          <a:lstStyle/>
          <a:p>
            <a:r>
              <a:rPr lang="en-US" sz="4900" smtClean="0">
                <a:latin typeface="Arial"/>
              </a:rPr>
              <a:t>Let’s look at just a few of the functions available in the </a:t>
            </a:r>
            <a:r>
              <a:rPr lang="en-US" sz="4900" b="1" i="1" smtClean="0">
                <a:latin typeface="Arial"/>
              </a:rPr>
              <a:t>math</a:t>
            </a:r>
            <a:r>
              <a:rPr lang="en-US" sz="4900" smtClean="0">
                <a:latin typeface="Arial"/>
              </a:rPr>
              <a:t> module:</a:t>
            </a:r>
          </a:p>
          <a:p>
            <a:endParaRPr lang="en-US" sz="4900">
              <a:latin typeface="Arial"/>
            </a:endParaRPr>
          </a:p>
          <a:p>
            <a:pPr marL="548640" lvl="2" indent="0">
              <a:buNone/>
            </a:pPr>
            <a:r>
              <a:rPr lang="en-US" sz="4900" b="1" i="1" smtClean="0">
                <a:latin typeface="Arial"/>
              </a:rPr>
              <a:t>import math</a:t>
            </a:r>
          </a:p>
          <a:p>
            <a:pPr marL="548640" lvl="2" indent="0">
              <a:buNone/>
            </a:pPr>
            <a:endParaRPr lang="en-US" sz="4900" b="1" i="1" smtClean="0">
              <a:latin typeface="Arial"/>
            </a:endParaRPr>
          </a:p>
          <a:p>
            <a:pPr marL="548640" lvl="2" indent="0">
              <a:buNone/>
            </a:pPr>
            <a:r>
              <a:rPr lang="en-US" sz="4900" b="1" i="1">
                <a:latin typeface="Arial"/>
              </a:rPr>
              <a:t>signal_power = </a:t>
            </a:r>
            <a:r>
              <a:rPr lang="en-US" sz="4900" b="1" i="1" smtClean="0">
                <a:latin typeface="Arial"/>
              </a:rPr>
              <a:t>50.1</a:t>
            </a:r>
            <a:endParaRPr lang="en-US" sz="4900" b="1" i="1">
              <a:latin typeface="Arial"/>
            </a:endParaRPr>
          </a:p>
          <a:p>
            <a:pPr marL="548640" lvl="2" indent="0">
              <a:buNone/>
            </a:pPr>
            <a:r>
              <a:rPr lang="en-US" sz="4900" b="1" i="1" smtClean="0">
                <a:latin typeface="Arial"/>
              </a:rPr>
              <a:t>noise_power </a:t>
            </a:r>
            <a:r>
              <a:rPr lang="en-US" sz="4900" b="1" i="1">
                <a:latin typeface="Arial"/>
              </a:rPr>
              <a:t>= 1.7</a:t>
            </a:r>
          </a:p>
          <a:p>
            <a:pPr marL="548640" lvl="2" indent="0">
              <a:buNone/>
            </a:pPr>
            <a:endParaRPr lang="en-US" sz="4900" b="1" i="1">
              <a:latin typeface="Arial"/>
            </a:endParaRPr>
          </a:p>
          <a:p>
            <a:pPr marL="548640" lvl="2" indent="0">
              <a:buNone/>
            </a:pPr>
            <a:r>
              <a:rPr lang="en-US" sz="4900" b="1" i="1" smtClean="0">
                <a:latin typeface="Arial"/>
              </a:rPr>
              <a:t>ratio </a:t>
            </a:r>
            <a:r>
              <a:rPr lang="en-US" sz="4900" b="1" i="1">
                <a:latin typeface="Arial"/>
              </a:rPr>
              <a:t>= signal_power / noise_power</a:t>
            </a:r>
          </a:p>
          <a:p>
            <a:pPr marL="548640" lvl="2" indent="0">
              <a:buNone/>
            </a:pPr>
            <a:endParaRPr lang="en-US" sz="4900" b="1" i="1">
              <a:latin typeface="Arial"/>
            </a:endParaRPr>
          </a:p>
          <a:p>
            <a:pPr marL="548640" lvl="2" indent="0">
              <a:buNone/>
            </a:pPr>
            <a:r>
              <a:rPr lang="en-US" sz="4900" b="1" i="1" smtClean="0">
                <a:latin typeface="Arial"/>
              </a:rPr>
              <a:t>decibels </a:t>
            </a:r>
            <a:r>
              <a:rPr lang="en-US" sz="4900" b="1" i="1">
                <a:latin typeface="Arial"/>
              </a:rPr>
              <a:t>= 10 * math.log10(ratio)</a:t>
            </a:r>
          </a:p>
          <a:p>
            <a:pPr marL="548640" lvl="2" indent="0">
              <a:buNone/>
            </a:pPr>
            <a:endParaRPr lang="en-US" sz="4900" b="1" i="1">
              <a:latin typeface="Arial"/>
            </a:endParaRPr>
          </a:p>
          <a:p>
            <a:pPr marL="548640" lvl="2" indent="0">
              <a:buNone/>
            </a:pPr>
            <a:r>
              <a:rPr lang="en-US" sz="4900" b="1" i="1" smtClean="0">
                <a:latin typeface="Arial"/>
              </a:rPr>
              <a:t>print(decibels</a:t>
            </a:r>
            <a:r>
              <a:rPr lang="en-US" sz="4900" b="1" i="1">
                <a:latin typeface="Arial"/>
              </a:rPr>
              <a:t>)</a:t>
            </a:r>
          </a:p>
          <a:p>
            <a:pPr marL="548640" lvl="2" indent="0">
              <a:buNone/>
            </a:pPr>
            <a:r>
              <a:rPr lang="en-US" sz="4900" b="1" i="1">
                <a:latin typeface="Arial"/>
              </a:rPr>
              <a:t>14.6938880449</a:t>
            </a:r>
          </a:p>
          <a:p>
            <a:pPr marL="0" indent="0">
              <a:buNone/>
            </a:pPr>
            <a:endParaRPr lang="en-US" sz="4900" b="1" i="1">
              <a:latin typeface="Arial"/>
            </a:endParaRPr>
          </a:p>
          <a:p>
            <a:r>
              <a:rPr lang="en-US" sz="4900" smtClean="0">
                <a:latin typeface="Arial"/>
              </a:rPr>
              <a:t>Notice how the variable names use an underscore to separate multiple words with the name (e.g., </a:t>
            </a:r>
            <a:r>
              <a:rPr lang="en-US" sz="4900" i="1" smtClean="0">
                <a:latin typeface="Arial"/>
              </a:rPr>
              <a:t>signal</a:t>
            </a:r>
            <a:r>
              <a:rPr lang="en-US" sz="4900" b="1" i="1" smtClean="0">
                <a:latin typeface="Arial"/>
              </a:rPr>
              <a:t>_</a:t>
            </a:r>
            <a:r>
              <a:rPr lang="en-US" sz="4900" i="1" smtClean="0">
                <a:latin typeface="Arial"/>
              </a:rPr>
              <a:t>power</a:t>
            </a:r>
            <a:r>
              <a:rPr lang="en-US" sz="4900" smtClean="0">
                <a:latin typeface="Arial"/>
              </a:rPr>
              <a:t>).</a:t>
            </a: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580313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Math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
        <p:nvSpPr>
          <p:cNvPr id="5" name="Content Placeholder 4"/>
          <p:cNvSpPr>
            <a:spLocks noGrp="1"/>
          </p:cNvSpPr>
          <p:nvPr>
            <p:ph sz="quarter" idx="1"/>
          </p:nvPr>
        </p:nvSpPr>
        <p:spPr>
          <a:xfrm>
            <a:off x="304800" y="1447800"/>
            <a:ext cx="8503920" cy="4572000"/>
          </a:xfrm>
        </p:spPr>
        <p:txBody>
          <a:bodyPr>
            <a:normAutofit fontScale="47500" lnSpcReduction="20000"/>
          </a:bodyPr>
          <a:lstStyle/>
          <a:p>
            <a:pPr marL="548640" lvl="2" indent="0">
              <a:buNone/>
            </a:pPr>
            <a:r>
              <a:rPr lang="en-US" sz="4900" b="1" i="1" smtClean="0">
                <a:latin typeface="Arial"/>
              </a:rPr>
              <a:t>import math</a:t>
            </a:r>
          </a:p>
          <a:p>
            <a:pPr marL="548640" lvl="2" indent="0">
              <a:buNone/>
            </a:pPr>
            <a:endParaRPr lang="en-US" sz="4900" b="1" i="1" smtClean="0">
              <a:latin typeface="Arial"/>
            </a:endParaRPr>
          </a:p>
          <a:p>
            <a:pPr marL="548640" lvl="2" indent="0">
              <a:buNone/>
            </a:pPr>
            <a:r>
              <a:rPr lang="en-US" sz="4900" b="1" i="1">
                <a:latin typeface="Arial"/>
              </a:rPr>
              <a:t>d</a:t>
            </a:r>
            <a:r>
              <a:rPr lang="en-US" sz="4900" b="1" i="1" smtClean="0">
                <a:latin typeface="Arial"/>
              </a:rPr>
              <a:t>egrees = 30</a:t>
            </a:r>
            <a:endParaRPr lang="en-US" sz="4900" b="1" i="1">
              <a:latin typeface="Arial"/>
            </a:endParaRPr>
          </a:p>
          <a:p>
            <a:pPr marL="548640" lvl="2" indent="0">
              <a:buNone/>
            </a:pPr>
            <a:r>
              <a:rPr lang="en-US" sz="4900" b="1" i="1" smtClean="0">
                <a:latin typeface="Arial"/>
              </a:rPr>
              <a:t>radians </a:t>
            </a:r>
            <a:r>
              <a:rPr lang="en-US" sz="4900" b="1" i="1">
                <a:latin typeface="Arial"/>
              </a:rPr>
              <a:t>= </a:t>
            </a:r>
            <a:r>
              <a:rPr lang="en-US" sz="4900" b="1" i="1" smtClean="0">
                <a:latin typeface="Arial"/>
              </a:rPr>
              <a:t>degrees / 360.0 * 2 * math.pi</a:t>
            </a:r>
            <a:endParaRPr lang="en-US" sz="4900" b="1" i="1">
              <a:latin typeface="Arial"/>
            </a:endParaRPr>
          </a:p>
          <a:p>
            <a:pPr marL="548640" lvl="2" indent="0">
              <a:buNone/>
            </a:pPr>
            <a:endParaRPr lang="en-US" sz="4900" b="1" i="1">
              <a:latin typeface="Arial"/>
            </a:endParaRPr>
          </a:p>
          <a:p>
            <a:pPr marL="548640" lvl="2" indent="0">
              <a:buNone/>
            </a:pPr>
            <a:r>
              <a:rPr lang="en-US" sz="4900" b="1" i="1" smtClean="0">
                <a:latin typeface="Arial"/>
              </a:rPr>
              <a:t>sine_value = math.sin(radians)</a:t>
            </a:r>
          </a:p>
          <a:p>
            <a:pPr marL="548640" lvl="2" indent="0">
              <a:buNone/>
            </a:pPr>
            <a:endParaRPr lang="en-US" sz="4900" b="1" i="1">
              <a:latin typeface="Arial"/>
            </a:endParaRPr>
          </a:p>
          <a:p>
            <a:pPr marL="548640" lvl="2" indent="0">
              <a:buNone/>
            </a:pPr>
            <a:r>
              <a:rPr lang="en-US" sz="4900" b="1" i="1">
                <a:latin typeface="Arial"/>
              </a:rPr>
              <a:t>p</a:t>
            </a:r>
            <a:r>
              <a:rPr lang="en-US" sz="4900" b="1" i="1" smtClean="0">
                <a:latin typeface="Arial"/>
              </a:rPr>
              <a:t>rint(sine_value)</a:t>
            </a:r>
            <a:endParaRPr lang="en-US" sz="4900" b="1" i="1">
              <a:latin typeface="Arial"/>
            </a:endParaRPr>
          </a:p>
          <a:p>
            <a:pPr marL="548640" lvl="2" indent="0">
              <a:buNone/>
            </a:pPr>
            <a:r>
              <a:rPr lang="en-US" sz="4200" b="1" i="1">
                <a:latin typeface="Arial"/>
              </a:rPr>
              <a:t>0.5</a:t>
            </a:r>
          </a:p>
          <a:p>
            <a:pPr marL="0" indent="0">
              <a:buNone/>
            </a:pPr>
            <a:endParaRPr lang="en-US" sz="4900" b="1" i="1">
              <a:latin typeface="Arial"/>
            </a:endParaRPr>
          </a:p>
          <a:p>
            <a:r>
              <a:rPr lang="en-US" sz="4900" smtClean="0">
                <a:latin typeface="Arial"/>
              </a:rPr>
              <a:t>Notice the use of </a:t>
            </a:r>
            <a:r>
              <a:rPr lang="en-US" sz="4900" b="1" i="1" smtClean="0">
                <a:latin typeface="Arial"/>
              </a:rPr>
              <a:t>dot notation</a:t>
            </a:r>
            <a:r>
              <a:rPr lang="en-US" sz="4900" smtClean="0">
                <a:latin typeface="Arial"/>
              </a:rPr>
              <a:t>. The module name (‘</a:t>
            </a:r>
            <a:r>
              <a:rPr lang="en-US" sz="4900" b="1" i="1" smtClean="0">
                <a:latin typeface="Arial"/>
              </a:rPr>
              <a:t>math</a:t>
            </a:r>
            <a:r>
              <a:rPr lang="en-US" sz="4900" i="1" smtClean="0">
                <a:latin typeface="Arial"/>
              </a:rPr>
              <a:t>’) </a:t>
            </a:r>
            <a:r>
              <a:rPr lang="en-US" sz="4900" smtClean="0">
                <a:latin typeface="Arial"/>
              </a:rPr>
              <a:t>is followed immediately by a dot (‘.’), and then by the function name (‘</a:t>
            </a:r>
            <a:r>
              <a:rPr lang="en-US" sz="4900" b="1" i="1" smtClean="0">
                <a:latin typeface="Arial"/>
              </a:rPr>
              <a:t>sin</a:t>
            </a:r>
            <a:r>
              <a:rPr lang="en-US" sz="4900" smtClean="0">
                <a:latin typeface="Arial"/>
              </a:rPr>
              <a:t>’).</a:t>
            </a: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33527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Boolean Data Type</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215407199"/>
              </p:ext>
            </p:extLst>
          </p:nvPr>
        </p:nvGraphicFramePr>
        <p:xfrm>
          <a:off x="334962" y="2514600"/>
          <a:ext cx="8504238" cy="1477308"/>
        </p:xfrm>
        <a:graphic>
          <a:graphicData uri="http://schemas.openxmlformats.org/drawingml/2006/table">
            <a:tbl>
              <a:tblPr>
                <a:tableStyleId>{35758FB7-9AC5-4552-8A53-C91805E547FA}</a:tableStyleId>
              </a:tblPr>
              <a:tblGrid>
                <a:gridCol w="2126059"/>
                <a:gridCol w="5272628"/>
                <a:gridCol w="1105551"/>
              </a:tblGrid>
              <a:tr h="381000">
                <a:tc>
                  <a:txBody>
                    <a:bodyPr/>
                    <a:lstStyle/>
                    <a:p>
                      <a:r>
                        <a:rPr lang="en-US" sz="1800" b="1" smtClean="0"/>
                        <a:t>Operators</a:t>
                      </a:r>
                      <a:endParaRPr lang="en-US" sz="1800" b="1"/>
                    </a:p>
                  </a:txBody>
                  <a:tcPr marL="91117" marR="91117" marT="45558" marB="45558" anchor="ctr"/>
                </a:tc>
                <a:tc>
                  <a:txBody>
                    <a:bodyPr/>
                    <a:lstStyle/>
                    <a:p>
                      <a:r>
                        <a:rPr lang="en-US" sz="1800" b="1" smtClean="0"/>
                        <a:t>Evaluated Result</a:t>
                      </a:r>
                      <a:endParaRPr lang="en-US" sz="1800" b="1"/>
                    </a:p>
                  </a:txBody>
                  <a:tcPr marL="91117" marR="91117" marT="45558" marB="45558" anchor="ctr"/>
                </a:tc>
                <a:tc>
                  <a:txBody>
                    <a:bodyPr/>
                    <a:lstStyle/>
                    <a:p>
                      <a:r>
                        <a:rPr lang="en-US" sz="1800" b="1" smtClean="0"/>
                        <a:t>Effect</a:t>
                      </a:r>
                      <a:endParaRPr lang="en-US" sz="1800" b="1"/>
                    </a:p>
                  </a:txBody>
                  <a:tcPr marL="91117" marR="91117" marT="45558" marB="45558" anchor="ctr"/>
                </a:tc>
              </a:tr>
              <a:tr h="364467">
                <a:tc>
                  <a:txBody>
                    <a:bodyPr/>
                    <a:lstStyle/>
                    <a:p>
                      <a:r>
                        <a:rPr lang="en-US" sz="1800"/>
                        <a:t>x </a:t>
                      </a:r>
                      <a:r>
                        <a:rPr lang="en-US" sz="1800" b="1" i="1"/>
                        <a:t>or</a:t>
                      </a:r>
                      <a:r>
                        <a:rPr lang="en-US" sz="1800"/>
                        <a:t> y</a:t>
                      </a:r>
                    </a:p>
                  </a:txBody>
                  <a:tcPr marL="91117" marR="91117" marT="45558" marB="45558" anchor="ctr"/>
                </a:tc>
                <a:tc>
                  <a:txBody>
                    <a:bodyPr/>
                    <a:lstStyle/>
                    <a:p>
                      <a:r>
                        <a:rPr lang="en-US" sz="1800"/>
                        <a:t>if x is false, then y, else x</a:t>
                      </a:r>
                    </a:p>
                  </a:txBody>
                  <a:tcPr marL="91117" marR="91117" marT="45558" marB="45558" anchor="ctr"/>
                </a:tc>
                <a:tc>
                  <a:txBody>
                    <a:bodyPr/>
                    <a:lstStyle/>
                    <a:p>
                      <a:r>
                        <a:rPr lang="en-US" sz="1800"/>
                        <a:t>(1)</a:t>
                      </a:r>
                    </a:p>
                  </a:txBody>
                  <a:tcPr marL="91117" marR="91117" marT="45558" marB="45558" anchor="ctr"/>
                </a:tc>
              </a:tr>
              <a:tr h="364467">
                <a:tc>
                  <a:txBody>
                    <a:bodyPr/>
                    <a:lstStyle/>
                    <a:p>
                      <a:r>
                        <a:rPr lang="en-US" sz="1800"/>
                        <a:t>x </a:t>
                      </a:r>
                      <a:r>
                        <a:rPr lang="en-US" sz="1800" b="1" i="1"/>
                        <a:t>and</a:t>
                      </a:r>
                      <a:r>
                        <a:rPr lang="en-US" sz="1800"/>
                        <a:t> y</a:t>
                      </a:r>
                    </a:p>
                  </a:txBody>
                  <a:tcPr marL="91117" marR="91117" marT="45558" marB="45558" anchor="ctr"/>
                </a:tc>
                <a:tc>
                  <a:txBody>
                    <a:bodyPr/>
                    <a:lstStyle/>
                    <a:p>
                      <a:r>
                        <a:rPr lang="en-US" sz="1800"/>
                        <a:t>if x is false, then x, else y</a:t>
                      </a:r>
                    </a:p>
                  </a:txBody>
                  <a:tcPr marL="91117" marR="91117" marT="45558" marB="45558" anchor="ctr"/>
                </a:tc>
                <a:tc>
                  <a:txBody>
                    <a:bodyPr/>
                    <a:lstStyle/>
                    <a:p>
                      <a:r>
                        <a:rPr lang="en-US" sz="1800"/>
                        <a:t>(2)</a:t>
                      </a:r>
                    </a:p>
                  </a:txBody>
                  <a:tcPr marL="91117" marR="91117" marT="45558" marB="45558" anchor="ctr"/>
                </a:tc>
              </a:tr>
              <a:tr h="364467">
                <a:tc>
                  <a:txBody>
                    <a:bodyPr/>
                    <a:lstStyle/>
                    <a:p>
                      <a:r>
                        <a:rPr lang="en-US" sz="1800" b="1" i="1"/>
                        <a:t>not</a:t>
                      </a:r>
                      <a:r>
                        <a:rPr lang="en-US" sz="1800"/>
                        <a:t> x</a:t>
                      </a:r>
                    </a:p>
                  </a:txBody>
                  <a:tcPr marL="91117" marR="91117" marT="45558" marB="45558" anchor="ctr"/>
                </a:tc>
                <a:tc>
                  <a:txBody>
                    <a:bodyPr/>
                    <a:lstStyle/>
                    <a:p>
                      <a:r>
                        <a:rPr lang="en-US" sz="1800"/>
                        <a:t>if x is false, then True, else False</a:t>
                      </a:r>
                    </a:p>
                  </a:txBody>
                  <a:tcPr marL="91117" marR="91117" marT="45558" marB="45558" anchor="ctr"/>
                </a:tc>
                <a:tc>
                  <a:txBody>
                    <a:bodyPr/>
                    <a:lstStyle/>
                    <a:p>
                      <a:r>
                        <a:rPr lang="en-US" sz="1800"/>
                        <a:t>(3)</a:t>
                      </a:r>
                    </a:p>
                  </a:txBody>
                  <a:tcPr marL="91117" marR="91117" marT="45558" marB="45558" anchor="ctr"/>
                </a:tc>
              </a:tr>
            </a:tbl>
          </a:graphicData>
        </a:graphic>
      </p:graphicFrame>
      <p:sp>
        <p:nvSpPr>
          <p:cNvPr id="10" name="Rectangle 9"/>
          <p:cNvSpPr/>
          <p:nvPr/>
        </p:nvSpPr>
        <p:spPr>
          <a:xfrm>
            <a:off x="762000" y="1782396"/>
            <a:ext cx="7620000" cy="646331"/>
          </a:xfrm>
          <a:prstGeom prst="rect">
            <a:avLst/>
          </a:prstGeom>
        </p:spPr>
        <p:txBody>
          <a:bodyPr wrap="square">
            <a:spAutoFit/>
          </a:bodyPr>
          <a:lstStyle/>
          <a:p>
            <a:pPr lvl="0" fontAlgn="base">
              <a:spcBef>
                <a:spcPct val="0"/>
              </a:spcBef>
              <a:spcAft>
                <a:spcPct val="0"/>
              </a:spcAft>
            </a:pPr>
            <a:r>
              <a:rPr lang="en-US" altLang="en-US" smtClean="0">
                <a:latin typeface="Arial" pitchFamily="34" charset="0"/>
                <a:cs typeface="Arial" pitchFamily="34" charset="0"/>
              </a:rPr>
              <a:t>In ascending priority, the </a:t>
            </a:r>
            <a:r>
              <a:rPr lang="en-US" altLang="en-US" i="1" smtClean="0">
                <a:latin typeface="Arial" pitchFamily="34" charset="0"/>
                <a:cs typeface="Arial" pitchFamily="34" charset="0"/>
              </a:rPr>
              <a:t>boolean</a:t>
            </a:r>
            <a:r>
              <a:rPr lang="en-US" altLang="en-US" smtClean="0">
                <a:latin typeface="Arial" pitchFamily="34" charset="0"/>
                <a:cs typeface="Arial" pitchFamily="34" charset="0"/>
              </a:rPr>
              <a:t> operations</a:t>
            </a:r>
            <a:r>
              <a:rPr lang="en-US" altLang="en-US">
                <a:latin typeface="Arial" pitchFamily="34" charset="0"/>
                <a:cs typeface="Arial" pitchFamily="34" charset="0"/>
              </a:rPr>
              <a:t> </a:t>
            </a:r>
            <a:r>
              <a:rPr lang="en-US" altLang="en-US" smtClean="0">
                <a:latin typeface="Arial" pitchFamily="34" charset="0"/>
                <a:cs typeface="Arial" pitchFamily="34" charset="0"/>
              </a:rPr>
              <a:t>are:</a:t>
            </a:r>
            <a:endParaRPr lang="en-US" altLang="en-US">
              <a:latin typeface="Arial" pitchFamily="34" charset="0"/>
              <a:cs typeface="Arial" pitchFamily="34" charset="0"/>
            </a:endParaRPr>
          </a:p>
          <a:p>
            <a:pPr lvl="0" eaLnBrk="0" fontAlgn="base" hangingPunct="0">
              <a:spcBef>
                <a:spcPct val="0"/>
              </a:spcBef>
              <a:spcAft>
                <a:spcPct val="0"/>
              </a:spcAft>
            </a:pPr>
            <a:endParaRPr lang="en-US" altLang="en-US">
              <a:latin typeface="Arial" pitchFamily="34" charset="0"/>
              <a:cs typeface="Arial" pitchFamily="34" charset="0"/>
            </a:endParaRPr>
          </a:p>
        </p:txBody>
      </p:sp>
      <p:sp>
        <p:nvSpPr>
          <p:cNvPr id="11" name="Rectangle 10"/>
          <p:cNvSpPr/>
          <p:nvPr/>
        </p:nvSpPr>
        <p:spPr>
          <a:xfrm>
            <a:off x="457200" y="4267200"/>
            <a:ext cx="8077200" cy="2308324"/>
          </a:xfrm>
          <a:prstGeom prst="rect">
            <a:avLst/>
          </a:prstGeom>
        </p:spPr>
        <p:txBody>
          <a:bodyPr wrap="square">
            <a:spAutoFit/>
          </a:bodyPr>
          <a:lstStyle/>
          <a:p>
            <a:pPr lvl="0" eaLnBrk="0" fontAlgn="base" hangingPunct="0">
              <a:spcBef>
                <a:spcPct val="0"/>
              </a:spcBef>
              <a:spcAft>
                <a:spcPct val="0"/>
              </a:spcAft>
            </a:pPr>
            <a:r>
              <a:rPr lang="en-US" altLang="en-US" smtClean="0">
                <a:latin typeface="Arial" pitchFamily="34" charset="0"/>
                <a:cs typeface="Arial" pitchFamily="34" charset="0"/>
              </a:rPr>
              <a:t>Effect:</a:t>
            </a:r>
            <a:endParaRPr lang="en-US" altLang="en-US">
              <a:latin typeface="Arial" pitchFamily="34" charset="0"/>
              <a:cs typeface="Arial" pitchFamily="34" charset="0"/>
            </a:endParaRPr>
          </a:p>
          <a:p>
            <a:pPr lvl="0" eaLnBrk="0" fontAlgn="base" hangingPunct="0">
              <a:spcBef>
                <a:spcPct val="0"/>
              </a:spcBef>
              <a:spcAft>
                <a:spcPct val="0"/>
              </a:spcAft>
              <a:buFontTx/>
              <a:buAutoNum type="arabicPeriod"/>
            </a:pPr>
            <a:r>
              <a:rPr lang="en-US" altLang="en-US">
                <a:latin typeface="Arial" pitchFamily="34" charset="0"/>
                <a:cs typeface="Arial" pitchFamily="34" charset="0"/>
              </a:rPr>
              <a:t>This is a short-circuit operator, so it only evaluates the second argument if the first one </a:t>
            </a:r>
            <a:r>
              <a:rPr lang="en-US" altLang="en-US" smtClean="0">
                <a:latin typeface="Arial" pitchFamily="34" charset="0"/>
                <a:cs typeface="Arial" pitchFamily="34" charset="0"/>
              </a:rPr>
              <a:t>is </a:t>
            </a:r>
            <a:r>
              <a:rPr lang="en-US" altLang="en-US" i="1" smtClean="0">
                <a:latin typeface="Arial" pitchFamily="34" charset="0"/>
                <a:cs typeface="Arial" pitchFamily="34" charset="0"/>
              </a:rPr>
              <a:t>false</a:t>
            </a:r>
            <a:r>
              <a:rPr lang="en-US" altLang="en-US" smtClean="0">
                <a:latin typeface="Arial" pitchFamily="34" charset="0"/>
                <a:cs typeface="Arial" pitchFamily="34" charset="0"/>
              </a:rPr>
              <a:t>.</a:t>
            </a:r>
            <a:endParaRPr lang="en-US" altLang="en-US">
              <a:latin typeface="Arial" pitchFamily="34" charset="0"/>
              <a:cs typeface="Arial" pitchFamily="34" charset="0"/>
            </a:endParaRPr>
          </a:p>
          <a:p>
            <a:pPr lvl="0" eaLnBrk="0" fontAlgn="base" hangingPunct="0">
              <a:spcBef>
                <a:spcPct val="0"/>
              </a:spcBef>
              <a:spcAft>
                <a:spcPct val="0"/>
              </a:spcAft>
              <a:buFontTx/>
              <a:buAutoNum type="arabicPeriod" startAt="2"/>
            </a:pPr>
            <a:r>
              <a:rPr lang="en-US" altLang="en-US">
                <a:latin typeface="Arial" pitchFamily="34" charset="0"/>
                <a:cs typeface="Arial" pitchFamily="34" charset="0"/>
              </a:rPr>
              <a:t>This is a short-circuit operator, so it only evaluates the second argument if the first one </a:t>
            </a:r>
            <a:r>
              <a:rPr lang="en-US" altLang="en-US" smtClean="0">
                <a:latin typeface="Arial" pitchFamily="34" charset="0"/>
                <a:cs typeface="Arial" pitchFamily="34" charset="0"/>
              </a:rPr>
              <a:t>is </a:t>
            </a:r>
            <a:r>
              <a:rPr lang="en-US" altLang="en-US" i="1" smtClean="0">
                <a:latin typeface="Arial" pitchFamily="34" charset="0"/>
                <a:cs typeface="Arial" pitchFamily="34" charset="0"/>
              </a:rPr>
              <a:t>true</a:t>
            </a:r>
            <a:r>
              <a:rPr lang="en-US" altLang="en-US" smtClean="0">
                <a:latin typeface="Arial" pitchFamily="34" charset="0"/>
                <a:cs typeface="Arial" pitchFamily="34" charset="0"/>
              </a:rPr>
              <a:t>.</a:t>
            </a:r>
            <a:endParaRPr lang="en-US" altLang="en-US">
              <a:latin typeface="Arial" pitchFamily="34" charset="0"/>
              <a:cs typeface="Arial" pitchFamily="34" charset="0"/>
            </a:endParaRPr>
          </a:p>
          <a:p>
            <a:pPr lvl="0" eaLnBrk="0" fontAlgn="base" hangingPunct="0">
              <a:spcBef>
                <a:spcPct val="0"/>
              </a:spcBef>
              <a:spcAft>
                <a:spcPct val="0"/>
              </a:spcAft>
              <a:buFontTx/>
              <a:buAutoNum type="arabicPeriod" startAt="3"/>
            </a:pPr>
            <a:r>
              <a:rPr lang="en-US" altLang="en-US">
                <a:latin typeface="Arial" pitchFamily="34" charset="0"/>
                <a:cs typeface="Arial" pitchFamily="34" charset="0"/>
              </a:rPr>
              <a:t> </a:t>
            </a:r>
            <a:r>
              <a:rPr lang="en-US" altLang="en-US" i="1" smtClean="0">
                <a:latin typeface="Arial" pitchFamily="34" charset="0"/>
                <a:cs typeface="Arial" pitchFamily="34" charset="0"/>
              </a:rPr>
              <a:t>not</a:t>
            </a:r>
            <a:r>
              <a:rPr lang="en-US" altLang="en-US" smtClean="0">
                <a:latin typeface="Arial" pitchFamily="34" charset="0"/>
                <a:cs typeface="Arial" pitchFamily="34" charset="0"/>
              </a:rPr>
              <a:t> </a:t>
            </a:r>
            <a:r>
              <a:rPr lang="en-US" altLang="en-US">
                <a:latin typeface="Arial" pitchFamily="34" charset="0"/>
                <a:cs typeface="Arial" pitchFamily="34" charset="0"/>
              </a:rPr>
              <a:t>has a lower priority than non-Boolean operators, so </a:t>
            </a:r>
            <a:r>
              <a:rPr lang="en-US" altLang="en-US" i="1">
                <a:latin typeface="Arial" pitchFamily="34" charset="0"/>
                <a:cs typeface="Arial" pitchFamily="34" charset="0"/>
              </a:rPr>
              <a:t>not a == b</a:t>
            </a:r>
            <a:r>
              <a:rPr lang="en-US" altLang="en-US">
                <a:latin typeface="Arial" pitchFamily="34" charset="0"/>
                <a:cs typeface="Arial" pitchFamily="34" charset="0"/>
              </a:rPr>
              <a:t> is interpreted as </a:t>
            </a:r>
            <a:r>
              <a:rPr lang="en-US" altLang="en-US" i="1">
                <a:latin typeface="Arial" pitchFamily="34" charset="0"/>
                <a:cs typeface="Arial" pitchFamily="34" charset="0"/>
              </a:rPr>
              <a:t>not (a == b)</a:t>
            </a:r>
            <a:r>
              <a:rPr lang="en-US" altLang="en-US">
                <a:latin typeface="Arial" pitchFamily="34" charset="0"/>
                <a:cs typeface="Arial" pitchFamily="34" charset="0"/>
              </a:rPr>
              <a:t>, and </a:t>
            </a:r>
            <a:r>
              <a:rPr lang="en-US" altLang="en-US" i="1">
                <a:latin typeface="Arial" pitchFamily="34" charset="0"/>
                <a:cs typeface="Arial" pitchFamily="34" charset="0"/>
              </a:rPr>
              <a:t>a == not b </a:t>
            </a:r>
            <a:r>
              <a:rPr lang="en-US" altLang="en-US">
                <a:latin typeface="Arial" pitchFamily="34" charset="0"/>
                <a:cs typeface="Arial" pitchFamily="34" charset="0"/>
              </a:rPr>
              <a:t>is a syntax error. </a:t>
            </a:r>
          </a:p>
          <a:p>
            <a:pPr lvl="0" eaLnBrk="0" fontAlgn="base" hangingPunct="0">
              <a:spcBef>
                <a:spcPct val="0"/>
              </a:spcBef>
              <a:spcAft>
                <a:spcPct val="0"/>
              </a:spcAft>
            </a:pPr>
            <a:endParaRPr lang="en-US" altLang="en-US">
              <a:latin typeface="Arial" pitchFamily="34" charset="0"/>
              <a:cs typeface="Arial" pitchFamily="34" charset="0"/>
            </a:endParaRPr>
          </a:p>
        </p:txBody>
      </p:sp>
    </p:spTree>
    <p:extLst>
      <p:ext uri="{BB962C8B-B14F-4D97-AF65-F5344CB8AC3E}">
        <p14:creationId xmlns:p14="http://schemas.microsoft.com/office/powerpoint/2010/main" val="2617779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2800" smtClean="0">
                <a:latin typeface="Arial"/>
              </a:rPr>
              <a:t>You can defined your own functions.</a:t>
            </a:r>
          </a:p>
          <a:p>
            <a:r>
              <a:rPr lang="en-US" sz="2800" smtClean="0">
                <a:latin typeface="Arial"/>
              </a:rPr>
              <a:t>Here is the function definition syntax:</a:t>
            </a:r>
          </a:p>
          <a:p>
            <a:pPr marL="822960" lvl="3" indent="0">
              <a:buNone/>
            </a:pPr>
            <a:r>
              <a:rPr lang="en-US" sz="2300" b="1" i="1">
                <a:solidFill>
                  <a:schemeClr val="tx1"/>
                </a:solidFill>
                <a:latin typeface="Arial"/>
              </a:rPr>
              <a:t>def</a:t>
            </a:r>
            <a:r>
              <a:rPr lang="en-US" sz="4900" smtClean="0">
                <a:latin typeface="Arial"/>
              </a:rPr>
              <a:t> </a:t>
            </a:r>
            <a:r>
              <a:rPr lang="en-US" sz="2300" b="1" smtClean="0">
                <a:solidFill>
                  <a:schemeClr val="tx1"/>
                </a:solidFill>
                <a:latin typeface="Arial"/>
              </a:rPr>
              <a:t>function_name</a:t>
            </a:r>
            <a:r>
              <a:rPr lang="en-US" sz="2300" b="1" i="1" smtClean="0">
                <a:solidFill>
                  <a:schemeClr val="tx1"/>
                </a:solidFill>
                <a:latin typeface="Arial"/>
              </a:rPr>
              <a:t>():</a:t>
            </a:r>
          </a:p>
          <a:p>
            <a:pPr marL="1371600" lvl="5" indent="0">
              <a:buNone/>
            </a:pPr>
            <a:r>
              <a:rPr lang="en-US" sz="2100" b="1">
                <a:latin typeface="Arial"/>
              </a:rPr>
              <a:t>s</a:t>
            </a:r>
            <a:r>
              <a:rPr lang="en-US" sz="2100" b="1" smtClean="0">
                <a:solidFill>
                  <a:schemeClr val="tx1"/>
                </a:solidFill>
                <a:latin typeface="Arial"/>
              </a:rPr>
              <a:t>tatement1</a:t>
            </a:r>
          </a:p>
          <a:p>
            <a:pPr marL="1371600" lvl="5" indent="0">
              <a:buNone/>
            </a:pPr>
            <a:r>
              <a:rPr lang="en-US" sz="2100" b="1">
                <a:latin typeface="Arial"/>
              </a:rPr>
              <a:t>s</a:t>
            </a:r>
            <a:r>
              <a:rPr lang="en-US" sz="2100" b="1" smtClean="0">
                <a:latin typeface="Arial"/>
              </a:rPr>
              <a:t>tatement2</a:t>
            </a:r>
          </a:p>
          <a:p>
            <a:pPr marL="1371600" lvl="5" indent="0">
              <a:buNone/>
            </a:pPr>
            <a:r>
              <a:rPr lang="en-US" sz="2100" b="1" i="1" smtClean="0">
                <a:solidFill>
                  <a:schemeClr val="tx1"/>
                </a:solidFill>
                <a:latin typeface="Arial"/>
              </a:rPr>
              <a:t>.</a:t>
            </a:r>
          </a:p>
          <a:p>
            <a:pPr marL="1371600" lvl="5" indent="0">
              <a:buNone/>
            </a:pPr>
            <a:r>
              <a:rPr lang="en-US" sz="2100" b="1" i="1" smtClean="0">
                <a:latin typeface="Arial"/>
              </a:rPr>
              <a:t>.</a:t>
            </a:r>
          </a:p>
          <a:p>
            <a:pPr marL="1371600" lvl="5" indent="0">
              <a:buNone/>
            </a:pPr>
            <a:r>
              <a:rPr lang="en-US" sz="2100" b="1" i="1" smtClean="0">
                <a:solidFill>
                  <a:schemeClr val="tx1"/>
                </a:solidFill>
                <a:latin typeface="Arial"/>
              </a:rPr>
              <a:t>.</a:t>
            </a:r>
          </a:p>
          <a:p>
            <a:pPr marL="1371600" lvl="5" indent="0">
              <a:buNone/>
            </a:pPr>
            <a:endParaRPr lang="en-US" sz="2100" b="1" i="1"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4148048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92500"/>
          </a:bodyPr>
          <a:lstStyle/>
          <a:p>
            <a:r>
              <a:rPr lang="en-US" sz="2800" smtClean="0">
                <a:latin typeface="Arial"/>
              </a:rPr>
              <a:t>Here is a simple example:</a:t>
            </a:r>
          </a:p>
          <a:p>
            <a:pPr marL="822960" lvl="3" indent="0">
              <a:buNone/>
            </a:pPr>
            <a:r>
              <a:rPr lang="en-US" sz="2300" b="1" i="1" smtClean="0">
                <a:solidFill>
                  <a:schemeClr val="tx1"/>
                </a:solidFill>
                <a:latin typeface="Arial"/>
              </a:rPr>
              <a:t>def</a:t>
            </a:r>
            <a:r>
              <a:rPr lang="en-US" sz="4900" smtClean="0">
                <a:latin typeface="Arial"/>
              </a:rPr>
              <a:t> </a:t>
            </a:r>
            <a:r>
              <a:rPr lang="en-US" sz="2300" b="1" i="1" smtClean="0">
                <a:solidFill>
                  <a:schemeClr val="tx1"/>
                </a:solidFill>
                <a:latin typeface="Arial"/>
              </a:rPr>
              <a:t>dead_parrot():</a:t>
            </a:r>
          </a:p>
          <a:p>
            <a:pPr marL="1371600" lvl="5" indent="0">
              <a:buNone/>
            </a:pPr>
            <a:r>
              <a:rPr lang="en-US" sz="2100" b="1" smtClean="0">
                <a:latin typeface="Arial"/>
              </a:rPr>
              <a:t>print('''He</a:t>
            </a:r>
            <a:r>
              <a:rPr lang="en-US" sz="2100" b="1">
                <a:latin typeface="Arial"/>
              </a:rPr>
              <a:t>'</a:t>
            </a:r>
            <a:r>
              <a:rPr lang="en-US" sz="2100" b="1" smtClean="0">
                <a:latin typeface="Arial"/>
              </a:rPr>
              <a:t>s </a:t>
            </a:r>
            <a:r>
              <a:rPr lang="en-US" sz="2100" b="1">
                <a:latin typeface="Arial"/>
              </a:rPr>
              <a:t>not pinin</a:t>
            </a:r>
            <a:r>
              <a:rPr lang="en-US" sz="2100" b="1" smtClean="0">
                <a:latin typeface="Arial"/>
              </a:rPr>
              <a:t>'!''') </a:t>
            </a:r>
          </a:p>
          <a:p>
            <a:pPr marL="1371600" lvl="5" indent="0">
              <a:buNone/>
            </a:pPr>
            <a:r>
              <a:rPr lang="en-US" sz="2100" b="1">
                <a:latin typeface="Arial"/>
              </a:rPr>
              <a:t>print</a:t>
            </a:r>
            <a:r>
              <a:rPr lang="en-US" sz="2100" b="1" smtClean="0">
                <a:latin typeface="Arial"/>
              </a:rPr>
              <a:t>('''He's passed on!''')</a:t>
            </a:r>
            <a:endParaRPr lang="en-US" sz="2100" b="1">
              <a:latin typeface="Arial"/>
            </a:endParaRPr>
          </a:p>
          <a:p>
            <a:pPr marL="1371600" lvl="5" indent="0">
              <a:buNone/>
            </a:pPr>
            <a:r>
              <a:rPr lang="en-US" sz="2100" b="1" smtClean="0">
                <a:latin typeface="Arial"/>
              </a:rPr>
              <a:t>print</a:t>
            </a:r>
            <a:r>
              <a:rPr lang="en-US" sz="2100" b="1">
                <a:latin typeface="Arial"/>
              </a:rPr>
              <a:t>(''</a:t>
            </a:r>
            <a:r>
              <a:rPr lang="en-US" sz="2100" b="1" smtClean="0">
                <a:latin typeface="Arial"/>
              </a:rPr>
              <a:t>'This </a:t>
            </a:r>
            <a:r>
              <a:rPr lang="en-US" sz="2100" b="1">
                <a:latin typeface="Arial"/>
              </a:rPr>
              <a:t>parrot is no </a:t>
            </a:r>
            <a:r>
              <a:rPr lang="en-US" sz="2100" b="1" smtClean="0">
                <a:latin typeface="Arial"/>
              </a:rPr>
              <a:t>more!''')</a:t>
            </a:r>
          </a:p>
          <a:p>
            <a:pPr marL="1371600" lvl="5" indent="0">
              <a:buNone/>
            </a:pPr>
            <a:r>
              <a:rPr lang="en-US" sz="2100" b="1">
                <a:latin typeface="Arial"/>
              </a:rPr>
              <a:t>p</a:t>
            </a:r>
            <a:r>
              <a:rPr lang="en-US" sz="2100" b="1" smtClean="0">
                <a:latin typeface="Arial"/>
              </a:rPr>
              <a:t>rint(''</a:t>
            </a:r>
            <a:r>
              <a:rPr lang="en-US" sz="2100" b="1">
                <a:latin typeface="Arial"/>
              </a:rPr>
              <a:t>'</a:t>
            </a:r>
            <a:r>
              <a:rPr lang="en-US" sz="2100" b="1" smtClean="0">
                <a:latin typeface="Arial"/>
              </a:rPr>
              <a:t>He </a:t>
            </a:r>
            <a:r>
              <a:rPr lang="en-US" sz="2100" b="1">
                <a:latin typeface="Arial"/>
              </a:rPr>
              <a:t>has ceased to be</a:t>
            </a:r>
            <a:r>
              <a:rPr lang="en-US" sz="2100" b="1" smtClean="0">
                <a:latin typeface="Arial"/>
              </a:rPr>
              <a:t>!''')</a:t>
            </a:r>
            <a:endParaRPr lang="en-US" sz="2100" b="1" i="1" smtClean="0">
              <a:solidFill>
                <a:schemeClr val="tx1"/>
              </a:solidFill>
              <a:latin typeface="Arial"/>
            </a:endParaRPr>
          </a:p>
          <a:p>
            <a:pPr marL="1234440" lvl="2" indent="-685800"/>
            <a:endParaRPr lang="en-US" sz="4900">
              <a:latin typeface="Arial"/>
            </a:endParaRPr>
          </a:p>
          <a:p>
            <a:r>
              <a:rPr lang="en-US" sz="2800">
                <a:latin typeface="Arial"/>
              </a:rPr>
              <a:t>Notice </a:t>
            </a:r>
            <a:r>
              <a:rPr lang="en-US" sz="2800" smtClean="0">
                <a:latin typeface="Arial"/>
              </a:rPr>
              <a:t>the use of the triple single quotes (</a:t>
            </a:r>
            <a:r>
              <a:rPr lang="en-US" sz="2800" b="1" smtClean="0">
                <a:latin typeface="Arial"/>
              </a:rPr>
              <a:t>'''</a:t>
            </a:r>
            <a:r>
              <a:rPr lang="en-US" sz="2800" smtClean="0">
                <a:latin typeface="Arial"/>
              </a:rPr>
              <a:t>) that allow for the embedding of single quotes within the string. </a:t>
            </a:r>
            <a:endParaRPr lang="en-US" sz="28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4201740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a:p>
        </p:txBody>
      </p:sp>
      <p:sp>
        <p:nvSpPr>
          <p:cNvPr id="5" name="Content Placeholder 4"/>
          <p:cNvSpPr>
            <a:spLocks noGrp="1"/>
          </p:cNvSpPr>
          <p:nvPr>
            <p:ph sz="quarter" idx="1"/>
          </p:nvPr>
        </p:nvSpPr>
        <p:spPr>
          <a:xfrm>
            <a:off x="381000" y="1447800"/>
            <a:ext cx="8503920" cy="4572000"/>
          </a:xfrm>
        </p:spPr>
        <p:txBody>
          <a:bodyPr>
            <a:normAutofit lnSpcReduction="10000"/>
          </a:bodyPr>
          <a:lstStyle/>
          <a:p>
            <a:r>
              <a:rPr lang="en-US" sz="2800" smtClean="0">
                <a:latin typeface="Arial"/>
              </a:rPr>
              <a:t>The first line of the function definition is called the </a:t>
            </a:r>
            <a:r>
              <a:rPr lang="en-US" sz="2800" b="1" i="1" smtClean="0">
                <a:latin typeface="Arial"/>
              </a:rPr>
              <a:t>header</a:t>
            </a:r>
            <a:r>
              <a:rPr lang="en-US" sz="2800" smtClean="0">
                <a:latin typeface="Arial"/>
              </a:rPr>
              <a:t>:</a:t>
            </a:r>
          </a:p>
          <a:p>
            <a:pPr marL="822960" lvl="3" indent="0">
              <a:buNone/>
            </a:pPr>
            <a:r>
              <a:rPr lang="en-US" sz="2300" b="1" i="1" smtClean="0">
                <a:solidFill>
                  <a:schemeClr val="tx1"/>
                </a:solidFill>
                <a:latin typeface="Arial"/>
              </a:rPr>
              <a:t>def</a:t>
            </a:r>
            <a:r>
              <a:rPr lang="en-US" sz="4900" smtClean="0">
                <a:latin typeface="Arial"/>
              </a:rPr>
              <a:t> </a:t>
            </a:r>
            <a:r>
              <a:rPr lang="en-US" sz="2300" b="1" i="1" smtClean="0">
                <a:solidFill>
                  <a:schemeClr val="tx1"/>
                </a:solidFill>
                <a:latin typeface="Arial"/>
              </a:rPr>
              <a:t>dead_parrot():</a:t>
            </a:r>
          </a:p>
          <a:p>
            <a:pPr marL="822960" lvl="3" indent="0">
              <a:buNone/>
            </a:pPr>
            <a:endParaRPr lang="en-US" sz="2300" b="1" i="1">
              <a:solidFill>
                <a:schemeClr val="tx1"/>
              </a:solidFill>
              <a:latin typeface="Arial"/>
            </a:endParaRPr>
          </a:p>
          <a:p>
            <a:r>
              <a:rPr lang="en-US" sz="2900" smtClean="0">
                <a:latin typeface="Arial"/>
              </a:rPr>
              <a:t>The rest of the function is called the </a:t>
            </a:r>
            <a:r>
              <a:rPr lang="en-US" sz="2900" b="1" i="1" smtClean="0">
                <a:latin typeface="Arial"/>
              </a:rPr>
              <a:t>body</a:t>
            </a:r>
            <a:r>
              <a:rPr lang="en-US" sz="2900" smtClean="0">
                <a:latin typeface="Arial"/>
              </a:rPr>
              <a:t>:</a:t>
            </a:r>
            <a:endParaRPr lang="en-US" sz="2900">
              <a:latin typeface="Arial"/>
            </a:endParaRPr>
          </a:p>
          <a:p>
            <a:pPr marL="822960" lvl="3" indent="0">
              <a:buNone/>
            </a:pPr>
            <a:endParaRPr lang="en-US" sz="2300" b="1" i="1" smtClean="0">
              <a:solidFill>
                <a:schemeClr val="tx1"/>
              </a:solidFill>
              <a:latin typeface="Arial"/>
            </a:endParaRPr>
          </a:p>
          <a:p>
            <a:pPr marL="1371600" lvl="5" indent="0">
              <a:buNone/>
            </a:pPr>
            <a:r>
              <a:rPr lang="en-US" sz="2100" b="1" smtClean="0">
                <a:latin typeface="Arial"/>
              </a:rPr>
              <a:t>print('''He</a:t>
            </a:r>
            <a:r>
              <a:rPr lang="en-US" sz="2100" b="1">
                <a:latin typeface="Arial"/>
              </a:rPr>
              <a:t>'</a:t>
            </a:r>
            <a:r>
              <a:rPr lang="en-US" sz="2100" b="1" smtClean="0">
                <a:latin typeface="Arial"/>
              </a:rPr>
              <a:t>s </a:t>
            </a:r>
            <a:r>
              <a:rPr lang="en-US" sz="2100" b="1">
                <a:latin typeface="Arial"/>
              </a:rPr>
              <a:t>not pinin</a:t>
            </a:r>
            <a:r>
              <a:rPr lang="en-US" sz="2100" b="1" smtClean="0">
                <a:latin typeface="Arial"/>
              </a:rPr>
              <a:t>'!''') </a:t>
            </a:r>
          </a:p>
          <a:p>
            <a:pPr marL="1371600" lvl="5" indent="0">
              <a:buNone/>
            </a:pPr>
            <a:r>
              <a:rPr lang="en-US" sz="2100" b="1">
                <a:latin typeface="Arial"/>
              </a:rPr>
              <a:t>print</a:t>
            </a:r>
            <a:r>
              <a:rPr lang="en-US" sz="2100" b="1" smtClean="0">
                <a:latin typeface="Arial"/>
              </a:rPr>
              <a:t>('''He's passed on!''')</a:t>
            </a:r>
            <a:endParaRPr lang="en-US" sz="2100" b="1">
              <a:latin typeface="Arial"/>
            </a:endParaRPr>
          </a:p>
          <a:p>
            <a:pPr marL="1371600" lvl="5" indent="0">
              <a:buNone/>
            </a:pPr>
            <a:r>
              <a:rPr lang="en-US" sz="2100" b="1" smtClean="0">
                <a:latin typeface="Arial"/>
              </a:rPr>
              <a:t>print</a:t>
            </a:r>
            <a:r>
              <a:rPr lang="en-US" sz="2100" b="1">
                <a:latin typeface="Arial"/>
              </a:rPr>
              <a:t>(''</a:t>
            </a:r>
            <a:r>
              <a:rPr lang="en-US" sz="2100" b="1" smtClean="0">
                <a:latin typeface="Arial"/>
              </a:rPr>
              <a:t>'This </a:t>
            </a:r>
            <a:r>
              <a:rPr lang="en-US" sz="2100" b="1">
                <a:latin typeface="Arial"/>
              </a:rPr>
              <a:t>parrot is no </a:t>
            </a:r>
            <a:r>
              <a:rPr lang="en-US" sz="2100" b="1" smtClean="0">
                <a:latin typeface="Arial"/>
              </a:rPr>
              <a:t>more!''')</a:t>
            </a:r>
          </a:p>
          <a:p>
            <a:pPr marL="1371600" lvl="5" indent="0">
              <a:buNone/>
            </a:pPr>
            <a:r>
              <a:rPr lang="en-US" sz="2100" b="1">
                <a:latin typeface="Arial"/>
              </a:rPr>
              <a:t>p</a:t>
            </a:r>
            <a:r>
              <a:rPr lang="en-US" sz="2100" b="1" smtClean="0">
                <a:latin typeface="Arial"/>
              </a:rPr>
              <a:t>rint(''</a:t>
            </a:r>
            <a:r>
              <a:rPr lang="en-US" sz="2100" b="1">
                <a:latin typeface="Arial"/>
              </a:rPr>
              <a:t>'</a:t>
            </a:r>
            <a:r>
              <a:rPr lang="en-US" sz="2100" b="1" smtClean="0">
                <a:latin typeface="Arial"/>
              </a:rPr>
              <a:t>He </a:t>
            </a:r>
            <a:r>
              <a:rPr lang="en-US" sz="2100" b="1">
                <a:latin typeface="Arial"/>
              </a:rPr>
              <a:t>has ceased to be</a:t>
            </a:r>
            <a:r>
              <a:rPr lang="en-US" sz="2100" b="1" smtClean="0">
                <a:latin typeface="Arial"/>
              </a:rPr>
              <a:t>!''')</a:t>
            </a:r>
            <a:endParaRPr lang="en-US" sz="2100" b="1" i="1" smtClean="0">
              <a:solidFill>
                <a:schemeClr val="tx1"/>
              </a:solidFill>
              <a:latin typeface="Arial"/>
            </a:endParaRPr>
          </a:p>
          <a:p>
            <a:pPr marL="1234440" lvl="2" indent="-685800"/>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465820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92500" lnSpcReduction="20000"/>
          </a:bodyPr>
          <a:lstStyle/>
          <a:p>
            <a:r>
              <a:rPr lang="en-US" sz="2800" smtClean="0">
                <a:latin typeface="Arial"/>
              </a:rPr>
              <a:t>Defining a function creates a variable with the same name.</a:t>
            </a:r>
          </a:p>
          <a:p>
            <a:r>
              <a:rPr lang="en-US" sz="2800" smtClean="0">
                <a:latin typeface="Arial"/>
              </a:rPr>
              <a:t>You can </a:t>
            </a:r>
            <a:r>
              <a:rPr lang="en-US" sz="2800" b="1" i="1" smtClean="0">
                <a:latin typeface="Arial"/>
              </a:rPr>
              <a:t>print</a:t>
            </a:r>
            <a:r>
              <a:rPr lang="en-US" sz="2800" smtClean="0">
                <a:latin typeface="Arial"/>
              </a:rPr>
              <a:t> this variable:</a:t>
            </a:r>
          </a:p>
          <a:p>
            <a:endParaRPr lang="en-US" sz="2800" smtClean="0">
              <a:latin typeface="Arial"/>
            </a:endParaRPr>
          </a:p>
          <a:p>
            <a:pPr marL="822960" lvl="3" indent="0">
              <a:buNone/>
            </a:pPr>
            <a:r>
              <a:rPr lang="en-US" sz="2300" b="1" i="1">
                <a:solidFill>
                  <a:schemeClr val="tx1"/>
                </a:solidFill>
                <a:latin typeface="Arial"/>
              </a:rPr>
              <a:t>print(dead_parrot)</a:t>
            </a:r>
          </a:p>
          <a:p>
            <a:pPr marL="822960" lvl="3" indent="0">
              <a:buNone/>
            </a:pPr>
            <a:r>
              <a:rPr lang="en-US" sz="2300" b="1" i="1">
                <a:solidFill>
                  <a:schemeClr val="tx1"/>
                </a:solidFill>
                <a:latin typeface="Arial"/>
              </a:rPr>
              <a:t>&lt;function dead_parrot at 0x0000000009AEB898&gt;</a:t>
            </a:r>
          </a:p>
          <a:p>
            <a:pPr marL="822960" lvl="3" indent="0">
              <a:buNone/>
            </a:pPr>
            <a:endParaRPr lang="en-US" sz="2300" b="1" i="1">
              <a:solidFill>
                <a:schemeClr val="tx1"/>
              </a:solidFill>
              <a:latin typeface="Arial"/>
            </a:endParaRPr>
          </a:p>
          <a:p>
            <a:r>
              <a:rPr lang="en-US" sz="2900" smtClean="0">
                <a:latin typeface="Arial"/>
              </a:rPr>
              <a:t>You can verify the type of the variable with the </a:t>
            </a:r>
            <a:r>
              <a:rPr lang="en-US" sz="2900" b="1" i="1" smtClean="0">
                <a:latin typeface="Arial"/>
              </a:rPr>
              <a:t>type</a:t>
            </a:r>
            <a:r>
              <a:rPr lang="en-US" sz="2900" smtClean="0">
                <a:latin typeface="Arial"/>
              </a:rPr>
              <a:t> function.</a:t>
            </a:r>
            <a:endParaRPr lang="en-US" sz="2900">
              <a:latin typeface="Arial"/>
            </a:endParaRPr>
          </a:p>
          <a:p>
            <a:pPr marL="822960" lvl="3" indent="0">
              <a:buNone/>
            </a:pPr>
            <a:endParaRPr lang="en-US" sz="2300" b="1" i="1" smtClean="0">
              <a:solidFill>
                <a:schemeClr val="tx1"/>
              </a:solidFill>
              <a:latin typeface="Arial"/>
            </a:endParaRPr>
          </a:p>
          <a:p>
            <a:pPr marL="822960" lvl="3" indent="0">
              <a:buNone/>
            </a:pPr>
            <a:r>
              <a:rPr lang="en-US" sz="2300" b="1" i="1">
                <a:solidFill>
                  <a:schemeClr val="tx1"/>
                </a:solidFill>
                <a:latin typeface="Arial"/>
              </a:rPr>
              <a:t>print(type(dead_parrot))</a:t>
            </a:r>
          </a:p>
          <a:p>
            <a:pPr marL="822960" lvl="3" indent="0">
              <a:buNone/>
            </a:pPr>
            <a:r>
              <a:rPr lang="en-US" sz="2300" b="1" i="1">
                <a:solidFill>
                  <a:schemeClr val="tx1"/>
                </a:solidFill>
                <a:latin typeface="Arial"/>
              </a:rPr>
              <a:t>&lt;type 'function'&gt;</a:t>
            </a:r>
          </a:p>
          <a:p>
            <a:pPr marL="1234440" lvl="2" indent="-685800"/>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078018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2800" smtClean="0">
                <a:latin typeface="Arial"/>
              </a:rPr>
              <a:t>To call a defined function, just type in the name (including the parentheses):</a:t>
            </a:r>
          </a:p>
          <a:p>
            <a:pPr marL="0" indent="0">
              <a:buNone/>
            </a:pPr>
            <a:endParaRPr lang="en-US" sz="2800" smtClean="0">
              <a:latin typeface="Arial"/>
            </a:endParaRPr>
          </a:p>
          <a:p>
            <a:pPr marL="822960" lvl="3" indent="0">
              <a:buNone/>
            </a:pPr>
            <a:r>
              <a:rPr lang="en-US" sz="2300" b="1" i="1">
                <a:solidFill>
                  <a:schemeClr val="tx1"/>
                </a:solidFill>
                <a:latin typeface="Arial"/>
              </a:rPr>
              <a:t>dead_parrot()</a:t>
            </a:r>
          </a:p>
          <a:p>
            <a:pPr marL="822960" lvl="3" indent="0">
              <a:buNone/>
            </a:pPr>
            <a:r>
              <a:rPr lang="en-US" sz="2300" b="1" i="1">
                <a:solidFill>
                  <a:schemeClr val="tx1"/>
                </a:solidFill>
                <a:latin typeface="Arial"/>
              </a:rPr>
              <a:t>He's not pinin'!</a:t>
            </a:r>
          </a:p>
          <a:p>
            <a:pPr marL="822960" lvl="3" indent="0">
              <a:buNone/>
            </a:pPr>
            <a:r>
              <a:rPr lang="en-US" sz="2300" b="1" i="1">
                <a:solidFill>
                  <a:schemeClr val="tx1"/>
                </a:solidFill>
                <a:latin typeface="Arial"/>
              </a:rPr>
              <a:t>He's passed on!</a:t>
            </a:r>
          </a:p>
          <a:p>
            <a:pPr marL="822960" lvl="3" indent="0">
              <a:buNone/>
            </a:pPr>
            <a:r>
              <a:rPr lang="en-US" sz="2300" b="1" i="1">
                <a:solidFill>
                  <a:schemeClr val="tx1"/>
                </a:solidFill>
                <a:latin typeface="Arial"/>
              </a:rPr>
              <a:t>This parrot is no more!</a:t>
            </a:r>
          </a:p>
          <a:p>
            <a:pPr marL="822960" lvl="3" indent="0">
              <a:buNone/>
            </a:pPr>
            <a:r>
              <a:rPr lang="en-US" sz="2300" b="1" i="1">
                <a:solidFill>
                  <a:schemeClr val="tx1"/>
                </a:solidFill>
                <a:latin typeface="Arial"/>
              </a:rPr>
              <a:t>He has ceased to be!</a:t>
            </a: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0708701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45</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2800" smtClean="0">
                <a:latin typeface="Arial"/>
              </a:rPr>
              <a:t>To call a defined function, just type in the name (including the parentheses):</a:t>
            </a:r>
          </a:p>
          <a:p>
            <a:pPr marL="0" indent="0">
              <a:buNone/>
            </a:pPr>
            <a:endParaRPr lang="en-US" sz="2800" smtClean="0">
              <a:latin typeface="Arial"/>
            </a:endParaRPr>
          </a:p>
          <a:p>
            <a:pPr marL="822960" lvl="3" indent="0">
              <a:buNone/>
            </a:pPr>
            <a:r>
              <a:rPr lang="en-US" sz="2300" b="1" i="1">
                <a:solidFill>
                  <a:schemeClr val="tx1"/>
                </a:solidFill>
                <a:latin typeface="Arial"/>
              </a:rPr>
              <a:t>dead_parrot()</a:t>
            </a:r>
          </a:p>
          <a:p>
            <a:pPr marL="822960" lvl="3" indent="0">
              <a:buNone/>
            </a:pPr>
            <a:r>
              <a:rPr lang="en-US" sz="2300" b="1" i="1">
                <a:solidFill>
                  <a:schemeClr val="tx1"/>
                </a:solidFill>
                <a:latin typeface="Arial"/>
              </a:rPr>
              <a:t>He's not pinin'!</a:t>
            </a:r>
          </a:p>
          <a:p>
            <a:pPr marL="822960" lvl="3" indent="0">
              <a:buNone/>
            </a:pPr>
            <a:r>
              <a:rPr lang="en-US" sz="2300" b="1" i="1">
                <a:solidFill>
                  <a:schemeClr val="tx1"/>
                </a:solidFill>
                <a:latin typeface="Arial"/>
              </a:rPr>
              <a:t>He's passed on!</a:t>
            </a:r>
          </a:p>
          <a:p>
            <a:pPr marL="822960" lvl="3" indent="0">
              <a:buNone/>
            </a:pPr>
            <a:r>
              <a:rPr lang="en-US" sz="2300" b="1" i="1">
                <a:solidFill>
                  <a:schemeClr val="tx1"/>
                </a:solidFill>
                <a:latin typeface="Arial"/>
              </a:rPr>
              <a:t>This parrot is no more!</a:t>
            </a:r>
          </a:p>
          <a:p>
            <a:pPr marL="822960" lvl="3" indent="0">
              <a:buNone/>
            </a:pPr>
            <a:r>
              <a:rPr lang="en-US" sz="2300" b="1" i="1">
                <a:solidFill>
                  <a:schemeClr val="tx1"/>
                </a:solidFill>
                <a:latin typeface="Arial"/>
              </a:rPr>
              <a:t>He has ceased to be!</a:t>
            </a: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860963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2800" smtClean="0">
                <a:latin typeface="Arial"/>
              </a:rPr>
              <a:t>Functions serve as powerful </a:t>
            </a:r>
            <a:r>
              <a:rPr lang="en-US" sz="2800" i="1" smtClean="0">
                <a:latin typeface="Arial"/>
              </a:rPr>
              <a:t>abstractions</a:t>
            </a:r>
            <a:r>
              <a:rPr lang="en-US" sz="2800" smtClean="0">
                <a:latin typeface="Arial"/>
              </a:rPr>
              <a:t>.</a:t>
            </a:r>
          </a:p>
          <a:p>
            <a:r>
              <a:rPr lang="en-US" sz="2800" smtClean="0">
                <a:latin typeface="Arial"/>
              </a:rPr>
              <a:t>User-defined functions allow us to represent </a:t>
            </a:r>
            <a:r>
              <a:rPr lang="en-US" sz="2800" b="1" i="1" smtClean="0">
                <a:latin typeface="Arial"/>
              </a:rPr>
              <a:t>ways of doing things</a:t>
            </a:r>
            <a:r>
              <a:rPr lang="en-US" sz="2800" smtClean="0">
                <a:latin typeface="Arial"/>
              </a:rPr>
              <a:t>.</a:t>
            </a:r>
          </a:p>
          <a:p>
            <a:r>
              <a:rPr lang="en-US" sz="2800" smtClean="0">
                <a:latin typeface="Arial"/>
              </a:rPr>
              <a:t>Functions can be called again and again, from different contexts.</a:t>
            </a:r>
          </a:p>
          <a:p>
            <a:r>
              <a:rPr lang="en-US" sz="2800" smtClean="0">
                <a:latin typeface="Arial"/>
              </a:rPr>
              <a:t>Functions provide an important kind of </a:t>
            </a:r>
            <a:r>
              <a:rPr lang="en-US" sz="2800" b="1" i="1" smtClean="0">
                <a:latin typeface="Arial"/>
              </a:rPr>
              <a:t>software reuse</a:t>
            </a:r>
            <a:r>
              <a:rPr lang="en-US" sz="2800" smtClean="0">
                <a:latin typeface="Arial"/>
              </a:rPr>
              <a:t>.</a:t>
            </a:r>
          </a:p>
          <a:p>
            <a:pPr marL="0" indent="0">
              <a:buNone/>
            </a:pPr>
            <a:endParaRPr lang="en-US" sz="2800" smtClean="0">
              <a:latin typeface="Arial"/>
            </a:endParaRPr>
          </a:p>
          <a:p>
            <a:pPr marL="1234440" lvl="2" indent="-685800"/>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730939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92500" lnSpcReduction="10000"/>
          </a:bodyPr>
          <a:lstStyle/>
          <a:p>
            <a:r>
              <a:rPr lang="en-US" sz="2800" smtClean="0">
                <a:latin typeface="Arial"/>
              </a:rPr>
              <a:t>Functions can be defined to call other functions.</a:t>
            </a:r>
          </a:p>
          <a:p>
            <a:r>
              <a:rPr lang="en-US" sz="2800" smtClean="0">
                <a:latin typeface="Arial"/>
              </a:rPr>
              <a:t>This allows for an important technique known as </a:t>
            </a:r>
            <a:r>
              <a:rPr lang="en-US" sz="2800" b="1" i="1" smtClean="0">
                <a:latin typeface="Arial"/>
              </a:rPr>
              <a:t>functional decomposition</a:t>
            </a:r>
            <a:r>
              <a:rPr lang="en-US" sz="2800" smtClean="0">
                <a:latin typeface="Arial"/>
              </a:rPr>
              <a:t>.</a:t>
            </a:r>
          </a:p>
          <a:p>
            <a:r>
              <a:rPr lang="en-US" sz="2800" smtClean="0">
                <a:latin typeface="Arial"/>
              </a:rPr>
              <a:t>Through functional decomposition, you can </a:t>
            </a:r>
            <a:r>
              <a:rPr lang="en-US" sz="2800" b="1" i="1" smtClean="0">
                <a:latin typeface="Arial"/>
              </a:rPr>
              <a:t>take a complex process and break it down</a:t>
            </a:r>
            <a:r>
              <a:rPr lang="en-US" sz="2800" smtClean="0">
                <a:latin typeface="Arial"/>
              </a:rPr>
              <a:t> into a set of simpler functions.</a:t>
            </a:r>
          </a:p>
          <a:p>
            <a:r>
              <a:rPr lang="en-US" sz="2800" smtClean="0">
                <a:latin typeface="Arial"/>
              </a:rPr>
              <a:t>By repeatedly breaking things down into smaller and smaller pieces, you ultimately arrive at a granularity were things are easy to build and assemble.</a:t>
            </a:r>
          </a:p>
          <a:p>
            <a:r>
              <a:rPr lang="en-US" sz="2800" smtClean="0">
                <a:latin typeface="Arial"/>
              </a:rPr>
              <a:t>By factoring code out into smaller pieces, you can avoid duplicating code unnecessarily.</a:t>
            </a:r>
          </a:p>
          <a:p>
            <a:pPr marL="0" indent="0">
              <a:buNone/>
            </a:pPr>
            <a:endParaRPr lang="en-US" sz="2800" smtClean="0">
              <a:latin typeface="Arial"/>
            </a:endParaRPr>
          </a:p>
          <a:p>
            <a:pPr marL="1234440" lvl="2" indent="-685800"/>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9774357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2800" smtClean="0">
                <a:latin typeface="Arial"/>
              </a:rPr>
              <a:t>As a simple example of a function calling another function, let’s define a dead_parrot_refrain() function that calls the dead_parrot() function twice.</a:t>
            </a:r>
          </a:p>
          <a:p>
            <a:endParaRPr lang="en-US" sz="2800" smtClean="0">
              <a:latin typeface="Arial"/>
            </a:endParaRPr>
          </a:p>
          <a:p>
            <a:pPr marL="822960" lvl="3" indent="0">
              <a:buNone/>
            </a:pPr>
            <a:r>
              <a:rPr lang="en-US" sz="2800" b="1" i="1">
                <a:solidFill>
                  <a:schemeClr val="tx1"/>
                </a:solidFill>
                <a:latin typeface="Arial"/>
              </a:rPr>
              <a:t>def dead_parrot_refrain():</a:t>
            </a:r>
          </a:p>
          <a:p>
            <a:pPr marL="822960" lvl="3" indent="0">
              <a:buNone/>
            </a:pPr>
            <a:r>
              <a:rPr lang="en-US" sz="2800" b="1" i="1">
                <a:solidFill>
                  <a:schemeClr val="tx1"/>
                </a:solidFill>
                <a:latin typeface="Arial"/>
              </a:rPr>
              <a:t>    dead_parrot()</a:t>
            </a:r>
          </a:p>
          <a:p>
            <a:pPr marL="822960" lvl="3" indent="0">
              <a:buNone/>
            </a:pPr>
            <a:r>
              <a:rPr lang="en-US" sz="2800" b="1" i="1">
                <a:solidFill>
                  <a:schemeClr val="tx1"/>
                </a:solidFill>
                <a:latin typeface="Arial"/>
              </a:rPr>
              <a:t>    dead_parrot()</a:t>
            </a:r>
          </a:p>
          <a:p>
            <a:pPr marL="0" indent="0">
              <a:buNone/>
            </a:pPr>
            <a:endParaRPr lang="en-US" sz="2800" smtClean="0">
              <a:latin typeface="Arial"/>
            </a:endParaRPr>
          </a:p>
          <a:p>
            <a:r>
              <a:rPr lang="en-US" sz="2800" smtClean="0">
                <a:latin typeface="Arial"/>
              </a:rPr>
              <a:t>Now when we call this we get…</a:t>
            </a:r>
          </a:p>
          <a:p>
            <a:pPr marL="1234440" lvl="2" indent="-685800"/>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194436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User-defined Functions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92500" lnSpcReduction="10000"/>
          </a:bodyPr>
          <a:lstStyle/>
          <a:p>
            <a:endParaRPr lang="en-US" sz="2800" smtClean="0">
              <a:latin typeface="Arial"/>
            </a:endParaRPr>
          </a:p>
          <a:p>
            <a:pPr marL="822960" lvl="3" indent="0">
              <a:buNone/>
            </a:pPr>
            <a:r>
              <a:rPr lang="en-US" sz="2800" b="1" i="1">
                <a:solidFill>
                  <a:schemeClr val="tx1"/>
                </a:solidFill>
                <a:latin typeface="Arial"/>
              </a:rPr>
              <a:t>dead_parrot_refrain()</a:t>
            </a:r>
          </a:p>
          <a:p>
            <a:pPr marL="822960" lvl="3" indent="0">
              <a:buNone/>
            </a:pPr>
            <a:r>
              <a:rPr lang="en-US" sz="2800" b="1" i="1">
                <a:solidFill>
                  <a:schemeClr val="tx1"/>
                </a:solidFill>
                <a:latin typeface="Arial"/>
              </a:rPr>
              <a:t>He's not pinin'!</a:t>
            </a:r>
          </a:p>
          <a:p>
            <a:pPr marL="822960" lvl="3" indent="0">
              <a:buNone/>
            </a:pPr>
            <a:r>
              <a:rPr lang="en-US" sz="2800" b="1" i="1">
                <a:solidFill>
                  <a:schemeClr val="tx1"/>
                </a:solidFill>
                <a:latin typeface="Arial"/>
              </a:rPr>
              <a:t>He's passed on!</a:t>
            </a:r>
          </a:p>
          <a:p>
            <a:pPr marL="822960" lvl="3" indent="0">
              <a:buNone/>
            </a:pPr>
            <a:r>
              <a:rPr lang="en-US" sz="2800" b="1" i="1">
                <a:solidFill>
                  <a:schemeClr val="tx1"/>
                </a:solidFill>
                <a:latin typeface="Arial"/>
              </a:rPr>
              <a:t>This parrot is no more!</a:t>
            </a:r>
          </a:p>
          <a:p>
            <a:pPr marL="822960" lvl="3" indent="0">
              <a:buNone/>
            </a:pPr>
            <a:r>
              <a:rPr lang="en-US" sz="2800" b="1" i="1">
                <a:solidFill>
                  <a:schemeClr val="tx1"/>
                </a:solidFill>
                <a:latin typeface="Arial"/>
              </a:rPr>
              <a:t>He has ceased to be!</a:t>
            </a:r>
          </a:p>
          <a:p>
            <a:pPr marL="822960" lvl="3" indent="0">
              <a:buNone/>
            </a:pPr>
            <a:r>
              <a:rPr lang="en-US" sz="2800" b="1" i="1">
                <a:solidFill>
                  <a:schemeClr val="tx1"/>
                </a:solidFill>
                <a:latin typeface="Arial"/>
              </a:rPr>
              <a:t>He's not pinin'!</a:t>
            </a:r>
          </a:p>
          <a:p>
            <a:pPr marL="822960" lvl="3" indent="0">
              <a:buNone/>
            </a:pPr>
            <a:r>
              <a:rPr lang="en-US" sz="2800" b="1" i="1">
                <a:solidFill>
                  <a:schemeClr val="tx1"/>
                </a:solidFill>
                <a:latin typeface="Arial"/>
              </a:rPr>
              <a:t>He's passed on!</a:t>
            </a:r>
          </a:p>
          <a:p>
            <a:pPr marL="822960" lvl="3" indent="0">
              <a:buNone/>
            </a:pPr>
            <a:r>
              <a:rPr lang="en-US" sz="2800" b="1" i="1">
                <a:solidFill>
                  <a:schemeClr val="tx1"/>
                </a:solidFill>
                <a:latin typeface="Arial"/>
              </a:rPr>
              <a:t>This parrot is no more!</a:t>
            </a:r>
          </a:p>
          <a:p>
            <a:pPr marL="822960" lvl="3" indent="0">
              <a:buNone/>
            </a:pPr>
            <a:r>
              <a:rPr lang="en-US" sz="2800" b="1" i="1">
                <a:solidFill>
                  <a:schemeClr val="tx1"/>
                </a:solidFill>
                <a:latin typeface="Arial"/>
              </a:rPr>
              <a:t>He has ceased to be!</a:t>
            </a: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785676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 Operators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a:p>
        </p:txBody>
      </p:sp>
      <p:sp>
        <p:nvSpPr>
          <p:cNvPr id="5" name="Content Placeholder 4"/>
          <p:cNvSpPr>
            <a:spLocks noGrp="1"/>
          </p:cNvSpPr>
          <p:nvPr>
            <p:ph sz="quarter" idx="1"/>
          </p:nvPr>
        </p:nvSpPr>
        <p:spPr/>
        <p:txBody>
          <a:bodyPr>
            <a:normAutofit/>
          </a:bodyPr>
          <a:lstStyle/>
          <a:p>
            <a:pPr>
              <a:buFont typeface="Arial" panose="020B0604020202020204" pitchFamily="34" charset="0"/>
              <a:buChar char="•"/>
            </a:pPr>
            <a:r>
              <a:rPr lang="en-US" smtClean="0"/>
              <a:t>Comparison operators are also sometimes called </a:t>
            </a:r>
            <a:r>
              <a:rPr lang="en-US" i="1" smtClean="0"/>
              <a:t>relational</a:t>
            </a:r>
            <a:r>
              <a:rPr lang="en-US" smtClean="0"/>
              <a:t> operators—they evaluate how two operands compare or relate to each other.</a:t>
            </a:r>
          </a:p>
          <a:p>
            <a:pPr>
              <a:buFont typeface="Arial" panose="020B0604020202020204" pitchFamily="34" charset="0"/>
              <a:buChar char="•"/>
            </a:pPr>
            <a:r>
              <a:rPr lang="en-US" smtClean="0"/>
              <a:t>A </a:t>
            </a:r>
            <a:r>
              <a:rPr lang="en-US" i="1" smtClean="0"/>
              <a:t>boolean expression </a:t>
            </a:r>
            <a:r>
              <a:rPr lang="en-US" smtClean="0"/>
              <a:t>is an expression that evaluates (or “resolves”) to a boolean value of either </a:t>
            </a:r>
            <a:r>
              <a:rPr lang="en-US" i="1" smtClean="0"/>
              <a:t>true</a:t>
            </a:r>
            <a:r>
              <a:rPr lang="en-US" smtClean="0"/>
              <a:t> or </a:t>
            </a:r>
            <a:r>
              <a:rPr lang="en-US" i="1" smtClean="0"/>
              <a:t>false</a:t>
            </a:r>
            <a:r>
              <a:rPr lang="en-US" smtClean="0"/>
              <a:t>.</a:t>
            </a:r>
          </a:p>
          <a:p>
            <a:pPr>
              <a:buFont typeface="Arial" panose="020B0604020202020204" pitchFamily="34" charset="0"/>
              <a:buChar char="•"/>
            </a:pPr>
            <a:r>
              <a:rPr lang="en-US" smtClean="0"/>
              <a:t>Since comparison or relational operators evaluate to either </a:t>
            </a:r>
            <a:r>
              <a:rPr lang="en-US" i="1" smtClean="0"/>
              <a:t>true</a:t>
            </a:r>
            <a:r>
              <a:rPr lang="en-US" smtClean="0"/>
              <a:t> or </a:t>
            </a:r>
            <a:r>
              <a:rPr lang="en-US" i="1" smtClean="0"/>
              <a:t>false</a:t>
            </a:r>
            <a:r>
              <a:rPr lang="en-US" smtClean="0"/>
              <a:t>, they are used as elements of </a:t>
            </a:r>
            <a:r>
              <a:rPr lang="en-US" i="1" smtClean="0"/>
              <a:t>boolean expressions</a:t>
            </a:r>
            <a:r>
              <a:rPr lang="en-US" smtClean="0"/>
              <a:t>.</a:t>
            </a:r>
          </a:p>
          <a:p>
            <a:pPr marL="0" indent="0">
              <a:buNone/>
            </a:pPr>
            <a:endParaRPr lang="en-US"/>
          </a:p>
        </p:txBody>
      </p:sp>
    </p:spTree>
    <p:extLst>
      <p:ext uri="{BB962C8B-B14F-4D97-AF65-F5344CB8AC3E}">
        <p14:creationId xmlns:p14="http://schemas.microsoft.com/office/powerpoint/2010/main" val="1281712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Execution Flow</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50</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92500" lnSpcReduction="20000"/>
          </a:bodyPr>
          <a:lstStyle/>
          <a:p>
            <a:r>
              <a:rPr lang="en-US" sz="3500" smtClean="0">
                <a:solidFill>
                  <a:schemeClr val="tx1"/>
                </a:solidFill>
                <a:latin typeface="Arial"/>
              </a:rPr>
              <a:t>It is important to understand that a function call alters the execution flow of your program, in that the call is a sort of detour.</a:t>
            </a:r>
          </a:p>
          <a:p>
            <a:r>
              <a:rPr lang="en-US" sz="3500" smtClean="0">
                <a:latin typeface="Arial"/>
              </a:rPr>
              <a:t>Normal flow executes one statement after another, step by step.</a:t>
            </a:r>
          </a:p>
          <a:p>
            <a:r>
              <a:rPr lang="en-US" sz="3500" smtClean="0">
                <a:solidFill>
                  <a:schemeClr val="tx1"/>
                </a:solidFill>
                <a:latin typeface="Arial"/>
              </a:rPr>
              <a:t>But a function call causes the flow to jump to the body of the function, each statement if the body is sequentially executed, and only then does the flow return to the point at which the function was called. </a:t>
            </a:r>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603066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Parameters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51</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77500" lnSpcReduction="20000"/>
          </a:bodyPr>
          <a:lstStyle/>
          <a:p>
            <a:r>
              <a:rPr lang="en-US" sz="3500" smtClean="0">
                <a:solidFill>
                  <a:schemeClr val="tx1"/>
                </a:solidFill>
                <a:latin typeface="Arial"/>
              </a:rPr>
              <a:t>Defining a function that uses parameters is easy:</a:t>
            </a:r>
          </a:p>
          <a:p>
            <a:endParaRPr lang="en-US" sz="3500" smtClean="0">
              <a:solidFill>
                <a:schemeClr val="tx1"/>
              </a:solidFill>
              <a:latin typeface="Arial"/>
            </a:endParaRPr>
          </a:p>
          <a:p>
            <a:pPr marL="822960" lvl="3" indent="0">
              <a:buNone/>
            </a:pPr>
            <a:r>
              <a:rPr lang="en-US" sz="2800" b="1" i="1">
                <a:solidFill>
                  <a:schemeClr val="tx1"/>
                </a:solidFill>
                <a:latin typeface="Arial"/>
              </a:rPr>
              <a:t>def echo(something_to_say):</a:t>
            </a:r>
          </a:p>
          <a:p>
            <a:pPr marL="822960" lvl="3" indent="0">
              <a:buNone/>
            </a:pPr>
            <a:r>
              <a:rPr lang="en-US" sz="2800" b="1" i="1">
                <a:solidFill>
                  <a:schemeClr val="tx1"/>
                </a:solidFill>
                <a:latin typeface="Arial"/>
              </a:rPr>
              <a:t>    print(something_to_say)</a:t>
            </a:r>
          </a:p>
          <a:p>
            <a:pPr marL="822960" lvl="3" indent="0">
              <a:buNone/>
            </a:pPr>
            <a:r>
              <a:rPr lang="en-US" sz="2800" b="1" i="1">
                <a:solidFill>
                  <a:schemeClr val="tx1"/>
                </a:solidFill>
                <a:latin typeface="Arial"/>
              </a:rPr>
              <a:t>    print(something_to_say)</a:t>
            </a:r>
          </a:p>
          <a:p>
            <a:pPr marL="822960" lvl="3" indent="0">
              <a:buNone/>
            </a:pPr>
            <a:r>
              <a:rPr lang="en-US" sz="2800" b="1" i="1">
                <a:solidFill>
                  <a:schemeClr val="tx1"/>
                </a:solidFill>
                <a:latin typeface="Arial"/>
              </a:rPr>
              <a:t>    print(something_to_say)</a:t>
            </a:r>
          </a:p>
          <a:p>
            <a:pPr marL="822960" lvl="3" indent="0">
              <a:buNone/>
            </a:pPr>
            <a:r>
              <a:rPr lang="en-US" sz="2800" b="1" i="1">
                <a:solidFill>
                  <a:schemeClr val="tx1"/>
                </a:solidFill>
                <a:latin typeface="Arial"/>
              </a:rPr>
              <a:t>    </a:t>
            </a:r>
          </a:p>
          <a:p>
            <a:pPr marL="822960" lvl="3" indent="0">
              <a:buNone/>
            </a:pPr>
            <a:endParaRPr lang="en-US" sz="2800" b="1" i="1">
              <a:solidFill>
                <a:schemeClr val="tx1"/>
              </a:solidFill>
              <a:latin typeface="Arial"/>
            </a:endParaRPr>
          </a:p>
          <a:p>
            <a:pPr marL="822960" lvl="3" indent="0">
              <a:buNone/>
            </a:pPr>
            <a:r>
              <a:rPr lang="en-US" sz="2800" b="1" i="1">
                <a:solidFill>
                  <a:schemeClr val="tx1"/>
                </a:solidFill>
                <a:latin typeface="Arial"/>
              </a:rPr>
              <a:t>echo('The Larch!')</a:t>
            </a:r>
          </a:p>
          <a:p>
            <a:pPr marL="822960" lvl="3" indent="0">
              <a:buNone/>
            </a:pPr>
            <a:r>
              <a:rPr lang="en-US" sz="2800" b="1" i="1">
                <a:solidFill>
                  <a:schemeClr val="tx1"/>
                </a:solidFill>
                <a:latin typeface="Arial"/>
              </a:rPr>
              <a:t>The Larch!</a:t>
            </a:r>
          </a:p>
          <a:p>
            <a:pPr marL="822960" lvl="3" indent="0">
              <a:buNone/>
            </a:pPr>
            <a:r>
              <a:rPr lang="en-US" sz="2800" b="1" i="1">
                <a:solidFill>
                  <a:schemeClr val="tx1"/>
                </a:solidFill>
                <a:latin typeface="Arial"/>
              </a:rPr>
              <a:t>The Larch!</a:t>
            </a:r>
          </a:p>
          <a:p>
            <a:pPr marL="822960" lvl="3" indent="0">
              <a:buNone/>
            </a:pPr>
            <a:r>
              <a:rPr lang="en-US" sz="2800" b="1" i="1">
                <a:solidFill>
                  <a:schemeClr val="tx1"/>
                </a:solidFill>
                <a:latin typeface="Arial"/>
              </a:rPr>
              <a:t>The Larch!</a:t>
            </a:r>
          </a:p>
          <a:p>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30867187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that Return Void</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3500" smtClean="0">
                <a:solidFill>
                  <a:schemeClr val="tx1"/>
                </a:solidFill>
                <a:latin typeface="Arial"/>
              </a:rPr>
              <a:t>The </a:t>
            </a:r>
            <a:r>
              <a:rPr lang="en-US" sz="3500" b="1" i="1" smtClean="0">
                <a:solidFill>
                  <a:schemeClr val="tx1"/>
                </a:solidFill>
                <a:latin typeface="Arial"/>
              </a:rPr>
              <a:t>echo</a:t>
            </a:r>
            <a:r>
              <a:rPr lang="en-US" sz="3500" smtClean="0">
                <a:solidFill>
                  <a:schemeClr val="tx1"/>
                </a:solidFill>
                <a:latin typeface="Arial"/>
              </a:rPr>
              <a:t> function that we defined is an example of a </a:t>
            </a:r>
            <a:r>
              <a:rPr lang="en-US" sz="3500" b="1" i="1" smtClean="0">
                <a:solidFill>
                  <a:schemeClr val="tx1"/>
                </a:solidFill>
                <a:latin typeface="Arial"/>
              </a:rPr>
              <a:t>void function</a:t>
            </a:r>
            <a:r>
              <a:rPr lang="en-US" sz="3500" smtClean="0">
                <a:solidFill>
                  <a:schemeClr val="tx1"/>
                </a:solidFill>
                <a:latin typeface="Arial"/>
              </a:rPr>
              <a:t>.</a:t>
            </a:r>
          </a:p>
          <a:p>
            <a:r>
              <a:rPr lang="en-US" sz="3500" i="1">
                <a:latin typeface="Arial"/>
              </a:rPr>
              <a:t>v</a:t>
            </a:r>
            <a:r>
              <a:rPr lang="en-US" sz="3500" i="1" smtClean="0">
                <a:solidFill>
                  <a:schemeClr val="tx1"/>
                </a:solidFill>
                <a:latin typeface="Arial"/>
              </a:rPr>
              <a:t>oid functions </a:t>
            </a:r>
            <a:r>
              <a:rPr lang="en-US" sz="3500" smtClean="0">
                <a:solidFill>
                  <a:schemeClr val="tx1"/>
                </a:solidFill>
                <a:latin typeface="Arial"/>
              </a:rPr>
              <a:t>are functions that don’t return anything.</a:t>
            </a:r>
            <a:endParaRPr lang="en-US" sz="28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823856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with Return Values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a:p>
        </p:txBody>
      </p:sp>
      <p:sp>
        <p:nvSpPr>
          <p:cNvPr id="5" name="Content Placeholder 4"/>
          <p:cNvSpPr>
            <a:spLocks noGrp="1"/>
          </p:cNvSpPr>
          <p:nvPr>
            <p:ph sz="quarter" idx="1"/>
          </p:nvPr>
        </p:nvSpPr>
        <p:spPr>
          <a:xfrm>
            <a:off x="381000" y="1447800"/>
            <a:ext cx="8503920" cy="4572000"/>
          </a:xfrm>
        </p:spPr>
        <p:txBody>
          <a:bodyPr>
            <a:normAutofit lnSpcReduction="10000"/>
          </a:bodyPr>
          <a:lstStyle/>
          <a:p>
            <a:r>
              <a:rPr lang="en-US" sz="3500" smtClean="0">
                <a:solidFill>
                  <a:schemeClr val="tx1"/>
                </a:solidFill>
                <a:latin typeface="Arial"/>
              </a:rPr>
              <a:t>Defining a function that uses a parameter </a:t>
            </a:r>
            <a:r>
              <a:rPr lang="en-US" sz="3500" b="1" i="1" smtClean="0">
                <a:solidFill>
                  <a:schemeClr val="tx1"/>
                </a:solidFill>
                <a:latin typeface="Arial"/>
              </a:rPr>
              <a:t>and</a:t>
            </a:r>
            <a:r>
              <a:rPr lang="en-US" sz="3500" smtClean="0">
                <a:solidFill>
                  <a:schemeClr val="tx1"/>
                </a:solidFill>
                <a:latin typeface="Arial"/>
              </a:rPr>
              <a:t> returns a value takes a little more work:</a:t>
            </a:r>
          </a:p>
          <a:p>
            <a:endParaRPr lang="en-US" sz="3500" smtClean="0">
              <a:solidFill>
                <a:schemeClr val="tx1"/>
              </a:solidFill>
              <a:latin typeface="Arial"/>
            </a:endParaRPr>
          </a:p>
          <a:p>
            <a:pPr marL="822960" lvl="3" indent="0">
              <a:buNone/>
            </a:pPr>
            <a:r>
              <a:rPr lang="en-US" sz="2800" b="1" i="1">
                <a:solidFill>
                  <a:schemeClr val="tx1"/>
                </a:solidFill>
                <a:latin typeface="Arial"/>
              </a:rPr>
              <a:t>def </a:t>
            </a:r>
            <a:r>
              <a:rPr lang="en-US" sz="2800" b="1" i="1" smtClean="0">
                <a:solidFill>
                  <a:schemeClr val="tx1"/>
                </a:solidFill>
                <a:latin typeface="Arial"/>
              </a:rPr>
              <a:t> half(some_number):</a:t>
            </a:r>
            <a:endParaRPr lang="en-US" sz="2800" b="1" i="1">
              <a:solidFill>
                <a:schemeClr val="tx1"/>
              </a:solidFill>
              <a:latin typeface="Arial"/>
            </a:endParaRPr>
          </a:p>
          <a:p>
            <a:pPr marL="822960" lvl="3" indent="0">
              <a:buNone/>
            </a:pPr>
            <a:r>
              <a:rPr lang="en-US" sz="2800" b="1" i="1">
                <a:solidFill>
                  <a:schemeClr val="tx1"/>
                </a:solidFill>
                <a:latin typeface="Arial"/>
              </a:rPr>
              <a:t>    </a:t>
            </a:r>
            <a:r>
              <a:rPr lang="en-US" sz="2800" b="1" i="1" smtClean="0">
                <a:solidFill>
                  <a:schemeClr val="tx1"/>
                </a:solidFill>
                <a:latin typeface="Arial"/>
              </a:rPr>
              <a:t>return some_number / 2.0</a:t>
            </a:r>
            <a:endParaRPr lang="en-US" sz="28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r>
              <a:rPr lang="en-US" sz="2800" b="1" i="1" smtClean="0">
                <a:solidFill>
                  <a:schemeClr val="tx1"/>
                </a:solidFill>
                <a:latin typeface="Arial"/>
              </a:rPr>
              <a:t>print(half(7</a:t>
            </a:r>
            <a:r>
              <a:rPr lang="en-US" sz="2800" b="1" i="1">
                <a:solidFill>
                  <a:schemeClr val="tx1"/>
                </a:solidFill>
                <a:latin typeface="Arial"/>
              </a:rPr>
              <a:t>))</a:t>
            </a:r>
          </a:p>
          <a:p>
            <a:pPr marL="822960" lvl="3" indent="0">
              <a:buNone/>
            </a:pPr>
            <a:r>
              <a:rPr lang="en-US" sz="2800" b="1" i="1">
                <a:solidFill>
                  <a:schemeClr val="tx1"/>
                </a:solidFill>
                <a:latin typeface="Arial"/>
              </a:rPr>
              <a:t>3.5</a:t>
            </a: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2463420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with Local Variables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54</a:t>
            </a:fld>
            <a:endParaRPr kumimoji="0" lang="en-US"/>
          </a:p>
        </p:txBody>
      </p:sp>
      <p:sp>
        <p:nvSpPr>
          <p:cNvPr id="5" name="Content Placeholder 4"/>
          <p:cNvSpPr>
            <a:spLocks noGrp="1"/>
          </p:cNvSpPr>
          <p:nvPr>
            <p:ph sz="quarter" idx="1"/>
          </p:nvPr>
        </p:nvSpPr>
        <p:spPr>
          <a:xfrm>
            <a:off x="381000" y="1447800"/>
            <a:ext cx="8503920" cy="4572000"/>
          </a:xfrm>
        </p:spPr>
        <p:txBody>
          <a:bodyPr>
            <a:normAutofit/>
          </a:bodyPr>
          <a:lstStyle/>
          <a:p>
            <a:r>
              <a:rPr lang="en-US" sz="3500" smtClean="0">
                <a:solidFill>
                  <a:schemeClr val="tx1"/>
                </a:solidFill>
                <a:latin typeface="Arial"/>
              </a:rPr>
              <a:t>Functions can use variables that are local to their body’s scope:</a:t>
            </a:r>
          </a:p>
          <a:p>
            <a:endParaRPr lang="en-US" sz="3500" smtClean="0">
              <a:solidFill>
                <a:schemeClr val="tx1"/>
              </a:solidFill>
              <a:latin typeface="Arial"/>
            </a:endParaRPr>
          </a:p>
          <a:p>
            <a:pPr marL="822960" lvl="3" indent="0">
              <a:buNone/>
            </a:pPr>
            <a:r>
              <a:rPr lang="en-US" sz="2400" b="1" i="1">
                <a:solidFill>
                  <a:schemeClr val="tx1"/>
                </a:solidFill>
                <a:latin typeface="Arial"/>
              </a:rPr>
              <a:t>d</a:t>
            </a:r>
            <a:r>
              <a:rPr lang="en-US" sz="2400" b="1" i="1" smtClean="0">
                <a:solidFill>
                  <a:schemeClr val="tx1"/>
                </a:solidFill>
                <a:latin typeface="Arial"/>
              </a:rPr>
              <a:t>ef average_three_numbers(n1, n2, n3):</a:t>
            </a:r>
            <a:endParaRPr lang="en-US" sz="2400" b="1" i="1">
              <a:solidFill>
                <a:schemeClr val="tx1"/>
              </a:solidFill>
              <a:latin typeface="Arial"/>
            </a:endParaRPr>
          </a:p>
          <a:p>
            <a:pPr marL="822960" lvl="3" indent="0">
              <a:buNone/>
            </a:pPr>
            <a:r>
              <a:rPr lang="en-US" sz="2400" b="1" i="1">
                <a:solidFill>
                  <a:schemeClr val="tx1"/>
                </a:solidFill>
                <a:latin typeface="Arial"/>
              </a:rPr>
              <a:t>    </a:t>
            </a:r>
            <a:r>
              <a:rPr lang="en-US" sz="2400" b="1" i="1" smtClean="0">
                <a:solidFill>
                  <a:schemeClr val="tx1"/>
                </a:solidFill>
                <a:latin typeface="Arial"/>
              </a:rPr>
              <a:t>total = n1 + n2 + </a:t>
            </a:r>
            <a:r>
              <a:rPr lang="en-US" sz="2400" b="1" i="1" smtClean="0">
                <a:solidFill>
                  <a:schemeClr val="tx1"/>
                </a:solidFill>
                <a:latin typeface="Arial"/>
              </a:rPr>
              <a:t>n3</a:t>
            </a:r>
            <a:endParaRPr lang="en-US" sz="2400" b="1" i="1" smtClean="0">
              <a:solidFill>
                <a:schemeClr val="tx1"/>
              </a:solidFill>
              <a:latin typeface="Arial"/>
            </a:endParaRPr>
          </a:p>
          <a:p>
            <a:pPr marL="822960" lvl="3" indent="0">
              <a:buNone/>
            </a:pPr>
            <a:r>
              <a:rPr lang="en-US" sz="2400" b="1" i="1">
                <a:solidFill>
                  <a:schemeClr val="tx1"/>
                </a:solidFill>
                <a:latin typeface="Arial"/>
              </a:rPr>
              <a:t> </a:t>
            </a:r>
            <a:r>
              <a:rPr lang="en-US" sz="2400" b="1" i="1" smtClean="0">
                <a:solidFill>
                  <a:schemeClr val="tx1"/>
                </a:solidFill>
                <a:latin typeface="Arial"/>
              </a:rPr>
              <a:t>   return total / 3.0</a:t>
            </a:r>
            <a:endParaRPr lang="en-US" sz="24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r>
              <a:rPr lang="en-US" sz="2400" b="1" i="1">
                <a:solidFill>
                  <a:schemeClr val="tx1"/>
                </a:solidFill>
                <a:latin typeface="Arial"/>
              </a:rPr>
              <a:t>print(average_three_numbers(3, 5, 7))</a:t>
            </a:r>
          </a:p>
          <a:p>
            <a:pPr marL="822960" lvl="3" indent="0">
              <a:buNone/>
            </a:pPr>
            <a:r>
              <a:rPr lang="en-US" sz="2400" b="1" i="1" smtClean="0">
                <a:solidFill>
                  <a:schemeClr val="tx1"/>
                </a:solidFill>
                <a:latin typeface="Arial"/>
              </a:rPr>
              <a:t>4.33333333333</a:t>
            </a:r>
          </a:p>
          <a:p>
            <a:pPr marL="822960" lvl="3" indent="0">
              <a:buNone/>
            </a:pPr>
            <a:endParaRPr lang="en-US" sz="24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7509145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Functions with Local Variables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55</a:t>
            </a:fld>
            <a:endParaRPr kumimoji="0" lang="en-US"/>
          </a:p>
        </p:txBody>
      </p:sp>
      <p:sp>
        <p:nvSpPr>
          <p:cNvPr id="5" name="Content Placeholder 4"/>
          <p:cNvSpPr>
            <a:spLocks noGrp="1"/>
          </p:cNvSpPr>
          <p:nvPr>
            <p:ph sz="quarter" idx="1"/>
          </p:nvPr>
        </p:nvSpPr>
        <p:spPr>
          <a:xfrm>
            <a:off x="381000" y="1447800"/>
            <a:ext cx="8503920" cy="4572000"/>
          </a:xfrm>
        </p:spPr>
        <p:txBody>
          <a:bodyPr>
            <a:normAutofit fontScale="62500" lnSpcReduction="20000"/>
          </a:bodyPr>
          <a:lstStyle/>
          <a:p>
            <a:r>
              <a:rPr lang="en-US" sz="3500" smtClean="0">
                <a:solidFill>
                  <a:schemeClr val="tx1"/>
                </a:solidFill>
                <a:latin typeface="Arial"/>
              </a:rPr>
              <a:t>The variable total is local to the scope of the average_three_numbers() function, which means that it comes into existence when it is first referenced, and it goes out of existence when the execution flow leaves the function.</a:t>
            </a:r>
          </a:p>
          <a:p>
            <a:r>
              <a:rPr lang="en-US" sz="3500" smtClean="0">
                <a:latin typeface="Arial"/>
              </a:rPr>
              <a:t>After the average_three_numbers() function is called, attempting to reference the local variable causes an error:</a:t>
            </a:r>
            <a:endParaRPr lang="en-US" sz="3500" smtClean="0">
              <a:solidFill>
                <a:schemeClr val="tx1"/>
              </a:solidFill>
              <a:latin typeface="Arial"/>
            </a:endParaRPr>
          </a:p>
          <a:p>
            <a:endParaRPr lang="en-US" sz="3500" smtClean="0">
              <a:solidFill>
                <a:schemeClr val="tx1"/>
              </a:solidFill>
              <a:latin typeface="Arial"/>
            </a:endParaRPr>
          </a:p>
          <a:p>
            <a:pPr marL="822960" lvl="3" indent="0">
              <a:buNone/>
            </a:pPr>
            <a:r>
              <a:rPr lang="en-US" sz="3200" b="1" i="1">
                <a:solidFill>
                  <a:schemeClr val="tx1"/>
                </a:solidFill>
                <a:latin typeface="Arial"/>
              </a:rPr>
              <a:t>print(total)</a:t>
            </a:r>
          </a:p>
          <a:p>
            <a:pPr marL="822960" lvl="3" indent="0">
              <a:buNone/>
            </a:pPr>
            <a:r>
              <a:rPr lang="en-US" sz="3200" b="1" i="1">
                <a:solidFill>
                  <a:schemeClr val="tx1"/>
                </a:solidFill>
                <a:latin typeface="Arial"/>
              </a:rPr>
              <a:t>---------------------------------------------------------------------------</a:t>
            </a:r>
          </a:p>
          <a:p>
            <a:pPr marL="822960" lvl="3" indent="0">
              <a:buNone/>
            </a:pPr>
            <a:r>
              <a:rPr lang="en-US" sz="3200" b="1" i="1">
                <a:solidFill>
                  <a:schemeClr val="tx1"/>
                </a:solidFill>
                <a:latin typeface="Arial"/>
              </a:rPr>
              <a:t>NameError                                 Traceback (most recent call last)</a:t>
            </a:r>
          </a:p>
          <a:p>
            <a:pPr marL="822960" lvl="3" indent="0">
              <a:buNone/>
            </a:pPr>
            <a:r>
              <a:rPr lang="en-US" sz="3200" b="1" i="1">
                <a:solidFill>
                  <a:schemeClr val="tx1"/>
                </a:solidFill>
                <a:latin typeface="Arial"/>
              </a:rPr>
              <a:t>&lt;ipython-input-90-bc4e21da9abf&gt; in &lt;module&gt;()</a:t>
            </a:r>
          </a:p>
          <a:p>
            <a:pPr marL="822960" lvl="3" indent="0">
              <a:buNone/>
            </a:pPr>
            <a:r>
              <a:rPr lang="en-US" sz="3200" b="1" i="1">
                <a:solidFill>
                  <a:schemeClr val="tx1"/>
                </a:solidFill>
                <a:latin typeface="Arial"/>
              </a:rPr>
              <a:t>----&gt; 1 print(total)</a:t>
            </a:r>
          </a:p>
          <a:p>
            <a:pPr marL="822960" lvl="3" indent="0">
              <a:buNone/>
            </a:pPr>
            <a:endParaRPr lang="en-US" sz="3200" b="1" i="1">
              <a:solidFill>
                <a:schemeClr val="tx1"/>
              </a:solidFill>
              <a:latin typeface="Arial"/>
            </a:endParaRPr>
          </a:p>
          <a:p>
            <a:pPr marL="822960" lvl="3" indent="0">
              <a:buNone/>
            </a:pPr>
            <a:r>
              <a:rPr lang="en-US" sz="3200" b="1" i="1">
                <a:solidFill>
                  <a:schemeClr val="tx1"/>
                </a:solidFill>
                <a:latin typeface="Arial"/>
              </a:rPr>
              <a:t>NameError: name 'total' is not defined </a:t>
            </a:r>
          </a:p>
          <a:p>
            <a:pPr marL="822960" lvl="3" indent="0">
              <a:buNone/>
            </a:pPr>
            <a:endParaRPr lang="en-US" sz="24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pPr marL="822960" lvl="3" indent="0">
              <a:buNone/>
            </a:pPr>
            <a:endParaRPr lang="en-US" sz="2800" b="1" i="1">
              <a:solidFill>
                <a:schemeClr val="tx1"/>
              </a:solidFill>
              <a:latin typeface="Arial"/>
            </a:endParaRPr>
          </a:p>
          <a:p>
            <a:endParaRPr lang="en-US" sz="2800" smtClean="0">
              <a:solidFill>
                <a:schemeClr val="tx1"/>
              </a:solidFill>
              <a:latin typeface="Arial"/>
            </a:endParaRPr>
          </a:p>
          <a:p>
            <a:pPr marL="548640" lvl="2" indent="0">
              <a:buNone/>
            </a:pPr>
            <a:endParaRPr lang="en-US" sz="4900">
              <a:latin typeface="Arial"/>
            </a:endParaRPr>
          </a:p>
          <a:p>
            <a:pPr marL="1234440" lvl="2" indent="-685800"/>
            <a:endParaRPr lang="en-US" sz="4900" b="1" i="1" smtClean="0">
              <a:latin typeface="Arial"/>
            </a:endParaRPr>
          </a:p>
          <a:p>
            <a:pPr marL="1234440" lvl="2" indent="-685800"/>
            <a:endParaRPr lang="en-US" sz="4900" b="1" i="1" smtClean="0">
              <a:latin typeface="Arial"/>
            </a:endParaRPr>
          </a:p>
          <a:p>
            <a:pPr marL="548640" lvl="2" indent="0">
              <a:buNone/>
            </a:pPr>
            <a:endParaRPr lang="en-US" sz="4900" b="1" i="1">
              <a:latin typeface="Arial"/>
            </a:endParaRPr>
          </a:p>
          <a:p>
            <a:pPr marL="548640" lvl="2" indent="0">
              <a:buNone/>
            </a:pPr>
            <a:endParaRPr lang="en-US" sz="4900" b="1" i="1" smtClean="0">
              <a:latin typeface="Arial"/>
            </a:endParaRPr>
          </a:p>
          <a:p>
            <a:pPr marL="548640" lvl="2" indent="0">
              <a:buNone/>
            </a:pPr>
            <a:endParaRPr lang="en-US" sz="4900" b="1" i="1" smtClean="0">
              <a:latin typeface="Arial"/>
            </a:endParaRPr>
          </a:p>
          <a:p>
            <a:pPr marL="548640" lvl="2" indent="0">
              <a:buNone/>
            </a:pPr>
            <a:endParaRPr lang="en-US" sz="4900" b="1" i="1">
              <a:latin typeface="Arial"/>
            </a:endParaRPr>
          </a:p>
          <a:p>
            <a:endParaRPr lang="en-US" sz="4300" b="1" i="1">
              <a:solidFill>
                <a:schemeClr val="tx1"/>
              </a:solidFill>
              <a:latin typeface="Arial"/>
            </a:endParaRPr>
          </a:p>
          <a:p>
            <a:pPr marL="0" indent="0">
              <a:buNone/>
            </a:pPr>
            <a:endParaRPr lang="fr-FR" sz="2600" b="1" i="1">
              <a:latin typeface="Arial"/>
            </a:endParaRPr>
          </a:p>
          <a:p>
            <a:endParaRPr lang="en-US" sz="2400" b="1" i="1">
              <a:latin typeface="Arial"/>
            </a:endParaRPr>
          </a:p>
          <a:p>
            <a:pPr marL="548640" lvl="4" indent="0">
              <a:buClr>
                <a:schemeClr val="accent1"/>
              </a:buClr>
              <a:buSzPct val="85000"/>
              <a:buNone/>
            </a:pPr>
            <a:endParaRPr lang="pt-BR" sz="1700" b="1" i="1">
              <a:latin typeface="Arial"/>
            </a:endParaRPr>
          </a:p>
          <a:p>
            <a:endParaRPr lang="en-US" sz="2800">
              <a:latin typeface="Arial"/>
            </a:endParaRPr>
          </a:p>
          <a:p>
            <a:endParaRPr lang="en-US" sz="2800">
              <a:latin typeface="Arial"/>
            </a:endParaRPr>
          </a:p>
        </p:txBody>
      </p:sp>
    </p:spTree>
    <p:extLst>
      <p:ext uri="{BB962C8B-B14F-4D97-AF65-F5344CB8AC3E}">
        <p14:creationId xmlns:p14="http://schemas.microsoft.com/office/powerpoint/2010/main" val="1563331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Relational Operators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a:p>
        </p:txBody>
      </p:sp>
      <p:sp>
        <p:nvSpPr>
          <p:cNvPr id="5" name="Content Placeholder 4"/>
          <p:cNvSpPr>
            <a:spLocks noGrp="1"/>
          </p:cNvSpPr>
          <p:nvPr>
            <p:ph sz="quarter" idx="1"/>
          </p:nvPr>
        </p:nvSpPr>
        <p:spPr/>
        <p:txBody>
          <a:bodyPr>
            <a:normAutofit/>
          </a:bodyPr>
          <a:lstStyle/>
          <a:p>
            <a:pPr>
              <a:buFont typeface="Arial" panose="020B0604020202020204" pitchFamily="34" charset="0"/>
              <a:buChar char="•"/>
            </a:pPr>
            <a:r>
              <a:rPr lang="en-US" smtClean="0"/>
              <a:t>“==” is the equality operator. It test to see if the left operand and the right operand are equal, and evaluates to </a:t>
            </a:r>
            <a:r>
              <a:rPr lang="en-US" i="1" smtClean="0"/>
              <a:t>true</a:t>
            </a:r>
            <a:r>
              <a:rPr lang="en-US" smtClean="0"/>
              <a:t> if they are equal or </a:t>
            </a:r>
            <a:r>
              <a:rPr lang="en-US" i="1" smtClean="0"/>
              <a:t>false</a:t>
            </a:r>
            <a:r>
              <a:rPr lang="en-US" smtClean="0"/>
              <a:t> if they are not.</a:t>
            </a:r>
          </a:p>
          <a:p>
            <a:pPr>
              <a:buFont typeface="Arial" panose="020B0604020202020204" pitchFamily="34" charset="0"/>
              <a:buChar char="•"/>
            </a:pPr>
            <a:endParaRPr lang="en-US" sz="2800" smtClean="0"/>
          </a:p>
          <a:p>
            <a:pPr marL="274320" lvl="1" indent="0">
              <a:buNone/>
            </a:pPr>
            <a:r>
              <a:rPr lang="en-US" sz="2000" b="1" i="1">
                <a:solidFill>
                  <a:schemeClr val="tx1"/>
                </a:solidFill>
              </a:rPr>
              <a:t>5 == 5</a:t>
            </a:r>
          </a:p>
          <a:p>
            <a:pPr marL="274320" lvl="1" indent="0">
              <a:buNone/>
            </a:pPr>
            <a:r>
              <a:rPr lang="en-US" sz="2000" b="1" i="1">
                <a:solidFill>
                  <a:schemeClr val="tx1"/>
                </a:solidFill>
              </a:rPr>
              <a:t>True</a:t>
            </a:r>
          </a:p>
          <a:p>
            <a:pPr marL="274320" lvl="1" indent="0">
              <a:buNone/>
            </a:pPr>
            <a:endParaRPr lang="en-US" sz="2000" b="1" i="1">
              <a:solidFill>
                <a:schemeClr val="tx1"/>
              </a:solidFill>
            </a:endParaRPr>
          </a:p>
          <a:p>
            <a:pPr marL="274320" lvl="1" indent="0">
              <a:buNone/>
            </a:pPr>
            <a:r>
              <a:rPr lang="en-US" sz="2000" b="1" i="1">
                <a:solidFill>
                  <a:schemeClr val="tx1"/>
                </a:solidFill>
              </a:rPr>
              <a:t>x = 8</a:t>
            </a:r>
          </a:p>
          <a:p>
            <a:pPr marL="274320" lvl="1" indent="0">
              <a:buNone/>
            </a:pPr>
            <a:r>
              <a:rPr lang="en-US" sz="2000" b="1" i="1">
                <a:solidFill>
                  <a:schemeClr val="tx1"/>
                </a:solidFill>
              </a:rPr>
              <a:t>x == 8</a:t>
            </a:r>
          </a:p>
          <a:p>
            <a:pPr marL="274320" lvl="1" indent="0">
              <a:buNone/>
            </a:pPr>
            <a:r>
              <a:rPr lang="en-US" sz="2000" b="1" i="1">
                <a:solidFill>
                  <a:schemeClr val="tx1"/>
                </a:solidFill>
              </a:rPr>
              <a:t>True</a:t>
            </a:r>
          </a:p>
          <a:p>
            <a:pPr marL="274320" lvl="1" indent="0">
              <a:buNone/>
            </a:pPr>
            <a:endParaRPr lang="en-US" smtClean="0"/>
          </a:p>
          <a:p>
            <a:pPr marL="274320" lvl="1" indent="0">
              <a:buNone/>
            </a:pPr>
            <a:endParaRPr lang="en-US" smtClean="0"/>
          </a:p>
          <a:p>
            <a:pPr marL="274320" lvl="1" indent="0">
              <a:buNone/>
            </a:pPr>
            <a:endParaRPr lang="en-US" smtClean="0"/>
          </a:p>
          <a:p>
            <a:pPr marL="0" indent="0">
              <a:buNone/>
            </a:pPr>
            <a:endParaRPr lang="en-US"/>
          </a:p>
        </p:txBody>
      </p:sp>
    </p:spTree>
    <p:extLst>
      <p:ext uri="{BB962C8B-B14F-4D97-AF65-F5344CB8AC3E}">
        <p14:creationId xmlns:p14="http://schemas.microsoft.com/office/powerpoint/2010/main" val="378150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Relational Operators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5" name="Content Placeholder 4"/>
          <p:cNvSpPr>
            <a:spLocks noGrp="1"/>
          </p:cNvSpPr>
          <p:nvPr>
            <p:ph sz="quarter" idx="1"/>
          </p:nvPr>
        </p:nvSpPr>
        <p:spPr/>
        <p:txBody>
          <a:bodyPr>
            <a:normAutofit/>
          </a:bodyPr>
          <a:lstStyle/>
          <a:p>
            <a:pPr>
              <a:buSzPct val="94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smtClean="0"/>
              <a:t>Here is the list </a:t>
            </a:r>
            <a:r>
              <a:rPr lang="en-US" altLang="en-US" sz="2800"/>
              <a:t>of relational </a:t>
            </a:r>
            <a:r>
              <a:rPr lang="en-US" altLang="en-US" sz="2800" smtClean="0"/>
              <a:t>operators in Python:</a:t>
            </a:r>
          </a:p>
          <a:p>
            <a:pPr>
              <a:buSzPct val="94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en-US" sz="2800" smtClean="0"/>
          </a:p>
          <a:p>
            <a:pPr marL="274320" lvl="1" indent="0">
              <a:buNone/>
            </a:pPr>
            <a:endParaRPr lang="en-US" smtClean="0"/>
          </a:p>
          <a:p>
            <a:pPr marL="274320" lvl="1" indent="0">
              <a:buNone/>
            </a:pPr>
            <a:endParaRPr lang="en-US" smtClean="0"/>
          </a:p>
          <a:p>
            <a:pPr marL="274320" lvl="1" indent="0">
              <a:buNone/>
            </a:pPr>
            <a:endParaRPr lang="en-US" smtClean="0"/>
          </a:p>
          <a:p>
            <a:pPr marL="0" indent="0">
              <a:buNone/>
            </a:pP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085875591"/>
              </p:ext>
            </p:extLst>
          </p:nvPr>
        </p:nvGraphicFramePr>
        <p:xfrm>
          <a:off x="1524000" y="2743200"/>
          <a:ext cx="6096000" cy="2225040"/>
        </p:xfrm>
        <a:graphic>
          <a:graphicData uri="http://schemas.openxmlformats.org/drawingml/2006/table">
            <a:tbl>
              <a:tblPr firstRow="1" bandRow="1">
                <a:tableStyleId>{7DF18680-E054-41AD-8BC1-D1AEF772440D}</a:tableStyleId>
              </a:tblPr>
              <a:tblGrid>
                <a:gridCol w="3048000"/>
                <a:gridCol w="3048000"/>
              </a:tblGrid>
              <a:tr h="370840">
                <a:tc>
                  <a:txBody>
                    <a:bodyPr/>
                    <a:lstStyle/>
                    <a:p>
                      <a:pPr algn="ctr" fontAlgn="b"/>
                      <a:r>
                        <a:rPr lang="en-US" sz="2200" u="sng" strike="noStrike">
                          <a:effectLst/>
                        </a:rPr>
                        <a:t>Operator</a:t>
                      </a:r>
                      <a:endParaRPr lang="en-US" sz="2200" b="0" i="0" u="sng" strike="noStrike">
                        <a:effectLst/>
                        <a:latin typeface="Arial"/>
                      </a:endParaRPr>
                    </a:p>
                  </a:txBody>
                  <a:tcPr marL="6350" marR="6350" marT="6350" marB="0" anchor="b"/>
                </a:tc>
                <a:tc>
                  <a:txBody>
                    <a:bodyPr/>
                    <a:lstStyle/>
                    <a:p>
                      <a:pPr algn="l" fontAlgn="b"/>
                      <a:r>
                        <a:rPr lang="en-US" sz="2200" u="sng" strike="noStrike">
                          <a:effectLst/>
                        </a:rPr>
                        <a:t>Meaning</a:t>
                      </a:r>
                      <a:endParaRPr lang="en-US" sz="2200" b="0" i="0" u="sng" strike="noStrike">
                        <a:effectLst/>
                        <a:latin typeface="Arial"/>
                      </a:endParaRPr>
                    </a:p>
                  </a:txBody>
                  <a:tcPr marL="6350" marR="6350" marT="6350" marB="0" anchor="b"/>
                </a:tc>
              </a:tr>
              <a:tr h="370840">
                <a:tc>
                  <a:txBody>
                    <a:bodyPr/>
                    <a:lstStyle/>
                    <a:p>
                      <a:pPr algn="ctr" fontAlgn="b"/>
                      <a:r>
                        <a:rPr lang="en-US" sz="1800" u="none" strike="noStrike">
                          <a:effectLst/>
                        </a:rPr>
                        <a:t>“==”</a:t>
                      </a:r>
                      <a:endParaRPr lang="en-US" sz="1800" b="0" i="0" u="none" strike="noStrike">
                        <a:effectLst/>
                        <a:latin typeface="Arial"/>
                      </a:endParaRPr>
                    </a:p>
                  </a:txBody>
                  <a:tcPr marL="6350" marR="6350" marT="6350" marB="0" anchor="b"/>
                </a:tc>
                <a:tc>
                  <a:txBody>
                    <a:bodyPr/>
                    <a:lstStyle/>
                    <a:p>
                      <a:pPr algn="l" fontAlgn="b"/>
                      <a:r>
                        <a:rPr lang="en-US" sz="1800" u="none" strike="noStrike">
                          <a:effectLst/>
                        </a:rPr>
                        <a:t>Is Equal To</a:t>
                      </a:r>
                      <a:endParaRPr lang="en-US" sz="1800" b="0" i="0" u="none" strike="noStrike">
                        <a:effectLst/>
                        <a:latin typeface="Arial"/>
                      </a:endParaRPr>
                    </a:p>
                  </a:txBody>
                  <a:tcPr marL="6350" marR="6350" marT="6350" marB="0" anchor="b"/>
                </a:tc>
              </a:tr>
              <a:tr h="370840">
                <a:tc>
                  <a:txBody>
                    <a:bodyPr/>
                    <a:lstStyle/>
                    <a:p>
                      <a:pPr algn="ctr" fontAlgn="b"/>
                      <a:r>
                        <a:rPr lang="en-US" sz="1800" u="none" strike="noStrike">
                          <a:effectLst/>
                        </a:rPr>
                        <a:t>“!=”</a:t>
                      </a:r>
                      <a:endParaRPr lang="en-US" sz="1800" b="0" i="0" u="none" strike="noStrike">
                        <a:effectLst/>
                        <a:latin typeface="Arial"/>
                      </a:endParaRPr>
                    </a:p>
                  </a:txBody>
                  <a:tcPr marL="6350" marR="6350" marT="6350" marB="0" anchor="b"/>
                </a:tc>
                <a:tc>
                  <a:txBody>
                    <a:bodyPr/>
                    <a:lstStyle/>
                    <a:p>
                      <a:pPr algn="l" fontAlgn="b"/>
                      <a:r>
                        <a:rPr lang="en-US" sz="1800" u="none" strike="noStrike">
                          <a:effectLst/>
                        </a:rPr>
                        <a:t>Is Not Equal To</a:t>
                      </a:r>
                      <a:endParaRPr lang="en-US" sz="1800" b="0" i="0" u="none" strike="noStrike">
                        <a:effectLst/>
                        <a:latin typeface="Arial"/>
                      </a:endParaRPr>
                    </a:p>
                  </a:txBody>
                  <a:tcPr marL="6350" marR="6350" marT="6350" marB="0" anchor="b"/>
                </a:tc>
              </a:tr>
              <a:tr h="370840">
                <a:tc>
                  <a:txBody>
                    <a:bodyPr/>
                    <a:lstStyle/>
                    <a:p>
                      <a:pPr algn="ctr" fontAlgn="b"/>
                      <a:r>
                        <a:rPr lang="en-US" sz="1800" u="none" strike="noStrike">
                          <a:effectLst/>
                        </a:rPr>
                        <a:t>“&gt;”</a:t>
                      </a:r>
                      <a:endParaRPr lang="en-US" sz="1800" b="0" i="0" u="none" strike="noStrike">
                        <a:effectLst/>
                        <a:latin typeface="Arial"/>
                      </a:endParaRPr>
                    </a:p>
                  </a:txBody>
                  <a:tcPr marL="6350" marR="6350" marT="6350" marB="0" anchor="b"/>
                </a:tc>
                <a:tc>
                  <a:txBody>
                    <a:bodyPr/>
                    <a:lstStyle/>
                    <a:p>
                      <a:pPr algn="l" fontAlgn="b"/>
                      <a:r>
                        <a:rPr lang="en-US" sz="1800" u="none" strike="noStrike">
                          <a:effectLst/>
                        </a:rPr>
                        <a:t>Is Greater Than</a:t>
                      </a:r>
                      <a:endParaRPr lang="en-US" sz="1800" b="0" i="0" u="none" strike="noStrike">
                        <a:effectLst/>
                        <a:latin typeface="Arial"/>
                      </a:endParaRPr>
                    </a:p>
                  </a:txBody>
                  <a:tcPr marL="6350" marR="6350" marT="6350" marB="0" anchor="b"/>
                </a:tc>
              </a:tr>
              <a:tr h="370840">
                <a:tc>
                  <a:txBody>
                    <a:bodyPr/>
                    <a:lstStyle/>
                    <a:p>
                      <a:pPr algn="ctr" fontAlgn="b"/>
                      <a:r>
                        <a:rPr lang="en-US" sz="1800" u="none" strike="noStrike">
                          <a:effectLst/>
                        </a:rPr>
                        <a:t>“&lt;”</a:t>
                      </a:r>
                      <a:endParaRPr lang="en-US" sz="1800" b="0" i="0" u="none" strike="noStrike">
                        <a:effectLst/>
                        <a:latin typeface="Arial"/>
                      </a:endParaRPr>
                    </a:p>
                  </a:txBody>
                  <a:tcPr marL="6350" marR="6350" marT="6350" marB="0" anchor="b"/>
                </a:tc>
                <a:tc>
                  <a:txBody>
                    <a:bodyPr/>
                    <a:lstStyle/>
                    <a:p>
                      <a:pPr algn="l" fontAlgn="b"/>
                      <a:r>
                        <a:rPr lang="en-US" sz="1800" u="none" strike="noStrike">
                          <a:effectLst/>
                        </a:rPr>
                        <a:t>Is Less Than</a:t>
                      </a:r>
                      <a:endParaRPr lang="en-US" sz="1800" b="0" i="0" u="none" strike="noStrike">
                        <a:effectLst/>
                        <a:latin typeface="Arial"/>
                      </a:endParaRPr>
                    </a:p>
                  </a:txBody>
                  <a:tcPr marL="6350" marR="6350" marT="6350" marB="0" anchor="b"/>
                </a:tc>
              </a:tr>
              <a:tr h="370840">
                <a:tc>
                  <a:txBody>
                    <a:bodyPr/>
                    <a:lstStyle/>
                    <a:p>
                      <a:pPr algn="ctr" fontAlgn="b"/>
                      <a:r>
                        <a:rPr lang="en-US" sz="1800" u="none" strike="noStrike">
                          <a:effectLst/>
                        </a:rPr>
                        <a:t>“&gt;=”</a:t>
                      </a:r>
                      <a:endParaRPr lang="en-US" sz="1800" b="0" i="0" u="none" strike="noStrike">
                        <a:effectLst/>
                        <a:latin typeface="Arial"/>
                      </a:endParaRPr>
                    </a:p>
                  </a:txBody>
                  <a:tcPr marL="6350" marR="6350" marT="6350" marB="0" anchor="b"/>
                </a:tc>
                <a:tc>
                  <a:txBody>
                    <a:bodyPr/>
                    <a:lstStyle/>
                    <a:p>
                      <a:pPr algn="l" fontAlgn="b"/>
                      <a:r>
                        <a:rPr lang="en-US" sz="1800" u="none" strike="noStrike">
                          <a:effectLst/>
                        </a:rPr>
                        <a:t>Is Greater Than or Equal To</a:t>
                      </a:r>
                      <a:endParaRPr lang="en-US" sz="1800" b="0" i="0" u="none" strike="noStrike">
                        <a:effectLst/>
                        <a:latin typeface="Arial"/>
                      </a:endParaRPr>
                    </a:p>
                  </a:txBody>
                  <a:tcPr marL="6350" marR="6350" marT="6350" marB="0" anchor="b"/>
                </a:tc>
              </a:tr>
            </a:tbl>
          </a:graphicData>
        </a:graphic>
      </p:graphicFrame>
    </p:spTree>
    <p:extLst>
      <p:ext uri="{BB962C8B-B14F-4D97-AF65-F5344CB8AC3E}">
        <p14:creationId xmlns:p14="http://schemas.microsoft.com/office/powerpoint/2010/main" val="3361303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Relational Operators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
        <p:nvSpPr>
          <p:cNvPr id="5" name="Content Placeholder 4"/>
          <p:cNvSpPr>
            <a:spLocks noGrp="1"/>
          </p:cNvSpPr>
          <p:nvPr>
            <p:ph sz="quarter" idx="1"/>
          </p:nvPr>
        </p:nvSpPr>
        <p:spPr/>
        <p:txBody>
          <a:bodyPr>
            <a:normAutofit fontScale="77500" lnSpcReduction="20000"/>
          </a:bodyPr>
          <a:lstStyle/>
          <a:p>
            <a:pPr fontAlgn="b"/>
            <a:r>
              <a:rPr lang="en-US" sz="2600" b="1"/>
              <a:t>“!=”</a:t>
            </a:r>
          </a:p>
          <a:p>
            <a:pPr marL="274320" lvl="1" indent="0" fontAlgn="b">
              <a:buNone/>
            </a:pPr>
            <a:r>
              <a:rPr lang="en-US" sz="2300" b="1" i="1">
                <a:solidFill>
                  <a:schemeClr val="tx1"/>
                </a:solidFill>
              </a:rPr>
              <a:t>x = 42</a:t>
            </a:r>
          </a:p>
          <a:p>
            <a:pPr marL="274320" lvl="1" indent="0" fontAlgn="b">
              <a:buNone/>
            </a:pPr>
            <a:r>
              <a:rPr lang="en-US" sz="2300" b="1" i="1">
                <a:solidFill>
                  <a:schemeClr val="tx1"/>
                </a:solidFill>
              </a:rPr>
              <a:t>x != 120</a:t>
            </a:r>
          </a:p>
          <a:p>
            <a:pPr marL="274320" lvl="1" indent="0" fontAlgn="b">
              <a:buNone/>
            </a:pPr>
            <a:r>
              <a:rPr lang="en-US" sz="2300" b="1" i="1" smtClean="0">
                <a:solidFill>
                  <a:schemeClr val="tx1"/>
                </a:solidFill>
              </a:rPr>
              <a:t>True</a:t>
            </a:r>
          </a:p>
          <a:p>
            <a:pPr marL="274320" lvl="1" indent="0" fontAlgn="b">
              <a:buNone/>
            </a:pPr>
            <a:endParaRPr lang="en-US" sz="2300" b="1" i="1">
              <a:solidFill>
                <a:schemeClr val="tx1"/>
              </a:solidFill>
            </a:endParaRPr>
          </a:p>
          <a:p>
            <a:pPr fontAlgn="b"/>
            <a:r>
              <a:rPr lang="en-US" sz="2600" b="1"/>
              <a:t>“&gt;”</a:t>
            </a:r>
          </a:p>
          <a:p>
            <a:pPr marL="274320" lvl="1" indent="0" fontAlgn="b">
              <a:buNone/>
            </a:pPr>
            <a:r>
              <a:rPr lang="en-US" sz="2300" b="1" i="1">
                <a:solidFill>
                  <a:schemeClr val="tx1"/>
                </a:solidFill>
              </a:rPr>
              <a:t>x &gt; 5</a:t>
            </a:r>
          </a:p>
          <a:p>
            <a:pPr marL="274320" lvl="1" indent="0" fontAlgn="b">
              <a:buNone/>
            </a:pPr>
            <a:r>
              <a:rPr lang="en-US" sz="2300" b="1" i="1" smtClean="0">
                <a:solidFill>
                  <a:schemeClr val="tx1"/>
                </a:solidFill>
              </a:rPr>
              <a:t>True</a:t>
            </a:r>
          </a:p>
          <a:p>
            <a:pPr marL="274320" lvl="1" indent="0" fontAlgn="b">
              <a:buNone/>
            </a:pPr>
            <a:endParaRPr lang="en-US" sz="2300" b="1" i="1">
              <a:solidFill>
                <a:schemeClr val="tx1"/>
              </a:solidFill>
            </a:endParaRPr>
          </a:p>
          <a:p>
            <a:pPr fontAlgn="b"/>
            <a:r>
              <a:rPr lang="en-US" sz="2600" b="1"/>
              <a:t>“&lt;”</a:t>
            </a:r>
          </a:p>
          <a:p>
            <a:pPr marL="274320" lvl="1" indent="0" fontAlgn="b">
              <a:buNone/>
            </a:pPr>
            <a:r>
              <a:rPr lang="en-US" sz="2300" b="1" i="1">
                <a:solidFill>
                  <a:schemeClr val="tx1"/>
                </a:solidFill>
              </a:rPr>
              <a:t>x &lt; 5</a:t>
            </a:r>
          </a:p>
          <a:p>
            <a:pPr marL="274320" lvl="1" indent="0" fontAlgn="b">
              <a:buNone/>
            </a:pPr>
            <a:r>
              <a:rPr lang="en-US" sz="2300" b="1" i="1" smtClean="0">
                <a:solidFill>
                  <a:schemeClr val="tx1"/>
                </a:solidFill>
              </a:rPr>
              <a:t>False</a:t>
            </a:r>
          </a:p>
          <a:p>
            <a:pPr marL="274320" lvl="1" indent="0" fontAlgn="b">
              <a:buNone/>
            </a:pPr>
            <a:endParaRPr lang="en-US" sz="2300" b="1" i="1">
              <a:solidFill>
                <a:schemeClr val="tx1"/>
              </a:solidFill>
            </a:endParaRPr>
          </a:p>
          <a:p>
            <a:pPr fontAlgn="b"/>
            <a:r>
              <a:rPr lang="en-US" sz="2600" b="1"/>
              <a:t>“&gt;=”</a:t>
            </a:r>
          </a:p>
          <a:p>
            <a:pPr marL="274320" lvl="1" indent="0" fontAlgn="b">
              <a:buNone/>
            </a:pPr>
            <a:r>
              <a:rPr lang="en-US" sz="2300" b="1" i="1">
                <a:solidFill>
                  <a:schemeClr val="tx1"/>
                </a:solidFill>
              </a:rPr>
              <a:t>x &gt;= 42</a:t>
            </a:r>
          </a:p>
          <a:p>
            <a:pPr marL="274320" lvl="1" indent="0" fontAlgn="b">
              <a:buNone/>
            </a:pPr>
            <a:r>
              <a:rPr lang="en-US" sz="2300" b="1" i="1">
                <a:solidFill>
                  <a:schemeClr val="tx1"/>
                </a:solidFill>
              </a:rPr>
              <a:t>True</a:t>
            </a:r>
          </a:p>
          <a:p>
            <a:pPr marL="274320" lvl="1" indent="0">
              <a:buNone/>
            </a:pPr>
            <a:endParaRPr lang="en-US" smtClean="0"/>
          </a:p>
          <a:p>
            <a:pPr marL="274320" lvl="1" indent="0">
              <a:buNone/>
            </a:pPr>
            <a:endParaRPr lang="en-US" smtClean="0"/>
          </a:p>
          <a:p>
            <a:pPr marL="274320" lvl="1" indent="0">
              <a:buNone/>
            </a:pPr>
            <a:endParaRPr lang="en-US" smtClean="0"/>
          </a:p>
          <a:p>
            <a:pPr marL="0" indent="0">
              <a:buNone/>
            </a:pPr>
            <a:endParaRPr lang="en-US"/>
          </a:p>
        </p:txBody>
      </p:sp>
    </p:spTree>
    <p:extLst>
      <p:ext uri="{BB962C8B-B14F-4D97-AF65-F5344CB8AC3E}">
        <p14:creationId xmlns:p14="http://schemas.microsoft.com/office/powerpoint/2010/main" val="614886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Programming Error!</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a:p>
        </p:txBody>
      </p:sp>
      <p:sp>
        <p:nvSpPr>
          <p:cNvPr id="5" name="Content Placeholder 4"/>
          <p:cNvSpPr>
            <a:spLocks noGrp="1"/>
          </p:cNvSpPr>
          <p:nvPr>
            <p:ph sz="quarter" idx="1"/>
          </p:nvPr>
        </p:nvSpPr>
        <p:spPr/>
        <p:txBody>
          <a:bodyPr>
            <a:normAutofit/>
          </a:bodyPr>
          <a:lstStyle/>
          <a:p>
            <a:pPr>
              <a:buFont typeface="Arial" panose="020B0604020202020204" pitchFamily="34" charset="0"/>
              <a:buChar char="•"/>
            </a:pPr>
            <a:r>
              <a:rPr lang="en-US">
                <a:solidFill>
                  <a:srgbClr val="FF0000"/>
                </a:solidFill>
              </a:rPr>
              <a:t>Important</a:t>
            </a:r>
            <a:r>
              <a:rPr lang="en-US" smtClean="0">
                <a:solidFill>
                  <a:srgbClr val="FF0000"/>
                </a:solidFill>
              </a:rPr>
              <a:t>!</a:t>
            </a:r>
          </a:p>
          <a:p>
            <a:pPr>
              <a:buFont typeface="Arial" panose="020B0604020202020204" pitchFamily="34" charset="0"/>
              <a:buChar char="•"/>
            </a:pPr>
            <a:r>
              <a:rPr lang="en-US" sz="2800" smtClean="0"/>
              <a:t>“==” is not the same as “=”</a:t>
            </a:r>
          </a:p>
          <a:p>
            <a:pPr>
              <a:buFont typeface="Arial" panose="020B0604020202020204" pitchFamily="34" charset="0"/>
              <a:buChar char="•"/>
            </a:pPr>
            <a:r>
              <a:rPr lang="en-US" sz="2800" smtClean="0"/>
              <a:t>“==” is the </a:t>
            </a:r>
            <a:r>
              <a:rPr lang="en-US" sz="2800" b="1" i="1" smtClean="0"/>
              <a:t>equals</a:t>
            </a:r>
            <a:r>
              <a:rPr lang="en-US" sz="2800" smtClean="0"/>
              <a:t> operator.</a:t>
            </a:r>
          </a:p>
          <a:p>
            <a:pPr>
              <a:buFont typeface="Arial" panose="020B0604020202020204" pitchFamily="34" charset="0"/>
              <a:buChar char="•"/>
            </a:pPr>
            <a:r>
              <a:rPr lang="en-US" sz="2800" smtClean="0"/>
              <a:t>“=” is the </a:t>
            </a:r>
            <a:r>
              <a:rPr lang="en-US" sz="2800" b="1" i="1" smtClean="0"/>
              <a:t>assignment</a:t>
            </a:r>
            <a:r>
              <a:rPr lang="en-US" sz="2800" smtClean="0"/>
              <a:t> operator.</a:t>
            </a:r>
          </a:p>
          <a:p>
            <a:pPr>
              <a:buFont typeface="Arial" panose="020B0604020202020204" pitchFamily="34" charset="0"/>
              <a:buChar char="•"/>
            </a:pPr>
            <a:r>
              <a:rPr lang="en-US" sz="2800" smtClean="0"/>
              <a:t>Interchanging one for the other can cause frustratingly subtle bugs that are difficult to identify.</a:t>
            </a:r>
          </a:p>
          <a:p>
            <a:pPr marL="0" indent="0">
              <a:buNone/>
            </a:pPr>
            <a:endParaRPr lang="en-US" sz="2800"/>
          </a:p>
          <a:p>
            <a:pPr>
              <a:buFont typeface="Arial" panose="020B0604020202020204" pitchFamily="34" charset="0"/>
              <a:buChar char="•"/>
            </a:pPr>
            <a:endParaRPr lang="en-US" sz="2800" smtClean="0"/>
          </a:p>
          <a:p>
            <a:pPr>
              <a:buFont typeface="Arial" panose="020B0604020202020204" pitchFamily="34" charset="0"/>
              <a:buChar char="•"/>
            </a:pPr>
            <a:endParaRPr lang="en-US" sz="2800">
              <a:latin typeface="Arial"/>
            </a:endParaRPr>
          </a:p>
          <a:p>
            <a:pPr>
              <a:buFont typeface="Arial" panose="020B0604020202020204" pitchFamily="34" charset="0"/>
              <a:buChar char="•"/>
            </a:pPr>
            <a:endParaRPr lang="en-US" sz="2800">
              <a:latin typeface="Arial"/>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147056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FI_Lesson_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PFI_Lesson_1</Template>
  <TotalTime>16949</TotalTime>
  <Words>3762</Words>
  <Application>Microsoft Office PowerPoint</Application>
  <PresentationFormat>On-screen Show (4:3)</PresentationFormat>
  <Paragraphs>905</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PFI_Lesson_1</vt:lpstr>
      <vt:lpstr>Python for Informatics</vt:lpstr>
      <vt:lpstr>More About Data Types</vt:lpstr>
      <vt:lpstr>The Boolean Data Type</vt:lpstr>
      <vt:lpstr>The Boolean Data Type</vt:lpstr>
      <vt:lpstr>Comparison Operators</vt:lpstr>
      <vt:lpstr>Relational Operators</vt:lpstr>
      <vt:lpstr>Relational Operators</vt:lpstr>
      <vt:lpstr>Relational Operators</vt:lpstr>
      <vt:lpstr>Common Programming Error!</vt:lpstr>
      <vt:lpstr>Conditional Execution – The “if” Statement</vt:lpstr>
      <vt:lpstr>The “if” Statement Flow Chart</vt:lpstr>
      <vt:lpstr>The “if” Statement Flow Chart</vt:lpstr>
      <vt:lpstr>PEMDAS</vt:lpstr>
      <vt:lpstr>P</vt:lpstr>
      <vt:lpstr>Alternative Execution – The “if…else” Statement</vt:lpstr>
      <vt:lpstr>Nested Conditionals– Statement Layering</vt:lpstr>
      <vt:lpstr>try/except Error Handling</vt:lpstr>
      <vt:lpstr>try/except Error Handling</vt:lpstr>
      <vt:lpstr>Running tryExcept.py…</vt:lpstr>
      <vt:lpstr>Short-circuit Evaluation</vt:lpstr>
      <vt:lpstr>The Guardian Pattern</vt:lpstr>
      <vt:lpstr>Functions</vt:lpstr>
      <vt:lpstr>Functions</vt:lpstr>
      <vt:lpstr>Built-in Functions</vt:lpstr>
      <vt:lpstr>Built-in Functions</vt:lpstr>
      <vt:lpstr>Built-in Functions</vt:lpstr>
      <vt:lpstr>Lists vs Sequences</vt:lpstr>
      <vt:lpstr>Lists vs Sequences</vt:lpstr>
      <vt:lpstr>Mutable vs Immutable Sequences</vt:lpstr>
      <vt:lpstr>Mutable vs Immutable Sequences</vt:lpstr>
      <vt:lpstr>Type Conversion Functions</vt:lpstr>
      <vt:lpstr>Type Conversion Functions</vt:lpstr>
      <vt:lpstr>The random Function</vt:lpstr>
      <vt:lpstr>The random Function</vt:lpstr>
      <vt:lpstr>The random Function</vt:lpstr>
      <vt:lpstr>The choice Function</vt:lpstr>
      <vt:lpstr>Math Functions</vt:lpstr>
      <vt:lpstr>Math Functions</vt:lpstr>
      <vt:lpstr>Math Functions</vt:lpstr>
      <vt:lpstr>User-defined Functions</vt:lpstr>
      <vt:lpstr>User-defined Functions</vt:lpstr>
      <vt:lpstr>User-defined Functions</vt:lpstr>
      <vt:lpstr>User-defined Functions</vt:lpstr>
      <vt:lpstr>User-defined Functions</vt:lpstr>
      <vt:lpstr>User-defined Functions</vt:lpstr>
      <vt:lpstr>User-defined Functions</vt:lpstr>
      <vt:lpstr>User-defined Functions</vt:lpstr>
      <vt:lpstr>User-defined Functions</vt:lpstr>
      <vt:lpstr>User-defined Functions</vt:lpstr>
      <vt:lpstr>Functions Execution Flow</vt:lpstr>
      <vt:lpstr>Functions Parameters</vt:lpstr>
      <vt:lpstr>Functions that Return Void</vt:lpstr>
      <vt:lpstr>Functions with Return Values</vt:lpstr>
      <vt:lpstr>Functions with Local Variables</vt:lpstr>
      <vt:lpstr>Functions with Local Variables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Informatics</dc:title>
  <dc:creator>Walter D. Wesley</dc:creator>
  <cp:lastModifiedBy>Walter D. Wesley</cp:lastModifiedBy>
  <cp:revision>99</cp:revision>
  <dcterms:created xsi:type="dcterms:W3CDTF">2015-08-07T22:29:06Z</dcterms:created>
  <dcterms:modified xsi:type="dcterms:W3CDTF">2015-10-04T19:42:44Z</dcterms:modified>
</cp:coreProperties>
</file>