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0"/>
  </p:notesMasterIdLst>
  <p:handoutMasterIdLst>
    <p:handoutMasterId r:id="rId51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53" r:id="rId45"/>
    <p:sldId id="349" r:id="rId46"/>
    <p:sldId id="350" r:id="rId47"/>
    <p:sldId id="351" r:id="rId48"/>
    <p:sldId id="35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29" autoAdjust="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807AF-FF07-4AF0-BB3D-F1A05E365700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9230-E5EE-4CB8-A826-1FC5D011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58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45B3-CBC8-405E-A25A-EC9246F094A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B6A6-AF8E-4D18-8051-183E9D4D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86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EB6A6-AF8E-4D18-8051-183E9D4D377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497E249-3973-44BD-87EC-70A0F5C079FE}" type="datetime1">
              <a:rPr lang="en-US" smtClean="0"/>
              <a:t>9/19/2015</a:t>
            </a:fld>
            <a:endParaRPr lang="en-US" sz="16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794363F-6EE5-4714-8215-70D1DD62D3E4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6F50E30-0361-4F38-9BA7-41277ECFFBE0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88B8085-5696-484C-AD2A-FD2F0E21916B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343400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3AC250-8E80-4D58-BD0F-E1088AD151BD}" type="datetime1">
              <a:rPr lang="en-US" smtClean="0"/>
              <a:t>9/19/2015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649D5442-58BA-425C-B3D7-4EC7774E0866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35B97EA-49B3-4FE8-ACAF-9446567F16FA}" type="datetime1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4648200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104422-FDFE-4566-A312-62809CDB05F3}" type="datetime1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28D9FF-98C3-4537-896C-20908AE84EE4}" type="datetime1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285A7A6-5803-431A-9E78-08B4903A5624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92240"/>
            <a:ext cx="4651248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71A71074-D3DA-45FE-9E36-33FD3499880E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4498848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9A97221F-1140-4E3B-905D-3C9D302870BD}" type="datetime1">
              <a:rPr lang="en-US" smtClean="0"/>
              <a:t>9/19/2015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486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kumimoji="0" lang="en-US" sz="1400" smtClean="0">
                <a:solidFill>
                  <a:schemeClr val="tx2"/>
                </a:solidFill>
              </a:rPr>
              <a:t>Copyright © 2015 Walter Wesley All Rights Reserved</a:t>
            </a:r>
            <a:endParaRPr kumimoji="0" lang="en-US" sz="140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>
              <a:solidFill>
                <a:schemeClr val="tx2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Lesson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114800" cy="365760"/>
          </a:xfrm>
        </p:spPr>
        <p:txBody>
          <a:bodyPr/>
          <a:lstStyle/>
          <a:p>
            <a:r>
              <a:rPr kumimoji="0" lang="en-US" dirty="0" smtClean="0"/>
              <a:t>Copyright © 2015 Walter Wesley All Rights Reserved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for Informatics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smtClean="0"/>
              <a:t>Consider this:</a:t>
            </a:r>
          </a:p>
          <a:p>
            <a:pPr marL="0" indent="0">
              <a:buNone/>
            </a:pPr>
            <a:r>
              <a:rPr lang="en-US" sz="1800" smtClean="0"/>
              <a:t> 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m = 0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n = 1000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while n &gt; 0: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m -= 1</a:t>
            </a:r>
          </a:p>
          <a:p>
            <a:endParaRPr lang="en-US" sz="2000" b="1" i="1" smtClean="0"/>
          </a:p>
          <a:p>
            <a:r>
              <a:rPr lang="en-US" sz="2000" smtClean="0"/>
              <a:t>Under what condition would this loop stop iterating?</a:t>
            </a:r>
          </a:p>
          <a:p>
            <a:r>
              <a:rPr lang="en-US" sz="2000" smtClean="0"/>
              <a:t>The control variable </a:t>
            </a:r>
            <a:r>
              <a:rPr lang="en-US" sz="2000" b="1" i="1" smtClean="0"/>
              <a:t>n</a:t>
            </a:r>
            <a:r>
              <a:rPr lang="en-US" sz="2000" smtClean="0"/>
              <a:t> is not modified in any way that would allow the loop to stop iterating.</a:t>
            </a:r>
          </a:p>
          <a:p>
            <a:r>
              <a:rPr lang="en-US" sz="2000" smtClean="0"/>
              <a:t>A loop that never stops iterating like this is called an </a:t>
            </a:r>
            <a:r>
              <a:rPr lang="en-US" sz="2000" b="1" i="1" smtClean="0"/>
              <a:t>infinite loop</a:t>
            </a:r>
            <a:r>
              <a:rPr lang="en-US" sz="2000" smtClean="0"/>
              <a:t>.</a:t>
            </a:r>
            <a:endParaRPr lang="en-US" sz="2000"/>
          </a:p>
          <a:p>
            <a:r>
              <a:rPr lang="en-US" sz="2000"/>
              <a:t>Go ahead and try this code. You’ll </a:t>
            </a:r>
            <a:r>
              <a:rPr lang="en-US" sz="2000" smtClean="0"/>
              <a:t>need to </a:t>
            </a:r>
            <a:r>
              <a:rPr lang="en-US" sz="2000"/>
              <a:t>either restart the Kernel, or restart Canopy.</a:t>
            </a:r>
          </a:p>
          <a:p>
            <a:pPr marL="0" indent="0">
              <a:buNone/>
            </a:pPr>
            <a:endParaRPr lang="en-US" sz="1900" b="1" i="1">
              <a:solidFill>
                <a:prstClr val="black"/>
              </a:solidFill>
            </a:endParaRPr>
          </a:p>
          <a:p>
            <a:endParaRPr lang="en-US" sz="1900" b="1" i="1" smtClean="0">
              <a:solidFill>
                <a:prstClr val="black"/>
              </a:solidFill>
            </a:endParaRPr>
          </a:p>
          <a:p>
            <a:endParaRPr lang="en-US" sz="1900" b="1" i="1">
              <a:solidFill>
                <a:prstClr val="black"/>
              </a:solidFill>
            </a:endParaRPr>
          </a:p>
          <a:p>
            <a:endParaRPr lang="en-US" sz="1200" b="1" i="1" smtClean="0"/>
          </a:p>
        </p:txBody>
      </p:sp>
    </p:spTree>
    <p:extLst>
      <p:ext uri="{BB962C8B-B14F-4D97-AF65-F5344CB8AC3E}">
        <p14:creationId xmlns:p14="http://schemas.microsoft.com/office/powerpoint/2010/main" val="30820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smtClean="0"/>
              <a:t>Sometimes an infinite loop can serve as a convenience, when you don’t know exactly how many iterations you want your loop to make.</a:t>
            </a:r>
          </a:p>
          <a:p>
            <a:r>
              <a:rPr lang="en-US" sz="1800" smtClean="0"/>
              <a:t>An </a:t>
            </a:r>
            <a:r>
              <a:rPr lang="en-US" sz="1800" b="1" i="1" smtClean="0"/>
              <a:t>infinite loop</a:t>
            </a:r>
            <a:r>
              <a:rPr lang="en-US" sz="1800" smtClean="0"/>
              <a:t> combined with a </a:t>
            </a:r>
            <a:r>
              <a:rPr lang="en-US" sz="1800" b="1" i="1" smtClean="0"/>
              <a:t>break</a:t>
            </a:r>
            <a:r>
              <a:rPr lang="en-US" sz="1800" smtClean="0"/>
              <a:t> statement can be an elegant solution:</a:t>
            </a:r>
          </a:p>
          <a:p>
            <a:pPr marL="0" indent="0">
              <a:buNone/>
            </a:pPr>
            <a:r>
              <a:rPr lang="en-US" sz="1800" smtClean="0"/>
              <a:t> 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while True: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line = raw_input('&gt; ')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if line == 'Ni!':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break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print line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print('Oh, what sad times are these when passing </a:t>
            </a:r>
            <a:r>
              <a:rPr lang="en-US" b="1" i="1" smtClean="0">
                <a:solidFill>
                  <a:schemeClr val="tx1"/>
                </a:solidFill>
              </a:rPr>
              <a:t>           ruffians </a:t>
            </a:r>
            <a:r>
              <a:rPr lang="en-US" b="1" i="1">
                <a:solidFill>
                  <a:schemeClr val="tx1"/>
                </a:solidFill>
              </a:rPr>
              <a:t>can say Ni at will to old ladies.')</a:t>
            </a:r>
          </a:p>
          <a:p>
            <a:pPr marL="0" indent="0">
              <a:buNone/>
            </a:pPr>
            <a:endParaRPr lang="en-US" sz="1900" b="1" i="1">
              <a:solidFill>
                <a:prstClr val="black"/>
              </a:solidFill>
            </a:endParaRPr>
          </a:p>
          <a:p>
            <a:endParaRPr lang="en-US" sz="1900" b="1" i="1" smtClean="0">
              <a:solidFill>
                <a:prstClr val="black"/>
              </a:solidFill>
            </a:endParaRPr>
          </a:p>
          <a:p>
            <a:endParaRPr lang="en-US" sz="1900" b="1" i="1">
              <a:solidFill>
                <a:prstClr val="black"/>
              </a:solidFill>
            </a:endParaRPr>
          </a:p>
          <a:p>
            <a:endParaRPr lang="en-US" sz="1200" b="1" i="1" smtClean="0"/>
          </a:p>
        </p:txBody>
      </p:sp>
    </p:spTree>
    <p:extLst>
      <p:ext uri="{BB962C8B-B14F-4D97-AF65-F5344CB8AC3E}">
        <p14:creationId xmlns:p14="http://schemas.microsoft.com/office/powerpoint/2010/main" val="15422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smtClean="0"/>
              <a:t>Note, however, that this code could be written to not rely upon a </a:t>
            </a:r>
            <a:r>
              <a:rPr lang="en-US" sz="1800" b="1" i="1" smtClean="0"/>
              <a:t>break</a:t>
            </a:r>
            <a:r>
              <a:rPr lang="en-US" sz="1800" smtClean="0"/>
              <a:t> statement.</a:t>
            </a:r>
          </a:p>
          <a:p>
            <a:pPr marL="0" indent="0">
              <a:buNone/>
            </a:pPr>
            <a:r>
              <a:rPr lang="en-US" sz="1800" smtClean="0"/>
              <a:t> 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line = </a:t>
            </a:r>
            <a:r>
              <a:rPr lang="en-US" b="1" i="1" smtClean="0">
                <a:solidFill>
                  <a:schemeClr val="tx1"/>
                </a:solidFill>
              </a:rPr>
              <a:t>''</a:t>
            </a:r>
            <a:endParaRPr lang="en-US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while line != 'Ni!':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line = raw_input('&gt; ')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print line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print('Oh, what sad times are these when passing ruffians can say Ni at will to old ladies.')</a:t>
            </a:r>
          </a:p>
          <a:p>
            <a:pPr marL="0" indent="0">
              <a:buNone/>
            </a:pPr>
            <a:endParaRPr lang="en-US" sz="1900" b="1" i="1">
              <a:solidFill>
                <a:prstClr val="black"/>
              </a:solidFill>
            </a:endParaRPr>
          </a:p>
          <a:p>
            <a:r>
              <a:rPr lang="en-US" sz="1800"/>
              <a:t>As a </a:t>
            </a:r>
            <a:r>
              <a:rPr lang="en-US" sz="1800" smtClean="0"/>
              <a:t>general rule, </a:t>
            </a:r>
            <a:r>
              <a:rPr lang="en-US" sz="1800" smtClean="0">
                <a:solidFill>
                  <a:srgbClr val="FF0000"/>
                </a:solidFill>
              </a:rPr>
              <a:t>you should be sparing in the use of break statements</a:t>
            </a:r>
            <a:r>
              <a:rPr lang="en-US" sz="1800" smtClean="0"/>
              <a:t>.</a:t>
            </a:r>
          </a:p>
          <a:p>
            <a:r>
              <a:rPr lang="en-US" sz="1800" b="1" i="1" smtClean="0"/>
              <a:t>break</a:t>
            </a:r>
            <a:r>
              <a:rPr lang="en-US" sz="1800" smtClean="0"/>
              <a:t> statements force your code to skip and jump in a manner that can be confusing and error prone.</a:t>
            </a:r>
          </a:p>
          <a:p>
            <a:r>
              <a:rPr lang="en-US" sz="1800" smtClean="0"/>
              <a:t>If at all, only consider using </a:t>
            </a:r>
            <a:r>
              <a:rPr lang="en-US" sz="1800" b="1" i="1" smtClean="0"/>
              <a:t>breaks</a:t>
            </a:r>
            <a:r>
              <a:rPr lang="en-US" sz="1800" smtClean="0"/>
              <a:t> when the code is clear and well-contained. </a:t>
            </a:r>
            <a:endParaRPr lang="en-US" sz="1800"/>
          </a:p>
          <a:p>
            <a:endParaRPr lang="en-US" sz="1900" b="1" i="1">
              <a:solidFill>
                <a:prstClr val="black"/>
              </a:solidFill>
            </a:endParaRPr>
          </a:p>
          <a:p>
            <a:endParaRPr lang="en-US" sz="1200" b="1" i="1" smtClean="0"/>
          </a:p>
        </p:txBody>
      </p:sp>
    </p:spTree>
    <p:extLst>
      <p:ext uri="{BB962C8B-B14F-4D97-AF65-F5344CB8AC3E}">
        <p14:creationId xmlns:p14="http://schemas.microsoft.com/office/powerpoint/2010/main" val="7734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smtClean="0"/>
              <a:t>The </a:t>
            </a:r>
            <a:r>
              <a:rPr lang="en-US" sz="1800" b="1" i="1" smtClean="0"/>
              <a:t>continue</a:t>
            </a:r>
            <a:r>
              <a:rPr lang="en-US" sz="1800" smtClean="0"/>
              <a:t> statement is another way of redirecting program flow within a loop. </a:t>
            </a:r>
          </a:p>
          <a:p>
            <a:r>
              <a:rPr lang="en-US" sz="1800" smtClean="0"/>
              <a:t>With </a:t>
            </a:r>
            <a:r>
              <a:rPr lang="en-US" sz="1800" b="1" i="1" smtClean="0"/>
              <a:t>continue</a:t>
            </a:r>
            <a:r>
              <a:rPr lang="en-US" sz="1800" smtClean="0"/>
              <a:t>, the program flow stays within the loop, but skips any remaining statements between the </a:t>
            </a:r>
            <a:r>
              <a:rPr lang="en-US" sz="1800" b="1" i="1" smtClean="0"/>
              <a:t>continue</a:t>
            </a:r>
            <a:r>
              <a:rPr lang="en-US" sz="1800" smtClean="0"/>
              <a:t> statement and the end of the loop.</a:t>
            </a:r>
          </a:p>
          <a:p>
            <a:r>
              <a:rPr lang="en-US" sz="1800"/>
              <a:t>Whereas </a:t>
            </a:r>
            <a:r>
              <a:rPr lang="en-US" sz="1800" b="1" i="1"/>
              <a:t>break</a:t>
            </a:r>
            <a:r>
              <a:rPr lang="en-US" sz="1800"/>
              <a:t> forces an exit from the loop, the </a:t>
            </a:r>
            <a:r>
              <a:rPr lang="en-US" sz="1800" b="1" i="1"/>
              <a:t>continue</a:t>
            </a:r>
            <a:r>
              <a:rPr lang="en-US" sz="1800"/>
              <a:t> forces skipping to the next iteration of the loop</a:t>
            </a:r>
            <a:r>
              <a:rPr lang="en-US" sz="1800" smtClean="0"/>
              <a:t>.</a:t>
            </a:r>
          </a:p>
          <a:p>
            <a:pPr marL="822960" lvl="3" indent="0">
              <a:buNone/>
            </a:pPr>
            <a:r>
              <a:rPr lang="en-US" sz="1800" b="1" i="1" smtClean="0">
                <a:solidFill>
                  <a:schemeClr val="tx1"/>
                </a:solidFill>
              </a:rPr>
              <a:t>while True:</a:t>
            </a:r>
          </a:p>
          <a:p>
            <a:pPr marL="822960" lvl="3" indent="0">
              <a:buNone/>
            </a:pPr>
            <a:r>
              <a:rPr lang="en-US" sz="1800" b="1" i="1">
                <a:solidFill>
                  <a:schemeClr val="tx1"/>
                </a:solidFill>
              </a:rPr>
              <a:t> </a:t>
            </a:r>
            <a:r>
              <a:rPr lang="en-US" sz="1800" b="1" i="1" smtClean="0">
                <a:solidFill>
                  <a:schemeClr val="tx1"/>
                </a:solidFill>
              </a:rPr>
              <a:t>   line </a:t>
            </a:r>
            <a:r>
              <a:rPr lang="en-US" sz="1800" b="1" i="1">
                <a:solidFill>
                  <a:schemeClr val="tx1"/>
                </a:solidFill>
              </a:rPr>
              <a:t>= raw_input('&gt; </a:t>
            </a:r>
            <a:r>
              <a:rPr lang="en-US" sz="1800" b="1" i="1" smtClean="0">
                <a:solidFill>
                  <a:schemeClr val="tx1"/>
                </a:solidFill>
              </a:rPr>
              <a:t>')</a:t>
            </a:r>
          </a:p>
          <a:p>
            <a:pPr marL="822960" lvl="3" indent="0">
              <a:buNone/>
            </a:pPr>
            <a:r>
              <a:rPr lang="en-US" sz="1800" b="1" i="1">
                <a:solidFill>
                  <a:schemeClr val="tx1"/>
                </a:solidFill>
              </a:rPr>
              <a:t> </a:t>
            </a:r>
            <a:r>
              <a:rPr lang="en-US" sz="1800" b="1" i="1" smtClean="0">
                <a:solidFill>
                  <a:schemeClr val="tx1"/>
                </a:solidFill>
              </a:rPr>
              <a:t>   if  line[0] == '#':</a:t>
            </a:r>
            <a:endParaRPr lang="en-US" sz="18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1800" b="1" i="1" smtClean="0">
                <a:solidFill>
                  <a:schemeClr val="tx1"/>
                </a:solidFill>
              </a:rPr>
              <a:t>        continue</a:t>
            </a:r>
          </a:p>
          <a:p>
            <a:pPr marL="822960" lvl="3" indent="0">
              <a:buNone/>
            </a:pPr>
            <a:r>
              <a:rPr lang="en-US" sz="1800" b="1" i="1">
                <a:solidFill>
                  <a:schemeClr val="tx1"/>
                </a:solidFill>
              </a:rPr>
              <a:t> </a:t>
            </a:r>
            <a:r>
              <a:rPr lang="en-US" sz="1800" b="1" i="1" smtClean="0">
                <a:solidFill>
                  <a:schemeClr val="tx1"/>
                </a:solidFill>
              </a:rPr>
              <a:t>   if line == 'done':</a:t>
            </a:r>
            <a:endParaRPr lang="en-US" sz="18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1800" b="1" i="1" smtClean="0">
                <a:solidFill>
                  <a:schemeClr val="tx1"/>
                </a:solidFill>
              </a:rPr>
              <a:t>        break</a:t>
            </a:r>
          </a:p>
          <a:p>
            <a:pPr marL="822960" lvl="3" indent="0">
              <a:buNone/>
            </a:pPr>
            <a:r>
              <a:rPr lang="en-US" sz="1800" b="1" i="1" smtClean="0">
                <a:solidFill>
                  <a:schemeClr val="tx1"/>
                </a:solidFill>
              </a:rPr>
              <a:t>print line</a:t>
            </a:r>
          </a:p>
          <a:p>
            <a:pPr marL="822960" lvl="3" indent="0">
              <a:buNone/>
            </a:pPr>
            <a:r>
              <a:rPr lang="en-US" sz="1800" b="1" i="1">
                <a:solidFill>
                  <a:schemeClr val="tx1"/>
                </a:solidFill>
              </a:rPr>
              <a:t>p</a:t>
            </a:r>
            <a:r>
              <a:rPr lang="en-US" sz="1800" b="1" i="1" smtClean="0">
                <a:solidFill>
                  <a:schemeClr val="tx1"/>
                </a:solidFill>
              </a:rPr>
              <a:t>rint 'Done'</a:t>
            </a:r>
          </a:p>
          <a:p>
            <a:pPr marL="822960" lvl="3" indent="0">
              <a:buNone/>
            </a:pP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Definite vs. Indefinite Loops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The </a:t>
            </a:r>
            <a:r>
              <a:rPr lang="en-US" sz="2400" b="1" i="1" smtClean="0"/>
              <a:t>while</a:t>
            </a:r>
            <a:r>
              <a:rPr lang="en-US" sz="2400" smtClean="0"/>
              <a:t> loop is an example of an </a:t>
            </a:r>
            <a:r>
              <a:rPr lang="en-US" sz="2400" b="1" i="1" smtClean="0"/>
              <a:t>indefinite loop</a:t>
            </a:r>
            <a:r>
              <a:rPr lang="en-US" sz="2400" smtClean="0"/>
              <a:t>.</a:t>
            </a:r>
          </a:p>
          <a:p>
            <a:r>
              <a:rPr lang="en-US" sz="2400" smtClean="0"/>
              <a:t>The number of iterations performed by a while loop depends upon a condition (the evaluation of a boolean True/False expression).</a:t>
            </a:r>
          </a:p>
          <a:p>
            <a:r>
              <a:rPr lang="en-US" sz="2400" smtClean="0"/>
              <a:t>The while loop is indefinite because we cannot know </a:t>
            </a:r>
            <a:r>
              <a:rPr lang="en-US" sz="2400" i="1" smtClean="0"/>
              <a:t>a priori</a:t>
            </a:r>
            <a:r>
              <a:rPr lang="en-US" sz="2400" smtClean="0"/>
              <a:t> how many times the loop will iterate.</a:t>
            </a:r>
          </a:p>
          <a:p>
            <a:r>
              <a:rPr lang="en-US" sz="2400" smtClean="0"/>
              <a:t>The </a:t>
            </a:r>
            <a:r>
              <a:rPr lang="en-US" sz="2400" b="1" i="1" smtClean="0"/>
              <a:t>for</a:t>
            </a:r>
            <a:r>
              <a:rPr lang="en-US" sz="2400" smtClean="0"/>
              <a:t> loop is an example of a </a:t>
            </a:r>
            <a:r>
              <a:rPr lang="en-US" sz="2400" b="1" i="1" smtClean="0"/>
              <a:t>definite loop</a:t>
            </a:r>
            <a:r>
              <a:rPr lang="en-US" sz="2400" smtClean="0"/>
              <a:t>.</a:t>
            </a:r>
          </a:p>
          <a:p>
            <a:r>
              <a:rPr lang="en-US" sz="2400" smtClean="0"/>
              <a:t>The </a:t>
            </a:r>
            <a:r>
              <a:rPr lang="en-US" sz="2400" b="1" i="1" smtClean="0"/>
              <a:t>for</a:t>
            </a:r>
            <a:r>
              <a:rPr lang="en-US" sz="2400" smtClean="0"/>
              <a:t> loop is used to </a:t>
            </a:r>
            <a:r>
              <a:rPr lang="en-US" sz="2400" b="1" i="1" smtClean="0"/>
              <a:t>iterate through an entire set of items</a:t>
            </a:r>
            <a:r>
              <a:rPr lang="en-US" sz="2400" smtClean="0"/>
              <a:t>.</a:t>
            </a:r>
          </a:p>
          <a:p>
            <a:r>
              <a:rPr lang="en-US" sz="2400" b="1" i="1" smtClean="0"/>
              <a:t>If you need to process each item within a set, the for loop is preferred</a:t>
            </a:r>
            <a:r>
              <a:rPr lang="en-US" sz="2400" smtClean="0"/>
              <a:t>, as it precludes the possibility of erroneously skipping any item within the set.</a:t>
            </a:r>
          </a:p>
          <a:p>
            <a:endParaRPr lang="en-US" sz="2400" smtClean="0"/>
          </a:p>
          <a:p>
            <a:pPr marL="0" indent="0">
              <a:buNone/>
            </a:pPr>
            <a:endParaRPr lang="en-US" sz="1800" b="1" i="1" smtClean="0">
              <a:solidFill>
                <a:schemeClr val="tx1"/>
              </a:solidFill>
            </a:endParaRPr>
          </a:p>
          <a:p>
            <a:pPr marL="822960" lvl="3" indent="0">
              <a:buNone/>
            </a:pP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Here’s an example of the </a:t>
            </a:r>
            <a:r>
              <a:rPr lang="en-US" sz="2400" b="1" i="1" smtClean="0"/>
              <a:t>for</a:t>
            </a:r>
            <a:r>
              <a:rPr lang="en-US" sz="2400" smtClean="0"/>
              <a:t> loop at work:</a:t>
            </a:r>
          </a:p>
          <a:p>
            <a:pPr marL="0" indent="0">
              <a:buNone/>
            </a:pPr>
            <a:endParaRPr lang="en-US" sz="1800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r>
              <a:rPr lang="en-US" b="1" i="1"/>
              <a:t> </a:t>
            </a:r>
            <a:r>
              <a:rPr lang="en-US" b="1" i="1" smtClean="0"/>
              <a:t>comedians = ['Graham Chapman', 'John Cleese</a:t>
            </a:r>
            <a:r>
              <a:rPr lang="en-US" b="1" i="1"/>
              <a:t>'</a:t>
            </a:r>
            <a:r>
              <a:rPr lang="en-US" b="1" i="1" smtClean="0"/>
              <a:t>, </a:t>
            </a:r>
          </a:p>
          <a:p>
            <a:pPr marL="1097280" lvl="4" indent="0">
              <a:buNone/>
            </a:pPr>
            <a:r>
              <a:rPr lang="en-US" b="1" i="1"/>
              <a:t> </a:t>
            </a:r>
            <a:r>
              <a:rPr lang="en-US" b="1" i="1" smtClean="0"/>
              <a:t>                            'Terry Gilliam</a:t>
            </a:r>
            <a:r>
              <a:rPr lang="en-US" b="1" i="1"/>
              <a:t>'</a:t>
            </a:r>
            <a:r>
              <a:rPr lang="en-US" b="1" i="1" smtClean="0"/>
              <a:t>, </a:t>
            </a:r>
            <a:r>
              <a:rPr lang="en-US" b="1" i="1"/>
              <a:t>'</a:t>
            </a:r>
            <a:r>
              <a:rPr lang="en-US" b="1" i="1" smtClean="0"/>
              <a:t>Eric Idle</a:t>
            </a:r>
            <a:r>
              <a:rPr lang="en-US" b="1" i="1"/>
              <a:t>'</a:t>
            </a:r>
            <a:r>
              <a:rPr lang="en-US" b="1" i="1" smtClean="0"/>
              <a:t>, </a:t>
            </a:r>
            <a:r>
              <a:rPr lang="en-US" b="1" i="1"/>
              <a:t>'</a:t>
            </a:r>
            <a:r>
              <a:rPr lang="en-US" b="1" i="1" smtClean="0"/>
              <a:t>Terry Jones',                                    	                'Michael Palin']</a:t>
            </a:r>
          </a:p>
          <a:p>
            <a:pPr marL="1097280" lvl="4" indent="0">
              <a:buNone/>
            </a:pPr>
            <a:r>
              <a:rPr lang="en-US" b="1" i="1"/>
              <a:t>f</a:t>
            </a:r>
            <a:r>
              <a:rPr lang="en-US" b="1" i="1" smtClean="0">
                <a:solidFill>
                  <a:schemeClr val="tx1"/>
                </a:solidFill>
              </a:rPr>
              <a:t>or comedian in comedians:</a:t>
            </a:r>
          </a:p>
          <a:p>
            <a:pPr marL="1097280" lvl="4" indent="0">
              <a:buNone/>
            </a:pPr>
            <a:r>
              <a:rPr lang="en-US" b="1" i="1" smtClean="0">
                <a:solidFill>
                  <a:schemeClr val="tx1"/>
                </a:solidFill>
              </a:rPr>
              <a:t>    print(comedian + </a:t>
            </a:r>
            <a:r>
              <a:rPr lang="en-US" b="1" i="1" smtClean="0"/>
              <a:t>' is hilarious!</a:t>
            </a:r>
            <a:r>
              <a:rPr lang="en-US" b="1" i="1"/>
              <a:t> </a:t>
            </a:r>
            <a:r>
              <a:rPr lang="en-US" b="1" i="1" smtClean="0"/>
              <a:t>‘)</a:t>
            </a:r>
          </a:p>
          <a:p>
            <a:pPr marL="1097280" lvl="4" indent="0">
              <a:buNone/>
            </a:pPr>
            <a:r>
              <a:rPr lang="en-US" b="1" i="1"/>
              <a:t>p</a:t>
            </a:r>
            <a:r>
              <a:rPr lang="en-US" b="1" i="1" smtClean="0">
                <a:solidFill>
                  <a:schemeClr val="tx1"/>
                </a:solidFill>
              </a:rPr>
              <a:t>rint(</a:t>
            </a:r>
            <a:r>
              <a:rPr lang="en-US" b="1" i="1" smtClean="0"/>
              <a:t>'A flying circus!')</a:t>
            </a:r>
          </a:p>
          <a:p>
            <a:pPr marL="1097280" lvl="4" indent="0">
              <a:buNone/>
            </a:pPr>
            <a:endParaRPr lang="en-US" sz="1400" b="1" i="1" smtClean="0"/>
          </a:p>
          <a:p>
            <a:pPr marL="1097280" lvl="4" indent="0">
              <a:buNone/>
            </a:pPr>
            <a:r>
              <a:rPr lang="en-US" sz="1400" b="1" smtClean="0"/>
              <a:t>Graham </a:t>
            </a:r>
            <a:r>
              <a:rPr lang="en-US" sz="1400" b="1"/>
              <a:t>Chapman is hilarious!</a:t>
            </a:r>
          </a:p>
          <a:p>
            <a:pPr marL="1097280" lvl="4" indent="0">
              <a:buNone/>
            </a:pPr>
            <a:r>
              <a:rPr lang="en-US" sz="1400" b="1"/>
              <a:t>John Cleese is hilarious!</a:t>
            </a:r>
          </a:p>
          <a:p>
            <a:pPr marL="1097280" lvl="4" indent="0">
              <a:buNone/>
            </a:pPr>
            <a:r>
              <a:rPr lang="en-US" sz="1400" b="1"/>
              <a:t>Terry Gilliam is hilarious!</a:t>
            </a:r>
          </a:p>
          <a:p>
            <a:pPr marL="1097280" lvl="4" indent="0">
              <a:buNone/>
            </a:pPr>
            <a:r>
              <a:rPr lang="en-US" sz="1400" b="1"/>
              <a:t>Eric Idle is hilarious!</a:t>
            </a:r>
          </a:p>
          <a:p>
            <a:pPr marL="1097280" lvl="4" indent="0">
              <a:buNone/>
            </a:pPr>
            <a:r>
              <a:rPr lang="en-US" sz="1400" b="1"/>
              <a:t>Terry Jones is hilarious!</a:t>
            </a:r>
          </a:p>
          <a:p>
            <a:pPr marL="1097280" lvl="4" indent="0">
              <a:buNone/>
            </a:pPr>
            <a:r>
              <a:rPr lang="en-US" sz="1400" b="1"/>
              <a:t>Michael Palin is hilarious!</a:t>
            </a:r>
          </a:p>
          <a:p>
            <a:pPr marL="1097280" lvl="4" indent="0">
              <a:buNone/>
            </a:pPr>
            <a:r>
              <a:rPr lang="en-US" sz="1400" b="1"/>
              <a:t>A flying circus</a:t>
            </a:r>
            <a:r>
              <a:rPr lang="en-US" sz="1400" b="1" smtClean="0"/>
              <a:t>!</a:t>
            </a:r>
            <a:endParaRPr lang="en-US" sz="1400" b="1"/>
          </a:p>
          <a:p>
            <a:pPr marL="1097280" lvl="4" indent="0">
              <a:buNone/>
            </a:pPr>
            <a:endParaRPr lang="en-US" b="1" i="1"/>
          </a:p>
          <a:p>
            <a:pPr marL="1097280" lvl="4" indent="0">
              <a:buNone/>
            </a:pPr>
            <a:endParaRPr lang="en-US" b="1" i="1" smtClean="0"/>
          </a:p>
          <a:p>
            <a:pPr marL="1097280" lvl="4" indent="0">
              <a:buNone/>
            </a:pPr>
            <a:endParaRPr lang="en-US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Note that </a:t>
            </a:r>
            <a:r>
              <a:rPr lang="en-US" sz="2400" b="1" i="1" smtClean="0"/>
              <a:t>comedian</a:t>
            </a:r>
            <a:r>
              <a:rPr lang="en-US" sz="2400" smtClean="0"/>
              <a:t> is the </a:t>
            </a:r>
            <a:r>
              <a:rPr lang="en-US" sz="2400" b="1" i="1" smtClean="0"/>
              <a:t>iteration variable</a:t>
            </a:r>
            <a:r>
              <a:rPr lang="en-US" sz="2400" smtClean="0"/>
              <a:t> within the loop.</a:t>
            </a:r>
          </a:p>
          <a:p>
            <a:pPr marL="0" indent="0">
              <a:buNone/>
            </a:pPr>
            <a:endParaRPr lang="en-US" sz="1800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r>
              <a:rPr lang="en-US" b="1" i="1"/>
              <a:t> </a:t>
            </a:r>
            <a:r>
              <a:rPr lang="en-US" b="1" i="1" smtClean="0"/>
              <a:t>comedians = ['Graham Chapman', 'John Cleese</a:t>
            </a:r>
            <a:r>
              <a:rPr lang="en-US" b="1" i="1"/>
              <a:t>'</a:t>
            </a:r>
            <a:r>
              <a:rPr lang="en-US" b="1" i="1" smtClean="0"/>
              <a:t>, </a:t>
            </a:r>
          </a:p>
          <a:p>
            <a:pPr marL="1097280" lvl="4" indent="0">
              <a:buNone/>
            </a:pPr>
            <a:r>
              <a:rPr lang="en-US" b="1" i="1"/>
              <a:t> </a:t>
            </a:r>
            <a:r>
              <a:rPr lang="en-US" b="1" i="1" smtClean="0"/>
              <a:t>                            'Terry Gilliam</a:t>
            </a:r>
            <a:r>
              <a:rPr lang="en-US" b="1" i="1"/>
              <a:t>'</a:t>
            </a:r>
            <a:r>
              <a:rPr lang="en-US" b="1" i="1" smtClean="0"/>
              <a:t>, </a:t>
            </a:r>
            <a:r>
              <a:rPr lang="en-US" b="1" i="1"/>
              <a:t>'</a:t>
            </a:r>
            <a:r>
              <a:rPr lang="en-US" b="1" i="1" smtClean="0"/>
              <a:t>Eric Idle</a:t>
            </a:r>
            <a:r>
              <a:rPr lang="en-US" b="1" i="1"/>
              <a:t>'</a:t>
            </a:r>
            <a:r>
              <a:rPr lang="en-US" b="1" i="1" smtClean="0"/>
              <a:t>, </a:t>
            </a:r>
            <a:r>
              <a:rPr lang="en-US" b="1" i="1"/>
              <a:t>'</a:t>
            </a:r>
            <a:r>
              <a:rPr lang="en-US" b="1" i="1" smtClean="0"/>
              <a:t>Terry Jones',                                    	                'Michael Palin']</a:t>
            </a:r>
          </a:p>
          <a:p>
            <a:pPr marL="1097280" lvl="4" indent="0">
              <a:buNone/>
            </a:pPr>
            <a:r>
              <a:rPr lang="en-US" b="1" i="1"/>
              <a:t>f</a:t>
            </a:r>
            <a:r>
              <a:rPr lang="en-US" b="1" i="1" smtClean="0">
                <a:solidFill>
                  <a:schemeClr val="tx1"/>
                </a:solidFill>
              </a:rPr>
              <a:t>or comedian in comedians:</a:t>
            </a:r>
          </a:p>
          <a:p>
            <a:pPr marL="1097280" lvl="4" indent="0">
              <a:buNone/>
            </a:pPr>
            <a:r>
              <a:rPr lang="en-US" b="1" i="1" smtClean="0">
                <a:solidFill>
                  <a:schemeClr val="tx1"/>
                </a:solidFill>
              </a:rPr>
              <a:t>    print(comedian + </a:t>
            </a:r>
            <a:r>
              <a:rPr lang="en-US" b="1" i="1" smtClean="0"/>
              <a:t>' is hilarious!</a:t>
            </a:r>
            <a:r>
              <a:rPr lang="en-US" b="1" i="1"/>
              <a:t> </a:t>
            </a:r>
            <a:r>
              <a:rPr lang="en-US" b="1" i="1" smtClean="0"/>
              <a:t>‘)</a:t>
            </a:r>
          </a:p>
          <a:p>
            <a:pPr marL="1097280" lvl="4" indent="0">
              <a:buNone/>
            </a:pPr>
            <a:r>
              <a:rPr lang="en-US" b="1" i="1"/>
              <a:t>p</a:t>
            </a:r>
            <a:r>
              <a:rPr lang="en-US" b="1" i="1" smtClean="0">
                <a:solidFill>
                  <a:schemeClr val="tx1"/>
                </a:solidFill>
              </a:rPr>
              <a:t>rint(</a:t>
            </a:r>
            <a:r>
              <a:rPr lang="en-US" b="1" i="1" smtClean="0"/>
              <a:t>'A flying circus!')</a:t>
            </a:r>
          </a:p>
          <a:p>
            <a:pPr marL="1097280" lvl="4" indent="0">
              <a:buNone/>
            </a:pPr>
            <a:endParaRPr lang="en-US" sz="1400" b="1" i="1" smtClean="0"/>
          </a:p>
          <a:p>
            <a:pPr marL="285750" indent="-285750"/>
            <a:r>
              <a:rPr lang="en-US" sz="2400"/>
              <a:t>The value of </a:t>
            </a:r>
            <a:r>
              <a:rPr lang="en-US" sz="2400" b="1" i="1"/>
              <a:t>comedian</a:t>
            </a:r>
            <a:r>
              <a:rPr lang="en-US" sz="2400"/>
              <a:t> is </a:t>
            </a:r>
            <a:r>
              <a:rPr lang="en-US" sz="2400" smtClean="0"/>
              <a:t>guaranteed </a:t>
            </a:r>
            <a:r>
              <a:rPr lang="en-US" sz="2400"/>
              <a:t>to be </a:t>
            </a:r>
            <a:r>
              <a:rPr lang="en-US" sz="2400" smtClean="0"/>
              <a:t>that of each </a:t>
            </a:r>
            <a:r>
              <a:rPr lang="en-US" sz="2400"/>
              <a:t>successive item with the set being iterated over.</a:t>
            </a:r>
          </a:p>
          <a:p>
            <a:pPr marL="1097280" lvl="4" indent="0">
              <a:buNone/>
            </a:pPr>
            <a:endParaRPr lang="en-US" sz="2400"/>
          </a:p>
          <a:p>
            <a:pPr marL="1097280" lvl="4" indent="0">
              <a:buNone/>
            </a:pPr>
            <a:endParaRPr lang="en-US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Looping Practices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smtClean="0"/>
              <a:t>Common steps or operations that are typically performed as part of a loop construct include:</a:t>
            </a:r>
          </a:p>
          <a:p>
            <a:pPr lvl="1"/>
            <a:r>
              <a:rPr lang="en-US" sz="2400" smtClean="0"/>
              <a:t>Initializing one or more variables before the loop begins.</a:t>
            </a:r>
          </a:p>
          <a:p>
            <a:pPr lvl="1"/>
            <a:r>
              <a:rPr lang="en-US" sz="2400" smtClean="0"/>
              <a:t>Performing an operation or computation upon each item within the loop body, and perhaps modifying variables.</a:t>
            </a:r>
          </a:p>
          <a:p>
            <a:pPr lvl="1"/>
            <a:r>
              <a:rPr lang="en-US" sz="2400" smtClean="0"/>
              <a:t>Making use of the resulting values of your variables, after completion of the loop.</a:t>
            </a:r>
          </a:p>
          <a:p>
            <a:pPr lvl="1"/>
            <a:endParaRPr lang="en-US" sz="2400"/>
          </a:p>
          <a:p>
            <a:pPr marL="1097280" lvl="4" indent="0">
              <a:buNone/>
            </a:pPr>
            <a:endParaRPr lang="en-US" sz="2400"/>
          </a:p>
          <a:p>
            <a:pPr marL="1097280" lvl="4" indent="0">
              <a:buNone/>
            </a:pPr>
            <a:endParaRPr lang="en-US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Canonical Loop Forms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smtClean="0"/>
              <a:t>Here’s a loop that counts the number of items in a list:</a:t>
            </a:r>
          </a:p>
          <a:p>
            <a:pPr marL="0" indent="0">
              <a:buNone/>
            </a:pPr>
            <a:endParaRPr lang="en-US" sz="3200" smtClean="0"/>
          </a:p>
          <a:p>
            <a:pPr marL="594360" lvl="2" indent="0">
              <a:buNone/>
            </a:pPr>
            <a:r>
              <a:rPr lang="en-US" sz="2400" b="1" i="1"/>
              <a:t>count = 0</a:t>
            </a:r>
          </a:p>
          <a:p>
            <a:pPr marL="594360" lvl="2" indent="0">
              <a:buNone/>
            </a:pPr>
            <a:r>
              <a:rPr lang="en-US" sz="2400" b="1" i="1"/>
              <a:t>for cur_num in [5, 82, 35, 8, 27, 19]:</a:t>
            </a:r>
          </a:p>
          <a:p>
            <a:pPr marL="594360" lvl="2" indent="0">
              <a:buNone/>
            </a:pPr>
            <a:r>
              <a:rPr lang="en-US" sz="2400" b="1" i="1"/>
              <a:t>    count += 1</a:t>
            </a:r>
          </a:p>
          <a:p>
            <a:pPr marL="594360" lvl="2" indent="0">
              <a:buNone/>
            </a:pPr>
            <a:r>
              <a:rPr lang="en-US" sz="2400" b="1" i="1"/>
              <a:t>print('The number of items is ' + count)</a:t>
            </a:r>
          </a:p>
          <a:p>
            <a:pPr marL="594360" lvl="2" indent="0">
              <a:buNone/>
            </a:pPr>
            <a:endParaRPr lang="en-US" sz="2400" smtClean="0"/>
          </a:p>
          <a:p>
            <a:pPr lvl="1"/>
            <a:endParaRPr lang="en-US" sz="2400"/>
          </a:p>
          <a:p>
            <a:pPr marL="1097280" lvl="4" indent="0">
              <a:buNone/>
            </a:pPr>
            <a:endParaRPr lang="en-US" sz="2400"/>
          </a:p>
          <a:p>
            <a:pPr marL="1097280" lvl="4" indent="0">
              <a:buNone/>
            </a:pPr>
            <a:endParaRPr lang="en-US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Canonical Loop Forms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smtClean="0"/>
              <a:t>Here’s a loop that totals the number of items in a list:</a:t>
            </a:r>
          </a:p>
          <a:p>
            <a:pPr marL="0" indent="0">
              <a:buNone/>
            </a:pPr>
            <a:endParaRPr lang="en-US" sz="3200" smtClean="0"/>
          </a:p>
          <a:p>
            <a:pPr marL="594360" lvl="2" indent="0">
              <a:buNone/>
            </a:pPr>
            <a:r>
              <a:rPr lang="en-US" sz="2400" b="1" i="1"/>
              <a:t>t</a:t>
            </a:r>
            <a:r>
              <a:rPr lang="en-US" sz="2400" b="1" i="1" smtClean="0"/>
              <a:t>otal = </a:t>
            </a:r>
            <a:r>
              <a:rPr lang="en-US" sz="2400" b="1" i="1"/>
              <a:t>0</a:t>
            </a:r>
          </a:p>
          <a:p>
            <a:pPr marL="594360" lvl="2" indent="0">
              <a:buNone/>
            </a:pPr>
            <a:r>
              <a:rPr lang="en-US" sz="2400" b="1" i="1"/>
              <a:t>for cur_num in [5, 82, 35, 8, 27, 19]:</a:t>
            </a:r>
          </a:p>
          <a:p>
            <a:pPr marL="594360" lvl="2" indent="0">
              <a:buNone/>
            </a:pPr>
            <a:r>
              <a:rPr lang="en-US" sz="2400" b="1" i="1"/>
              <a:t>    </a:t>
            </a:r>
            <a:r>
              <a:rPr lang="en-US" sz="2400" b="1" i="1" smtClean="0"/>
              <a:t>total += cur_num</a:t>
            </a:r>
            <a:endParaRPr lang="en-US" sz="2400" b="1" i="1"/>
          </a:p>
          <a:p>
            <a:pPr marL="594360" lvl="2" indent="0">
              <a:buNone/>
            </a:pPr>
            <a:r>
              <a:rPr lang="en-US" sz="2400" b="1" i="1"/>
              <a:t>print('The </a:t>
            </a:r>
            <a:r>
              <a:rPr lang="en-US" sz="2400" b="1" i="1" smtClean="0"/>
              <a:t>total </a:t>
            </a:r>
            <a:r>
              <a:rPr lang="en-US" sz="2400" b="1" i="1"/>
              <a:t>is ' + </a:t>
            </a:r>
            <a:r>
              <a:rPr lang="en-US" sz="2400" b="1" i="1" smtClean="0"/>
              <a:t>total)</a:t>
            </a:r>
            <a:endParaRPr lang="en-US" sz="2400" b="1" i="1"/>
          </a:p>
          <a:p>
            <a:pPr marL="594360" lvl="2" indent="0">
              <a:buNone/>
            </a:pPr>
            <a:endParaRPr lang="en-US" sz="2400" smtClean="0"/>
          </a:p>
          <a:p>
            <a:pPr lvl="1"/>
            <a:endParaRPr lang="en-US" sz="2400"/>
          </a:p>
          <a:p>
            <a:pPr marL="1097280" lvl="4" indent="0">
              <a:buNone/>
            </a:pPr>
            <a:endParaRPr lang="en-US" sz="2400"/>
          </a:p>
          <a:p>
            <a:pPr marL="1097280" lvl="4" indent="0">
              <a:buNone/>
            </a:pPr>
            <a:endParaRPr lang="en-US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2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mtClean="0"/>
              <a:t>“The wheel has come full circle.”  </a:t>
            </a:r>
          </a:p>
          <a:p>
            <a:pPr marL="0" indent="0" algn="ctr">
              <a:buNone/>
            </a:pPr>
            <a:r>
              <a:rPr lang="en-US"/>
              <a:t>	</a:t>
            </a:r>
            <a:r>
              <a:rPr lang="en-US" smtClean="0"/>
              <a:t>			— William Shakespeare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In </a:t>
            </a:r>
            <a:r>
              <a:rPr lang="en-US"/>
              <a:t>our </a:t>
            </a:r>
            <a:r>
              <a:rPr lang="en-US" smtClean="0"/>
              <a:t>previous two lessons, </a:t>
            </a:r>
            <a:r>
              <a:rPr lang="en-US"/>
              <a:t>we looked at </a:t>
            </a:r>
            <a:r>
              <a:rPr lang="en-US" smtClean="0"/>
              <a:t>variables and data types, and learned how these can be used to perform simple computations.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While storing a value in variable is useful since it allows us to come back to that variable and retrieve that value at a latter time, it the updating of a variable—the changing of its value—that yields the full power of a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smtClean="0"/>
              <a:t>It is through the varying of their values that variables fully realize themselves.</a:t>
            </a:r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Canonical Loop Forms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smtClean="0"/>
              <a:t>Here’s a loop that finds the largest value within a list:</a:t>
            </a:r>
          </a:p>
          <a:p>
            <a:pPr marL="0" indent="0">
              <a:buNone/>
            </a:pPr>
            <a:endParaRPr lang="en-US" sz="3200" smtClean="0"/>
          </a:p>
          <a:p>
            <a:pPr marL="594360" lvl="2" indent="0">
              <a:buNone/>
            </a:pPr>
            <a:r>
              <a:rPr lang="en-US" sz="2400" b="1" i="1" smtClean="0"/>
              <a:t>maximum = None </a:t>
            </a:r>
            <a:endParaRPr lang="en-US" sz="2400" b="1" i="1"/>
          </a:p>
          <a:p>
            <a:pPr marL="594360" lvl="2" indent="0">
              <a:buNone/>
            </a:pPr>
            <a:r>
              <a:rPr lang="en-US" sz="2400" b="1" i="1"/>
              <a:t>for cur_num in [5, 82, 35, 8, 27, 19]:</a:t>
            </a:r>
          </a:p>
          <a:p>
            <a:pPr marL="594360" lvl="2" indent="0">
              <a:buNone/>
            </a:pPr>
            <a:r>
              <a:rPr lang="en-US" sz="2400" b="1" i="1"/>
              <a:t>    </a:t>
            </a:r>
            <a:r>
              <a:rPr lang="en-US" sz="2400" b="1" i="1" smtClean="0"/>
              <a:t>if maximum is  None or cur_num &gt; maximum :</a:t>
            </a:r>
          </a:p>
          <a:p>
            <a:pPr marL="594360" lvl="2" indent="0">
              <a:buNone/>
            </a:pPr>
            <a:r>
              <a:rPr lang="en-US" sz="2400" b="1" i="1"/>
              <a:t> </a:t>
            </a:r>
            <a:r>
              <a:rPr lang="en-US" sz="2400" b="1" i="1" smtClean="0"/>
              <a:t>       maximum = cur_num</a:t>
            </a:r>
          </a:p>
          <a:p>
            <a:pPr marL="594360" lvl="2" indent="0">
              <a:buNone/>
            </a:pPr>
            <a:r>
              <a:rPr lang="en-US" sz="2400" b="1" i="1" smtClean="0"/>
              <a:t>print</a:t>
            </a:r>
            <a:r>
              <a:rPr lang="en-US" sz="2400" b="1" i="1"/>
              <a:t>('The </a:t>
            </a:r>
            <a:r>
              <a:rPr lang="en-US" sz="2400" b="1" i="1" smtClean="0"/>
              <a:t>maximum value </a:t>
            </a:r>
            <a:r>
              <a:rPr lang="en-US" sz="2400" b="1" i="1"/>
              <a:t>is ' + </a:t>
            </a:r>
            <a:r>
              <a:rPr lang="en-US" sz="2400" b="1" i="1" smtClean="0"/>
              <a:t>str(maximum))</a:t>
            </a:r>
            <a:endParaRPr lang="en-US" sz="2400" b="1" i="1"/>
          </a:p>
          <a:p>
            <a:pPr marL="594360" lvl="2" indent="0">
              <a:buNone/>
            </a:pPr>
            <a:endParaRPr lang="en-US" sz="2400" smtClean="0"/>
          </a:p>
          <a:p>
            <a:pPr lvl="1"/>
            <a:endParaRPr lang="en-US" sz="2400"/>
          </a:p>
          <a:p>
            <a:pPr marL="1097280" lvl="4" indent="0">
              <a:buNone/>
            </a:pPr>
            <a:endParaRPr lang="en-US" sz="2400"/>
          </a:p>
          <a:p>
            <a:pPr marL="1097280" lvl="4" indent="0">
              <a:buNone/>
            </a:pPr>
            <a:endParaRPr lang="en-US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Canonical Loop Forms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smtClean="0"/>
              <a:t>Here’s a loop that finds the smallest value within a list:</a:t>
            </a:r>
          </a:p>
          <a:p>
            <a:pPr marL="0" indent="0">
              <a:buNone/>
            </a:pPr>
            <a:endParaRPr lang="en-US" sz="3200" smtClean="0"/>
          </a:p>
          <a:p>
            <a:pPr marL="594360" lvl="2" indent="0">
              <a:buNone/>
            </a:pPr>
            <a:r>
              <a:rPr lang="en-US" sz="2400" b="1" i="1" smtClean="0"/>
              <a:t>minimum = None </a:t>
            </a:r>
            <a:endParaRPr lang="en-US" sz="2400" b="1" i="1"/>
          </a:p>
          <a:p>
            <a:pPr marL="594360" lvl="2" indent="0">
              <a:buNone/>
            </a:pPr>
            <a:r>
              <a:rPr lang="en-US" sz="2400" b="1" i="1"/>
              <a:t>for cur_num in [5, 82, 35, 8, 27, 19]:</a:t>
            </a:r>
          </a:p>
          <a:p>
            <a:pPr marL="594360" lvl="2" indent="0">
              <a:buNone/>
            </a:pPr>
            <a:r>
              <a:rPr lang="en-US" sz="2400" b="1" i="1"/>
              <a:t>    </a:t>
            </a:r>
            <a:r>
              <a:rPr lang="en-US" sz="2400" b="1" i="1" smtClean="0"/>
              <a:t>if minimum is  None or cur_num &lt; minimum :</a:t>
            </a:r>
          </a:p>
          <a:p>
            <a:pPr marL="594360" lvl="2" indent="0">
              <a:buNone/>
            </a:pPr>
            <a:r>
              <a:rPr lang="en-US" sz="2400" b="1" i="1"/>
              <a:t> </a:t>
            </a:r>
            <a:r>
              <a:rPr lang="en-US" sz="2400" b="1" i="1" smtClean="0"/>
              <a:t>       minimum = cur_num</a:t>
            </a:r>
          </a:p>
          <a:p>
            <a:pPr marL="594360" lvl="2" indent="0">
              <a:buNone/>
            </a:pPr>
            <a:r>
              <a:rPr lang="en-US" sz="2400" b="1" i="1" smtClean="0"/>
              <a:t>print</a:t>
            </a:r>
            <a:r>
              <a:rPr lang="en-US" sz="2400" b="1" i="1"/>
              <a:t>('The </a:t>
            </a:r>
            <a:r>
              <a:rPr lang="en-US" sz="2400" b="1" i="1" smtClean="0"/>
              <a:t>minimum value </a:t>
            </a:r>
            <a:r>
              <a:rPr lang="en-US" sz="2400" b="1" i="1"/>
              <a:t>is ' + </a:t>
            </a:r>
            <a:r>
              <a:rPr lang="en-US" sz="2400" b="1" i="1" smtClean="0"/>
              <a:t>str(minimum))</a:t>
            </a:r>
            <a:endParaRPr lang="en-US" sz="2400" b="1" i="1"/>
          </a:p>
          <a:p>
            <a:pPr marL="594360" lvl="2" indent="0">
              <a:buNone/>
            </a:pPr>
            <a:endParaRPr lang="en-US" sz="2400" smtClean="0"/>
          </a:p>
          <a:p>
            <a:pPr lvl="1"/>
            <a:endParaRPr lang="en-US" sz="2400"/>
          </a:p>
          <a:p>
            <a:pPr marL="1097280" lvl="4" indent="0">
              <a:buNone/>
            </a:pPr>
            <a:endParaRPr lang="en-US" sz="2400"/>
          </a:p>
          <a:p>
            <a:pPr marL="1097280" lvl="4" indent="0">
              <a:buNone/>
            </a:pPr>
            <a:endParaRPr lang="en-US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Canonical Loop Forms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smtClean="0"/>
              <a:t>Here’s a loop that finds the smallest value within a list:</a:t>
            </a:r>
          </a:p>
          <a:p>
            <a:pPr marL="0" indent="0">
              <a:buNone/>
            </a:pPr>
            <a:endParaRPr lang="en-US" sz="3200" smtClean="0"/>
          </a:p>
          <a:p>
            <a:pPr marL="594360" lvl="2" indent="0">
              <a:buNone/>
            </a:pPr>
            <a:r>
              <a:rPr lang="en-US" sz="2400" b="1" i="1" smtClean="0"/>
              <a:t>minimum = None </a:t>
            </a:r>
            <a:endParaRPr lang="en-US" sz="2400" b="1" i="1"/>
          </a:p>
          <a:p>
            <a:pPr marL="594360" lvl="2" indent="0">
              <a:buNone/>
            </a:pPr>
            <a:r>
              <a:rPr lang="en-US" sz="2400" b="1" i="1"/>
              <a:t>for cur_num in [5, 82, 35, 8, 27, 19]:</a:t>
            </a:r>
          </a:p>
          <a:p>
            <a:pPr marL="594360" lvl="2" indent="0">
              <a:buNone/>
            </a:pPr>
            <a:r>
              <a:rPr lang="en-US" sz="2400" b="1" i="1"/>
              <a:t>    </a:t>
            </a:r>
            <a:r>
              <a:rPr lang="en-US" sz="2400" b="1" i="1" smtClean="0"/>
              <a:t>if minimum is  None or cur_num &lt; minimum :</a:t>
            </a:r>
          </a:p>
          <a:p>
            <a:pPr marL="594360" lvl="2" indent="0">
              <a:buNone/>
            </a:pPr>
            <a:r>
              <a:rPr lang="en-US" sz="2400" b="1" i="1"/>
              <a:t> </a:t>
            </a:r>
            <a:r>
              <a:rPr lang="en-US" sz="2400" b="1" i="1" smtClean="0"/>
              <a:t>       minimum = cur_num</a:t>
            </a:r>
          </a:p>
          <a:p>
            <a:pPr marL="594360" lvl="2" indent="0">
              <a:buNone/>
            </a:pPr>
            <a:r>
              <a:rPr lang="en-US" sz="2400" b="1" i="1" smtClean="0"/>
              <a:t>print</a:t>
            </a:r>
            <a:r>
              <a:rPr lang="en-US" sz="2400" b="1" i="1"/>
              <a:t>('The </a:t>
            </a:r>
            <a:r>
              <a:rPr lang="en-US" sz="2400" b="1" i="1" smtClean="0"/>
              <a:t>minimum value </a:t>
            </a:r>
            <a:r>
              <a:rPr lang="en-US" sz="2400" b="1" i="1"/>
              <a:t>is ' + </a:t>
            </a:r>
            <a:r>
              <a:rPr lang="en-US" sz="2400" b="1" i="1" smtClean="0"/>
              <a:t>str(minimum))</a:t>
            </a:r>
            <a:endParaRPr lang="en-US" sz="2400" b="1" i="1"/>
          </a:p>
          <a:p>
            <a:pPr marL="594360" lvl="2" indent="0">
              <a:buNone/>
            </a:pPr>
            <a:endParaRPr lang="en-US" sz="2400" smtClean="0"/>
          </a:p>
          <a:p>
            <a:pPr lvl="1"/>
            <a:endParaRPr lang="en-US" sz="2400"/>
          </a:p>
          <a:p>
            <a:pPr marL="1097280" lvl="4" indent="0">
              <a:buNone/>
            </a:pPr>
            <a:endParaRPr lang="en-US" sz="2400"/>
          </a:p>
          <a:p>
            <a:pPr marL="1097280" lvl="4" indent="0">
              <a:buNone/>
            </a:pPr>
            <a:endParaRPr lang="en-US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Canonical Loop Forms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The previous loop examples demonstrate typical forms of applying loop-based operations.</a:t>
            </a:r>
          </a:p>
          <a:p>
            <a:r>
              <a:rPr lang="en-US" sz="2400" smtClean="0"/>
              <a:t>With the exception of the total counting example, you would not need to use those code snippets, because there are built-in functions that already perform the same task:</a:t>
            </a:r>
          </a:p>
          <a:p>
            <a:endParaRPr lang="en-US" sz="2400" smtClean="0"/>
          </a:p>
          <a:p>
            <a:pPr marL="594360" lvl="2" indent="0">
              <a:buNone/>
            </a:pPr>
            <a:r>
              <a:rPr lang="en-US" sz="1600" b="1" i="1"/>
              <a:t>sum([5, 82, 35, 8, 27, 19])</a:t>
            </a:r>
          </a:p>
          <a:p>
            <a:pPr marL="594360" lvl="2" indent="0">
              <a:buNone/>
            </a:pPr>
            <a:r>
              <a:rPr lang="en-US" sz="1600" b="1" smtClean="0"/>
              <a:t>176</a:t>
            </a:r>
          </a:p>
          <a:p>
            <a:pPr marL="594360" lvl="2" indent="0">
              <a:buNone/>
            </a:pPr>
            <a:endParaRPr lang="en-US" sz="1600" b="1" i="1"/>
          </a:p>
          <a:p>
            <a:pPr marL="594360" lvl="2" indent="0">
              <a:buNone/>
            </a:pPr>
            <a:r>
              <a:rPr lang="en-US" sz="1600" b="1" i="1"/>
              <a:t>max([5, 82, 35, 8, 27, 19])</a:t>
            </a:r>
          </a:p>
          <a:p>
            <a:pPr marL="594360" lvl="2" indent="0">
              <a:buNone/>
            </a:pPr>
            <a:r>
              <a:rPr lang="en-US" sz="1600" b="1" smtClean="0"/>
              <a:t>82</a:t>
            </a:r>
            <a:endParaRPr lang="en-US" sz="1600" b="1"/>
          </a:p>
          <a:p>
            <a:pPr marL="594360" lvl="2" indent="0">
              <a:buNone/>
            </a:pPr>
            <a:endParaRPr lang="en-US" sz="1600" b="1" i="1"/>
          </a:p>
          <a:p>
            <a:pPr marL="594360" lvl="2" indent="0">
              <a:buNone/>
            </a:pPr>
            <a:r>
              <a:rPr lang="en-US" sz="1600" b="1" i="1" smtClean="0"/>
              <a:t>min</a:t>
            </a:r>
            <a:r>
              <a:rPr lang="en-US" sz="1600" b="1" i="1"/>
              <a:t>([5, 82, 35, 8, 27, 19])</a:t>
            </a:r>
          </a:p>
          <a:p>
            <a:pPr marL="594360" lvl="2" indent="0">
              <a:buNone/>
            </a:pPr>
            <a:r>
              <a:rPr lang="en-US" sz="1600" b="1" smtClean="0"/>
              <a:t>5</a:t>
            </a:r>
            <a:endParaRPr lang="en-US" sz="1600" b="1"/>
          </a:p>
          <a:p>
            <a:pPr marL="594360" lvl="2" indent="0">
              <a:buNone/>
            </a:pPr>
            <a:endParaRPr lang="en-US" sz="1800"/>
          </a:p>
          <a:p>
            <a:endParaRPr lang="en-US" sz="2800" smtClean="0"/>
          </a:p>
          <a:p>
            <a:endParaRPr lang="en-US" sz="2000" b="1" i="1"/>
          </a:p>
          <a:p>
            <a:pPr marL="594360" lvl="2" indent="0">
              <a:buNone/>
            </a:pPr>
            <a:endParaRPr lang="en-US" smtClean="0"/>
          </a:p>
          <a:p>
            <a:pPr lvl="1"/>
            <a:endParaRPr lang="en-US" sz="2000"/>
          </a:p>
          <a:p>
            <a:pPr marL="1097280" lvl="4" indent="0">
              <a:buNone/>
            </a:pPr>
            <a:endParaRPr lang="en-US" sz="2000"/>
          </a:p>
          <a:p>
            <a:pPr marL="1097280" lvl="4" indent="0">
              <a:buNone/>
            </a:pPr>
            <a:endParaRPr lang="en-US" sz="1600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sz="16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A String is a sequence of characters.</a:t>
            </a:r>
          </a:p>
          <a:p>
            <a:r>
              <a:rPr lang="en-US" sz="2400"/>
              <a:t>Imagine </a:t>
            </a:r>
            <a:r>
              <a:rPr lang="en-US" sz="2400" smtClean="0"/>
              <a:t>a series </a:t>
            </a:r>
            <a:r>
              <a:rPr lang="en-US" sz="2400"/>
              <a:t>of beads with a character carved into each one. By sliding them onto a string, you create a necklace.</a:t>
            </a:r>
          </a:p>
          <a:p>
            <a:endParaRPr lang="en-US" sz="2400" smtClean="0"/>
          </a:p>
          <a:p>
            <a:endParaRPr lang="en-US" sz="2400"/>
          </a:p>
          <a:p>
            <a:r>
              <a:rPr lang="en-US" sz="2400" smtClean="0"/>
              <a:t>Syntactically, each character can be referenced by means of an integer index value.</a:t>
            </a:r>
          </a:p>
          <a:p>
            <a:endParaRPr lang="en-US" sz="2400" smtClean="0"/>
          </a:p>
          <a:p>
            <a:pPr marL="594360" lvl="2" indent="0">
              <a:buNone/>
            </a:pPr>
            <a:r>
              <a:rPr lang="en-US" sz="1800" smtClean="0"/>
              <a:t>                        0    1     2    3     4    5    6     7    8    9    10   11 </a:t>
            </a:r>
            <a:endParaRPr lang="en-US" sz="1800"/>
          </a:p>
          <a:p>
            <a:pPr marL="548640" lvl="2" indent="0">
              <a:buNone/>
            </a:pPr>
            <a:endParaRPr lang="en-US" sz="1100" b="1" i="1" smtClean="0"/>
          </a:p>
          <a:p>
            <a:pPr marL="548640" lvl="2" indent="0">
              <a:buNone/>
            </a:pPr>
            <a:r>
              <a:rPr lang="en-US" sz="1800" b="1" i="1" smtClean="0"/>
              <a:t> </a:t>
            </a:r>
            <a:r>
              <a:rPr lang="en-US" sz="1800" b="1" i="1"/>
              <a:t>greeting = 'Hello world!'</a:t>
            </a:r>
          </a:p>
          <a:p>
            <a:pPr marL="548640" lvl="2" indent="0">
              <a:buNone/>
            </a:pPr>
            <a:r>
              <a:rPr lang="en-US" sz="1800" b="1" i="1" smtClean="0"/>
              <a:t> print(greeting[6])</a:t>
            </a:r>
            <a:endParaRPr lang="en-US" sz="1800" b="1" i="1"/>
          </a:p>
          <a:p>
            <a:pPr marL="548640" lvl="2" indent="0">
              <a:buNone/>
            </a:pPr>
            <a:r>
              <a:rPr lang="en-US" sz="1800" b="1" smtClean="0"/>
              <a:t> w</a:t>
            </a:r>
            <a:endParaRPr lang="en-US" sz="1800" b="1"/>
          </a:p>
          <a:p>
            <a:endParaRPr lang="en-US" sz="2800" smtClean="0"/>
          </a:p>
          <a:p>
            <a:endParaRPr lang="en-US" sz="2000" b="1" i="1"/>
          </a:p>
          <a:p>
            <a:pPr marL="594360" lvl="2" indent="0">
              <a:buNone/>
            </a:pPr>
            <a:endParaRPr lang="en-US" smtClean="0"/>
          </a:p>
          <a:p>
            <a:pPr lvl="1"/>
            <a:endParaRPr lang="en-US" sz="2000"/>
          </a:p>
          <a:p>
            <a:pPr marL="1097280" lvl="4" indent="0">
              <a:buNone/>
            </a:pPr>
            <a:endParaRPr lang="en-US" sz="2000"/>
          </a:p>
          <a:p>
            <a:pPr marL="1097280" lvl="4" indent="0">
              <a:buNone/>
            </a:pPr>
            <a:endParaRPr lang="en-US" sz="1600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sz="1600" b="1" i="1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0600" y="30480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7400" y="30480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24000" y="30480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306097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4200" y="30480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3051243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91000" y="306097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306097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57800" y="3078804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91200" y="3065835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0" y="30480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61243" y="30480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cxnSp>
        <p:nvCxnSpPr>
          <p:cNvPr id="20" name="Straight Connector 19"/>
          <p:cNvCxnSpPr>
            <a:endCxn id="6" idx="2"/>
          </p:cNvCxnSpPr>
          <p:nvPr/>
        </p:nvCxnSpPr>
        <p:spPr>
          <a:xfrm>
            <a:off x="685800" y="331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6"/>
          </p:cNvCxnSpPr>
          <p:nvPr/>
        </p:nvCxnSpPr>
        <p:spPr>
          <a:xfrm>
            <a:off x="1447800" y="3314700"/>
            <a:ext cx="76200" cy="17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7" idx="2"/>
          </p:cNvCxnSpPr>
          <p:nvPr/>
        </p:nvCxnSpPr>
        <p:spPr>
          <a:xfrm flipV="1">
            <a:off x="19812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14600" y="3317943"/>
            <a:ext cx="76200" cy="14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6"/>
            <a:endCxn id="10" idx="2"/>
          </p:cNvCxnSpPr>
          <p:nvPr/>
        </p:nvCxnSpPr>
        <p:spPr>
          <a:xfrm flipV="1">
            <a:off x="30480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1" idx="2"/>
          </p:cNvCxnSpPr>
          <p:nvPr/>
        </p:nvCxnSpPr>
        <p:spPr>
          <a:xfrm flipV="1">
            <a:off x="3581400" y="3317943"/>
            <a:ext cx="76200" cy="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2" idx="2"/>
          </p:cNvCxnSpPr>
          <p:nvPr/>
        </p:nvCxnSpPr>
        <p:spPr>
          <a:xfrm flipV="1">
            <a:off x="4114800" y="3327670"/>
            <a:ext cx="76200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6"/>
            <a:endCxn id="13" idx="2"/>
          </p:cNvCxnSpPr>
          <p:nvPr/>
        </p:nvCxnSpPr>
        <p:spPr>
          <a:xfrm>
            <a:off x="4648200" y="332767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6"/>
            <a:endCxn id="14" idx="2"/>
          </p:cNvCxnSpPr>
          <p:nvPr/>
        </p:nvCxnSpPr>
        <p:spPr>
          <a:xfrm>
            <a:off x="5181600" y="3327670"/>
            <a:ext cx="76200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6"/>
            <a:endCxn id="15" idx="2"/>
          </p:cNvCxnSpPr>
          <p:nvPr/>
        </p:nvCxnSpPr>
        <p:spPr>
          <a:xfrm flipV="1">
            <a:off x="5715000" y="3332535"/>
            <a:ext cx="76200" cy="1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6" idx="2"/>
          </p:cNvCxnSpPr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6"/>
            <a:endCxn id="17" idx="2"/>
          </p:cNvCxnSpPr>
          <p:nvPr/>
        </p:nvCxnSpPr>
        <p:spPr>
          <a:xfrm>
            <a:off x="6781800" y="3314700"/>
            <a:ext cx="79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318443" y="3327670"/>
            <a:ext cx="301557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2149813" y="4552545"/>
            <a:ext cx="4464185" cy="385459"/>
            <a:chOff x="939530" y="5154443"/>
            <a:chExt cx="4464185" cy="385459"/>
          </a:xfrm>
        </p:grpSpPr>
        <p:grpSp>
          <p:nvGrpSpPr>
            <p:cNvPr id="79" name="Group 78"/>
            <p:cNvGrpSpPr/>
            <p:nvPr/>
          </p:nvGrpSpPr>
          <p:grpSpPr>
            <a:xfrm>
              <a:off x="939530" y="5154443"/>
              <a:ext cx="2946670" cy="385459"/>
              <a:chOff x="939530" y="5154443"/>
              <a:chExt cx="2946670" cy="38545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939530" y="5158902"/>
                <a:ext cx="1473740" cy="381000"/>
                <a:chOff x="939530" y="5158902"/>
                <a:chExt cx="1473740" cy="38100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H</a:t>
                    </a:r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e</a:t>
                    </a:r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167640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</a:t>
                    </a:r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</a:t>
                    </a:r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2421376" y="5154443"/>
                <a:ext cx="1464824" cy="381000"/>
                <a:chOff x="939530" y="5158902"/>
                <a:chExt cx="1464824" cy="381000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1676400" y="5158902"/>
                  <a:ext cx="727954" cy="381000"/>
                  <a:chOff x="939530" y="5158902"/>
                  <a:chExt cx="727954" cy="38100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w</a:t>
                    </a:r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286484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</p:grpSp>
          </p:grpSp>
        </p:grpSp>
        <p:sp>
          <p:nvSpPr>
            <p:cNvPr id="80" name="Rectangle 79"/>
            <p:cNvSpPr/>
            <p:nvPr/>
          </p:nvSpPr>
          <p:spPr>
            <a:xfrm>
              <a:off x="3886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267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</a:t>
              </a: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48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022715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!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50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 smtClean="0"/>
              <a:t>The built-in len function, allows us to get the length of any given string.</a:t>
            </a:r>
          </a:p>
          <a:p>
            <a:pPr marL="548640" lvl="2" indent="0">
              <a:buNone/>
            </a:pPr>
            <a:endParaRPr lang="en-US" sz="1100" b="1" i="1" smtClean="0"/>
          </a:p>
          <a:p>
            <a:pPr marL="548640" lvl="2" indent="0">
              <a:buNone/>
            </a:pPr>
            <a:endParaRPr lang="en-US" sz="1100" b="1" i="1"/>
          </a:p>
          <a:p>
            <a:pPr marL="548640" lvl="2" indent="0">
              <a:buNone/>
            </a:pPr>
            <a:endParaRPr lang="en-US" sz="1100" b="1" i="1" smtClean="0"/>
          </a:p>
          <a:p>
            <a:pPr marL="548640" lvl="2" indent="0">
              <a:buNone/>
            </a:pPr>
            <a:endParaRPr lang="en-US" sz="1100" b="1" i="1"/>
          </a:p>
          <a:p>
            <a:pPr marL="548640" lvl="2" indent="0">
              <a:buNone/>
            </a:pPr>
            <a:r>
              <a:rPr lang="en-US" sz="1800" smtClean="0"/>
              <a:t>                          </a:t>
            </a:r>
            <a:r>
              <a:rPr lang="en-US" sz="1800"/>
              <a:t>0    1     2    3     4    5    6     7    8    9    10   11 </a:t>
            </a:r>
            <a:endParaRPr lang="en-US" sz="1800" b="1" i="1" smtClean="0"/>
          </a:p>
          <a:p>
            <a:pPr marL="548640" lvl="2" indent="0">
              <a:buNone/>
            </a:pPr>
            <a:endParaRPr lang="en-US" sz="1100" b="1" i="1" smtClean="0"/>
          </a:p>
          <a:p>
            <a:pPr marL="548640" lvl="2" indent="0">
              <a:buNone/>
            </a:pPr>
            <a:r>
              <a:rPr lang="en-US" sz="2400" b="1" i="1" smtClean="0"/>
              <a:t> </a:t>
            </a:r>
            <a:r>
              <a:rPr lang="en-US" sz="2400" b="1" i="1"/>
              <a:t>greeting = 'Hello world!'</a:t>
            </a:r>
          </a:p>
          <a:p>
            <a:pPr marL="548640" lvl="2" indent="0">
              <a:buNone/>
            </a:pPr>
            <a:r>
              <a:rPr lang="en-US" sz="2400" b="1" i="1" smtClean="0"/>
              <a:t> print(len(greeting))</a:t>
            </a:r>
            <a:endParaRPr lang="en-US" sz="2400" b="1" i="1"/>
          </a:p>
          <a:p>
            <a:pPr marL="548640" lvl="2" indent="0">
              <a:buNone/>
            </a:pPr>
            <a:r>
              <a:rPr lang="en-US" sz="2400" b="1" smtClean="0"/>
              <a:t> 12</a:t>
            </a:r>
            <a:endParaRPr lang="en-US" sz="2400" b="1"/>
          </a:p>
          <a:p>
            <a:endParaRPr lang="en-US" sz="2800" smtClean="0"/>
          </a:p>
          <a:p>
            <a:endParaRPr lang="en-US" sz="2000" b="1" i="1"/>
          </a:p>
          <a:p>
            <a:pPr marL="594360" lvl="2" indent="0">
              <a:buNone/>
            </a:pPr>
            <a:endParaRPr lang="en-US" smtClean="0"/>
          </a:p>
          <a:p>
            <a:pPr lvl="1"/>
            <a:endParaRPr lang="en-US" sz="2000"/>
          </a:p>
          <a:p>
            <a:pPr marL="1097280" lvl="4" indent="0">
              <a:buNone/>
            </a:pPr>
            <a:endParaRPr lang="en-US" sz="2000"/>
          </a:p>
          <a:p>
            <a:pPr marL="1097280" lvl="4" indent="0">
              <a:buNone/>
            </a:pPr>
            <a:endParaRPr lang="en-US" sz="1600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sz="1600" b="1" i="1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2209800" y="3200400"/>
            <a:ext cx="4464185" cy="385459"/>
            <a:chOff x="939530" y="5154443"/>
            <a:chExt cx="4464185" cy="385459"/>
          </a:xfrm>
        </p:grpSpPr>
        <p:grpSp>
          <p:nvGrpSpPr>
            <p:cNvPr id="79" name="Group 78"/>
            <p:cNvGrpSpPr/>
            <p:nvPr/>
          </p:nvGrpSpPr>
          <p:grpSpPr>
            <a:xfrm>
              <a:off x="939530" y="5154443"/>
              <a:ext cx="2946670" cy="385459"/>
              <a:chOff x="939530" y="5154443"/>
              <a:chExt cx="2946670" cy="38545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939530" y="5158902"/>
                <a:ext cx="1473740" cy="381000"/>
                <a:chOff x="939530" y="5158902"/>
                <a:chExt cx="1473740" cy="38100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H</a:t>
                    </a:r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e</a:t>
                    </a:r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167640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</a:t>
                    </a:r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</a:t>
                    </a:r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2421376" y="5154443"/>
                <a:ext cx="1464824" cy="381000"/>
                <a:chOff x="939530" y="5158902"/>
                <a:chExt cx="1464824" cy="381000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1676400" y="5158902"/>
                  <a:ext cx="727954" cy="381000"/>
                  <a:chOff x="939530" y="5158902"/>
                  <a:chExt cx="727954" cy="38100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w</a:t>
                    </a:r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286484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</p:grpSp>
          </p:grpSp>
        </p:grpSp>
        <p:sp>
          <p:nvSpPr>
            <p:cNvPr id="80" name="Rectangle 79"/>
            <p:cNvSpPr/>
            <p:nvPr/>
          </p:nvSpPr>
          <p:spPr>
            <a:xfrm>
              <a:off x="3886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267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</a:t>
              </a: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48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022715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!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72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 smtClean="0"/>
              <a:t>Note that the last character in a string is always at the position of </a:t>
            </a:r>
            <a:r>
              <a:rPr lang="en-US" sz="2400" b="1" i="1" smtClean="0"/>
              <a:t>len(…) – 1</a:t>
            </a:r>
            <a:r>
              <a:rPr lang="en-US" sz="2400" smtClean="0"/>
              <a:t>.</a:t>
            </a:r>
          </a:p>
          <a:p>
            <a:pPr marL="548640" lvl="2" indent="0">
              <a:buNone/>
            </a:pPr>
            <a:endParaRPr lang="en-US" sz="1100" b="1" i="1" smtClean="0"/>
          </a:p>
          <a:p>
            <a:pPr marL="548640" lvl="2" indent="0">
              <a:buNone/>
            </a:pPr>
            <a:endParaRPr lang="en-US" sz="1100" b="1" i="1"/>
          </a:p>
          <a:p>
            <a:pPr marL="548640" lvl="2" indent="0">
              <a:buNone/>
            </a:pPr>
            <a:endParaRPr lang="en-US" sz="1100" b="1" i="1" smtClean="0"/>
          </a:p>
          <a:p>
            <a:pPr marL="548640" lvl="2" indent="0">
              <a:buNone/>
            </a:pPr>
            <a:endParaRPr lang="en-US" sz="1100" b="1" i="1"/>
          </a:p>
          <a:p>
            <a:pPr marL="548640" lvl="2" indent="0">
              <a:buNone/>
            </a:pPr>
            <a:r>
              <a:rPr lang="en-US" sz="1800" smtClean="0"/>
              <a:t>                          </a:t>
            </a:r>
            <a:r>
              <a:rPr lang="en-US" sz="1800"/>
              <a:t>0    1     2    3     4    5    6     7    8    9    10   11 </a:t>
            </a:r>
            <a:endParaRPr lang="en-US" sz="1800" b="1" i="1" smtClean="0"/>
          </a:p>
          <a:p>
            <a:pPr marL="548640" lvl="2" indent="0">
              <a:buNone/>
            </a:pPr>
            <a:endParaRPr lang="en-US" sz="1100" b="1" i="1" smtClean="0"/>
          </a:p>
          <a:p>
            <a:pPr marL="548640" lvl="2" indent="0">
              <a:buNone/>
            </a:pPr>
            <a:r>
              <a:rPr lang="en-US" sz="2400" b="1" i="1" smtClean="0"/>
              <a:t> </a:t>
            </a:r>
            <a:r>
              <a:rPr lang="en-US" sz="2400" b="1" i="1"/>
              <a:t>greeting = 'Hello world!'</a:t>
            </a:r>
          </a:p>
          <a:p>
            <a:pPr marL="548640" lvl="2" indent="0">
              <a:buNone/>
            </a:pPr>
            <a:r>
              <a:rPr lang="en-US" sz="2400" b="1" i="1"/>
              <a:t> print(greeting[len(greeting) - 1])</a:t>
            </a:r>
          </a:p>
          <a:p>
            <a:pPr marL="548640" lvl="2" indent="0">
              <a:buNone/>
            </a:pPr>
            <a:r>
              <a:rPr lang="en-US" sz="2400" b="1" smtClean="0"/>
              <a:t> !</a:t>
            </a:r>
            <a:endParaRPr lang="en-US" sz="2400" b="1"/>
          </a:p>
          <a:p>
            <a:endParaRPr lang="en-US" sz="2800" smtClean="0"/>
          </a:p>
          <a:p>
            <a:endParaRPr lang="en-US" sz="2000" b="1" i="1"/>
          </a:p>
          <a:p>
            <a:pPr marL="594360" lvl="2" indent="0">
              <a:buNone/>
            </a:pPr>
            <a:endParaRPr lang="en-US" smtClean="0"/>
          </a:p>
          <a:p>
            <a:pPr lvl="1"/>
            <a:endParaRPr lang="en-US" sz="2000"/>
          </a:p>
          <a:p>
            <a:pPr marL="1097280" lvl="4" indent="0">
              <a:buNone/>
            </a:pPr>
            <a:endParaRPr lang="en-US" sz="2000"/>
          </a:p>
          <a:p>
            <a:pPr marL="1097280" lvl="4" indent="0">
              <a:buNone/>
            </a:pPr>
            <a:endParaRPr lang="en-US" sz="1600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sz="1600" b="1" i="1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2209800" y="3200400"/>
            <a:ext cx="4464185" cy="385459"/>
            <a:chOff x="939530" y="5154443"/>
            <a:chExt cx="4464185" cy="385459"/>
          </a:xfrm>
        </p:grpSpPr>
        <p:grpSp>
          <p:nvGrpSpPr>
            <p:cNvPr id="79" name="Group 78"/>
            <p:cNvGrpSpPr/>
            <p:nvPr/>
          </p:nvGrpSpPr>
          <p:grpSpPr>
            <a:xfrm>
              <a:off x="939530" y="5154443"/>
              <a:ext cx="2946670" cy="385459"/>
              <a:chOff x="939530" y="5154443"/>
              <a:chExt cx="2946670" cy="38545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939530" y="5158902"/>
                <a:ext cx="1473740" cy="381000"/>
                <a:chOff x="939530" y="5158902"/>
                <a:chExt cx="1473740" cy="38100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H</a:t>
                    </a:r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e</a:t>
                    </a:r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167640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</a:t>
                    </a:r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</a:t>
                    </a:r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2421376" y="5154443"/>
                <a:ext cx="1464824" cy="381000"/>
                <a:chOff x="939530" y="5158902"/>
                <a:chExt cx="1464824" cy="381000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1676400" y="5158902"/>
                  <a:ext cx="727954" cy="381000"/>
                  <a:chOff x="939530" y="5158902"/>
                  <a:chExt cx="727954" cy="38100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w</a:t>
                    </a:r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286484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</p:grpSp>
          </p:grpSp>
        </p:grpSp>
        <p:sp>
          <p:nvSpPr>
            <p:cNvPr id="80" name="Rectangle 79"/>
            <p:cNvSpPr/>
            <p:nvPr/>
          </p:nvSpPr>
          <p:spPr>
            <a:xfrm>
              <a:off x="3886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267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</a:t>
              </a: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48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022715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!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33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 smtClean="0"/>
              <a:t>Referring to a position that is beyond the end of the string results in an IndexError.</a:t>
            </a:r>
            <a:endParaRPr lang="en-US" sz="1100" b="1" i="1"/>
          </a:p>
          <a:p>
            <a:endParaRPr lang="en-US" sz="1100" b="1" i="1" smtClean="0"/>
          </a:p>
          <a:p>
            <a:endParaRPr lang="en-US" sz="1100" b="1" i="1"/>
          </a:p>
          <a:p>
            <a:pPr marL="548640" lvl="2" indent="0">
              <a:buNone/>
            </a:pPr>
            <a:endParaRPr lang="en-US" sz="1100" b="1" i="1" smtClean="0"/>
          </a:p>
          <a:p>
            <a:pPr marL="548640" lvl="2" indent="0">
              <a:buNone/>
            </a:pPr>
            <a:endParaRPr lang="en-US" sz="1100" b="1" i="1"/>
          </a:p>
          <a:p>
            <a:pPr marL="548640" lvl="2" indent="0">
              <a:buNone/>
            </a:pPr>
            <a:r>
              <a:rPr lang="en-US" sz="1800" smtClean="0"/>
              <a:t>                          </a:t>
            </a:r>
            <a:r>
              <a:rPr lang="en-US" sz="1800"/>
              <a:t>0    1     2    3     4    5    6     7    8    9    10   11 </a:t>
            </a:r>
            <a:endParaRPr lang="en-US" sz="1800" b="1" i="1" smtClean="0"/>
          </a:p>
          <a:p>
            <a:pPr marL="548640" lvl="2" indent="0">
              <a:buNone/>
            </a:pPr>
            <a:endParaRPr lang="en-US" sz="1100" b="1" i="1" smtClean="0"/>
          </a:p>
          <a:p>
            <a:pPr marL="548640" lvl="2" indent="0">
              <a:buNone/>
            </a:pPr>
            <a:r>
              <a:rPr lang="en-US" sz="2400" b="1" i="1" smtClean="0"/>
              <a:t> </a:t>
            </a:r>
            <a:r>
              <a:rPr lang="en-US" sz="2400" b="1" i="1"/>
              <a:t>greeting = 'Hello world!'</a:t>
            </a:r>
          </a:p>
          <a:p>
            <a:pPr marL="548640" lvl="2" indent="0">
              <a:buNone/>
            </a:pPr>
            <a:r>
              <a:rPr lang="en-US" sz="2400" b="1" i="1"/>
              <a:t> print(greeting[len(greeting</a:t>
            </a:r>
            <a:r>
              <a:rPr lang="en-US" sz="2400" b="1" i="1" smtClean="0"/>
              <a:t>)])</a:t>
            </a:r>
            <a:endParaRPr lang="en-US" sz="2400" b="1" i="1"/>
          </a:p>
          <a:p>
            <a:pPr marL="548640" lvl="2" indent="0">
              <a:buNone/>
            </a:pPr>
            <a:r>
              <a:rPr lang="en-US" sz="2400" b="1"/>
              <a:t> IndexError: string index out of range </a:t>
            </a:r>
          </a:p>
          <a:p>
            <a:pPr marL="548640" lvl="2" indent="0">
              <a:buNone/>
            </a:pPr>
            <a:endParaRPr lang="en-US" sz="2400" b="1"/>
          </a:p>
          <a:p>
            <a:endParaRPr lang="en-US" sz="2800" smtClean="0"/>
          </a:p>
          <a:p>
            <a:endParaRPr lang="en-US" sz="2000" b="1" i="1"/>
          </a:p>
          <a:p>
            <a:pPr marL="594360" lvl="2" indent="0">
              <a:buNone/>
            </a:pPr>
            <a:endParaRPr lang="en-US" smtClean="0"/>
          </a:p>
          <a:p>
            <a:pPr lvl="1"/>
            <a:endParaRPr lang="en-US" sz="2000"/>
          </a:p>
          <a:p>
            <a:pPr marL="1097280" lvl="4" indent="0">
              <a:buNone/>
            </a:pPr>
            <a:endParaRPr lang="en-US" sz="2000"/>
          </a:p>
          <a:p>
            <a:pPr marL="1097280" lvl="4" indent="0">
              <a:buNone/>
            </a:pPr>
            <a:endParaRPr lang="en-US" sz="1600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sz="1600" b="1" i="1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2209800" y="3200400"/>
            <a:ext cx="4464185" cy="385459"/>
            <a:chOff x="939530" y="5154443"/>
            <a:chExt cx="4464185" cy="385459"/>
          </a:xfrm>
        </p:grpSpPr>
        <p:grpSp>
          <p:nvGrpSpPr>
            <p:cNvPr id="79" name="Group 78"/>
            <p:cNvGrpSpPr/>
            <p:nvPr/>
          </p:nvGrpSpPr>
          <p:grpSpPr>
            <a:xfrm>
              <a:off x="939530" y="5154443"/>
              <a:ext cx="2946670" cy="385459"/>
              <a:chOff x="939530" y="5154443"/>
              <a:chExt cx="2946670" cy="38545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939530" y="5158902"/>
                <a:ext cx="1473740" cy="381000"/>
                <a:chOff x="939530" y="5158902"/>
                <a:chExt cx="1473740" cy="38100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H</a:t>
                    </a:r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e</a:t>
                    </a:r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167640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</a:t>
                    </a:r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</a:t>
                    </a:r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2421376" y="5154443"/>
                <a:ext cx="1464824" cy="381000"/>
                <a:chOff x="939530" y="5158902"/>
                <a:chExt cx="1464824" cy="381000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1676400" y="5158902"/>
                  <a:ext cx="727954" cy="381000"/>
                  <a:chOff x="939530" y="5158902"/>
                  <a:chExt cx="727954" cy="38100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w</a:t>
                    </a:r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286484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</p:grpSp>
          </p:grpSp>
        </p:grpSp>
        <p:sp>
          <p:nvSpPr>
            <p:cNvPr id="80" name="Rectangle 79"/>
            <p:cNvSpPr/>
            <p:nvPr/>
          </p:nvSpPr>
          <p:spPr>
            <a:xfrm>
              <a:off x="3886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267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</a:t>
              </a: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48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022715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!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7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 smtClean="0"/>
              <a:t>Just as with any kind of sequence, it is often useful to process a string one item (i.e. character) at a time.</a:t>
            </a:r>
            <a:endParaRPr lang="en-US" sz="1100" b="1" i="1"/>
          </a:p>
          <a:p>
            <a:endParaRPr lang="en-US" sz="1100" b="1" i="1" smtClean="0"/>
          </a:p>
          <a:p>
            <a:endParaRPr lang="en-US" sz="1100" b="1" i="1"/>
          </a:p>
          <a:p>
            <a:pPr marL="548640" lvl="2" indent="0">
              <a:buNone/>
            </a:pPr>
            <a:endParaRPr lang="en-US" sz="1100" b="1" i="1" smtClean="0"/>
          </a:p>
          <a:p>
            <a:pPr marL="548640" lvl="2" indent="0">
              <a:buNone/>
            </a:pPr>
            <a:endParaRPr lang="en-US" sz="1100" b="1" i="1"/>
          </a:p>
          <a:p>
            <a:pPr marL="548640" lvl="2" indent="0">
              <a:buNone/>
            </a:pPr>
            <a:r>
              <a:rPr lang="en-US" sz="1800" smtClean="0"/>
              <a:t>                          </a:t>
            </a:r>
            <a:r>
              <a:rPr lang="en-US" sz="1800"/>
              <a:t>0    1     2    3     4    5    6     7    8    9    10   11 </a:t>
            </a:r>
            <a:endParaRPr lang="en-US" sz="1800" b="1" i="1" smtClean="0"/>
          </a:p>
          <a:p>
            <a:pPr marL="548640" lvl="2" indent="0">
              <a:buNone/>
            </a:pPr>
            <a:r>
              <a:rPr lang="en-US" sz="1400" b="1" i="1" smtClean="0"/>
              <a:t>greeting </a:t>
            </a:r>
            <a:r>
              <a:rPr lang="en-US" sz="1400" b="1" i="1"/>
              <a:t>= 'Hello world</a:t>
            </a:r>
            <a:r>
              <a:rPr lang="en-US" sz="1400" b="1" i="1" smtClean="0"/>
              <a:t>!'</a:t>
            </a:r>
          </a:p>
          <a:p>
            <a:pPr marL="548640" lvl="2" indent="0">
              <a:buNone/>
            </a:pPr>
            <a:r>
              <a:rPr lang="en-US" sz="1400" b="1" i="1"/>
              <a:t>i</a:t>
            </a:r>
            <a:r>
              <a:rPr lang="en-US" sz="1400" b="1" i="1" smtClean="0"/>
              <a:t>ndex = 0</a:t>
            </a:r>
          </a:p>
          <a:p>
            <a:pPr marL="548640" lvl="2" indent="0">
              <a:buNone/>
            </a:pPr>
            <a:r>
              <a:rPr lang="en-US" sz="1400" b="1" i="1"/>
              <a:t>w</a:t>
            </a:r>
            <a:r>
              <a:rPr lang="en-US" sz="1400" b="1" i="1" smtClean="0"/>
              <a:t>hile index &lt; len(greeting) :</a:t>
            </a:r>
          </a:p>
          <a:p>
            <a:pPr marL="548640" lvl="2" indent="0">
              <a:buNone/>
            </a:pPr>
            <a:r>
              <a:rPr lang="en-US" sz="1400" b="1" i="1" smtClean="0"/>
              <a:t>	letter = greeting[index]</a:t>
            </a:r>
          </a:p>
          <a:p>
            <a:pPr marL="548640" lvl="2" indent="0">
              <a:buNone/>
            </a:pPr>
            <a:r>
              <a:rPr lang="en-US" sz="1400" b="1" i="1"/>
              <a:t>	</a:t>
            </a:r>
            <a:r>
              <a:rPr lang="en-US" sz="1400" b="1" i="1" smtClean="0"/>
              <a:t>print(letter)</a:t>
            </a:r>
            <a:endParaRPr lang="en-US" sz="1400" b="1" i="1"/>
          </a:p>
          <a:p>
            <a:pPr marL="548640" lvl="2" indent="0">
              <a:buNone/>
            </a:pPr>
            <a:r>
              <a:rPr lang="en-US" sz="1400" b="1" i="1"/>
              <a:t> </a:t>
            </a:r>
            <a:r>
              <a:rPr lang="en-US" sz="1400" b="1" i="1" smtClean="0"/>
              <a:t>	index += 1</a:t>
            </a:r>
            <a:endParaRPr lang="en-US" sz="1400" b="1" smtClean="0"/>
          </a:p>
          <a:p>
            <a:pPr marL="548640" lvl="2" indent="0">
              <a:buNone/>
            </a:pPr>
            <a:r>
              <a:rPr lang="pt-BR" sz="1400" b="1"/>
              <a:t>H </a:t>
            </a:r>
          </a:p>
          <a:p>
            <a:pPr marL="548640" lvl="2" indent="0">
              <a:buNone/>
            </a:pPr>
            <a:r>
              <a:rPr lang="pt-BR" sz="1400" b="1"/>
              <a:t>e </a:t>
            </a:r>
          </a:p>
          <a:p>
            <a:pPr marL="548640" lvl="2" indent="0">
              <a:buNone/>
            </a:pPr>
            <a:r>
              <a:rPr lang="pt-BR" sz="1400" b="1"/>
              <a:t>l </a:t>
            </a:r>
          </a:p>
          <a:p>
            <a:pPr marL="548640" lvl="2" indent="0">
              <a:buNone/>
            </a:pPr>
            <a:r>
              <a:rPr lang="pt-BR" sz="1400" b="1"/>
              <a:t>l </a:t>
            </a:r>
          </a:p>
          <a:p>
            <a:pPr marL="548640" lvl="2" indent="0">
              <a:buNone/>
            </a:pPr>
            <a:r>
              <a:rPr lang="pt-BR" sz="1400" b="1"/>
              <a:t>o </a:t>
            </a:r>
          </a:p>
          <a:p>
            <a:pPr marL="548640" lvl="2" indent="0">
              <a:buNone/>
            </a:pPr>
            <a:r>
              <a:rPr lang="pt-BR" sz="1400" b="1"/>
              <a:t>  </a:t>
            </a:r>
          </a:p>
          <a:p>
            <a:endParaRPr lang="en-US" sz="2800" smtClean="0"/>
          </a:p>
          <a:p>
            <a:endParaRPr lang="en-US" sz="2000" b="1" i="1"/>
          </a:p>
          <a:p>
            <a:pPr marL="594360" lvl="2" indent="0">
              <a:buNone/>
            </a:pPr>
            <a:endParaRPr lang="en-US" smtClean="0"/>
          </a:p>
          <a:p>
            <a:pPr lvl="1"/>
            <a:endParaRPr lang="en-US" sz="2000"/>
          </a:p>
          <a:p>
            <a:pPr marL="1097280" lvl="4" indent="0">
              <a:buNone/>
            </a:pPr>
            <a:endParaRPr lang="en-US" sz="2000"/>
          </a:p>
          <a:p>
            <a:pPr marL="1097280" lvl="4" indent="0">
              <a:buNone/>
            </a:pPr>
            <a:endParaRPr lang="en-US" sz="1600" b="1" i="1" smtClean="0">
              <a:solidFill>
                <a:schemeClr val="tx1"/>
              </a:solidFill>
            </a:endParaRPr>
          </a:p>
          <a:p>
            <a:pPr marL="1097280" lvl="4" indent="0">
              <a:buNone/>
            </a:pPr>
            <a:endParaRPr lang="en-US" sz="1600" b="1" i="1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2209800" y="3200400"/>
            <a:ext cx="4464185" cy="385459"/>
            <a:chOff x="939530" y="5154443"/>
            <a:chExt cx="4464185" cy="385459"/>
          </a:xfrm>
        </p:grpSpPr>
        <p:grpSp>
          <p:nvGrpSpPr>
            <p:cNvPr id="79" name="Group 78"/>
            <p:cNvGrpSpPr/>
            <p:nvPr/>
          </p:nvGrpSpPr>
          <p:grpSpPr>
            <a:xfrm>
              <a:off x="939530" y="5154443"/>
              <a:ext cx="2946670" cy="385459"/>
              <a:chOff x="939530" y="5154443"/>
              <a:chExt cx="2946670" cy="38545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939530" y="5158902"/>
                <a:ext cx="1473740" cy="381000"/>
                <a:chOff x="939530" y="5158902"/>
                <a:chExt cx="1473740" cy="38100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H</a:t>
                    </a:r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e</a:t>
                    </a:r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167640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</a:t>
                    </a:r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</a:t>
                    </a:r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2421376" y="5154443"/>
                <a:ext cx="1464824" cy="381000"/>
                <a:chOff x="939530" y="5158902"/>
                <a:chExt cx="1464824" cy="381000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1676400" y="5158902"/>
                  <a:ext cx="727954" cy="381000"/>
                  <a:chOff x="939530" y="5158902"/>
                  <a:chExt cx="727954" cy="38100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w</a:t>
                    </a:r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286484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</p:grpSp>
          </p:grpSp>
        </p:grpSp>
        <p:sp>
          <p:nvSpPr>
            <p:cNvPr id="80" name="Rectangle 79"/>
            <p:cNvSpPr/>
            <p:nvPr/>
          </p:nvSpPr>
          <p:spPr>
            <a:xfrm>
              <a:off x="3886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267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</a:t>
              </a: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48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022715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!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31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 smtClean="0"/>
              <a:t>A </a:t>
            </a:r>
            <a:r>
              <a:rPr lang="en-US" sz="2400" b="1" i="1" smtClean="0"/>
              <a:t>slice</a:t>
            </a:r>
            <a:r>
              <a:rPr lang="en-US" sz="2400" smtClean="0"/>
              <a:t> is a substring denoted by </a:t>
            </a:r>
            <a:r>
              <a:rPr lang="en-US" sz="2400" b="1" i="1" smtClean="0"/>
              <a:t>s[n:m]</a:t>
            </a:r>
            <a:r>
              <a:rPr lang="en-US" sz="2400" smtClean="0"/>
              <a:t>, where for string </a:t>
            </a:r>
            <a:r>
              <a:rPr lang="en-US" sz="2400" b="1" i="1" smtClean="0"/>
              <a:t>s</a:t>
            </a:r>
            <a:r>
              <a:rPr lang="en-US" sz="2400" smtClean="0"/>
              <a:t>, a string of characters is returned beginning at position </a:t>
            </a:r>
            <a:r>
              <a:rPr lang="en-US" sz="2400" b="1" i="1" smtClean="0"/>
              <a:t>n</a:t>
            </a:r>
            <a:r>
              <a:rPr lang="en-US" sz="2400" smtClean="0"/>
              <a:t> and extending up to but not including position </a:t>
            </a:r>
            <a:r>
              <a:rPr lang="en-US" sz="2400" b="1" i="1" smtClean="0"/>
              <a:t>m</a:t>
            </a:r>
            <a:r>
              <a:rPr lang="en-US" sz="2400" smtClean="0"/>
              <a:t>.</a:t>
            </a:r>
            <a:endParaRPr lang="en-US" sz="1100" b="1" i="1"/>
          </a:p>
          <a:p>
            <a:endParaRPr lang="en-US" sz="1100" b="1" i="1" smtClean="0"/>
          </a:p>
          <a:p>
            <a:pPr marL="548640" lvl="2" indent="0">
              <a:buNone/>
            </a:pPr>
            <a:endParaRPr lang="en-US" sz="1100" b="1" i="1"/>
          </a:p>
          <a:p>
            <a:pPr marL="548640" lvl="2" indent="0">
              <a:buNone/>
            </a:pPr>
            <a:r>
              <a:rPr lang="en-US" sz="1800" smtClean="0"/>
              <a:t>                          </a:t>
            </a:r>
            <a:r>
              <a:rPr lang="en-US" sz="1800"/>
              <a:t>0    1     2    3     4    5    6     7    8    9    </a:t>
            </a:r>
            <a:r>
              <a:rPr lang="en-US" sz="1800" smtClean="0"/>
              <a:t>10 </a:t>
            </a:r>
            <a:endParaRPr lang="en-US" sz="1800" b="1" i="1" smtClean="0"/>
          </a:p>
          <a:p>
            <a:pPr marL="548640" lvl="2" indent="0">
              <a:buNone/>
            </a:pPr>
            <a:endParaRPr lang="en-US" sz="1400" b="1" i="1" smtClean="0"/>
          </a:p>
          <a:p>
            <a:pPr marL="548640" lvl="2" indent="0">
              <a:buNone/>
            </a:pPr>
            <a:r>
              <a:rPr lang="en-US" sz="1800" b="1" i="1" smtClean="0"/>
              <a:t>word = 'Pythonesque'</a:t>
            </a:r>
          </a:p>
          <a:p>
            <a:pPr marL="548640" lvl="2" indent="0">
              <a:buNone/>
            </a:pPr>
            <a:r>
              <a:rPr lang="en-US" sz="1800" b="1" i="1"/>
              <a:t>p</a:t>
            </a:r>
            <a:r>
              <a:rPr lang="en-US" sz="1800" b="1" i="1" smtClean="0"/>
              <a:t>rint(word[0:6])</a:t>
            </a:r>
          </a:p>
          <a:p>
            <a:pPr marL="548640" lvl="2" indent="0">
              <a:buNone/>
            </a:pPr>
            <a:r>
              <a:rPr lang="en-US" sz="1800" b="1"/>
              <a:t>Python</a:t>
            </a:r>
          </a:p>
          <a:p>
            <a:pPr marL="548640" lvl="2" indent="0">
              <a:buNone/>
            </a:pPr>
            <a:endParaRPr lang="en-US" sz="1800" b="1" i="1" smtClean="0"/>
          </a:p>
          <a:p>
            <a:pPr marL="548640" lvl="2" indent="0">
              <a:buNone/>
            </a:pPr>
            <a:r>
              <a:rPr lang="en-US" sz="1800" b="1" i="1" smtClean="0"/>
              <a:t>print(word[4:7])</a:t>
            </a:r>
          </a:p>
          <a:p>
            <a:pPr marL="548640" lvl="2" indent="0">
              <a:buNone/>
            </a:pPr>
            <a:r>
              <a:rPr lang="en-US" sz="1800" b="1" smtClean="0"/>
              <a:t>one</a:t>
            </a:r>
          </a:p>
          <a:p>
            <a:pPr marL="548640" lvl="2" indent="0">
              <a:buNone/>
            </a:pPr>
            <a:endParaRPr lang="en-US" sz="1400" b="1" i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2209800" y="3200400"/>
            <a:ext cx="4089670" cy="385459"/>
            <a:chOff x="939530" y="5154443"/>
            <a:chExt cx="4089670" cy="385459"/>
          </a:xfrm>
        </p:grpSpPr>
        <p:grpSp>
          <p:nvGrpSpPr>
            <p:cNvPr id="79" name="Group 78"/>
            <p:cNvGrpSpPr/>
            <p:nvPr/>
          </p:nvGrpSpPr>
          <p:grpSpPr>
            <a:xfrm>
              <a:off x="939530" y="5154443"/>
              <a:ext cx="2946670" cy="385459"/>
              <a:chOff x="939530" y="5154443"/>
              <a:chExt cx="2946670" cy="38545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939530" y="5158902"/>
                <a:ext cx="1473740" cy="381000"/>
                <a:chOff x="939530" y="5158902"/>
                <a:chExt cx="1473740" cy="38100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P</a:t>
                    </a:r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y</a:t>
                    </a:r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167640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t</a:t>
                    </a:r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h</a:t>
                    </a:r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2421376" y="5154443"/>
                <a:ext cx="1464824" cy="381000"/>
                <a:chOff x="939530" y="5158902"/>
                <a:chExt cx="1464824" cy="381000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</a:t>
                    </a:r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1676400" y="5158902"/>
                  <a:ext cx="727954" cy="381000"/>
                  <a:chOff x="939530" y="5158902"/>
                  <a:chExt cx="727954" cy="38100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e</a:t>
                    </a:r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286484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s</a:t>
                    </a:r>
                    <a:endParaRPr lang="en-US"/>
                  </a:p>
                </p:txBody>
              </p:sp>
            </p:grpSp>
          </p:grpSp>
        </p:grpSp>
        <p:sp>
          <p:nvSpPr>
            <p:cNvPr id="80" name="Rectangle 79"/>
            <p:cNvSpPr/>
            <p:nvPr/>
          </p:nvSpPr>
          <p:spPr>
            <a:xfrm>
              <a:off x="3886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q</a:t>
              </a:r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267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u</a:t>
              </a: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48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6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Because the updating of variables is such a common yet powerful activity, there are idiomatic syntactic structures that facillitate it.</a:t>
            </a:r>
          </a:p>
          <a:p>
            <a:r>
              <a:rPr lang="en-US" smtClean="0"/>
              <a:t>Assignment operations are paired with other operations.</a:t>
            </a:r>
          </a:p>
          <a:p>
            <a:pPr marL="1143000" lvl="4" indent="0">
              <a:buNone/>
            </a:pPr>
            <a:r>
              <a:rPr lang="en-US" sz="2400" b="1" i="1"/>
              <a:t>x</a:t>
            </a:r>
            <a:r>
              <a:rPr lang="en-US" sz="2400" b="1" i="1" smtClean="0"/>
              <a:t> = 0</a:t>
            </a:r>
          </a:p>
          <a:p>
            <a:pPr marL="1143000" lvl="4" indent="0">
              <a:buNone/>
            </a:pPr>
            <a:r>
              <a:rPr lang="en-US" sz="2400" b="1" i="1"/>
              <a:t>x</a:t>
            </a:r>
            <a:r>
              <a:rPr lang="en-US" sz="2400" b="1" i="1" smtClean="0"/>
              <a:t> = x + 1</a:t>
            </a:r>
          </a:p>
          <a:p>
            <a:pPr marL="1143000" lvl="4" indent="0">
              <a:buNone/>
            </a:pPr>
            <a:r>
              <a:rPr lang="en-US" sz="2400" b="1" i="1"/>
              <a:t>p</a:t>
            </a:r>
            <a:r>
              <a:rPr lang="en-US" sz="2400" b="1" i="1" smtClean="0"/>
              <a:t>rint(x)</a:t>
            </a:r>
          </a:p>
          <a:p>
            <a:pPr marL="1143000" lvl="4" indent="0">
              <a:buNone/>
            </a:pPr>
            <a:r>
              <a:rPr lang="en-US" sz="2400" b="1" i="1"/>
              <a:t>1</a:t>
            </a:r>
            <a:endParaRPr lang="en-US" sz="2400" b="1" i="1" smtClean="0"/>
          </a:p>
          <a:p>
            <a:pPr lvl="4"/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Strings are immutable! Therefore</a:t>
            </a:r>
            <a:r>
              <a:rPr lang="en-US" sz="2400"/>
              <a:t>, as much as you might want to, you cannot change them</a:t>
            </a:r>
            <a:r>
              <a:rPr lang="en-US" sz="2400" smtClean="0"/>
              <a:t>. </a:t>
            </a:r>
          </a:p>
          <a:p>
            <a:r>
              <a:rPr lang="en-US" sz="2400" smtClean="0"/>
              <a:t>You can, however, create new strings.</a:t>
            </a:r>
            <a:endParaRPr lang="en-US" sz="2400"/>
          </a:p>
          <a:p>
            <a:pPr marL="548640" lvl="2" indent="0">
              <a:buNone/>
            </a:pPr>
            <a:r>
              <a:rPr lang="en-US" smtClean="0">
                <a:solidFill>
                  <a:srgbClr val="FF0000"/>
                </a:solidFill>
              </a:rPr>
              <a:t>Incorrect – attempting to modify an existing string…</a:t>
            </a:r>
          </a:p>
          <a:p>
            <a:pPr marL="822960" lvl="3" indent="0">
              <a:buClr>
                <a:srgbClr val="8CADAE"/>
              </a:buClr>
              <a:buNone/>
            </a:pPr>
            <a:r>
              <a:rPr lang="en-US" b="1" i="1">
                <a:solidFill>
                  <a:prstClr val="black"/>
                </a:solidFill>
              </a:rPr>
              <a:t>word = 'Pythonesque'</a:t>
            </a:r>
          </a:p>
          <a:p>
            <a:pPr marL="822960" lvl="3" indent="0">
              <a:buClr>
                <a:srgbClr val="8CADAE"/>
              </a:buClr>
              <a:buNone/>
            </a:pPr>
            <a:r>
              <a:rPr lang="en-US" b="1" i="1">
                <a:solidFill>
                  <a:prstClr val="black"/>
                </a:solidFill>
              </a:rPr>
              <a:t>w</a:t>
            </a:r>
            <a:r>
              <a:rPr lang="en-US" b="1" i="1" smtClean="0">
                <a:solidFill>
                  <a:prstClr val="black"/>
                </a:solidFill>
              </a:rPr>
              <a:t>ord[0] = 'M'</a:t>
            </a:r>
            <a:endParaRPr lang="en-US" b="1" i="1">
              <a:solidFill>
                <a:prstClr val="black"/>
              </a:solidFill>
            </a:endParaRPr>
          </a:p>
          <a:p>
            <a:pPr marL="822960" lvl="3" indent="0">
              <a:buNone/>
            </a:pPr>
            <a:r>
              <a:rPr lang="en-US"/>
              <a:t>TypeError: 'str' object does not support item assignment </a:t>
            </a:r>
            <a:endParaRPr lang="en-US" smtClean="0"/>
          </a:p>
          <a:p>
            <a:pPr marL="822960" lvl="3" indent="0">
              <a:buNone/>
            </a:pPr>
            <a:endParaRPr lang="en-US"/>
          </a:p>
          <a:p>
            <a:pPr marL="548640" lvl="2" indent="0">
              <a:buNone/>
            </a:pPr>
            <a:r>
              <a:rPr lang="en-US" smtClean="0">
                <a:solidFill>
                  <a:srgbClr val="00B050"/>
                </a:solidFill>
              </a:rPr>
              <a:t>Correct – creating a new string…</a:t>
            </a:r>
            <a:endParaRPr lang="en-US">
              <a:solidFill>
                <a:srgbClr val="00B050"/>
              </a:solidFill>
            </a:endParaRPr>
          </a:p>
          <a:p>
            <a:pPr marL="822960" lvl="3" indent="0">
              <a:buClr>
                <a:srgbClr val="8CADAE"/>
              </a:buClr>
              <a:buNone/>
            </a:pPr>
            <a:r>
              <a:rPr lang="en-US" b="1" i="1">
                <a:solidFill>
                  <a:prstClr val="black"/>
                </a:solidFill>
              </a:rPr>
              <a:t>word = 'M' + word[1:11]</a:t>
            </a:r>
          </a:p>
          <a:p>
            <a:pPr marL="822960" lvl="3" indent="0">
              <a:buClr>
                <a:srgbClr val="8CADAE"/>
              </a:buClr>
              <a:buNone/>
            </a:pPr>
            <a:r>
              <a:rPr lang="en-US" b="1" i="1">
                <a:solidFill>
                  <a:prstClr val="black"/>
                </a:solidFill>
              </a:rPr>
              <a:t>print(word</a:t>
            </a:r>
            <a:r>
              <a:rPr lang="en-US" b="1" i="1" smtClean="0">
                <a:solidFill>
                  <a:prstClr val="black"/>
                </a:solidFill>
              </a:rPr>
              <a:t>)</a:t>
            </a:r>
          </a:p>
          <a:p>
            <a:pPr marL="822960" lvl="3" indent="0">
              <a:buClr>
                <a:srgbClr val="8CADAE"/>
              </a:buClr>
              <a:buNone/>
            </a:pPr>
            <a:r>
              <a:rPr lang="en-US" b="1">
                <a:solidFill>
                  <a:prstClr val="black"/>
                </a:solidFill>
              </a:rPr>
              <a:t>Mythonesque</a:t>
            </a:r>
          </a:p>
          <a:p>
            <a:pPr marL="822960" lvl="3" indent="0">
              <a:buClr>
                <a:srgbClr val="8CADAE"/>
              </a:buClr>
              <a:buNone/>
            </a:pPr>
            <a:endParaRPr lang="en-US" b="1" i="1">
              <a:solidFill>
                <a:prstClr val="black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Counting across a string. Here’s an example of performing a count of the number of ‘e’s in a string.</a:t>
            </a:r>
          </a:p>
          <a:p>
            <a:pPr marL="0" indent="0">
              <a:buNone/>
            </a:pPr>
            <a:endParaRPr lang="en-US" sz="1100" b="1" i="1"/>
          </a:p>
          <a:p>
            <a:pPr marL="548640" lvl="2" indent="0">
              <a:buNone/>
            </a:pPr>
            <a:endParaRPr lang="en-US" sz="1100" b="1" i="1"/>
          </a:p>
          <a:p>
            <a:pPr marL="548640" lvl="2" indent="0">
              <a:buNone/>
            </a:pPr>
            <a:r>
              <a:rPr lang="en-US" sz="1800"/>
              <a:t>                          0    1     2    3     4    5    6     7    8    9    10 </a:t>
            </a:r>
            <a:endParaRPr lang="en-US" sz="1800" b="1" i="1"/>
          </a:p>
          <a:p>
            <a:pPr marL="548640" lvl="2" indent="0">
              <a:buNone/>
            </a:pPr>
            <a:endParaRPr lang="en-US" sz="1800" b="1" i="1" smtClean="0"/>
          </a:p>
          <a:p>
            <a:pPr marL="548640" lvl="2" indent="0">
              <a:buNone/>
            </a:pPr>
            <a:r>
              <a:rPr lang="en-US" b="1" i="1" smtClean="0"/>
              <a:t>word = 'Pythonesque</a:t>
            </a:r>
            <a:r>
              <a:rPr lang="en-US" b="1" i="1"/>
              <a:t>' </a:t>
            </a:r>
            <a:endParaRPr lang="en-US" b="1" i="1" smtClean="0"/>
          </a:p>
          <a:p>
            <a:pPr marL="548640" lvl="2" indent="0">
              <a:buNone/>
            </a:pPr>
            <a:r>
              <a:rPr lang="en-US" b="1" i="1" smtClean="0"/>
              <a:t>count = 0</a:t>
            </a:r>
          </a:p>
          <a:p>
            <a:pPr marL="548640" lvl="2" indent="0">
              <a:buNone/>
            </a:pPr>
            <a:r>
              <a:rPr lang="en-US" b="1" i="1"/>
              <a:t>f</a:t>
            </a:r>
            <a:r>
              <a:rPr lang="en-US" b="1" i="1" smtClean="0"/>
              <a:t>or letter in word :</a:t>
            </a:r>
          </a:p>
          <a:p>
            <a:pPr marL="548640" lvl="2" indent="0">
              <a:buNone/>
            </a:pPr>
            <a:r>
              <a:rPr lang="en-US" b="1" i="1" smtClean="0"/>
              <a:t>    if letter == 'e' :</a:t>
            </a:r>
          </a:p>
          <a:p>
            <a:pPr marL="548640" lvl="2" indent="0">
              <a:buNone/>
            </a:pPr>
            <a:r>
              <a:rPr lang="en-US" b="1" i="1" smtClean="0"/>
              <a:t>        count += 1</a:t>
            </a:r>
            <a:endParaRPr lang="en-US" b="1" i="1"/>
          </a:p>
          <a:p>
            <a:pPr marL="548640" lvl="2" indent="0">
              <a:buNone/>
            </a:pPr>
            <a:r>
              <a:rPr lang="en-US" b="1" i="1" smtClean="0"/>
              <a:t>print('There are ' + str(count) + ' </a:t>
            </a:r>
            <a:r>
              <a:rPr lang="en-US" b="1" i="1"/>
              <a:t>\'</a:t>
            </a:r>
            <a:r>
              <a:rPr lang="en-US" b="1" i="1" smtClean="0"/>
              <a:t>e\'s ' + 'in the word.</a:t>
            </a:r>
            <a:r>
              <a:rPr lang="en-US" b="1" i="1"/>
              <a:t> </a:t>
            </a:r>
            <a:r>
              <a:rPr lang="en-US" b="1" i="1" smtClean="0"/>
              <a:t>')</a:t>
            </a:r>
          </a:p>
          <a:p>
            <a:pPr marL="548640" lvl="2" indent="0">
              <a:buNone/>
            </a:pPr>
            <a:endParaRPr lang="en-US" sz="1800" b="1" i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09800" y="2362200"/>
            <a:ext cx="4089670" cy="385459"/>
            <a:chOff x="939530" y="5154443"/>
            <a:chExt cx="4089670" cy="385459"/>
          </a:xfrm>
        </p:grpSpPr>
        <p:grpSp>
          <p:nvGrpSpPr>
            <p:cNvPr id="9" name="Group 8"/>
            <p:cNvGrpSpPr/>
            <p:nvPr/>
          </p:nvGrpSpPr>
          <p:grpSpPr>
            <a:xfrm>
              <a:off x="939530" y="5154443"/>
              <a:ext cx="2946670" cy="385459"/>
              <a:chOff x="939530" y="5154443"/>
              <a:chExt cx="2946670" cy="38545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39530" y="5158902"/>
                <a:ext cx="1473740" cy="381000"/>
                <a:chOff x="939530" y="5158902"/>
                <a:chExt cx="1473740" cy="381000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P</a:t>
                    </a:r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y</a:t>
                    </a:r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67640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t</a:t>
                    </a:r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h</a:t>
                    </a:r>
                    <a:endParaRPr lang="en-US"/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2421376" y="5154443"/>
                <a:ext cx="1464824" cy="381000"/>
                <a:chOff x="939530" y="5158902"/>
                <a:chExt cx="1464824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</a:t>
                    </a:r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676400" y="5158902"/>
                  <a:ext cx="727954" cy="381000"/>
                  <a:chOff x="939530" y="5158902"/>
                  <a:chExt cx="727954" cy="3810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e</a:t>
                    </a:r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286484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s</a:t>
                    </a:r>
                    <a:endParaRPr lang="en-US"/>
                  </a:p>
                </p:txBody>
              </p:sp>
            </p:grpSp>
          </p:grpSp>
        </p:grpSp>
        <p:sp>
          <p:nvSpPr>
            <p:cNvPr id="10" name="Rectangle 9"/>
            <p:cNvSpPr/>
            <p:nvPr/>
          </p:nvSpPr>
          <p:spPr>
            <a:xfrm>
              <a:off x="3886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q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u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8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8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The </a:t>
            </a:r>
            <a:r>
              <a:rPr lang="en-US" sz="2400" b="1" i="1" smtClean="0"/>
              <a:t>in</a:t>
            </a:r>
            <a:r>
              <a:rPr lang="en-US" sz="2400" smtClean="0"/>
              <a:t> operator takes two string operands and returns true if the left string is found as a substring within the right operand.</a:t>
            </a:r>
          </a:p>
          <a:p>
            <a:pPr marL="0" indent="0">
              <a:buNone/>
            </a:pPr>
            <a:endParaRPr lang="en-US" sz="1100" b="1" i="1"/>
          </a:p>
          <a:p>
            <a:pPr marL="548640" lvl="2" indent="0">
              <a:buNone/>
            </a:pPr>
            <a:endParaRPr lang="en-US" sz="1100" b="1" i="1"/>
          </a:p>
          <a:p>
            <a:pPr marL="548640" lvl="2" indent="0">
              <a:buNone/>
            </a:pPr>
            <a:r>
              <a:rPr lang="en-US" sz="1800"/>
              <a:t>                          0    1     2    3     4    5    6     7    8    9    10 </a:t>
            </a:r>
            <a:endParaRPr lang="en-US" sz="1800" b="1" i="1"/>
          </a:p>
          <a:p>
            <a:pPr marL="548640" lvl="2" indent="0">
              <a:buNone/>
            </a:pPr>
            <a:endParaRPr lang="en-US" sz="1800" b="1" i="1" smtClean="0"/>
          </a:p>
          <a:p>
            <a:pPr marL="548640" lvl="2" indent="0">
              <a:buNone/>
            </a:pPr>
            <a:r>
              <a:rPr lang="en-US" sz="2800" b="1" i="1" smtClean="0"/>
              <a:t>word = 'Pythonesque</a:t>
            </a:r>
            <a:r>
              <a:rPr lang="en-US" sz="2800" b="1" i="1"/>
              <a:t>' </a:t>
            </a:r>
            <a:endParaRPr lang="en-US" sz="2800" b="1" i="1" smtClean="0"/>
          </a:p>
          <a:p>
            <a:pPr marL="548640" lvl="2" indent="0">
              <a:buNone/>
            </a:pPr>
            <a:r>
              <a:rPr lang="en-US" sz="2800" b="1" i="1" smtClean="0"/>
              <a:t>'on' in word</a:t>
            </a:r>
          </a:p>
          <a:p>
            <a:pPr marL="548640" lvl="2" indent="0">
              <a:buNone/>
            </a:pPr>
            <a:r>
              <a:rPr lang="en-US" sz="2800" b="1" smtClean="0"/>
              <a:t>True</a:t>
            </a:r>
            <a:endParaRPr lang="en-US" sz="2800" b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09800" y="2738741"/>
            <a:ext cx="4089670" cy="385459"/>
            <a:chOff x="939530" y="5154443"/>
            <a:chExt cx="4089670" cy="385459"/>
          </a:xfrm>
        </p:grpSpPr>
        <p:grpSp>
          <p:nvGrpSpPr>
            <p:cNvPr id="9" name="Group 8"/>
            <p:cNvGrpSpPr/>
            <p:nvPr/>
          </p:nvGrpSpPr>
          <p:grpSpPr>
            <a:xfrm>
              <a:off x="939530" y="5154443"/>
              <a:ext cx="2946670" cy="385459"/>
              <a:chOff x="939530" y="5154443"/>
              <a:chExt cx="2946670" cy="38545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39530" y="5158902"/>
                <a:ext cx="1473740" cy="381000"/>
                <a:chOff x="939530" y="5158902"/>
                <a:chExt cx="1473740" cy="381000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P</a:t>
                    </a:r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y</a:t>
                    </a:r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67640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t</a:t>
                    </a:r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h</a:t>
                    </a:r>
                    <a:endParaRPr lang="en-US"/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2421376" y="5154443"/>
                <a:ext cx="1464824" cy="381000"/>
                <a:chOff x="939530" y="5158902"/>
                <a:chExt cx="1464824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</a:t>
                    </a:r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676400" y="5158902"/>
                  <a:ext cx="727954" cy="381000"/>
                  <a:chOff x="939530" y="5158902"/>
                  <a:chExt cx="727954" cy="3810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e</a:t>
                    </a:r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286484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s</a:t>
                    </a:r>
                    <a:endParaRPr lang="en-US"/>
                  </a:p>
                </p:txBody>
              </p:sp>
            </p:grpSp>
          </p:grpSp>
        </p:grpSp>
        <p:sp>
          <p:nvSpPr>
            <p:cNvPr id="10" name="Rectangle 9"/>
            <p:cNvSpPr/>
            <p:nvPr/>
          </p:nvSpPr>
          <p:spPr>
            <a:xfrm>
              <a:off x="3886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q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u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8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7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The comparison operators allow us to compare two strings. </a:t>
            </a:r>
          </a:p>
          <a:p>
            <a:pPr marL="0" indent="0">
              <a:buNone/>
            </a:pPr>
            <a:endParaRPr lang="en-US" sz="1100" b="1" i="1"/>
          </a:p>
          <a:p>
            <a:pPr marL="548640" lvl="2" indent="0">
              <a:buNone/>
            </a:pPr>
            <a:endParaRPr lang="en-US" sz="1100" b="1" i="1"/>
          </a:p>
          <a:p>
            <a:pPr marL="548640" lvl="2" indent="0">
              <a:buNone/>
            </a:pPr>
            <a:r>
              <a:rPr lang="en-US" sz="1800"/>
              <a:t>                          0    1     2    3     4    5    6     7    8    9    10 </a:t>
            </a:r>
            <a:endParaRPr lang="en-US" sz="1800" b="1" i="1"/>
          </a:p>
          <a:p>
            <a:pPr marL="548640" lvl="2" indent="0">
              <a:buNone/>
            </a:pPr>
            <a:endParaRPr lang="en-US" sz="1800" b="1" i="1" smtClean="0"/>
          </a:p>
          <a:p>
            <a:pPr marL="548640" lvl="2" indent="0">
              <a:buNone/>
            </a:pPr>
            <a:endParaRPr lang="en-US" sz="2800" b="1" i="1" smtClean="0"/>
          </a:p>
          <a:p>
            <a:pPr marL="548640" lvl="2" indent="0">
              <a:buNone/>
            </a:pPr>
            <a:r>
              <a:rPr lang="en-US" sz="2800" b="1" i="1"/>
              <a:t>i</a:t>
            </a:r>
            <a:r>
              <a:rPr lang="en-US" sz="2800" b="1" i="1" smtClean="0"/>
              <a:t>f word == 'Pythonesque</a:t>
            </a:r>
            <a:r>
              <a:rPr lang="en-US" sz="2800" b="1" i="1"/>
              <a:t>'</a:t>
            </a:r>
            <a:r>
              <a:rPr lang="en-US" sz="2800" b="1" i="1" smtClean="0"/>
              <a:t> :</a:t>
            </a:r>
          </a:p>
          <a:p>
            <a:pPr marL="548640" lvl="2" indent="0">
              <a:buNone/>
            </a:pPr>
            <a:r>
              <a:rPr lang="en-US" sz="2800" b="1" i="1" smtClean="0"/>
              <a:t>    print(</a:t>
            </a:r>
            <a:r>
              <a:rPr lang="en-US" sz="2800" b="1" i="1"/>
              <a:t>'</a:t>
            </a:r>
            <a:r>
              <a:rPr lang="en-US" sz="2800" b="1" i="1" smtClean="0"/>
              <a:t>Ni!' )</a:t>
            </a:r>
          </a:p>
          <a:p>
            <a:pPr marL="548640" lvl="2" indent="0">
              <a:buNone/>
            </a:pPr>
            <a:r>
              <a:rPr lang="en-US" sz="2800" b="1" smtClean="0"/>
              <a:t>Ni!</a:t>
            </a:r>
            <a:endParaRPr lang="en-US" sz="2800" b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09800" y="2738741"/>
            <a:ext cx="4089670" cy="385459"/>
            <a:chOff x="939530" y="5154443"/>
            <a:chExt cx="4089670" cy="385459"/>
          </a:xfrm>
        </p:grpSpPr>
        <p:grpSp>
          <p:nvGrpSpPr>
            <p:cNvPr id="9" name="Group 8"/>
            <p:cNvGrpSpPr/>
            <p:nvPr/>
          </p:nvGrpSpPr>
          <p:grpSpPr>
            <a:xfrm>
              <a:off x="939530" y="5154443"/>
              <a:ext cx="2946670" cy="385459"/>
              <a:chOff x="939530" y="5154443"/>
              <a:chExt cx="2946670" cy="38545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39530" y="5158902"/>
                <a:ext cx="1473740" cy="381000"/>
                <a:chOff x="939530" y="5158902"/>
                <a:chExt cx="1473740" cy="381000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P</a:t>
                    </a:r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y</a:t>
                    </a:r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67640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t</a:t>
                    </a:r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h</a:t>
                    </a:r>
                    <a:endParaRPr lang="en-US"/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2421376" y="5154443"/>
                <a:ext cx="1464824" cy="381000"/>
                <a:chOff x="939530" y="5158902"/>
                <a:chExt cx="1464824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</a:t>
                    </a:r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676400" y="5158902"/>
                  <a:ext cx="727954" cy="381000"/>
                  <a:chOff x="939530" y="5158902"/>
                  <a:chExt cx="727954" cy="3810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e</a:t>
                    </a:r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286484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s</a:t>
                    </a:r>
                    <a:endParaRPr lang="en-US"/>
                  </a:p>
                </p:txBody>
              </p:sp>
            </p:grpSp>
          </p:grpSp>
        </p:grpSp>
        <p:sp>
          <p:nvSpPr>
            <p:cNvPr id="10" name="Rectangle 9"/>
            <p:cNvSpPr/>
            <p:nvPr/>
          </p:nvSpPr>
          <p:spPr>
            <a:xfrm>
              <a:off x="3886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q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u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8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2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The comparison operators allow us to compare two strings. </a:t>
            </a:r>
          </a:p>
          <a:p>
            <a:pPr marL="0" indent="0">
              <a:buNone/>
            </a:pPr>
            <a:endParaRPr lang="en-US" sz="1100" b="1" i="1"/>
          </a:p>
          <a:p>
            <a:pPr marL="548640" lvl="2" indent="0">
              <a:buNone/>
            </a:pPr>
            <a:endParaRPr lang="en-US" sz="1100" b="1" i="1"/>
          </a:p>
          <a:p>
            <a:pPr marL="548640" lvl="2" indent="0">
              <a:buNone/>
            </a:pPr>
            <a:r>
              <a:rPr lang="en-US" sz="1800"/>
              <a:t>                          0    1     2    3     4    5    6     7    8    9    10 </a:t>
            </a:r>
            <a:endParaRPr lang="en-US" sz="1800" b="1" i="1"/>
          </a:p>
          <a:p>
            <a:pPr marL="548640" lvl="2" indent="0">
              <a:buNone/>
            </a:pPr>
            <a:endParaRPr lang="en-US" sz="1800" b="1" i="1" smtClean="0"/>
          </a:p>
          <a:p>
            <a:pPr marL="548640" lvl="2" indent="0">
              <a:buNone/>
            </a:pPr>
            <a:endParaRPr lang="en-US" sz="2800" b="1" i="1" smtClean="0"/>
          </a:p>
          <a:p>
            <a:pPr marL="548640" lvl="2" indent="0">
              <a:buNone/>
            </a:pPr>
            <a:r>
              <a:rPr lang="en-US" sz="2800" b="1" i="1" smtClean="0"/>
              <a:t>word &gt; 'Python'</a:t>
            </a:r>
          </a:p>
          <a:p>
            <a:pPr marL="548640" lvl="2" indent="0">
              <a:buNone/>
            </a:pPr>
            <a:r>
              <a:rPr lang="en-US" sz="2800" b="1" smtClean="0"/>
              <a:t>True</a:t>
            </a:r>
          </a:p>
          <a:p>
            <a:pPr marL="548640" lvl="2" indent="0">
              <a:buNone/>
            </a:pPr>
            <a:endParaRPr lang="en-US" sz="2800" b="1" smtClean="0"/>
          </a:p>
          <a:p>
            <a:pPr marL="548640" lvl="2" indent="0">
              <a:buNone/>
            </a:pPr>
            <a:r>
              <a:rPr lang="en-US" sz="2800" b="1" i="1" smtClean="0"/>
              <a:t>'King Arthur' &lt; word</a:t>
            </a:r>
          </a:p>
          <a:p>
            <a:pPr marL="548640" lvl="2" indent="0">
              <a:buNone/>
            </a:pPr>
            <a:r>
              <a:rPr lang="en-US" sz="2800" b="1" smtClean="0"/>
              <a:t>True</a:t>
            </a:r>
            <a:endParaRPr lang="en-US" sz="2800" b="1"/>
          </a:p>
          <a:p>
            <a:pPr marL="548640" lvl="2" indent="0">
              <a:buNone/>
            </a:pPr>
            <a:endParaRPr lang="en-US" sz="2800" b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09800" y="2738741"/>
            <a:ext cx="4089670" cy="385459"/>
            <a:chOff x="939530" y="5154443"/>
            <a:chExt cx="4089670" cy="385459"/>
          </a:xfrm>
        </p:grpSpPr>
        <p:grpSp>
          <p:nvGrpSpPr>
            <p:cNvPr id="9" name="Group 8"/>
            <p:cNvGrpSpPr/>
            <p:nvPr/>
          </p:nvGrpSpPr>
          <p:grpSpPr>
            <a:xfrm>
              <a:off x="939530" y="5154443"/>
              <a:ext cx="2946670" cy="385459"/>
              <a:chOff x="939530" y="5154443"/>
              <a:chExt cx="2946670" cy="38545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39530" y="5158902"/>
                <a:ext cx="1473740" cy="381000"/>
                <a:chOff x="939530" y="5158902"/>
                <a:chExt cx="1473740" cy="381000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P</a:t>
                    </a:r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y</a:t>
                    </a:r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67640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t</a:t>
                    </a:r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h</a:t>
                    </a:r>
                    <a:endParaRPr lang="en-US"/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2421376" y="5154443"/>
                <a:ext cx="1464824" cy="381000"/>
                <a:chOff x="939530" y="5158902"/>
                <a:chExt cx="1464824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939530" y="5158902"/>
                  <a:ext cx="736870" cy="381000"/>
                  <a:chOff x="939530" y="5158902"/>
                  <a:chExt cx="736870" cy="3810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o</a:t>
                    </a:r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29540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</a:t>
                    </a:r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676400" y="5158902"/>
                  <a:ext cx="727954" cy="381000"/>
                  <a:chOff x="939530" y="5158902"/>
                  <a:chExt cx="727954" cy="3810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939530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e</a:t>
                    </a:r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286484" y="5158902"/>
                    <a:ext cx="381000" cy="381000"/>
                  </a:xfrm>
                  <a:prstGeom prst="rect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s</a:t>
                    </a:r>
                    <a:endParaRPr lang="en-US"/>
                  </a:p>
                </p:txBody>
              </p:sp>
            </p:grpSp>
          </p:grpSp>
        </p:grpSp>
        <p:sp>
          <p:nvSpPr>
            <p:cNvPr id="10" name="Rectangle 9"/>
            <p:cNvSpPr/>
            <p:nvPr/>
          </p:nvSpPr>
          <p:spPr>
            <a:xfrm>
              <a:off x="3886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q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u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8200" y="5158902"/>
              <a:ext cx="381000" cy="381000"/>
            </a:xfrm>
            <a:prstGeom prst="rect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3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In Python, all uppercase characters are lexigraphically less than (or to the left of) all lowercase characters.</a:t>
            </a:r>
            <a:endParaRPr lang="en-US" sz="1100" b="1" i="1"/>
          </a:p>
          <a:p>
            <a:pPr marL="548640" lvl="2" indent="0">
              <a:buNone/>
            </a:pPr>
            <a:r>
              <a:rPr lang="en-US" sz="2800" b="1" i="1" smtClean="0"/>
              <a:t>'Zymurgy' </a:t>
            </a:r>
            <a:r>
              <a:rPr lang="en-US" sz="2800" b="1" i="1"/>
              <a:t>&lt; </a:t>
            </a:r>
            <a:r>
              <a:rPr lang="en-US" sz="2800" b="1" i="1" smtClean="0"/>
              <a:t>'aardvark' </a:t>
            </a:r>
          </a:p>
          <a:p>
            <a:pPr marL="548640" lvl="2" indent="0">
              <a:buNone/>
            </a:pPr>
            <a:r>
              <a:rPr lang="en-US" sz="2800" b="1" smtClean="0"/>
              <a:t>True</a:t>
            </a:r>
          </a:p>
          <a:p>
            <a:pPr marL="548640" lvl="2" indent="0">
              <a:buNone/>
            </a:pPr>
            <a:endParaRPr lang="en-US" sz="2800" b="1" smtClean="0"/>
          </a:p>
          <a:p>
            <a:r>
              <a:rPr lang="en-US" sz="2400"/>
              <a:t>To account for </a:t>
            </a:r>
            <a:r>
              <a:rPr lang="en-US" sz="2400" smtClean="0"/>
              <a:t>this we can convert to a common format by using the </a:t>
            </a:r>
            <a:r>
              <a:rPr lang="en-US" sz="2400" b="1" i="1" smtClean="0"/>
              <a:t>lower()</a:t>
            </a:r>
            <a:r>
              <a:rPr lang="en-US" sz="2400" smtClean="0"/>
              <a:t> or </a:t>
            </a:r>
            <a:r>
              <a:rPr lang="en-US" sz="2400" b="1" i="1" smtClean="0"/>
              <a:t>upper()</a:t>
            </a:r>
            <a:r>
              <a:rPr lang="en-US" sz="2400" smtClean="0"/>
              <a:t> string functions.</a:t>
            </a:r>
            <a:endParaRPr lang="en-US" sz="2400"/>
          </a:p>
          <a:p>
            <a:pPr marL="548640" lvl="2" indent="0">
              <a:buNone/>
            </a:pPr>
            <a:r>
              <a:rPr lang="en-US" sz="2800" b="1" i="1" smtClean="0"/>
              <a:t>'Zymurgy'.lower() &lt; 'aardvark'.lower() </a:t>
            </a:r>
            <a:endParaRPr lang="en-US" sz="2800" b="1" i="1"/>
          </a:p>
          <a:p>
            <a:pPr marL="548640" lvl="2" indent="0">
              <a:buNone/>
            </a:pPr>
            <a:r>
              <a:rPr lang="en-US" sz="2800" b="1" smtClean="0"/>
              <a:t>False</a:t>
            </a:r>
            <a:endParaRPr lang="en-US" sz="2800" b="1"/>
          </a:p>
          <a:p>
            <a:pPr marL="548640" lvl="2" indent="0">
              <a:buNone/>
            </a:pPr>
            <a:endParaRPr lang="en-US" sz="2800" b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smtClean="0"/>
              <a:t>Python strings are actually </a:t>
            </a:r>
            <a:r>
              <a:rPr lang="en-US" sz="2800" b="1" i="1" smtClean="0"/>
              <a:t>object</a:t>
            </a:r>
            <a:r>
              <a:rPr lang="en-US" sz="2800" smtClean="0"/>
              <a:t>s.</a:t>
            </a:r>
          </a:p>
          <a:p>
            <a:r>
              <a:rPr lang="en-US" sz="2800"/>
              <a:t>An object is a binding together of data and executable code</a:t>
            </a:r>
            <a:r>
              <a:rPr lang="en-US" sz="2800" smtClean="0"/>
              <a:t>.</a:t>
            </a:r>
          </a:p>
          <a:p>
            <a:r>
              <a:rPr lang="en-US" sz="2800" smtClean="0"/>
              <a:t>The idea is to keep data and the functions that operate upon that data close together.</a:t>
            </a:r>
          </a:p>
          <a:p>
            <a:r>
              <a:rPr lang="en-US" sz="2800" smtClean="0"/>
              <a:t>The binding of data and functions (or behavior) is accomplished by means of </a:t>
            </a:r>
            <a:r>
              <a:rPr lang="en-US" sz="2800" b="1" i="1" smtClean="0"/>
              <a:t>encapsulation</a:t>
            </a:r>
            <a:r>
              <a:rPr lang="en-US" sz="2800" smtClean="0"/>
              <a:t>.</a:t>
            </a:r>
          </a:p>
          <a:p>
            <a:r>
              <a:rPr lang="en-US" sz="2800" b="1" i="1" smtClean="0"/>
              <a:t>Encapsulation</a:t>
            </a:r>
            <a:r>
              <a:rPr lang="en-US" sz="2800" smtClean="0"/>
              <a:t> effectively creates a skin around the data and its related functions—this is what grants objects their objectness.</a:t>
            </a:r>
          </a:p>
          <a:p>
            <a:pPr marL="0" indent="0">
              <a:buNone/>
            </a:pPr>
            <a:endParaRPr lang="en-US" sz="2400"/>
          </a:p>
          <a:p>
            <a:pPr marL="548640" lvl="2" indent="0">
              <a:buNone/>
            </a:pPr>
            <a:endParaRPr lang="en-US" sz="2800" b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smtClean="0"/>
              <a:t>The functions that belong to objects are called </a:t>
            </a:r>
            <a:r>
              <a:rPr lang="en-US" sz="2800" b="1" i="1" smtClean="0"/>
              <a:t>methods</a:t>
            </a:r>
            <a:r>
              <a:rPr lang="en-US" sz="2800" smtClean="0"/>
              <a:t>.</a:t>
            </a:r>
          </a:p>
          <a:p>
            <a:r>
              <a:rPr lang="en-US" sz="2800" smtClean="0"/>
              <a:t>The term method comes from the classical perspective of object-oriented programming wherein objects are said to send </a:t>
            </a:r>
            <a:r>
              <a:rPr lang="en-US" sz="2800" b="1" i="1" smtClean="0"/>
              <a:t>messages</a:t>
            </a:r>
            <a:r>
              <a:rPr lang="en-US" sz="2800" smtClean="0"/>
              <a:t> to each other.</a:t>
            </a:r>
          </a:p>
          <a:p>
            <a:r>
              <a:rPr lang="en-US" sz="2800" b="1" i="1" smtClean="0"/>
              <a:t>When an object receives a message, the method is the way that it responds to that given message.</a:t>
            </a:r>
          </a:p>
          <a:p>
            <a:endParaRPr lang="en-US" sz="2800" smtClean="0"/>
          </a:p>
          <a:p>
            <a:pPr marL="0" indent="0">
              <a:buNone/>
            </a:pPr>
            <a:endParaRPr lang="en-US" sz="2400"/>
          </a:p>
          <a:p>
            <a:pPr marL="548640" lvl="2" indent="0">
              <a:buNone/>
            </a:pPr>
            <a:endParaRPr lang="en-US" sz="2800" b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smtClean="0"/>
              <a:t>By using the type function, we can determine what type or class of object we have.</a:t>
            </a:r>
          </a:p>
          <a:p>
            <a:pPr marL="548640" lvl="2" indent="0">
              <a:buNone/>
            </a:pPr>
            <a:r>
              <a:rPr lang="en-US" sz="2800" b="1" i="1"/>
              <a:t>s</a:t>
            </a:r>
            <a:r>
              <a:rPr lang="en-US" sz="2800" b="1" i="1" smtClean="0"/>
              <a:t> = 'aardvark</a:t>
            </a:r>
            <a:r>
              <a:rPr lang="en-US" sz="2800" b="1" i="1"/>
              <a:t>' </a:t>
            </a:r>
          </a:p>
          <a:p>
            <a:pPr marL="548640" lvl="2" indent="0">
              <a:buNone/>
            </a:pPr>
            <a:r>
              <a:rPr lang="en-US" sz="2800" b="1" i="1"/>
              <a:t>type(s)</a:t>
            </a:r>
          </a:p>
          <a:p>
            <a:pPr marL="0" indent="0">
              <a:buNone/>
            </a:pPr>
            <a:r>
              <a:rPr lang="en-US" sz="2800" b="1" i="1" smtClean="0"/>
              <a:t>      </a:t>
            </a:r>
            <a:r>
              <a:rPr lang="en-US" sz="2800" b="1" smtClean="0"/>
              <a:t>str</a:t>
            </a:r>
            <a:endParaRPr lang="en-US" sz="2800" b="1"/>
          </a:p>
          <a:p>
            <a:endParaRPr lang="en-US" sz="2800" smtClean="0"/>
          </a:p>
          <a:p>
            <a:pPr marL="0" indent="0">
              <a:buNone/>
            </a:pPr>
            <a:endParaRPr lang="en-US" sz="2400"/>
          </a:p>
          <a:p>
            <a:pPr marL="548640" lvl="2" indent="0">
              <a:buNone/>
            </a:pPr>
            <a:endParaRPr lang="en-US" sz="2800" b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smtClean="0"/>
              <a:t>The </a:t>
            </a:r>
            <a:r>
              <a:rPr lang="en-US" sz="2800" b="1" i="1" smtClean="0"/>
              <a:t>dir</a:t>
            </a:r>
            <a:r>
              <a:rPr lang="en-US" sz="2800" smtClean="0"/>
              <a:t> function lists the methods that belong to an object.</a:t>
            </a:r>
          </a:p>
          <a:p>
            <a:pPr marL="548640" lvl="2" indent="0">
              <a:buNone/>
            </a:pPr>
            <a:r>
              <a:rPr lang="en-US" sz="2800" b="1" i="1" smtClean="0"/>
              <a:t>dir(s</a:t>
            </a:r>
            <a:r>
              <a:rPr lang="en-US" sz="2800" b="1" i="1"/>
              <a:t>)</a:t>
            </a:r>
          </a:p>
          <a:p>
            <a:pPr marL="0" indent="0">
              <a:buNone/>
            </a:pPr>
            <a:r>
              <a:rPr lang="en-US" sz="2800" b="1" i="1" smtClean="0"/>
              <a:t>      </a:t>
            </a:r>
            <a:r>
              <a:rPr lang="en-US" sz="2800" b="1"/>
              <a:t>['__add__',</a:t>
            </a:r>
          </a:p>
          <a:p>
            <a:pPr marL="0" indent="0">
              <a:buNone/>
            </a:pPr>
            <a:r>
              <a:rPr lang="en-US" sz="2800" b="1"/>
              <a:t> </a:t>
            </a:r>
            <a:r>
              <a:rPr lang="en-US" sz="2800" b="1" smtClean="0"/>
              <a:t>       …</a:t>
            </a:r>
            <a:endParaRPr lang="en-US" sz="2800" b="1"/>
          </a:p>
          <a:p>
            <a:pPr marL="0" indent="0">
              <a:buNone/>
            </a:pPr>
            <a:r>
              <a:rPr lang="en-US" sz="2800" b="1"/>
              <a:t> </a:t>
            </a:r>
            <a:r>
              <a:rPr lang="en-US" sz="2800" b="1" smtClean="0"/>
              <a:t>       'capitalize</a:t>
            </a:r>
            <a:r>
              <a:rPr lang="en-US" sz="2800" b="1"/>
              <a:t>',</a:t>
            </a:r>
          </a:p>
          <a:p>
            <a:pPr marL="0" indent="0">
              <a:buNone/>
            </a:pPr>
            <a:r>
              <a:rPr lang="en-US" sz="2800" b="1"/>
              <a:t> </a:t>
            </a:r>
            <a:r>
              <a:rPr lang="en-US" sz="2800" b="1" smtClean="0"/>
              <a:t>       …</a:t>
            </a:r>
            <a:endParaRPr lang="en-US" sz="2800" b="1"/>
          </a:p>
          <a:p>
            <a:pPr marL="0" indent="0">
              <a:buNone/>
            </a:pPr>
            <a:r>
              <a:rPr lang="en-US" sz="2800" b="1"/>
              <a:t> </a:t>
            </a:r>
            <a:r>
              <a:rPr lang="en-US" sz="2800" b="1" smtClean="0"/>
              <a:t>       'format</a:t>
            </a:r>
            <a:r>
              <a:rPr lang="en-US" sz="2800" b="1"/>
              <a:t>',</a:t>
            </a:r>
          </a:p>
          <a:p>
            <a:pPr marL="0" indent="0">
              <a:buNone/>
            </a:pPr>
            <a:r>
              <a:rPr lang="en-US" sz="2800" b="1" smtClean="0"/>
              <a:t>        …</a:t>
            </a:r>
            <a:endParaRPr lang="en-US" sz="2800" b="1"/>
          </a:p>
          <a:p>
            <a:pPr marL="0" indent="0">
              <a:buNone/>
            </a:pPr>
            <a:r>
              <a:rPr lang="en-US" sz="2800" b="1"/>
              <a:t> </a:t>
            </a:r>
            <a:r>
              <a:rPr lang="en-US" sz="2800" b="1" smtClean="0"/>
              <a:t>       'zfill</a:t>
            </a:r>
            <a:r>
              <a:rPr lang="en-US" sz="2800" b="1"/>
              <a:t>']</a:t>
            </a:r>
            <a:endParaRPr lang="en-US" sz="2800" smtClean="0"/>
          </a:p>
          <a:p>
            <a:pPr marL="0" indent="0">
              <a:buNone/>
            </a:pPr>
            <a:endParaRPr lang="en-US" sz="2400"/>
          </a:p>
          <a:p>
            <a:pPr marL="548640" lvl="2" indent="0">
              <a:buNone/>
            </a:pPr>
            <a:endParaRPr lang="en-US" sz="2800" b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300" b="1" i="1" smtClean="0"/>
              <a:t>x = x + 1 </a:t>
            </a:r>
            <a:r>
              <a:rPr lang="en-US" sz="3300" smtClean="0"/>
              <a:t>is a simple way of incrementing the value of </a:t>
            </a:r>
            <a:r>
              <a:rPr lang="en-US" sz="3300" b="1" i="1"/>
              <a:t>x</a:t>
            </a:r>
            <a:r>
              <a:rPr lang="en-US" sz="3300" smtClean="0"/>
              <a:t>.</a:t>
            </a:r>
          </a:p>
          <a:p>
            <a:r>
              <a:rPr lang="en-US" sz="3300" smtClean="0"/>
              <a:t>The syntax can be simplified even further, by employing a short-hand notation:</a:t>
            </a:r>
          </a:p>
          <a:p>
            <a:pPr marL="822960" lvl="3" indent="0">
              <a:buNone/>
            </a:pPr>
            <a:r>
              <a:rPr lang="en-US" sz="3200" b="1" i="1">
                <a:solidFill>
                  <a:schemeClr val="tx1"/>
                </a:solidFill>
              </a:rPr>
              <a:t>x += </a:t>
            </a:r>
            <a:r>
              <a:rPr lang="en-US" sz="3200" b="1" i="1" smtClean="0">
                <a:solidFill>
                  <a:schemeClr val="tx1"/>
                </a:solidFill>
              </a:rPr>
              <a:t>1</a:t>
            </a:r>
          </a:p>
          <a:p>
            <a:r>
              <a:rPr lang="en-US" sz="3300"/>
              <a:t>Because this short-hand version requires less typing, it is generally preferred.</a:t>
            </a:r>
          </a:p>
          <a:p>
            <a:pPr marL="0" indent="0">
              <a:buNone/>
            </a:pPr>
            <a:endParaRPr lang="en-US" sz="3300" smtClean="0"/>
          </a:p>
          <a:p>
            <a:pPr lvl="4"/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smtClean="0"/>
              <a:t>Seeing that capitalize() is a string method, we can learn more about it by asking for help.</a:t>
            </a:r>
          </a:p>
          <a:p>
            <a:pPr marL="0" indent="0">
              <a:buNone/>
            </a:pPr>
            <a:endParaRPr lang="en-US" sz="2800" smtClean="0"/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help(str.capitalize)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Help on method_descriptor: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/>
            </a:r>
            <a:br>
              <a:rPr lang="en-US" b="1" i="1">
                <a:solidFill>
                  <a:schemeClr val="tx1"/>
                </a:solidFill>
              </a:rPr>
            </a:br>
            <a:endParaRPr lang="en-US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capitalize(...)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S.capitalize() -&gt; string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Return a copy of the string S with only its first </a:t>
            </a:r>
            <a:r>
              <a:rPr lang="en-US" b="1" i="1" smtClean="0">
                <a:solidFill>
                  <a:schemeClr val="tx1"/>
                </a:solidFill>
              </a:rPr>
              <a:t>character capitalized.</a:t>
            </a:r>
            <a:endParaRPr lang="en-US" b="1" i="1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smtClean="0"/>
              <a:t>To see how it works, we can call or </a:t>
            </a:r>
            <a:r>
              <a:rPr lang="en-US" sz="2800" b="1" i="1" smtClean="0"/>
              <a:t>invoke</a:t>
            </a:r>
            <a:r>
              <a:rPr lang="en-US" sz="2800" smtClean="0"/>
              <a:t> it.</a:t>
            </a:r>
          </a:p>
          <a:p>
            <a:pPr marL="548640" lvl="2" indent="0">
              <a:buNone/>
            </a:pPr>
            <a:r>
              <a:rPr lang="en-US" sz="2800" b="1" i="1" smtClean="0"/>
              <a:t>s.capitalize()</a:t>
            </a:r>
          </a:p>
          <a:p>
            <a:pPr marL="548640" lvl="2" indent="0">
              <a:buNone/>
            </a:pPr>
            <a:r>
              <a:rPr lang="en-US" sz="2800" b="1" smtClean="0"/>
              <a:t>'Aardvark'</a:t>
            </a:r>
          </a:p>
          <a:p>
            <a:pPr marL="548640" lvl="2" indent="0">
              <a:buNone/>
            </a:pPr>
            <a:endParaRPr lang="en-US" sz="2800" smtClean="0"/>
          </a:p>
          <a:p>
            <a:r>
              <a:rPr lang="en-US" sz="2800"/>
              <a:t>Note that objects are </a:t>
            </a:r>
            <a:r>
              <a:rPr lang="en-US" sz="2800" smtClean="0"/>
              <a:t>invoked by </a:t>
            </a:r>
            <a:r>
              <a:rPr lang="en-US" sz="2800"/>
              <a:t>putting a dot after the object reference, and then specifying the method name</a:t>
            </a:r>
            <a:r>
              <a:rPr lang="en-US" sz="2800" smtClean="0"/>
              <a:t>.</a:t>
            </a:r>
          </a:p>
          <a:p>
            <a:r>
              <a:rPr lang="en-US" sz="2800" smtClean="0"/>
              <a:t>This syntactic use of a dot to invoke a method is called </a:t>
            </a:r>
            <a:r>
              <a:rPr lang="en-US" sz="2800" b="1" i="1" smtClean="0"/>
              <a:t>dot notation</a:t>
            </a:r>
            <a:r>
              <a:rPr lang="en-US" sz="2800" smtClean="0"/>
              <a:t>.</a:t>
            </a:r>
            <a:endParaRPr lang="en-US" sz="2800"/>
          </a:p>
          <a:p>
            <a:pPr marL="548640" lvl="2" indent="0">
              <a:buNone/>
            </a:pPr>
            <a:endParaRPr lang="en-US" sz="2800"/>
          </a:p>
          <a:p>
            <a:pPr marL="548640" lvl="2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400"/>
          </a:p>
          <a:p>
            <a:pPr marL="548640" lvl="2" indent="0">
              <a:buNone/>
            </a:pPr>
            <a:endParaRPr lang="en-US" sz="2800" b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smtClean="0"/>
              <a:t>Now let’s </a:t>
            </a:r>
            <a:r>
              <a:rPr lang="en-US" sz="2800" b="1" i="1" smtClean="0"/>
              <a:t>invoke</a:t>
            </a:r>
            <a:r>
              <a:rPr lang="en-US" sz="2800" smtClean="0"/>
              <a:t> the find method.</a:t>
            </a:r>
          </a:p>
          <a:p>
            <a:pPr marL="1097280" lvl="4" indent="0">
              <a:buNone/>
            </a:pPr>
            <a:r>
              <a:rPr lang="en-US" sz="2400" b="1" i="1"/>
              <a:t>s = </a:t>
            </a:r>
            <a:r>
              <a:rPr lang="en-US" sz="2400" b="1" i="1" smtClean="0"/>
              <a:t>'shrubbery' </a:t>
            </a:r>
          </a:p>
          <a:p>
            <a:pPr marL="1097280" lvl="4" indent="0">
              <a:buNone/>
            </a:pPr>
            <a:r>
              <a:rPr lang="en-US" sz="2400" b="1" i="1" smtClean="0"/>
              <a:t>s.find('r')</a:t>
            </a:r>
          </a:p>
          <a:p>
            <a:pPr marL="1097280" lvl="4" indent="0">
              <a:buNone/>
            </a:pPr>
            <a:r>
              <a:rPr lang="en-US" sz="2400" b="1" smtClean="0"/>
              <a:t>2</a:t>
            </a:r>
          </a:p>
          <a:p>
            <a:pPr marL="1097280" lvl="4" indent="0">
              <a:buNone/>
            </a:pPr>
            <a:endParaRPr lang="en-US" sz="2400" b="1" smtClean="0"/>
          </a:p>
          <a:p>
            <a:pPr marL="1097280" lvl="4" indent="0">
              <a:buNone/>
            </a:pPr>
            <a:r>
              <a:rPr lang="en-US" sz="2400" b="1" i="1"/>
              <a:t>s.find(</a:t>
            </a:r>
            <a:r>
              <a:rPr lang="en-US" sz="2400" b="1" i="1" smtClean="0"/>
              <a:t>'r', 3)</a:t>
            </a:r>
          </a:p>
          <a:p>
            <a:pPr marL="1097280" lvl="4" indent="0">
              <a:buNone/>
            </a:pPr>
            <a:r>
              <a:rPr lang="en-US" sz="2400" b="1"/>
              <a:t>7</a:t>
            </a:r>
            <a:endParaRPr lang="en-US" sz="2400" b="1" smtClean="0"/>
          </a:p>
          <a:p>
            <a:pPr marL="1097280" lvl="4" indent="0">
              <a:buNone/>
            </a:pPr>
            <a:endParaRPr lang="en-US" sz="2400" b="1"/>
          </a:p>
          <a:p>
            <a:pPr marL="1097280" lvl="4" indent="0">
              <a:buNone/>
            </a:pPr>
            <a:r>
              <a:rPr lang="en-US" sz="2400" b="1" i="1" smtClean="0"/>
              <a:t>s.find('er</a:t>
            </a:r>
            <a:r>
              <a:rPr lang="en-US" sz="2400" b="1" i="1"/>
              <a:t>', </a:t>
            </a:r>
            <a:r>
              <a:rPr lang="en-US" sz="2400" b="1" i="1" smtClean="0"/>
              <a:t>2)</a:t>
            </a:r>
          </a:p>
          <a:p>
            <a:pPr marL="1097280" lvl="4" indent="0">
              <a:buNone/>
            </a:pPr>
            <a:r>
              <a:rPr lang="en-US" sz="2400" b="1"/>
              <a:t>6</a:t>
            </a:r>
            <a:endParaRPr lang="en-US" sz="2400" b="1" smtClean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smtClean="0"/>
              <a:t>An important “clean-up” method is </a:t>
            </a:r>
            <a:r>
              <a:rPr lang="en-US" sz="2400" b="1" i="1" smtClean="0"/>
              <a:t>strip</a:t>
            </a:r>
            <a:r>
              <a:rPr lang="en-US" sz="2400" b="1" i="1" smtClean="0"/>
              <a:t>()</a:t>
            </a:r>
            <a:r>
              <a:rPr lang="en-US" sz="2400" smtClean="0"/>
              <a:t>.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000" b="1" i="1">
                <a:solidFill>
                  <a:prstClr val="black"/>
                </a:solidFill>
              </a:rPr>
              <a:t>s = '      shrubbery     '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000" b="1" i="1">
                <a:solidFill>
                  <a:prstClr val="black"/>
                </a:solidFill>
              </a:rPr>
              <a:t>s = s.strip()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000" b="1" i="1">
                <a:solidFill>
                  <a:prstClr val="black"/>
                </a:solidFill>
              </a:rPr>
              <a:t>print(s[0:5])</a:t>
            </a: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000" b="1" smtClean="0">
                <a:solidFill>
                  <a:prstClr val="black"/>
                </a:solidFill>
              </a:rPr>
              <a:t>shrub</a:t>
            </a:r>
            <a:endParaRPr lang="en-US" sz="2400" smtClean="0"/>
          </a:p>
          <a:p>
            <a:r>
              <a:rPr lang="en-US" sz="2400" b="1" i="1"/>
              <a:t>rstrip() </a:t>
            </a:r>
            <a:r>
              <a:rPr lang="en-US" sz="2400"/>
              <a:t>is a similar method, but it only </a:t>
            </a:r>
            <a:r>
              <a:rPr lang="en-US" sz="2400"/>
              <a:t>strips </a:t>
            </a:r>
            <a:r>
              <a:rPr lang="en-US" sz="2400" smtClean="0"/>
              <a:t>at the </a:t>
            </a:r>
            <a:r>
              <a:rPr lang="en-US" sz="2400"/>
              <a:t>end, and it lets you specify a </a:t>
            </a:r>
            <a:r>
              <a:rPr lang="en-US" sz="2400"/>
              <a:t>non-whitespace </a:t>
            </a:r>
            <a:r>
              <a:rPr lang="en-US" sz="2400" smtClean="0"/>
              <a:t>character to strip out. </a:t>
            </a:r>
            <a:endParaRPr lang="en-US" sz="2400"/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000" b="1" i="1" smtClean="0">
                <a:solidFill>
                  <a:prstClr val="black"/>
                </a:solidFill>
              </a:rPr>
              <a:t>s </a:t>
            </a:r>
            <a:r>
              <a:rPr lang="en-US" sz="2000" b="1" i="1">
                <a:solidFill>
                  <a:prstClr val="black"/>
                </a:solidFill>
              </a:rPr>
              <a:t>= </a:t>
            </a:r>
            <a:r>
              <a:rPr lang="en-US" sz="2000" b="1" i="1" smtClean="0">
                <a:solidFill>
                  <a:prstClr val="black"/>
                </a:solidFill>
              </a:rPr>
              <a:t>'*****shrubbery*****'</a:t>
            </a:r>
            <a:endParaRPr lang="en-US" sz="20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000" b="1" i="1">
                <a:solidFill>
                  <a:prstClr val="black"/>
                </a:solidFill>
              </a:rPr>
              <a:t>s </a:t>
            </a:r>
            <a:r>
              <a:rPr lang="en-US" sz="2000" b="1" i="1">
                <a:solidFill>
                  <a:prstClr val="black"/>
                </a:solidFill>
              </a:rPr>
              <a:t>= </a:t>
            </a:r>
            <a:r>
              <a:rPr lang="en-US" sz="2000" b="1" i="1" smtClean="0">
                <a:solidFill>
                  <a:prstClr val="black"/>
                </a:solidFill>
              </a:rPr>
              <a:t>s.rstrip('*')</a:t>
            </a:r>
            <a:endParaRPr lang="en-US" sz="20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000" b="1" i="1" smtClean="0">
                <a:solidFill>
                  <a:prstClr val="black"/>
                </a:solidFill>
              </a:rPr>
              <a:t>print(s)</a:t>
            </a:r>
            <a:endParaRPr lang="en-US" sz="2000" b="1" i="1">
              <a:solidFill>
                <a:prstClr val="black"/>
              </a:solidFill>
            </a:endParaRPr>
          </a:p>
          <a:p>
            <a:pPr marL="1097280" lvl="4" indent="0">
              <a:buClr>
                <a:srgbClr val="8FB08C"/>
              </a:buClr>
              <a:buNone/>
            </a:pPr>
            <a:r>
              <a:rPr lang="en-US" sz="2000" b="1">
                <a:solidFill>
                  <a:prstClr val="black"/>
                </a:solidFill>
              </a:rPr>
              <a:t>*****shrubbery</a:t>
            </a:r>
          </a:p>
          <a:p>
            <a:endParaRPr lang="en-US" sz="2800" smtClean="0"/>
          </a:p>
          <a:p>
            <a:endParaRPr lang="en-US" sz="2800" smtClean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b="1" i="1" smtClean="0"/>
              <a:t>startswith</a:t>
            </a:r>
            <a:r>
              <a:rPr lang="en-US" sz="2800" b="1" i="1"/>
              <a:t>()</a:t>
            </a:r>
            <a:r>
              <a:rPr lang="en-US" sz="2800"/>
              <a:t> is </a:t>
            </a:r>
            <a:r>
              <a:rPr lang="en-US" sz="2800" smtClean="0"/>
              <a:t>also a </a:t>
            </a:r>
            <a:r>
              <a:rPr lang="en-US" sz="2800"/>
              <a:t>convenient method</a:t>
            </a:r>
            <a:r>
              <a:rPr lang="en-US" sz="2800" smtClean="0"/>
              <a:t>.</a:t>
            </a:r>
          </a:p>
          <a:p>
            <a:pPr marL="1097280" lvl="4" indent="0">
              <a:buNone/>
            </a:pPr>
            <a:endParaRPr lang="en-US" sz="2400" b="1" i="1" smtClean="0"/>
          </a:p>
          <a:p>
            <a:pPr marL="1097280" lvl="4" indent="0">
              <a:buNone/>
            </a:pPr>
            <a:r>
              <a:rPr lang="en-US" sz="2400" b="1" i="1" smtClean="0"/>
              <a:t>s </a:t>
            </a:r>
            <a:r>
              <a:rPr lang="en-US" sz="2400" b="1" i="1"/>
              <a:t>= </a:t>
            </a:r>
            <a:r>
              <a:rPr lang="en-US" sz="2400" b="1" i="1" smtClean="0"/>
              <a:t>'dead parrot'</a:t>
            </a:r>
            <a:endParaRPr lang="en-US" sz="2400" b="1" i="1"/>
          </a:p>
          <a:p>
            <a:pPr marL="1097280" lvl="4" indent="0">
              <a:buNone/>
            </a:pPr>
            <a:r>
              <a:rPr lang="en-US" sz="2400" b="1" i="1" smtClean="0"/>
              <a:t>s.startswith('dead')</a:t>
            </a:r>
            <a:endParaRPr lang="en-US" sz="2400" b="1" i="1"/>
          </a:p>
          <a:p>
            <a:pPr marL="0" indent="0">
              <a:buNone/>
            </a:pPr>
            <a:r>
              <a:rPr lang="en-US" sz="2800" smtClean="0"/>
              <a:t>	  </a:t>
            </a:r>
            <a:r>
              <a:rPr lang="en-US" sz="2400" b="1"/>
              <a:t>True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smtClean="0"/>
              <a:t>We often use a series of operations to parse data.</a:t>
            </a:r>
          </a:p>
          <a:p>
            <a:pPr marL="0" indent="0">
              <a:buNone/>
            </a:pPr>
            <a:endParaRPr lang="en-US" sz="3200" smtClean="0"/>
          </a:p>
          <a:p>
            <a:pPr marL="548640" lvl="2" indent="0">
              <a:buNone/>
            </a:pPr>
            <a:r>
              <a:rPr lang="en-US" sz="1800" b="1" i="1"/>
              <a:t>s</a:t>
            </a:r>
            <a:r>
              <a:rPr lang="en-US" sz="1800" b="1" i="1" smtClean="0"/>
              <a:t> </a:t>
            </a:r>
            <a:r>
              <a:rPr lang="en-US" sz="1800" b="1" i="1"/>
              <a:t>= </a:t>
            </a:r>
            <a:r>
              <a:rPr lang="en-US" sz="1800" b="1" i="1" smtClean="0"/>
              <a:t>'http</a:t>
            </a:r>
            <a:r>
              <a:rPr lang="en-US" sz="1800" b="1" i="1"/>
              <a:t>://</a:t>
            </a:r>
            <a:r>
              <a:rPr lang="en-US" sz="1800" b="1" i="1" smtClean="0"/>
              <a:t>www.stpacossecondchancedogrescue.org/user/login'</a:t>
            </a:r>
            <a:endParaRPr lang="en-US" sz="1800" b="1" i="1"/>
          </a:p>
          <a:p>
            <a:pPr marL="548640" lvl="2" indent="0">
              <a:buNone/>
            </a:pPr>
            <a:r>
              <a:rPr lang="en-US" sz="1800" b="1" i="1" smtClean="0"/>
              <a:t>start_pos = s.find('://') + 3</a:t>
            </a:r>
          </a:p>
          <a:p>
            <a:pPr marL="548640" lvl="2" indent="0">
              <a:buNone/>
            </a:pPr>
            <a:r>
              <a:rPr lang="en-US" sz="1800" b="1" i="1" smtClean="0"/>
              <a:t>end_pos = s.find('/',  start_pos)</a:t>
            </a:r>
          </a:p>
          <a:p>
            <a:pPr marL="548640" lvl="2" indent="0">
              <a:buNone/>
            </a:pPr>
            <a:r>
              <a:rPr lang="en-US" sz="1800" b="1" i="1" smtClean="0"/>
              <a:t>home_page = s[start_pos : end_pos]</a:t>
            </a:r>
          </a:p>
          <a:p>
            <a:pPr marL="548640" lvl="2" indent="0">
              <a:buNone/>
            </a:pPr>
            <a:r>
              <a:rPr lang="en-US" sz="1800" b="1" i="1"/>
              <a:t>print(home_page)</a:t>
            </a:r>
          </a:p>
          <a:p>
            <a:pPr marL="548640" lvl="2" indent="0">
              <a:buNone/>
            </a:pPr>
            <a:r>
              <a:rPr lang="en-US" sz="1800" b="1"/>
              <a:t>www.stpacossecondchancedogrescue.org</a:t>
            </a:r>
          </a:p>
          <a:p>
            <a:pPr marL="548640" lvl="2" indent="0">
              <a:buNone/>
            </a:pPr>
            <a:endParaRPr lang="en-US" sz="1700" b="1" i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3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smtClean="0"/>
              <a:t>Note that by refactoring our code, we can make it clearer and more reusable.</a:t>
            </a:r>
          </a:p>
          <a:p>
            <a:endParaRPr lang="en-US" sz="3200" smtClean="0"/>
          </a:p>
          <a:p>
            <a:pPr marL="548640" lvl="2" indent="0">
              <a:buNone/>
            </a:pPr>
            <a:r>
              <a:rPr lang="en-US" sz="1800" b="1" i="1" smtClean="0"/>
              <a:t>target_start_str = '://'</a:t>
            </a:r>
          </a:p>
          <a:p>
            <a:pPr marL="548640" lvl="2" indent="0">
              <a:buNone/>
            </a:pPr>
            <a:r>
              <a:rPr lang="en-US" sz="1800" b="1" i="1" smtClean="0"/>
              <a:t>target_end_str = '/'</a:t>
            </a:r>
          </a:p>
          <a:p>
            <a:pPr marL="548640" lvl="2" indent="0">
              <a:buNone/>
            </a:pPr>
            <a:r>
              <a:rPr lang="en-US" sz="1800" b="1" i="1" smtClean="0"/>
              <a:t>s </a:t>
            </a:r>
            <a:r>
              <a:rPr lang="en-US" sz="1800" b="1" i="1"/>
              <a:t>= </a:t>
            </a:r>
            <a:r>
              <a:rPr lang="en-US" sz="1800" b="1" i="1" smtClean="0"/>
              <a:t>'http</a:t>
            </a:r>
            <a:r>
              <a:rPr lang="en-US" sz="1800" b="1" i="1"/>
              <a:t>://</a:t>
            </a:r>
            <a:r>
              <a:rPr lang="en-US" sz="1800" b="1" i="1" smtClean="0"/>
              <a:t>www.stpacossecondchancedogrescue.org/user/login'</a:t>
            </a:r>
            <a:endParaRPr lang="en-US" sz="1800" b="1" i="1"/>
          </a:p>
          <a:p>
            <a:pPr marL="548640" lvl="2" indent="0">
              <a:buNone/>
            </a:pPr>
            <a:r>
              <a:rPr lang="en-US" sz="1800" b="1" i="1" smtClean="0"/>
              <a:t>start_pos = s.find(target_start_str) + len(target_start_str)</a:t>
            </a:r>
          </a:p>
          <a:p>
            <a:pPr marL="548640" lvl="2" indent="0">
              <a:buNone/>
            </a:pPr>
            <a:r>
              <a:rPr lang="en-US" sz="1800" b="1" i="1" smtClean="0"/>
              <a:t>end_pos = s.find(target_end_str,  start_pos)</a:t>
            </a:r>
          </a:p>
          <a:p>
            <a:pPr marL="548640" lvl="2" indent="0">
              <a:buNone/>
            </a:pPr>
            <a:r>
              <a:rPr lang="en-US" sz="1800" b="1" i="1" smtClean="0"/>
              <a:t>home_page = s[start_pos : end_pos]</a:t>
            </a:r>
          </a:p>
          <a:p>
            <a:pPr marL="548640" lvl="2" indent="0">
              <a:buNone/>
            </a:pPr>
            <a:r>
              <a:rPr lang="en-US" sz="1800" b="1" i="1"/>
              <a:t>print(home_page)</a:t>
            </a:r>
          </a:p>
          <a:p>
            <a:pPr marL="548640" lvl="2" indent="0">
              <a:buNone/>
            </a:pPr>
            <a:r>
              <a:rPr lang="en-US" sz="1800" b="1"/>
              <a:t>www.stpacossecondchancedogrescue.org</a:t>
            </a:r>
          </a:p>
          <a:p>
            <a:pPr marL="548640" lvl="2" indent="0">
              <a:buNone/>
            </a:pPr>
            <a:endParaRPr lang="en-US" sz="1700" b="1" i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"/>
              <a:t>The format operator, </a:t>
            </a:r>
            <a:r>
              <a:rPr lang="en-US" sz="2000" b="1" i="1"/>
              <a:t>%</a:t>
            </a:r>
            <a:r>
              <a:rPr lang="en-US" sz="2000"/>
              <a:t>, allows us to construct formatted strings by means of </a:t>
            </a:r>
            <a:r>
              <a:rPr lang="en-US" sz="2000" b="1" i="1"/>
              <a:t>string interpolation</a:t>
            </a:r>
            <a:r>
              <a:rPr lang="en-US" sz="2000"/>
              <a:t>.</a:t>
            </a:r>
          </a:p>
          <a:p>
            <a:endParaRPr lang="en-US" sz="2800" smtClean="0"/>
          </a:p>
          <a:p>
            <a:pPr marL="548640" lvl="2" indent="0">
              <a:buNone/>
            </a:pPr>
            <a:r>
              <a:rPr lang="en-US" sz="1600" b="1" i="1" smtClean="0"/>
              <a:t>s = 'What</a:t>
            </a:r>
            <a:r>
              <a:rPr lang="en-US" sz="1600" b="1" i="1"/>
              <a:t>... is your favourite colour</a:t>
            </a:r>
            <a:r>
              <a:rPr lang="en-US" sz="1600" b="1" i="1" smtClean="0"/>
              <a:t>? %s. Go </a:t>
            </a:r>
            <a:r>
              <a:rPr lang="en-US" sz="1600" b="1" i="1"/>
              <a:t>on. Off you go</a:t>
            </a:r>
            <a:r>
              <a:rPr lang="en-US" sz="1600" b="1" i="1" smtClean="0"/>
              <a:t>.' \</a:t>
            </a:r>
          </a:p>
          <a:p>
            <a:pPr marL="548640" lvl="2" indent="0">
              <a:buNone/>
            </a:pPr>
            <a:r>
              <a:rPr lang="en-US" sz="1600" b="1" i="1" smtClean="0"/>
              <a:t>% (raw_input('What</a:t>
            </a:r>
            <a:r>
              <a:rPr lang="en-US" sz="1600" b="1" i="1"/>
              <a:t>... is your favourite colour? </a:t>
            </a:r>
            <a:r>
              <a:rPr lang="en-US" sz="1600" b="1" i="1" smtClean="0"/>
              <a:t>'))</a:t>
            </a:r>
          </a:p>
          <a:p>
            <a:pPr marL="548640" lvl="2" indent="0">
              <a:buNone/>
            </a:pPr>
            <a:r>
              <a:rPr lang="en-US" sz="1600" b="1" i="1"/>
              <a:t>p</a:t>
            </a:r>
            <a:r>
              <a:rPr lang="en-US" sz="1600" b="1" i="1" smtClean="0"/>
              <a:t>rint(s)</a:t>
            </a:r>
          </a:p>
          <a:p>
            <a:pPr marL="548640" lvl="2" indent="0">
              <a:buNone/>
            </a:pPr>
            <a:endParaRPr lang="en-US" sz="3200"/>
          </a:p>
          <a:p>
            <a:r>
              <a:rPr lang="en-US" sz="2000"/>
              <a:t>The format operator has two </a:t>
            </a:r>
            <a:r>
              <a:rPr lang="en-US" sz="2000" smtClean="0"/>
              <a:t>operands, where the first a </a:t>
            </a:r>
            <a:r>
              <a:rPr lang="en-US" sz="2000"/>
              <a:t>the string that contains one or more format </a:t>
            </a:r>
            <a:r>
              <a:rPr lang="en-US" sz="2000" smtClean="0"/>
              <a:t>sequences.</a:t>
            </a:r>
          </a:p>
          <a:p>
            <a:r>
              <a:rPr lang="en-US" sz="2000" smtClean="0"/>
              <a:t>Each format sequence is a place holder for the string being constructed.</a:t>
            </a:r>
          </a:p>
          <a:p>
            <a:r>
              <a:rPr lang="en-US" sz="2000" smtClean="0"/>
              <a:t>The second operand is a tuple (comma delimited value sequence) containing the value to will be inserted into the successive place holders.</a:t>
            </a:r>
            <a:endParaRPr lang="en-US" sz="2000"/>
          </a:p>
          <a:p>
            <a:pPr marL="548640" lvl="2" indent="0">
              <a:buNone/>
            </a:pPr>
            <a:endParaRPr lang="en-US" sz="1800" b="1" i="1" smtClean="0"/>
          </a:p>
          <a:p>
            <a:pPr marL="548640" lvl="2" indent="0">
              <a:buNone/>
            </a:pPr>
            <a:r>
              <a:rPr lang="en-US" sz="1800" b="1" i="1" smtClean="0"/>
              <a:t> </a:t>
            </a:r>
            <a:endParaRPr lang="en-US" sz="1700" b="1" i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5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" smtClean="0"/>
              <a:t>The various format sequences are based upon the type of value they are holding a place for.</a:t>
            </a:r>
          </a:p>
          <a:p>
            <a:r>
              <a:rPr lang="en-US" sz="2000" smtClean="0"/>
              <a:t>The format sequences for decimal, floating point, and string are, respectively:</a:t>
            </a:r>
          </a:p>
          <a:p>
            <a:endParaRPr lang="en-US" sz="2000" smtClean="0"/>
          </a:p>
          <a:p>
            <a:pPr marL="1097280" lvl="4" indent="0">
              <a:buNone/>
            </a:pPr>
            <a:r>
              <a:rPr lang="en-US" sz="2000" b="1" i="1">
                <a:solidFill>
                  <a:schemeClr val="tx1"/>
                </a:solidFill>
              </a:rPr>
              <a:t>%d</a:t>
            </a:r>
          </a:p>
          <a:p>
            <a:pPr marL="1097280" lvl="4" indent="0">
              <a:buNone/>
            </a:pPr>
            <a:r>
              <a:rPr lang="en-US" sz="2000" b="1" i="1">
                <a:solidFill>
                  <a:schemeClr val="tx1"/>
                </a:solidFill>
              </a:rPr>
              <a:t>%g</a:t>
            </a:r>
          </a:p>
          <a:p>
            <a:pPr marL="1097280" lvl="4" indent="0">
              <a:buNone/>
            </a:pPr>
            <a:r>
              <a:rPr lang="en-US" sz="2000" b="1" i="1">
                <a:solidFill>
                  <a:schemeClr val="tx1"/>
                </a:solidFill>
              </a:rPr>
              <a:t>%s</a:t>
            </a:r>
          </a:p>
          <a:p>
            <a:pPr lvl="1"/>
            <a:endParaRPr lang="en-US" sz="1500"/>
          </a:p>
          <a:p>
            <a:pPr marL="548640" lvl="2" indent="0">
              <a:buNone/>
            </a:pPr>
            <a:endParaRPr lang="en-US" sz="1800" b="1" i="1" smtClean="0"/>
          </a:p>
          <a:p>
            <a:pPr marL="548640" lvl="2" indent="0">
              <a:buNone/>
            </a:pPr>
            <a:r>
              <a:rPr lang="en-US" sz="1800" b="1" i="1" smtClean="0"/>
              <a:t> </a:t>
            </a:r>
            <a:endParaRPr lang="en-US" sz="1700" b="1" i="1"/>
          </a:p>
        </p:txBody>
      </p:sp>
      <p:cxnSp>
        <p:nvCxnSpPr>
          <p:cNvPr id="39" name="Straight Connector 38"/>
          <p:cNvCxnSpPr/>
          <p:nvPr/>
        </p:nvCxnSpPr>
        <p:spPr>
          <a:xfrm>
            <a:off x="5206729" y="3299297"/>
            <a:ext cx="5107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48400" y="3314700"/>
            <a:ext cx="76200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2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300" smtClean="0"/>
              <a:t>Our other binary operators follow suit:</a:t>
            </a:r>
          </a:p>
          <a:p>
            <a:pPr marL="0" indent="0">
              <a:buNone/>
            </a:pPr>
            <a:r>
              <a:rPr lang="en-US" sz="3300" b="1" i="1" smtClean="0"/>
              <a:t>	x -= 1</a:t>
            </a:r>
            <a:endParaRPr lang="en-US" sz="3300" b="1" i="1"/>
          </a:p>
          <a:p>
            <a:pPr marL="0" indent="0">
              <a:buNone/>
            </a:pPr>
            <a:r>
              <a:rPr lang="en-US" sz="3300" b="1" i="1" smtClean="0"/>
              <a:t>	</a:t>
            </a:r>
            <a:r>
              <a:rPr lang="en-US" sz="3300" b="1" i="1"/>
              <a:t>x </a:t>
            </a:r>
            <a:r>
              <a:rPr lang="en-US" sz="3300" b="1" i="1" smtClean="0"/>
              <a:t>*= 1	</a:t>
            </a:r>
            <a:endParaRPr lang="en-US" sz="3300" b="1" i="1"/>
          </a:p>
          <a:p>
            <a:pPr marL="0" indent="0">
              <a:buNone/>
            </a:pPr>
            <a:r>
              <a:rPr lang="en-US" sz="3300" b="1" i="1"/>
              <a:t>	</a:t>
            </a:r>
            <a:r>
              <a:rPr lang="en-US" sz="3300" b="1" i="1" smtClean="0"/>
              <a:t>x /= </a:t>
            </a:r>
            <a:r>
              <a:rPr lang="en-US" sz="3300" b="1" i="1"/>
              <a:t>1</a:t>
            </a:r>
          </a:p>
          <a:p>
            <a:pPr marL="0" indent="0">
              <a:buNone/>
            </a:pPr>
            <a:r>
              <a:rPr lang="en-US" sz="3300" b="1" i="1"/>
              <a:t>	x </a:t>
            </a:r>
            <a:r>
              <a:rPr lang="en-US" sz="3300" b="1" i="1" smtClean="0"/>
              <a:t>%= </a:t>
            </a:r>
            <a:r>
              <a:rPr lang="en-US" sz="3300" b="1" i="1"/>
              <a:t>1</a:t>
            </a:r>
          </a:p>
          <a:p>
            <a:r>
              <a:rPr lang="en-US" sz="3300" smtClean="0"/>
              <a:t>The right operand doesn’t need to be 1.</a:t>
            </a:r>
          </a:p>
          <a:p>
            <a:pPr marL="0" indent="0">
              <a:buNone/>
            </a:pPr>
            <a:r>
              <a:rPr lang="en-US" sz="3300" b="1" i="1"/>
              <a:t>	x </a:t>
            </a:r>
            <a:r>
              <a:rPr lang="en-US" sz="3300" b="1" i="1" smtClean="0"/>
              <a:t>+= 5</a:t>
            </a:r>
            <a:endParaRPr lang="en-US" sz="3300" b="1" i="1"/>
          </a:p>
          <a:p>
            <a:pPr marL="0" indent="0">
              <a:buNone/>
            </a:pPr>
            <a:r>
              <a:rPr lang="en-US" sz="3300" b="1" i="1"/>
              <a:t>	x </a:t>
            </a:r>
            <a:r>
              <a:rPr lang="en-US" sz="3300" b="1" i="1" smtClean="0"/>
              <a:t>+= y</a:t>
            </a:r>
            <a:endParaRPr lang="en-US" b="1" i="1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800" smtClean="0"/>
              <a:t>The ability to update a variable with a new value is powerful.</a:t>
            </a:r>
          </a:p>
          <a:p>
            <a:r>
              <a:rPr lang="en-US" sz="3800" smtClean="0"/>
              <a:t>While update a variable once is powerful, updating a variable multiple times is especially powerful.</a:t>
            </a:r>
          </a:p>
          <a:p>
            <a:r>
              <a:rPr lang="en-US" sz="3800" smtClean="0"/>
              <a:t>Imagine performing a mind-numbingly tedious task. Doing it once is bad, twice… cruel, thrice… maddening,… a thousand times!...</a:t>
            </a:r>
          </a:p>
          <a:p>
            <a:r>
              <a:rPr lang="en-US" sz="3800" smtClean="0"/>
              <a:t>These are circumstances for which the massive number-crunching power of our computers brilliantly shines.</a:t>
            </a:r>
            <a:endParaRPr lang="en-US" sz="2800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800" smtClean="0"/>
              <a:t>Try this…</a:t>
            </a:r>
          </a:p>
          <a:p>
            <a:pPr marL="1097280" lvl="4" indent="0">
              <a:buNone/>
            </a:pPr>
            <a:r>
              <a:rPr lang="en-US" sz="2800" b="1" i="1"/>
              <a:t>n</a:t>
            </a:r>
            <a:r>
              <a:rPr lang="en-US" sz="2800" b="1" i="1" smtClean="0"/>
              <a:t> = 0</a:t>
            </a:r>
          </a:p>
          <a:p>
            <a:pPr marL="1097280" lvl="4" indent="0">
              <a:buNone/>
            </a:pPr>
            <a:r>
              <a:rPr lang="en-US" sz="2800" b="1" i="1"/>
              <a:t>w</a:t>
            </a:r>
            <a:r>
              <a:rPr lang="en-US" sz="2800" b="1" i="1" smtClean="0"/>
              <a:t>hile n &lt; 1000:</a:t>
            </a:r>
          </a:p>
          <a:p>
            <a:pPr marL="1645920" lvl="6" indent="0">
              <a:buNone/>
            </a:pPr>
            <a:r>
              <a:rPr lang="en-US" sz="2600" b="1" i="1"/>
              <a:t>n</a:t>
            </a:r>
            <a:r>
              <a:rPr lang="en-US" sz="2600" b="1" i="1" smtClean="0"/>
              <a:t> += 1</a:t>
            </a:r>
          </a:p>
          <a:p>
            <a:pPr marL="1097280" lvl="4" indent="0">
              <a:buNone/>
            </a:pPr>
            <a:r>
              <a:rPr lang="en-US" sz="2800" b="1" i="1"/>
              <a:t>print('done</a:t>
            </a:r>
            <a:r>
              <a:rPr lang="en-US" sz="2800" b="1" i="1" smtClean="0"/>
              <a:t>!')</a:t>
            </a:r>
          </a:p>
          <a:p>
            <a:pPr marL="1097280" lvl="4" indent="0">
              <a:buNone/>
            </a:pPr>
            <a:endParaRPr lang="en-US" sz="2800" b="1" i="1" smtClean="0"/>
          </a:p>
          <a:p>
            <a:pPr marL="571500" indent="-571500"/>
            <a:r>
              <a:rPr lang="en-US" sz="3800"/>
              <a:t>Now, try it again, but instead of </a:t>
            </a:r>
            <a:r>
              <a:rPr lang="en-US" sz="3800" smtClean="0"/>
              <a:t>1,000 </a:t>
            </a:r>
            <a:r>
              <a:rPr lang="en-US" sz="3800"/>
              <a:t>make it </a:t>
            </a:r>
            <a:r>
              <a:rPr lang="en-US" sz="3800" smtClean="0"/>
              <a:t>10,000 </a:t>
            </a:r>
            <a:r>
              <a:rPr lang="en-US" sz="3800"/>
              <a:t>(don’t forget to reset n to </a:t>
            </a:r>
            <a:r>
              <a:rPr lang="en-US" sz="3800" smtClean="0"/>
              <a:t>zero).</a:t>
            </a:r>
            <a:endParaRPr lang="en-US" sz="3800"/>
          </a:p>
          <a:p>
            <a:pPr marL="571500" indent="-571500"/>
            <a:r>
              <a:rPr lang="en-US" sz="3800"/>
              <a:t>Continue to add an extra zero until you finally notice a time delay.</a:t>
            </a:r>
          </a:p>
          <a:p>
            <a:pPr marL="571500" indent="-571500"/>
            <a:r>
              <a:rPr lang="en-US" sz="3800"/>
              <a:t>On my computer, I finally notice a slight delay with a value of 1,000,000. It isn’t until 10,000,000 that the delay is significant!</a:t>
            </a:r>
          </a:p>
        </p:txBody>
      </p:sp>
    </p:spTree>
    <p:extLst>
      <p:ext uri="{BB962C8B-B14F-4D97-AF65-F5344CB8AC3E}">
        <p14:creationId xmlns:p14="http://schemas.microsoft.com/office/powerpoint/2010/main" val="35280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1800" smtClean="0"/>
              <a:t>Let us look at the general syntax:</a:t>
            </a:r>
            <a:endParaRPr lang="en-US" sz="1200" b="1" i="1" smtClean="0"/>
          </a:p>
          <a:p>
            <a:pPr marL="1097280" lvl="4" indent="0">
              <a:buNone/>
            </a:pPr>
            <a:r>
              <a:rPr lang="en-US" sz="1200" b="1" i="1" smtClean="0"/>
              <a:t>while </a:t>
            </a:r>
            <a:r>
              <a:rPr lang="en-US" sz="1200" b="1" i="1" smtClean="0">
                <a:solidFill>
                  <a:schemeClr val="accent5">
                    <a:lumMod val="75000"/>
                  </a:schemeClr>
                </a:solidFill>
              </a:rPr>
              <a:t>conditional_expression</a:t>
            </a:r>
            <a:r>
              <a:rPr lang="en-US" sz="1200" b="1" i="1" smtClean="0"/>
              <a:t>:</a:t>
            </a:r>
          </a:p>
          <a:p>
            <a:pPr marL="1645920" lvl="6" indent="0">
              <a:buNone/>
            </a:pPr>
            <a:r>
              <a:rPr lang="en-US" sz="1200" b="1" i="1">
                <a:solidFill>
                  <a:schemeClr val="accent5">
                    <a:lumMod val="75000"/>
                  </a:schemeClr>
                </a:solidFill>
              </a:rPr>
              <a:t>update_control_variable</a:t>
            </a:r>
          </a:p>
          <a:p>
            <a:pPr marL="1097280" lvl="4" indent="0">
              <a:buNone/>
            </a:pPr>
            <a:endParaRPr lang="en-US" sz="1200" b="1" i="1" smtClean="0"/>
          </a:p>
          <a:p>
            <a:pPr marL="571500" indent="-571500"/>
            <a:r>
              <a:rPr lang="en-US" sz="1800" smtClean="0"/>
              <a:t>The </a:t>
            </a:r>
            <a:r>
              <a:rPr lang="en-US" sz="1800" b="1" i="1" smtClean="0">
                <a:solidFill>
                  <a:schemeClr val="accent5">
                    <a:lumMod val="75000"/>
                  </a:schemeClr>
                </a:solidFill>
              </a:rPr>
              <a:t>conditional_expression </a:t>
            </a:r>
            <a:r>
              <a:rPr lang="en-US" sz="1800" smtClean="0"/>
              <a:t>is an expression that evaluates to either </a:t>
            </a:r>
            <a:r>
              <a:rPr lang="en-US" sz="1800" b="1" i="1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800" b="1" i="1" smtClean="0">
                <a:solidFill>
                  <a:schemeClr val="accent5">
                    <a:lumMod val="75000"/>
                  </a:schemeClr>
                </a:solidFill>
              </a:rPr>
              <a:t>rue</a:t>
            </a:r>
            <a:r>
              <a:rPr lang="en-US" sz="1800" smtClean="0"/>
              <a:t> or </a:t>
            </a:r>
            <a:r>
              <a:rPr lang="en-US" sz="1800" b="1" i="1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1800" smtClean="0"/>
              <a:t>.</a:t>
            </a:r>
          </a:p>
          <a:p>
            <a:pPr marL="571500" indent="-571500"/>
            <a:r>
              <a:rPr lang="en-US" sz="1800" smtClean="0"/>
              <a:t>If the </a:t>
            </a:r>
            <a:r>
              <a:rPr lang="en-US" sz="1600" b="1" i="1">
                <a:solidFill>
                  <a:schemeClr val="accent5">
                    <a:lumMod val="75000"/>
                  </a:schemeClr>
                </a:solidFill>
              </a:rPr>
              <a:t>conditional_expression </a:t>
            </a:r>
            <a:r>
              <a:rPr lang="en-US" sz="1600" smtClean="0"/>
              <a:t>evaluates to </a:t>
            </a:r>
            <a:r>
              <a:rPr lang="en-US" sz="1600" b="1" i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sz="1600" smtClean="0"/>
              <a:t>, then the body of the </a:t>
            </a:r>
            <a:r>
              <a:rPr lang="en-US" sz="1600" b="1" i="1" smtClean="0"/>
              <a:t>while</a:t>
            </a:r>
            <a:r>
              <a:rPr lang="en-US" sz="1600" smtClean="0"/>
              <a:t> is executed, and the program flow loops back to the top of the while statement.</a:t>
            </a:r>
            <a:endParaRPr lang="en-US" sz="1800" smtClean="0"/>
          </a:p>
          <a:p>
            <a:pPr marL="571500" indent="-571500"/>
            <a:r>
              <a:rPr lang="en-US" sz="1800" smtClean="0"/>
              <a:t>The </a:t>
            </a:r>
            <a:r>
              <a:rPr lang="en-US" sz="1800" b="1" i="1">
                <a:solidFill>
                  <a:schemeClr val="accent5">
                    <a:lumMod val="75000"/>
                  </a:schemeClr>
                </a:solidFill>
              </a:rPr>
              <a:t>conditional_expression </a:t>
            </a:r>
            <a:r>
              <a:rPr lang="en-US" sz="1800" smtClean="0"/>
              <a:t>will be evaluated again, and the body will be executed again if the </a:t>
            </a:r>
            <a:r>
              <a:rPr lang="en-US" sz="1600" b="1" i="1" smtClean="0">
                <a:solidFill>
                  <a:schemeClr val="accent5">
                    <a:lumMod val="75000"/>
                  </a:schemeClr>
                </a:solidFill>
              </a:rPr>
              <a:t>conditional_expression </a:t>
            </a:r>
            <a:r>
              <a:rPr lang="en-US" sz="1600" smtClean="0"/>
              <a:t>evaluates to </a:t>
            </a:r>
            <a:r>
              <a:rPr lang="en-US" sz="1600" b="1" i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sz="1600" smtClean="0"/>
              <a:t>.</a:t>
            </a:r>
          </a:p>
          <a:p>
            <a:pPr marL="571500" indent="-571500"/>
            <a:r>
              <a:rPr lang="en-US" sz="1600" smtClean="0"/>
              <a:t>This process of evaluation/execution will repeat or iterate until such time that the </a:t>
            </a:r>
            <a:r>
              <a:rPr lang="en-US" sz="1600" b="1" i="1">
                <a:solidFill>
                  <a:schemeClr val="accent5">
                    <a:lumMod val="75000"/>
                  </a:schemeClr>
                </a:solidFill>
              </a:rPr>
              <a:t>conditional_expression </a:t>
            </a:r>
            <a:r>
              <a:rPr lang="en-US" sz="1600" smtClean="0"/>
              <a:t>evaluates to </a:t>
            </a:r>
            <a:r>
              <a:rPr lang="en-US" sz="1800" b="1" i="1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1800" smtClean="0"/>
              <a:t>.</a:t>
            </a:r>
          </a:p>
          <a:p>
            <a:pPr marL="571500" indent="-571500"/>
            <a:r>
              <a:rPr lang="en-US" sz="1800" smtClean="0"/>
              <a:t>When </a:t>
            </a:r>
            <a:r>
              <a:rPr lang="en-US" sz="1800"/>
              <a:t>the </a:t>
            </a:r>
            <a:r>
              <a:rPr lang="en-US" sz="1800" b="1" i="1">
                <a:solidFill>
                  <a:schemeClr val="accent5">
                    <a:lumMod val="75000"/>
                  </a:schemeClr>
                </a:solidFill>
              </a:rPr>
              <a:t>conditional_expression </a:t>
            </a:r>
            <a:r>
              <a:rPr lang="en-US" sz="1800"/>
              <a:t>evaluates to </a:t>
            </a:r>
            <a:r>
              <a:rPr lang="en-US" sz="2000" b="1" i="1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2000" smtClean="0"/>
              <a:t>, the body will be skipped, and the program flow will drop down and continue past the while statement.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794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9080" y="1524000"/>
            <a:ext cx="8503920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smtClean="0"/>
              <a:t>Here is a flow chart visualization of the while loop:</a:t>
            </a:r>
          </a:p>
          <a:p>
            <a:endParaRPr lang="en-US" sz="1800" b="1" i="1"/>
          </a:p>
          <a:p>
            <a:pPr marL="0" indent="0">
              <a:buNone/>
            </a:pPr>
            <a:endParaRPr lang="en-US" sz="1900" b="1" i="1">
              <a:solidFill>
                <a:prstClr val="black"/>
              </a:solidFill>
            </a:endParaRPr>
          </a:p>
          <a:p>
            <a:endParaRPr lang="en-US" sz="1900" b="1" i="1" smtClean="0">
              <a:solidFill>
                <a:prstClr val="black"/>
              </a:solidFill>
            </a:endParaRPr>
          </a:p>
          <a:p>
            <a:endParaRPr lang="en-US" sz="1900" b="1" i="1">
              <a:solidFill>
                <a:prstClr val="black"/>
              </a:solidFill>
            </a:endParaRPr>
          </a:p>
          <a:p>
            <a:endParaRPr lang="en-US" sz="1200" b="1" i="1" smtClean="0"/>
          </a:p>
          <a:p>
            <a:endParaRPr lang="en-US" sz="1200" b="1" i="1"/>
          </a:p>
          <a:p>
            <a:endParaRPr lang="en-US" sz="1200" b="1" i="1" smtClean="0"/>
          </a:p>
          <a:p>
            <a:endParaRPr lang="en-US" sz="1200" b="1" i="1"/>
          </a:p>
          <a:p>
            <a:endParaRPr lang="en-US" sz="1200" b="1" i="1" smtClean="0"/>
          </a:p>
          <a:p>
            <a:endParaRPr lang="en-US" sz="1200" b="1" i="1"/>
          </a:p>
          <a:p>
            <a:endParaRPr lang="en-US" sz="1200" b="1" i="1" smtClean="0"/>
          </a:p>
          <a:p>
            <a:endParaRPr lang="en-US" sz="1200" b="1" i="1"/>
          </a:p>
          <a:p>
            <a:endParaRPr lang="en-US" sz="1200" b="1" i="1" smtClean="0"/>
          </a:p>
          <a:p>
            <a:endParaRPr lang="en-US" sz="1200" b="1" i="1"/>
          </a:p>
          <a:p>
            <a:endParaRPr lang="en-US" sz="1200" b="1" i="1" smtClean="0"/>
          </a:p>
          <a:p>
            <a:r>
              <a:rPr lang="en-US" sz="1800"/>
              <a:t>Each execution of the loop is called an iteration.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2667000" y="3086099"/>
            <a:ext cx="2438400" cy="11263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rgbClr val="002060"/>
              </a:solidFill>
            </a:endParaRPr>
          </a:p>
          <a:p>
            <a:pPr algn="ctr"/>
            <a:r>
              <a:rPr lang="en-US" i="1">
                <a:solidFill>
                  <a:srgbClr val="002060"/>
                </a:solidFill>
              </a:rPr>
              <a:t>c</a:t>
            </a:r>
            <a:r>
              <a:rPr lang="en-US" i="1" smtClean="0">
                <a:solidFill>
                  <a:srgbClr val="002060"/>
                </a:solidFill>
              </a:rPr>
              <a:t>ond_exp</a:t>
            </a:r>
          </a:p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2286000"/>
            <a:ext cx="0" cy="80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5400" y="3658452"/>
            <a:ext cx="11430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3502331"/>
            <a:ext cx="1066800" cy="38472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2880" lvl="2"/>
            <a:r>
              <a:rPr lang="en-US" sz="1900" i="1" smtClean="0"/>
              <a:t>body</a:t>
            </a:r>
            <a:endParaRPr lang="en-US" sz="1900" i="1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81800" y="2591652"/>
            <a:ext cx="0" cy="91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86200" y="4173306"/>
            <a:ext cx="0" cy="1182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86200" y="2591652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0600" y="3048852"/>
            <a:ext cx="914400" cy="3847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82880" lvl="2"/>
            <a:r>
              <a:rPr lang="en-US" sz="1900" i="1" smtClean="0"/>
              <a:t>yes</a:t>
            </a:r>
            <a:endParaRPr lang="en-US" sz="1900" i="1"/>
          </a:p>
        </p:txBody>
      </p:sp>
      <p:sp>
        <p:nvSpPr>
          <p:cNvPr id="15" name="TextBox 14"/>
          <p:cNvSpPr txBox="1"/>
          <p:nvPr/>
        </p:nvSpPr>
        <p:spPr>
          <a:xfrm>
            <a:off x="2895600" y="4093385"/>
            <a:ext cx="685800" cy="3847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82880" lvl="2"/>
            <a:r>
              <a:rPr lang="en-US" sz="1900" i="1" smtClean="0"/>
              <a:t>no</a:t>
            </a:r>
            <a:endParaRPr lang="en-US" sz="1900" i="1"/>
          </a:p>
        </p:txBody>
      </p:sp>
    </p:spTree>
    <p:extLst>
      <p:ext uri="{BB962C8B-B14F-4D97-AF65-F5344CB8AC3E}">
        <p14:creationId xmlns:p14="http://schemas.microsoft.com/office/powerpoint/2010/main" val="19674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FI_Lesson_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PFI_Lesson_1</Template>
  <TotalTime>17732</TotalTime>
  <Words>3464</Words>
  <Application>Microsoft Office PowerPoint</Application>
  <PresentationFormat>On-screen Show (4:3)</PresentationFormat>
  <Paragraphs>788</Paragraphs>
  <Slides>48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PFI_Lesson_1</vt:lpstr>
      <vt:lpstr>Python for Informatics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Definite vs. Indefinite Loops</vt:lpstr>
      <vt:lpstr>Iteration</vt:lpstr>
      <vt:lpstr>Iteration</vt:lpstr>
      <vt:lpstr>Common Looping Practices</vt:lpstr>
      <vt:lpstr>Canonical Loop Forms</vt:lpstr>
      <vt:lpstr>Canonical Loop Forms</vt:lpstr>
      <vt:lpstr>Canonical Loop Forms</vt:lpstr>
      <vt:lpstr>Canonical Loop Forms</vt:lpstr>
      <vt:lpstr>Canonical Loop Forms</vt:lpstr>
      <vt:lpstr>Canonical Loop Forms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Informatics</dc:title>
  <dc:creator>Walter D. Wesley</dc:creator>
  <cp:lastModifiedBy>Walter D. Wesley</cp:lastModifiedBy>
  <cp:revision>186</cp:revision>
  <dcterms:created xsi:type="dcterms:W3CDTF">2015-08-07T22:29:06Z</dcterms:created>
  <dcterms:modified xsi:type="dcterms:W3CDTF">2015-09-20T02:05:06Z</dcterms:modified>
</cp:coreProperties>
</file>