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64"/>
  </p:notesMasterIdLst>
  <p:handoutMasterIdLst>
    <p:handoutMasterId r:id="rId65"/>
  </p:handoutMasterIdLst>
  <p:sldIdLst>
    <p:sldId id="25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29" autoAdjust="0"/>
  </p:normalViewPr>
  <p:slideViewPr>
    <p:cSldViewPr>
      <p:cViewPr varScale="1">
        <p:scale>
          <a:sx n="67" d="100"/>
          <a:sy n="67" d="100"/>
        </p:scale>
        <p:origin x="-5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4807AF-FF07-4AF0-BB3D-F1A05E365700}" type="datetimeFigureOut">
              <a:rPr lang="en-US" smtClean="0"/>
              <a:t>10/20/2015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FA9230-E5EE-4CB8-A826-1FC5D01136E0}" type="slidenum">
              <a:rPr lang="en-US" smtClean="0"/>
              <a:t>‹#›</a:t>
            </a:fld>
            <a:endParaRPr lang="en-US"/>
          </a:p>
        </p:txBody>
      </p:sp>
    </p:spTree>
    <p:extLst>
      <p:ext uri="{BB962C8B-B14F-4D97-AF65-F5344CB8AC3E}">
        <p14:creationId xmlns:p14="http://schemas.microsoft.com/office/powerpoint/2010/main" val="32130358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4245B3-CBC8-405E-A25A-EC9246F094AF}" type="datetimeFigureOut">
              <a:rPr lang="en-US" smtClean="0"/>
              <a:t>10/20/2015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2015 Walter Wesley -- Slides cannot be used without permission.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EB6A6-AF8E-4D18-8051-183E9D4D3771}" type="slidenum">
              <a:rPr lang="en-US" smtClean="0"/>
              <a:t>‹#›</a:t>
            </a:fld>
            <a:endParaRPr lang="en-US"/>
          </a:p>
        </p:txBody>
      </p:sp>
    </p:spTree>
    <p:extLst>
      <p:ext uri="{BB962C8B-B14F-4D97-AF65-F5344CB8AC3E}">
        <p14:creationId xmlns:p14="http://schemas.microsoft.com/office/powerpoint/2010/main" val="28262186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14</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15</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16</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17</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18</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19</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20</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21</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22</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23</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6</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24</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25</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26</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27</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28</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29</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30</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31</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32</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33</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7</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34</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35</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36</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37</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38</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39</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40</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41</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42</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43</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8</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44</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45</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46</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47</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48</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49</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50</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51</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52</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53</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9</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54</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55</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56</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57</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58</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59</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60</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61</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62</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10</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11</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12</a:t>
            </a:fld>
            <a:endParaRPr lang="en-US"/>
          </a:p>
        </p:txBody>
      </p:sp>
    </p:spTree>
    <p:extLst>
      <p:ext uri="{BB962C8B-B14F-4D97-AF65-F5344CB8AC3E}">
        <p14:creationId xmlns:p14="http://schemas.microsoft.com/office/powerpoint/2010/main" val="240679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2015 Walter Wesley -- Slides cannot be used without permission.</a:t>
            </a:r>
            <a:endParaRPr lang="en-US"/>
          </a:p>
        </p:txBody>
      </p:sp>
      <p:sp>
        <p:nvSpPr>
          <p:cNvPr id="5" name="Slide Number Placeholder 4"/>
          <p:cNvSpPr>
            <a:spLocks noGrp="1"/>
          </p:cNvSpPr>
          <p:nvPr>
            <p:ph type="sldNum" sz="quarter" idx="11"/>
          </p:nvPr>
        </p:nvSpPr>
        <p:spPr/>
        <p:txBody>
          <a:bodyPr/>
          <a:lstStyle/>
          <a:p>
            <a:fld id="{914EB6A6-AF8E-4D18-8051-183E9D4D3771}" type="slidenum">
              <a:rPr lang="en-US" smtClean="0"/>
              <a:t>13</a:t>
            </a:fld>
            <a:endParaRPr lang="en-US"/>
          </a:p>
        </p:txBody>
      </p:sp>
    </p:spTree>
    <p:extLst>
      <p:ext uri="{BB962C8B-B14F-4D97-AF65-F5344CB8AC3E}">
        <p14:creationId xmlns:p14="http://schemas.microsoft.com/office/powerpoint/2010/main" val="240679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0497E249-3973-44BD-87EC-70A0F5C079FE}" type="datetime1">
              <a:rPr lang="en-US" smtClean="0"/>
              <a:t>10/20/2015</a:t>
            </a:fld>
            <a:endParaRPr lang="en-US" sz="1600"/>
          </a:p>
        </p:txBody>
      </p:sp>
      <p:sp>
        <p:nvSpPr>
          <p:cNvPr id="17" name="Footer Placeholder 16"/>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794363F-6EE5-4714-8215-70D1DD62D3E4}" type="datetime1">
              <a:rPr lang="en-US" smtClean="0"/>
              <a:t>10/20/2015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7C8D44-3667-46F6-9772-CC52308E2A7F}" type="slidenum">
              <a:rPr kumimoji="0" lang="en-US" smtClean="0"/>
              <a:pPr eaLnBrk="1" latinLnBrk="0" hangingPunct="1"/>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6F50E30-0361-4F38-9BA7-41277ECFFBE0}" type="datetime1">
              <a:rPr lang="en-US" smtClean="0"/>
              <a:t>10/20/2015</a:t>
            </a:fld>
            <a:endParaRPr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C88B8085-5696-484C-AD2A-FD2F0E21916B}" type="datetime1">
              <a:rPr lang="en-US" smtClean="0"/>
              <a:t>10/20/2015</a:t>
            </a:fld>
            <a:endParaRPr lang="en-US"/>
          </a:p>
        </p:txBody>
      </p:sp>
      <p:sp>
        <p:nvSpPr>
          <p:cNvPr id="5" name="Footer Placeholder 4"/>
          <p:cNvSpPr>
            <a:spLocks noGrp="1"/>
          </p:cNvSpPr>
          <p:nvPr>
            <p:ph type="ftr" sz="quarter" idx="11"/>
          </p:nvPr>
        </p:nvSpPr>
        <p:spPr>
          <a:xfrm>
            <a:off x="304800" y="6410848"/>
            <a:ext cx="4343400" cy="365760"/>
          </a:xfrm>
        </p:spPr>
        <p:txBody>
          <a:bodyPr/>
          <a:lstStyle/>
          <a:p>
            <a:r>
              <a:rPr kumimoji="0" lang="en-US" smtClean="0"/>
              <a:t>Copyright © 2015 Walter Wesley All Rights Reserved</a:t>
            </a:r>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EA7C8D44-3667-46F6-9772-CC52308E2A7F}" type="slidenum">
              <a:rPr kumimoji="0" lang="en-US" smtClean="0"/>
              <a:pPr eaLnBrk="1" latinLnBrk="0" hangingPunct="1"/>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Date Placeholder 3"/>
          <p:cNvSpPr>
            <a:spLocks noGrp="1"/>
          </p:cNvSpPr>
          <p:nvPr>
            <p:ph type="dt" sz="half" idx="10"/>
          </p:nvPr>
        </p:nvSpPr>
        <p:spPr/>
        <p:txBody>
          <a:bodyPr/>
          <a:lstStyle/>
          <a:p>
            <a:pPr eaLnBrk="1" latinLnBrk="0" hangingPunct="1"/>
            <a:fld id="{6E3AC250-8E80-4D58-BD0F-E1088AD151BD}" type="datetime1">
              <a:rPr lang="en-US" smtClean="0"/>
              <a:t>10/20/2015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649D5442-58BA-425C-B3D7-4EC7774E0866}" type="datetime1">
              <a:rPr lang="en-US" smtClean="0"/>
              <a:t>10/20/2015</a:t>
            </a:fld>
            <a:endParaRPr lang="en-US"/>
          </a:p>
        </p:txBody>
      </p:sp>
      <p:sp>
        <p:nvSpPr>
          <p:cNvPr id="6" name="Footer Placeholder 5"/>
          <p:cNvSpPr>
            <a:spLocks noGrp="1"/>
          </p:cNvSpPr>
          <p:nvPr>
            <p:ph type="ftr" sz="quarter" idx="11"/>
          </p:nvPr>
        </p:nvSpPr>
        <p:spPr/>
        <p:txBody>
          <a:bodyPr/>
          <a:lstStyle/>
          <a:p>
            <a:r>
              <a:rPr kumimoji="0" lang="en-US" smtClean="0"/>
              <a:t>Copyright © 2015 Walter Wesley All Rights Reserved</a:t>
            </a:r>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A35B97EA-49B3-4FE8-ACAF-9446567F16FA}" type="datetime1">
              <a:rPr lang="en-US" smtClean="0"/>
              <a:t>10/20/2015</a:t>
            </a:fld>
            <a:endParaRPr lang="en-US"/>
          </a:p>
        </p:txBody>
      </p:sp>
      <p:sp>
        <p:nvSpPr>
          <p:cNvPr id="8" name="Footer Placeholder 7"/>
          <p:cNvSpPr>
            <a:spLocks noGrp="1"/>
          </p:cNvSpPr>
          <p:nvPr>
            <p:ph type="ftr" sz="quarter" idx="11"/>
          </p:nvPr>
        </p:nvSpPr>
        <p:spPr>
          <a:xfrm>
            <a:off x="304800" y="6409944"/>
            <a:ext cx="4648200" cy="365760"/>
          </a:xfrm>
        </p:spPr>
        <p:txBody>
          <a:bodyPr/>
          <a:lstStyle/>
          <a:p>
            <a:r>
              <a:rPr kumimoji="0" lang="en-US" smtClean="0"/>
              <a:t>Copyright © 2015 Walter Wesley All Rights Reserved</a:t>
            </a:r>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7C8D44-3667-46F6-9772-CC52308E2A7F}" type="slidenum">
              <a:rPr kumimoji="0" lang="en-US" smtClean="0"/>
              <a:pPr eaLnBrk="1" latinLnBrk="0" hangingPunct="1"/>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82104422-FDFE-4566-A312-62809CDB05F3}" type="datetime1">
              <a:rPr lang="en-US" smtClean="0"/>
              <a:t>10/20/2015</a:t>
            </a:fld>
            <a:endParaRPr lang="en-US"/>
          </a:p>
        </p:txBody>
      </p:sp>
      <p:sp>
        <p:nvSpPr>
          <p:cNvPr id="4" name="Footer Placeholder 3"/>
          <p:cNvSpPr>
            <a:spLocks noGrp="1"/>
          </p:cNvSpPr>
          <p:nvPr>
            <p:ph type="ftr" sz="quarter" idx="11"/>
          </p:nvPr>
        </p:nvSpPr>
        <p:spPr/>
        <p:txBody>
          <a:bodyPr/>
          <a:lstStyle/>
          <a:p>
            <a:r>
              <a:rPr kumimoji="0" lang="en-US" smtClean="0"/>
              <a:t>Copyright © 2015 Walter Wesley All Rights Reserved</a:t>
            </a:r>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pPr eaLnBrk="1" latinLnBrk="0" hangingPunct="1"/>
            <a:fld id="{E128D9FF-98C3-4537-896C-20908AE84EE4}" type="datetime1">
              <a:rPr lang="en-US" smtClean="0"/>
              <a:t>10/20/2015</a:t>
            </a:fld>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7C8D44-3667-46F6-9772-CC52308E2A7F}" type="slidenum">
              <a:rPr kumimoji="0" lang="en-US" smtClean="0"/>
              <a:pPr eaLnBrk="1" latinLnBrk="0" hangingPunct="1"/>
              <a:t>‹#›</a:t>
            </a:fld>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7C8D44-3667-46F6-9772-CC52308E2A7F}" type="slidenum">
              <a:rPr kumimoji="0" lang="en-US" smtClean="0"/>
              <a:pPr eaLnBrk="1" latinLnBrk="0" hangingPunct="1"/>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2285A7A6-5803-431A-9E78-08B4903A5624}" type="datetime1">
              <a:rPr lang="en-US" smtClean="0"/>
              <a:t>10/20/2015</a:t>
            </a:fld>
            <a:endParaRPr lang="en-US"/>
          </a:p>
        </p:txBody>
      </p:sp>
      <p:sp>
        <p:nvSpPr>
          <p:cNvPr id="6" name="Footer Placeholder 5"/>
          <p:cNvSpPr>
            <a:spLocks noGrp="1"/>
          </p:cNvSpPr>
          <p:nvPr>
            <p:ph type="ftr" sz="quarter" idx="11"/>
          </p:nvPr>
        </p:nvSpPr>
        <p:spPr>
          <a:xfrm>
            <a:off x="301752" y="6492240"/>
            <a:ext cx="4651248" cy="365760"/>
          </a:xfrm>
        </p:spPr>
        <p:txBody>
          <a:bodyPr/>
          <a:lstStyle/>
          <a:p>
            <a:r>
              <a:rPr kumimoji="0" lang="en-US" smtClean="0"/>
              <a:t>Copyright © 2015 Walter Wesley All Rights Reserved</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7C8D44-3667-46F6-9772-CC52308E2A7F}" type="slidenum">
              <a:rPr kumimoji="0" lang="en-US" smtClean="0"/>
              <a:pPr eaLnBrk="1" latinLnBrk="0" hangingPunct="1"/>
              <a:t>‹#›</a:t>
            </a:fld>
            <a:endParaRPr kumimoji="0"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71A71074-D3DA-45FE-9E36-33FD3499880E}" type="datetime1">
              <a:rPr lang="en-US" smtClean="0"/>
              <a:t>10/20/2015</a:t>
            </a:fld>
            <a:endParaRPr lang="en-US"/>
          </a:p>
        </p:txBody>
      </p:sp>
      <p:sp>
        <p:nvSpPr>
          <p:cNvPr id="6" name="Footer Placeholder 5"/>
          <p:cNvSpPr>
            <a:spLocks noGrp="1"/>
          </p:cNvSpPr>
          <p:nvPr>
            <p:ph type="ftr" sz="quarter" idx="11"/>
          </p:nvPr>
        </p:nvSpPr>
        <p:spPr>
          <a:xfrm>
            <a:off x="301752" y="6410848"/>
            <a:ext cx="4498848" cy="365760"/>
          </a:xfrm>
        </p:spPr>
        <p:txBody>
          <a:bodyPr/>
          <a:lstStyle/>
          <a:p>
            <a:r>
              <a:rPr kumimoji="0" lang="en-US" smtClean="0"/>
              <a:t>Copyright © 2015 Walter Wesley All Rights Reserved</a:t>
            </a:r>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eaLnBrk="1" latinLnBrk="0" hangingPunct="1"/>
            <a:fld id="{9A97221F-1140-4E3B-905D-3C9D302870BD}" type="datetime1">
              <a:rPr lang="en-US" smtClean="0"/>
              <a:t>10/20/2015</a:t>
            </a:fld>
            <a:endParaRPr lang="en-US" sz="1400">
              <a:solidFill>
                <a:schemeClr val="tx2"/>
              </a:solidFill>
            </a:endParaRPr>
          </a:p>
        </p:txBody>
      </p:sp>
      <p:sp>
        <p:nvSpPr>
          <p:cNvPr id="3" name="Footer Placeholder 2"/>
          <p:cNvSpPr>
            <a:spLocks noGrp="1"/>
          </p:cNvSpPr>
          <p:nvPr>
            <p:ph type="ftr" sz="quarter" idx="3"/>
          </p:nvPr>
        </p:nvSpPr>
        <p:spPr>
          <a:xfrm>
            <a:off x="304800" y="6410848"/>
            <a:ext cx="5486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r>
              <a:rPr kumimoji="0" lang="en-US" sz="1400" smtClean="0">
                <a:solidFill>
                  <a:schemeClr val="tx2"/>
                </a:solidFill>
              </a:rPr>
              <a:t>Copyright © 2015 Walter Wesley All Rights Reserved</a:t>
            </a:r>
            <a:endParaRPr kumimoji="0" lang="en-US" sz="1400">
              <a:solidFill>
                <a:schemeClr val="tx2"/>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a:solidFill>
                <a:schemeClr val="tx2"/>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smtClean="0"/>
              <a:t>Lesson 5</a:t>
            </a:r>
            <a:endParaRPr lang="en-US" dirty="0"/>
          </a:p>
        </p:txBody>
      </p:sp>
      <p:sp>
        <p:nvSpPr>
          <p:cNvPr id="5" name="Footer Placeholder 4"/>
          <p:cNvSpPr>
            <a:spLocks noGrp="1"/>
          </p:cNvSpPr>
          <p:nvPr>
            <p:ph type="ftr" sz="quarter" idx="11"/>
          </p:nvPr>
        </p:nvSpPr>
        <p:spPr>
          <a:xfrm>
            <a:off x="304800" y="6410848"/>
            <a:ext cx="4114800" cy="365760"/>
          </a:xfrm>
        </p:spPr>
        <p:txBody>
          <a:bodyPr/>
          <a:lstStyle/>
          <a:p>
            <a:r>
              <a:rPr kumimoji="0" lang="en-US" dirty="0" smtClean="0"/>
              <a:t>Copyright © 2015 Walter Wesley All Rights Reserved</a:t>
            </a:r>
            <a:endParaRPr kumimoji="0" lang="en-US" dirty="0"/>
          </a:p>
        </p:txBody>
      </p:sp>
      <p:sp>
        <p:nvSpPr>
          <p:cNvPr id="6" name="Slide Number Placeholder 5"/>
          <p:cNvSpPr>
            <a:spLocks noGrp="1"/>
          </p:cNvSpPr>
          <p:nvPr>
            <p:ph type="sldNum" sz="quarter" idx="12"/>
          </p:nvPr>
        </p:nvSpPr>
        <p:spPr/>
        <p:txBody>
          <a:bodyPr/>
          <a:lstStyle/>
          <a:p>
            <a:pPr eaLnBrk="1" latinLnBrk="0" hangingPunct="1"/>
            <a:r>
              <a:rPr lang="en-US"/>
              <a:t>1</a:t>
            </a:r>
            <a:endParaRPr kumimoji="0" lang="en-US" dirty="0"/>
          </a:p>
        </p:txBody>
      </p:sp>
      <p:sp>
        <p:nvSpPr>
          <p:cNvPr id="2" name="Title 1"/>
          <p:cNvSpPr>
            <a:spLocks noGrp="1"/>
          </p:cNvSpPr>
          <p:nvPr>
            <p:ph type="ctrTitle"/>
          </p:nvPr>
        </p:nvSpPr>
        <p:spPr/>
        <p:txBody>
          <a:bodyPr/>
          <a:lstStyle/>
          <a:p>
            <a:pPr algn="ctr"/>
            <a:r>
              <a:rPr lang="en-US" dirty="0" smtClean="0"/>
              <a:t>Python for Informatics</a:t>
            </a:r>
            <a:endParaRPr lang="en-US" dirty="0"/>
          </a:p>
        </p:txBody>
      </p:sp>
    </p:spTree>
    <p:extLst>
      <p:ext uri="{BB962C8B-B14F-4D97-AF65-F5344CB8AC3E}">
        <p14:creationId xmlns:p14="http://schemas.microsoft.com/office/powerpoint/2010/main" val="1202838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a:p>
        </p:txBody>
      </p:sp>
      <p:sp>
        <p:nvSpPr>
          <p:cNvPr id="5" name="Content Placeholder 4"/>
          <p:cNvSpPr>
            <a:spLocks noGrp="1"/>
          </p:cNvSpPr>
          <p:nvPr>
            <p:ph sz="quarter" idx="1"/>
          </p:nvPr>
        </p:nvSpPr>
        <p:spPr/>
        <p:txBody>
          <a:bodyPr>
            <a:normAutofit/>
          </a:bodyPr>
          <a:lstStyle/>
          <a:p>
            <a:r>
              <a:rPr lang="en-US" sz="3200" smtClean="0"/>
              <a:t>The </a:t>
            </a:r>
            <a:r>
              <a:rPr lang="en-US" sz="3200" b="1" i="1" smtClean="0"/>
              <a:t>values()</a:t>
            </a:r>
            <a:r>
              <a:rPr lang="en-US" sz="3200" smtClean="0"/>
              <a:t> function gets the </a:t>
            </a:r>
            <a:r>
              <a:rPr lang="en-US" sz="3200" b="1" i="1" smtClean="0"/>
              <a:t>list</a:t>
            </a:r>
            <a:r>
              <a:rPr lang="en-US" sz="3200" smtClean="0"/>
              <a:t> of </a:t>
            </a:r>
            <a:r>
              <a:rPr lang="en-US" sz="3200" b="1" i="1" smtClean="0"/>
              <a:t>values</a:t>
            </a:r>
            <a:r>
              <a:rPr lang="en-US" sz="3200" smtClean="0"/>
              <a:t> in a dictionary.</a:t>
            </a:r>
          </a:p>
          <a:p>
            <a:pPr marL="0" indent="0">
              <a:buNone/>
            </a:pPr>
            <a:endParaRPr lang="en-US" sz="3200" smtClean="0"/>
          </a:p>
          <a:p>
            <a:pPr marL="822960" lvl="6" indent="0">
              <a:buClr>
                <a:schemeClr val="accent1"/>
              </a:buClr>
              <a:buSzPct val="85000"/>
              <a:buNone/>
            </a:pPr>
            <a:r>
              <a:rPr lang="en-US" sz="2800" b="1"/>
              <a:t>vals = eng2sp.values</a:t>
            </a:r>
            <a:r>
              <a:rPr lang="en-US" sz="2800" b="1" smtClean="0"/>
              <a:t>()</a:t>
            </a:r>
            <a:endParaRPr lang="en-US" sz="2800" b="1"/>
          </a:p>
          <a:p>
            <a:pPr marL="822960" lvl="6" indent="0">
              <a:buClr>
                <a:schemeClr val="accent1"/>
              </a:buClr>
              <a:buSzPct val="85000"/>
              <a:buNone/>
            </a:pPr>
            <a:r>
              <a:rPr lang="en-US" sz="2800" b="1" smtClean="0"/>
              <a:t>print(vals</a:t>
            </a:r>
            <a:r>
              <a:rPr lang="en-US" sz="2800" b="1"/>
              <a:t>)</a:t>
            </a:r>
          </a:p>
          <a:p>
            <a:pPr marL="822960" lvl="6" indent="0">
              <a:buClr>
                <a:schemeClr val="accent1"/>
              </a:buClr>
              <a:buSzPct val="85000"/>
              <a:buNone/>
            </a:pPr>
            <a:r>
              <a:rPr lang="en-US" sz="2800" b="1"/>
              <a:t>['chistoso', 'tranquilo', 'allegre', 'triste']</a:t>
            </a:r>
          </a:p>
          <a:p>
            <a:pPr marL="822960" lvl="6" indent="0">
              <a:buClr>
                <a:schemeClr val="accent1"/>
              </a:buClr>
              <a:buSzPct val="85000"/>
              <a:buNone/>
            </a:pPr>
            <a:endParaRPr lang="en-US" sz="3200" b="1"/>
          </a:p>
          <a:p>
            <a:pPr marL="822960" lvl="6" indent="0">
              <a:buClr>
                <a:schemeClr val="accent1"/>
              </a:buClr>
              <a:buSzPct val="85000"/>
              <a:buNone/>
            </a:pPr>
            <a:endParaRPr lang="en-US" sz="2800" b="1"/>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408689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a:p>
        </p:txBody>
      </p:sp>
      <p:sp>
        <p:nvSpPr>
          <p:cNvPr id="5" name="Content Placeholder 4"/>
          <p:cNvSpPr>
            <a:spLocks noGrp="1"/>
          </p:cNvSpPr>
          <p:nvPr>
            <p:ph sz="quarter" idx="1"/>
          </p:nvPr>
        </p:nvSpPr>
        <p:spPr/>
        <p:txBody>
          <a:bodyPr>
            <a:normAutofit fontScale="92500" lnSpcReduction="20000"/>
          </a:bodyPr>
          <a:lstStyle/>
          <a:p>
            <a:r>
              <a:rPr lang="en-US" sz="3200" smtClean="0"/>
              <a:t>Therefore, if you want to know if a specified </a:t>
            </a:r>
            <a:r>
              <a:rPr lang="en-US" sz="3200" b="1" i="1" smtClean="0"/>
              <a:t>value</a:t>
            </a:r>
            <a:r>
              <a:rPr lang="en-US" sz="3200" smtClean="0"/>
              <a:t> exists within a </a:t>
            </a:r>
            <a:r>
              <a:rPr lang="en-US" sz="3200" b="1" i="1" smtClean="0"/>
              <a:t>dictionary</a:t>
            </a:r>
            <a:r>
              <a:rPr lang="en-US" sz="3200" smtClean="0"/>
              <a:t>, you can combine the </a:t>
            </a:r>
            <a:r>
              <a:rPr lang="en-US" sz="3200" b="1" i="1" smtClean="0"/>
              <a:t>in</a:t>
            </a:r>
            <a:r>
              <a:rPr lang="en-US" sz="3200" smtClean="0"/>
              <a:t> operator with the </a:t>
            </a:r>
            <a:r>
              <a:rPr lang="en-US" sz="3200" b="1" i="1" smtClean="0"/>
              <a:t>values() </a:t>
            </a:r>
            <a:r>
              <a:rPr lang="en-US" sz="3200" smtClean="0"/>
              <a:t>function.</a:t>
            </a:r>
          </a:p>
          <a:p>
            <a:pPr marL="822960" lvl="6" indent="0">
              <a:buClr>
                <a:schemeClr val="accent1"/>
              </a:buClr>
              <a:buSzPct val="85000"/>
              <a:buNone/>
            </a:pPr>
            <a:endParaRPr lang="en-US" sz="2800" b="1" smtClean="0"/>
          </a:p>
          <a:p>
            <a:pPr marL="822960" lvl="6" indent="0">
              <a:buClr>
                <a:schemeClr val="accent1"/>
              </a:buClr>
              <a:buSzPct val="85000"/>
              <a:buNone/>
            </a:pPr>
            <a:r>
              <a:rPr lang="en-US" sz="2800" b="1" smtClean="0"/>
              <a:t>vals </a:t>
            </a:r>
            <a:r>
              <a:rPr lang="en-US" sz="2800" b="1"/>
              <a:t>= eng2sp.values</a:t>
            </a:r>
            <a:r>
              <a:rPr lang="en-US" sz="2800" b="1" smtClean="0"/>
              <a:t>()</a:t>
            </a:r>
            <a:endParaRPr lang="en-US" sz="2800" b="1"/>
          </a:p>
          <a:p>
            <a:pPr marL="822960" lvl="6" indent="0">
              <a:buClr>
                <a:schemeClr val="accent1"/>
              </a:buClr>
              <a:buSzPct val="85000"/>
              <a:buNone/>
            </a:pPr>
            <a:r>
              <a:rPr lang="en-US" sz="2800" b="1" smtClean="0"/>
              <a:t>'chistoso' in vals</a:t>
            </a:r>
            <a:endParaRPr lang="en-US" sz="2800" b="1"/>
          </a:p>
          <a:p>
            <a:pPr marL="822960" lvl="6" indent="0">
              <a:buClr>
                <a:schemeClr val="accent1"/>
              </a:buClr>
              <a:buSzPct val="85000"/>
              <a:buNone/>
            </a:pPr>
            <a:r>
              <a:rPr lang="en-US" sz="2800" b="1" smtClean="0"/>
              <a:t>True</a:t>
            </a:r>
          </a:p>
          <a:p>
            <a:pPr marL="822960" lvl="6" indent="0">
              <a:buClr>
                <a:schemeClr val="accent1"/>
              </a:buClr>
              <a:buSzPct val="85000"/>
              <a:buNone/>
            </a:pPr>
            <a:r>
              <a:rPr lang="en-US" sz="2200" b="1" smtClean="0"/>
              <a:t>…or…</a:t>
            </a:r>
          </a:p>
          <a:p>
            <a:pPr marL="822960" lvl="6" indent="0">
              <a:buClr>
                <a:schemeClr val="accent1"/>
              </a:buClr>
              <a:buSzPct val="85000"/>
              <a:buNone/>
            </a:pPr>
            <a:r>
              <a:rPr lang="en-US" sz="2800" b="1"/>
              <a:t>'chistoso' in eng2sp.values()</a:t>
            </a:r>
          </a:p>
          <a:p>
            <a:pPr marL="822960" lvl="6" indent="0">
              <a:buClr>
                <a:schemeClr val="accent1"/>
              </a:buClr>
              <a:buSzPct val="85000"/>
              <a:buNone/>
            </a:pPr>
            <a:r>
              <a:rPr lang="en-US" sz="2800" b="1"/>
              <a:t>True</a:t>
            </a:r>
          </a:p>
          <a:p>
            <a:pPr marL="822960" lvl="6" indent="0">
              <a:buClr>
                <a:schemeClr val="accent1"/>
              </a:buClr>
              <a:buSzPct val="85000"/>
              <a:buNone/>
            </a:pPr>
            <a:endParaRPr lang="en-US" sz="2800" b="1"/>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00068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a:p>
        </p:txBody>
      </p:sp>
      <p:sp>
        <p:nvSpPr>
          <p:cNvPr id="5" name="Content Placeholder 4"/>
          <p:cNvSpPr>
            <a:spLocks noGrp="1"/>
          </p:cNvSpPr>
          <p:nvPr>
            <p:ph sz="quarter" idx="1"/>
          </p:nvPr>
        </p:nvSpPr>
        <p:spPr/>
        <p:txBody>
          <a:bodyPr>
            <a:normAutofit lnSpcReduction="10000"/>
          </a:bodyPr>
          <a:lstStyle/>
          <a:p>
            <a:r>
              <a:rPr lang="en-US" sz="3200" smtClean="0"/>
              <a:t>Lists use a linear search algorithm.</a:t>
            </a:r>
          </a:p>
          <a:p>
            <a:r>
              <a:rPr lang="en-US" sz="3200" smtClean="0"/>
              <a:t>As the size of a list grows, the average search time increases linearly.</a:t>
            </a:r>
          </a:p>
          <a:p>
            <a:r>
              <a:rPr lang="en-US" sz="3200" smtClean="0"/>
              <a:t>Python dictionaries are </a:t>
            </a:r>
            <a:r>
              <a:rPr lang="en-US" sz="3200" b="1" i="1" smtClean="0"/>
              <a:t>implemented as hash tables</a:t>
            </a:r>
            <a:r>
              <a:rPr lang="en-US" sz="3200" smtClean="0"/>
              <a:t>, which has the effect reducing search time to be about the same no matter how large the dictionary grows.</a:t>
            </a:r>
          </a:p>
          <a:p>
            <a:r>
              <a:rPr lang="en-US" sz="3200" b="1" smtClean="0"/>
              <a:t>Large dictionaries are fast; large lists,… not so much.</a:t>
            </a:r>
            <a:endParaRPr lang="en-US" sz="2800" b="1"/>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982580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a:p>
        </p:txBody>
      </p:sp>
      <p:sp>
        <p:nvSpPr>
          <p:cNvPr id="5" name="Content Placeholder 4"/>
          <p:cNvSpPr>
            <a:spLocks noGrp="1"/>
          </p:cNvSpPr>
          <p:nvPr>
            <p:ph sz="quarter" idx="1"/>
          </p:nvPr>
        </p:nvSpPr>
        <p:spPr/>
        <p:txBody>
          <a:bodyPr>
            <a:normAutofit/>
          </a:bodyPr>
          <a:lstStyle/>
          <a:p>
            <a:r>
              <a:rPr lang="en-US" sz="3200" smtClean="0"/>
              <a:t>Let us consider a use case wherein we employ a dictionary as a set of counters.</a:t>
            </a:r>
          </a:p>
          <a:p>
            <a:r>
              <a:rPr lang="en-US" sz="3200"/>
              <a:t>For a given string, you need to count the number of times each character appears in the string</a:t>
            </a:r>
            <a:r>
              <a:rPr lang="en-US" sz="3200" smtClean="0"/>
              <a:t>.</a:t>
            </a:r>
          </a:p>
          <a:p>
            <a:r>
              <a:rPr lang="en-US" sz="3200" smtClean="0"/>
              <a:t>While there are many approachs to this problem, we will consider three.</a:t>
            </a:r>
          </a:p>
          <a:p>
            <a:pPr marL="0" indent="0">
              <a:buNone/>
            </a:pPr>
            <a:endParaRPr lang="en-US" sz="320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424001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a:pPr>
            <a:r>
              <a:rPr lang="en-US" sz="3200" smtClean="0"/>
              <a:t>Create 26 variables, where each one is a counter for the number of times that a given character appears as you traverse the string. With this approach you would likely use a chained (if…elif…) conditional.</a:t>
            </a:r>
          </a:p>
          <a:p>
            <a:pPr marL="514350" indent="-514350">
              <a:buFont typeface="+mj-lt"/>
              <a:buAutoNum type="arabicPeriod"/>
            </a:pPr>
            <a:r>
              <a:rPr lang="en-US" sz="3200" smtClean="0"/>
              <a:t>Create a list of 26 elements. Given a character value, convert it to an integer (using the ord() function, and some normalizing math)</a:t>
            </a:r>
          </a:p>
          <a:p>
            <a:pPr marL="514350" indent="-514350">
              <a:buFont typeface="+mj-lt"/>
              <a:buAutoNum type="arabicPeriod"/>
            </a:pPr>
            <a:endParaRPr lang="en-US" sz="2800" smtClean="0"/>
          </a:p>
          <a:p>
            <a:pPr marL="514350" indent="-514350">
              <a:buFont typeface="+mj-lt"/>
              <a:buAutoNum type="arabicPeriod"/>
            </a:pPr>
            <a:endParaRPr lang="en-US" sz="2800" smtClean="0"/>
          </a:p>
          <a:p>
            <a:pPr marL="514350" indent="-514350">
              <a:buFont typeface="+mj-lt"/>
              <a:buAutoNum type="arabicPeriod"/>
            </a:pPr>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271806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startAt="3"/>
            </a:pPr>
            <a:r>
              <a:rPr lang="en-US" sz="3200" smtClean="0"/>
              <a:t>Create a </a:t>
            </a:r>
            <a:r>
              <a:rPr lang="en-US" sz="3200" b="1" i="1" smtClean="0"/>
              <a:t>dictionary</a:t>
            </a:r>
            <a:r>
              <a:rPr lang="en-US" sz="3200" smtClean="0"/>
              <a:t>, where the characters are your keys, and the values are counters of the number of times that each character appears as you traverse the string. The first time you see a character, you add it to the list with a value of 1. Thereafter, when you see a character again you increase its corresponding counter value.</a:t>
            </a:r>
          </a:p>
          <a:p>
            <a:pPr marL="514350" indent="-514350">
              <a:buFont typeface="+mj-lt"/>
              <a:buAutoNum type="arabicPeriod" startAt="3"/>
            </a:pPr>
            <a:endParaRPr lang="en-US" sz="2800" smtClean="0"/>
          </a:p>
          <a:p>
            <a:pPr marL="514350" indent="-514350">
              <a:buFont typeface="+mj-lt"/>
              <a:buAutoNum type="arabicPeriod" startAt="3"/>
            </a:pPr>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086064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a:p>
        </p:txBody>
      </p:sp>
      <p:sp>
        <p:nvSpPr>
          <p:cNvPr id="5" name="Content Placeholder 4"/>
          <p:cNvSpPr>
            <a:spLocks noGrp="1"/>
          </p:cNvSpPr>
          <p:nvPr>
            <p:ph sz="quarter" idx="1"/>
          </p:nvPr>
        </p:nvSpPr>
        <p:spPr/>
        <p:txBody>
          <a:bodyPr>
            <a:normAutofit/>
          </a:bodyPr>
          <a:lstStyle/>
          <a:p>
            <a:r>
              <a:rPr lang="en-US" sz="3600" smtClean="0"/>
              <a:t>Each one of the foregoing approaches will work.</a:t>
            </a:r>
          </a:p>
          <a:p>
            <a:r>
              <a:rPr lang="en-US" sz="3600" smtClean="0"/>
              <a:t>One advantage to the </a:t>
            </a:r>
            <a:r>
              <a:rPr lang="en-US" sz="3600" b="1" i="1" smtClean="0"/>
              <a:t>dictionary</a:t>
            </a:r>
            <a:r>
              <a:rPr lang="en-US" sz="3600" smtClean="0"/>
              <a:t> approach is that you only need to create elements for the characters that actually appear in the string—you don’t need to create 26 elements!</a:t>
            </a:r>
          </a:p>
          <a:p>
            <a:endParaRPr lang="en-US" sz="2800" smtClean="0"/>
          </a:p>
          <a:p>
            <a:pPr marL="514350" indent="-514350">
              <a:buFont typeface="+mj-lt"/>
              <a:buAutoNum type="arabicPeriod" startAt="3"/>
            </a:pPr>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982414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a:p>
        </p:txBody>
      </p:sp>
      <p:sp>
        <p:nvSpPr>
          <p:cNvPr id="5" name="Content Placeholder 4"/>
          <p:cNvSpPr>
            <a:spLocks noGrp="1"/>
          </p:cNvSpPr>
          <p:nvPr>
            <p:ph sz="quarter" idx="1"/>
          </p:nvPr>
        </p:nvSpPr>
        <p:spPr/>
        <p:txBody>
          <a:bodyPr>
            <a:normAutofit fontScale="92500" lnSpcReduction="10000"/>
          </a:bodyPr>
          <a:lstStyle/>
          <a:p>
            <a:r>
              <a:rPr lang="en-US" sz="3600" smtClean="0"/>
              <a:t>Here’s the code:</a:t>
            </a:r>
          </a:p>
          <a:p>
            <a:pPr marL="548640" lvl="2" indent="0">
              <a:buNone/>
            </a:pPr>
            <a:r>
              <a:rPr lang="en-US" sz="2800" b="1" i="1" smtClean="0"/>
              <a:t>word </a:t>
            </a:r>
            <a:r>
              <a:rPr lang="en-US" sz="2800" b="1" i="1"/>
              <a:t>= 'onomatopoeia'</a:t>
            </a:r>
          </a:p>
          <a:p>
            <a:pPr marL="548640" lvl="2" indent="0">
              <a:buNone/>
            </a:pPr>
            <a:r>
              <a:rPr lang="en-US" sz="2800" b="1" i="1" smtClean="0"/>
              <a:t>d </a:t>
            </a:r>
            <a:r>
              <a:rPr lang="en-US" sz="2800" b="1" i="1"/>
              <a:t>= dict</a:t>
            </a:r>
            <a:r>
              <a:rPr lang="en-US" sz="2800" b="1" i="1" smtClean="0"/>
              <a:t>()</a:t>
            </a:r>
          </a:p>
          <a:p>
            <a:pPr marL="548640" lvl="2" indent="0">
              <a:buNone/>
            </a:pPr>
            <a:r>
              <a:rPr lang="en-US" sz="2800" b="1" i="1"/>
              <a:t>for c in word:</a:t>
            </a:r>
          </a:p>
          <a:p>
            <a:pPr marL="548640" lvl="2" indent="0">
              <a:buNone/>
            </a:pPr>
            <a:r>
              <a:rPr lang="en-US" sz="2800" b="1" i="1"/>
              <a:t>    if c not in d:</a:t>
            </a:r>
          </a:p>
          <a:p>
            <a:pPr marL="548640" lvl="2" indent="0">
              <a:buNone/>
            </a:pPr>
            <a:r>
              <a:rPr lang="en-US" sz="2800" b="1" i="1"/>
              <a:t>        d[c] = 1</a:t>
            </a:r>
          </a:p>
          <a:p>
            <a:pPr marL="548640" lvl="2" indent="0">
              <a:buNone/>
            </a:pPr>
            <a:r>
              <a:rPr lang="en-US" sz="2800" b="1" i="1"/>
              <a:t>    else:</a:t>
            </a:r>
          </a:p>
          <a:p>
            <a:pPr marL="548640" lvl="2" indent="0">
              <a:buNone/>
            </a:pPr>
            <a:r>
              <a:rPr lang="en-US" sz="2800" b="1" i="1"/>
              <a:t>        d[c] += 1</a:t>
            </a:r>
          </a:p>
          <a:p>
            <a:pPr marL="548640" lvl="2" indent="0">
              <a:buNone/>
            </a:pPr>
            <a:r>
              <a:rPr lang="en-US" sz="2800" b="1" i="1"/>
              <a:t>print d</a:t>
            </a:r>
          </a:p>
          <a:p>
            <a:pPr marL="548640" lvl="2" indent="0">
              <a:buNone/>
            </a:pPr>
            <a:r>
              <a:rPr lang="en-US" sz="2800" b="1"/>
              <a:t>{'a': 2, 'e': 1, 'i': 1, 'm': 1, 'o': 4, 'n': 1, 'p': 1, 't': 1}</a:t>
            </a:r>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43807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a:p>
        </p:txBody>
      </p:sp>
      <p:sp>
        <p:nvSpPr>
          <p:cNvPr id="5" name="Content Placeholder 4"/>
          <p:cNvSpPr>
            <a:spLocks noGrp="1"/>
          </p:cNvSpPr>
          <p:nvPr>
            <p:ph sz="quarter" idx="1"/>
          </p:nvPr>
        </p:nvSpPr>
        <p:spPr/>
        <p:txBody>
          <a:bodyPr>
            <a:normAutofit/>
          </a:bodyPr>
          <a:lstStyle/>
          <a:p>
            <a:r>
              <a:rPr lang="en-US" sz="3600" smtClean="0"/>
              <a:t>Our resulting dictionary is a </a:t>
            </a:r>
            <a:r>
              <a:rPr lang="en-US" sz="3600" b="1" i="1" smtClean="0"/>
              <a:t>histogram</a:t>
            </a:r>
            <a:r>
              <a:rPr lang="en-US" sz="3600" smtClean="0"/>
              <a:t>.</a:t>
            </a:r>
          </a:p>
          <a:p>
            <a:r>
              <a:rPr lang="en-US" sz="3600" smtClean="0"/>
              <a:t>Each dictionary item is a mapping of a character key to the frequency of occurance value of that character.</a:t>
            </a:r>
          </a:p>
          <a:p>
            <a:endParaRPr lang="en-US" sz="3600" smtClean="0"/>
          </a:p>
          <a:p>
            <a:endParaRPr lang="en-US" sz="3600" smtClean="0"/>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773395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a:p>
        </p:txBody>
      </p:sp>
      <p:sp>
        <p:nvSpPr>
          <p:cNvPr id="5" name="Content Placeholder 4"/>
          <p:cNvSpPr>
            <a:spLocks noGrp="1"/>
          </p:cNvSpPr>
          <p:nvPr>
            <p:ph sz="quarter" idx="1"/>
          </p:nvPr>
        </p:nvSpPr>
        <p:spPr/>
        <p:txBody>
          <a:bodyPr>
            <a:normAutofit/>
          </a:bodyPr>
          <a:lstStyle/>
          <a:p>
            <a:r>
              <a:rPr lang="en-US" sz="3600" smtClean="0"/>
              <a:t>The dictionary </a:t>
            </a:r>
            <a:r>
              <a:rPr lang="en-US" sz="3600" b="1" i="1" smtClean="0"/>
              <a:t>get() </a:t>
            </a:r>
            <a:r>
              <a:rPr lang="en-US" sz="3600" smtClean="0"/>
              <a:t>method accepts a key and a default value as arguments.</a:t>
            </a:r>
          </a:p>
          <a:p>
            <a:r>
              <a:rPr lang="en-US" sz="3600" smtClean="0"/>
              <a:t>The </a:t>
            </a:r>
            <a:r>
              <a:rPr lang="en-US" sz="3600" b="1" i="1" smtClean="0"/>
              <a:t>get() </a:t>
            </a:r>
            <a:r>
              <a:rPr lang="en-US" sz="3600" smtClean="0"/>
              <a:t>method searches for the key, and if it finds it, returns the value associated with that key. If the method doesn’t find the key, then it returns the given default value. </a:t>
            </a:r>
          </a:p>
          <a:p>
            <a:endParaRPr lang="en-US" sz="3600" smtClean="0"/>
          </a:p>
          <a:p>
            <a:endParaRPr lang="en-US" sz="3600" smtClean="0"/>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0144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a:p>
        </p:txBody>
      </p:sp>
      <p:sp>
        <p:nvSpPr>
          <p:cNvPr id="5" name="Content Placeholder 4"/>
          <p:cNvSpPr>
            <a:spLocks noGrp="1"/>
          </p:cNvSpPr>
          <p:nvPr>
            <p:ph sz="quarter" idx="1"/>
          </p:nvPr>
        </p:nvSpPr>
        <p:spPr/>
        <p:txBody>
          <a:bodyPr>
            <a:normAutofit/>
          </a:bodyPr>
          <a:lstStyle/>
          <a:p>
            <a:r>
              <a:rPr lang="en-US" sz="3200" smtClean="0"/>
              <a:t>A </a:t>
            </a:r>
            <a:r>
              <a:rPr lang="en-US" sz="3200" b="1" i="1" smtClean="0"/>
              <a:t>dictionary</a:t>
            </a:r>
            <a:r>
              <a:rPr lang="en-US" sz="3200" smtClean="0"/>
              <a:t> is similar to a </a:t>
            </a:r>
            <a:r>
              <a:rPr lang="en-US" sz="3200" b="1" i="1" smtClean="0"/>
              <a:t>list</a:t>
            </a:r>
            <a:r>
              <a:rPr lang="en-US" sz="3200" smtClean="0"/>
              <a:t>.</a:t>
            </a:r>
          </a:p>
          <a:p>
            <a:r>
              <a:rPr lang="en-US" sz="3200" smtClean="0"/>
              <a:t>The difference has to do with how you select an element.</a:t>
            </a:r>
          </a:p>
          <a:p>
            <a:r>
              <a:rPr lang="en-US" sz="3200" smtClean="0"/>
              <a:t>With a </a:t>
            </a:r>
            <a:r>
              <a:rPr lang="en-US" sz="3200" b="1" i="1" smtClean="0"/>
              <a:t>list</a:t>
            </a:r>
            <a:r>
              <a:rPr lang="en-US" sz="3200" smtClean="0"/>
              <a:t>, you select an element by means of an index position, or in other words an integer.</a:t>
            </a:r>
          </a:p>
          <a:p>
            <a:r>
              <a:rPr lang="en-US" sz="3200" smtClean="0"/>
              <a:t>With a dictionary, you select an element by means of a </a:t>
            </a:r>
            <a:r>
              <a:rPr lang="en-US" sz="3200" b="1" i="1" smtClean="0"/>
              <a:t>key</a:t>
            </a:r>
            <a:r>
              <a:rPr lang="en-US" sz="3200" smtClean="0"/>
              <a:t>.</a:t>
            </a:r>
          </a:p>
          <a:p>
            <a:endParaRPr lang="en-US" sz="3200" smtClean="0"/>
          </a:p>
          <a:p>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4215310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a:p>
        </p:txBody>
      </p:sp>
      <p:sp>
        <p:nvSpPr>
          <p:cNvPr id="5" name="Content Placeholder 4"/>
          <p:cNvSpPr>
            <a:spLocks noGrp="1"/>
          </p:cNvSpPr>
          <p:nvPr>
            <p:ph sz="quarter" idx="1"/>
          </p:nvPr>
        </p:nvSpPr>
        <p:spPr/>
        <p:txBody>
          <a:bodyPr>
            <a:normAutofit/>
          </a:bodyPr>
          <a:lstStyle/>
          <a:p>
            <a:pPr marL="342900" indent="-342900"/>
            <a:r>
              <a:rPr lang="en-US" sz="3100" smtClean="0"/>
              <a:t>Here’s an example of the </a:t>
            </a:r>
            <a:r>
              <a:rPr lang="en-US" sz="3100" b="1" i="1" smtClean="0"/>
              <a:t>get()</a:t>
            </a:r>
            <a:r>
              <a:rPr lang="en-US" sz="3100" smtClean="0"/>
              <a:t> method in action:</a:t>
            </a:r>
          </a:p>
          <a:p>
            <a:pPr marL="548640" lvl="2" indent="0">
              <a:buNone/>
            </a:pPr>
            <a:endParaRPr lang="en-US" sz="2400" b="1" i="1" smtClean="0"/>
          </a:p>
          <a:p>
            <a:pPr marL="548640" lvl="2" indent="0">
              <a:buNone/>
            </a:pPr>
            <a:r>
              <a:rPr lang="en-US" sz="2400" b="1" i="1" smtClean="0"/>
              <a:t>names </a:t>
            </a:r>
            <a:r>
              <a:rPr lang="en-US" sz="2400" b="1" i="1"/>
              <a:t>= {'wynken': 1, 'blynken': 5, 'nod': 42</a:t>
            </a:r>
            <a:r>
              <a:rPr lang="en-US" sz="2400" b="1" i="1" smtClean="0"/>
              <a:t>}</a:t>
            </a:r>
            <a:endParaRPr lang="en-US" sz="2400" b="1" i="1"/>
          </a:p>
          <a:p>
            <a:pPr marL="548640" lvl="2" indent="0">
              <a:buNone/>
            </a:pPr>
            <a:r>
              <a:rPr lang="en-US" sz="2400" b="1" i="1" smtClean="0"/>
              <a:t>print(names.get</a:t>
            </a:r>
            <a:r>
              <a:rPr lang="en-US" sz="2400" b="1" i="1"/>
              <a:t>('nod', 0))</a:t>
            </a:r>
          </a:p>
          <a:p>
            <a:pPr marL="548640" lvl="2" indent="0">
              <a:buNone/>
            </a:pPr>
            <a:r>
              <a:rPr lang="en-US" sz="2400" b="1" smtClean="0"/>
              <a:t>42</a:t>
            </a:r>
            <a:endParaRPr lang="en-US" sz="2400" b="1"/>
          </a:p>
          <a:p>
            <a:pPr marL="548640" lvl="2" indent="0">
              <a:buNone/>
            </a:pPr>
            <a:r>
              <a:rPr lang="en-US" sz="2400" b="1" i="1" smtClean="0"/>
              <a:t>print(names.get</a:t>
            </a:r>
            <a:r>
              <a:rPr lang="en-US" sz="2400" b="1" i="1"/>
              <a:t>('tim', 0))</a:t>
            </a:r>
          </a:p>
          <a:p>
            <a:pPr marL="548640" lvl="2" indent="0">
              <a:buNone/>
            </a:pPr>
            <a:r>
              <a:rPr lang="en-US" sz="2400" b="1"/>
              <a:t>0</a:t>
            </a:r>
          </a:p>
          <a:p>
            <a:endParaRPr lang="en-US" sz="3600" smtClean="0"/>
          </a:p>
          <a:p>
            <a:endParaRPr lang="en-US" sz="3600" smtClean="0"/>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228290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a:p>
        </p:txBody>
      </p:sp>
      <p:sp>
        <p:nvSpPr>
          <p:cNvPr id="5" name="Content Placeholder 4"/>
          <p:cNvSpPr>
            <a:spLocks noGrp="1"/>
          </p:cNvSpPr>
          <p:nvPr>
            <p:ph sz="quarter" idx="1"/>
          </p:nvPr>
        </p:nvSpPr>
        <p:spPr/>
        <p:txBody>
          <a:bodyPr>
            <a:normAutofit fontScale="92500"/>
          </a:bodyPr>
          <a:lstStyle/>
          <a:p>
            <a:pPr marL="342900" indent="-342900"/>
            <a:r>
              <a:rPr lang="en-US" sz="3100" smtClean="0"/>
              <a:t>Because the </a:t>
            </a:r>
            <a:r>
              <a:rPr lang="en-US" sz="3100" b="1" i="1" smtClean="0"/>
              <a:t>get()</a:t>
            </a:r>
            <a:r>
              <a:rPr lang="en-US" sz="3100" smtClean="0"/>
              <a:t> method takes care of the case where the </a:t>
            </a:r>
            <a:r>
              <a:rPr lang="en-US" sz="3100" b="1" i="1" smtClean="0"/>
              <a:t>key</a:t>
            </a:r>
            <a:r>
              <a:rPr lang="en-US" sz="3100" smtClean="0"/>
              <a:t> is not found, we can employ it to make our histogram </a:t>
            </a:r>
            <a:r>
              <a:rPr lang="en-US" sz="3100" smtClean="0"/>
              <a:t>code more </a:t>
            </a:r>
            <a:r>
              <a:rPr lang="en-US" sz="3100" smtClean="0"/>
              <a:t>concise:</a:t>
            </a:r>
          </a:p>
          <a:p>
            <a:pPr marL="548640" lvl="2" indent="0">
              <a:buNone/>
            </a:pPr>
            <a:endParaRPr lang="en-US" sz="2400" b="1" i="1" smtClean="0"/>
          </a:p>
          <a:p>
            <a:pPr marL="548640" lvl="2" indent="0">
              <a:buNone/>
            </a:pPr>
            <a:r>
              <a:rPr lang="en-US" sz="2600" b="1" i="1"/>
              <a:t>word = 'onomatopoeia'</a:t>
            </a:r>
          </a:p>
          <a:p>
            <a:pPr marL="548640" lvl="2" indent="0">
              <a:buNone/>
            </a:pPr>
            <a:r>
              <a:rPr lang="en-US" sz="2600" b="1" i="1"/>
              <a:t>d = dict()</a:t>
            </a:r>
          </a:p>
          <a:p>
            <a:pPr marL="548640" lvl="2" indent="0">
              <a:buNone/>
            </a:pPr>
            <a:r>
              <a:rPr lang="en-US" sz="2600" b="1" i="1"/>
              <a:t>for c in word:</a:t>
            </a:r>
          </a:p>
          <a:p>
            <a:pPr marL="548640" lvl="2" indent="0">
              <a:buNone/>
            </a:pPr>
            <a:r>
              <a:rPr lang="en-US" sz="2600" b="1" i="1" smtClean="0"/>
              <a:t>	d[c</a:t>
            </a:r>
            <a:r>
              <a:rPr lang="en-US" sz="2600" b="1" i="1"/>
              <a:t>] </a:t>
            </a:r>
            <a:r>
              <a:rPr lang="en-US" sz="2600" b="1" i="1" smtClean="0"/>
              <a:t>= d.get(c, 0) + 1</a:t>
            </a:r>
          </a:p>
          <a:p>
            <a:pPr marL="548640" lvl="2" indent="0">
              <a:buNone/>
            </a:pPr>
            <a:r>
              <a:rPr lang="en-US" sz="2600" b="1" i="1"/>
              <a:t>p</a:t>
            </a:r>
            <a:r>
              <a:rPr lang="en-US" sz="2600" b="1" i="1" smtClean="0"/>
              <a:t>rint d</a:t>
            </a:r>
            <a:endParaRPr lang="en-US" sz="2600" b="1" i="1"/>
          </a:p>
          <a:p>
            <a:pPr marL="548640" lvl="2" indent="0">
              <a:buNone/>
            </a:pPr>
            <a:r>
              <a:rPr lang="en-US" sz="2600" b="1"/>
              <a:t>{'a': 2, 'e': 1, 'i': 1, 'm': 1, 'o': 4, 'n': 1, 'p': 1, 't': 1}</a:t>
            </a:r>
          </a:p>
          <a:p>
            <a:endParaRPr lang="en-US" sz="3600" smtClean="0"/>
          </a:p>
          <a:p>
            <a:endParaRPr lang="en-US" sz="3600" smtClean="0"/>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673316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a:p>
        </p:txBody>
      </p:sp>
      <p:sp>
        <p:nvSpPr>
          <p:cNvPr id="5" name="Content Placeholder 4"/>
          <p:cNvSpPr>
            <a:spLocks noGrp="1"/>
          </p:cNvSpPr>
          <p:nvPr>
            <p:ph sz="quarter" idx="1"/>
          </p:nvPr>
        </p:nvSpPr>
        <p:spPr/>
        <p:txBody>
          <a:bodyPr>
            <a:normAutofit/>
          </a:bodyPr>
          <a:lstStyle/>
          <a:p>
            <a:pPr marL="342900" indent="-342900"/>
            <a:r>
              <a:rPr lang="en-US" sz="3200" smtClean="0"/>
              <a:t>Now that we understand how to use </a:t>
            </a:r>
            <a:r>
              <a:rPr lang="en-US" sz="3200" b="1" i="1" smtClean="0"/>
              <a:t>dictionaries</a:t>
            </a:r>
            <a:r>
              <a:rPr lang="en-US" sz="3200" smtClean="0"/>
              <a:t>, and we’ve already learned how to use </a:t>
            </a:r>
            <a:r>
              <a:rPr lang="en-US" sz="3200" b="1" i="1" smtClean="0"/>
              <a:t>files</a:t>
            </a:r>
            <a:r>
              <a:rPr lang="en-US" sz="3200" smtClean="0"/>
              <a:t>, let’s combine them together!</a:t>
            </a:r>
            <a:endParaRPr lang="en-US" sz="2800" b="1"/>
          </a:p>
          <a:p>
            <a:r>
              <a:rPr lang="en-US" sz="3200"/>
              <a:t>Our code will read each line of text from the file, parse each line into a list of words, and then create a dictionary histogram of the words.</a:t>
            </a:r>
          </a:p>
          <a:p>
            <a:endParaRPr lang="en-US" sz="3600" smtClean="0"/>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845292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a:p>
        </p:txBody>
      </p:sp>
      <p:sp>
        <p:nvSpPr>
          <p:cNvPr id="5" name="Content Placeholder 4"/>
          <p:cNvSpPr>
            <a:spLocks noGrp="1"/>
          </p:cNvSpPr>
          <p:nvPr>
            <p:ph sz="quarter" idx="1"/>
          </p:nvPr>
        </p:nvSpPr>
        <p:spPr/>
        <p:txBody>
          <a:bodyPr>
            <a:normAutofit fontScale="25000" lnSpcReduction="20000"/>
          </a:bodyPr>
          <a:lstStyle/>
          <a:p>
            <a:pPr marL="274320" lvl="1" indent="0">
              <a:buNone/>
            </a:pPr>
            <a:r>
              <a:rPr lang="en-US" sz="6400" b="1" i="1">
                <a:solidFill>
                  <a:schemeClr val="tx1"/>
                </a:solidFill>
              </a:rPr>
              <a:t>fname = raw_input('Please enter the file name</a:t>
            </a:r>
            <a:r>
              <a:rPr lang="en-US" sz="6400" b="1" i="1" smtClean="0">
                <a:solidFill>
                  <a:schemeClr val="tx1"/>
                </a:solidFill>
              </a:rPr>
              <a:t>:')</a:t>
            </a:r>
            <a:endParaRPr lang="en-US" sz="6400" b="1" i="1">
              <a:solidFill>
                <a:schemeClr val="tx1"/>
              </a:solidFill>
            </a:endParaRPr>
          </a:p>
          <a:p>
            <a:pPr marL="274320" lvl="1" indent="0">
              <a:buNone/>
            </a:pPr>
            <a:r>
              <a:rPr lang="en-US" sz="6400" b="1" i="1">
                <a:solidFill>
                  <a:schemeClr val="tx1"/>
                </a:solidFill>
              </a:rPr>
              <a:t>Please enter the file name:</a:t>
            </a:r>
            <a:r>
              <a:rPr lang="en-US" sz="6400" b="1">
                <a:solidFill>
                  <a:schemeClr val="tx1"/>
                </a:solidFill>
              </a:rPr>
              <a:t>C:\</a:t>
            </a:r>
            <a:r>
              <a:rPr lang="en-US" sz="6400" b="1" smtClean="0">
                <a:solidFill>
                  <a:schemeClr val="tx1"/>
                </a:solidFill>
              </a:rPr>
              <a:t>UCSD\PythonForInformatics\code\romeo.txt</a:t>
            </a:r>
            <a:endParaRPr lang="en-US" sz="6400" b="1">
              <a:solidFill>
                <a:schemeClr val="tx1"/>
              </a:solidFill>
            </a:endParaRPr>
          </a:p>
          <a:p>
            <a:pPr marL="274320" lvl="1" indent="0">
              <a:buNone/>
            </a:pPr>
            <a:r>
              <a:rPr lang="en-US" sz="6400" b="1" i="1">
                <a:solidFill>
                  <a:schemeClr val="tx1"/>
                </a:solidFill>
              </a:rPr>
              <a:t>try:</a:t>
            </a:r>
          </a:p>
          <a:p>
            <a:pPr marL="274320" lvl="1" indent="0">
              <a:buNone/>
            </a:pPr>
            <a:r>
              <a:rPr lang="en-US" sz="6400" b="1" i="1">
                <a:solidFill>
                  <a:schemeClr val="tx1"/>
                </a:solidFill>
              </a:rPr>
              <a:t>     fhand = open(fname)</a:t>
            </a:r>
          </a:p>
          <a:p>
            <a:pPr marL="274320" lvl="1" indent="0">
              <a:buNone/>
            </a:pPr>
            <a:r>
              <a:rPr lang="en-US" sz="6400" b="1" i="1">
                <a:solidFill>
                  <a:schemeClr val="tx1"/>
                </a:solidFill>
              </a:rPr>
              <a:t>except:</a:t>
            </a:r>
          </a:p>
          <a:p>
            <a:pPr marL="274320" lvl="1" indent="0">
              <a:buNone/>
            </a:pPr>
            <a:r>
              <a:rPr lang="en-US" sz="6400" b="1" i="1">
                <a:solidFill>
                  <a:schemeClr val="tx1"/>
                </a:solidFill>
              </a:rPr>
              <a:t>     print('Cannot open file: ', fname)</a:t>
            </a:r>
          </a:p>
          <a:p>
            <a:pPr marL="274320" lvl="1" indent="0">
              <a:buNone/>
            </a:pPr>
            <a:r>
              <a:rPr lang="en-US" sz="6400" b="1" i="1">
                <a:solidFill>
                  <a:schemeClr val="tx1"/>
                </a:solidFill>
              </a:rPr>
              <a:t>     exit()</a:t>
            </a:r>
          </a:p>
          <a:p>
            <a:pPr marL="274320" lvl="1" indent="0">
              <a:buNone/>
            </a:pPr>
            <a:r>
              <a:rPr lang="en-US" sz="6400" b="1" i="1">
                <a:solidFill>
                  <a:schemeClr val="tx1"/>
                </a:solidFill>
              </a:rPr>
              <a:t>     word_counts = dict()</a:t>
            </a:r>
          </a:p>
          <a:p>
            <a:pPr marL="274320" lvl="1" indent="0">
              <a:buNone/>
            </a:pPr>
            <a:r>
              <a:rPr lang="en-US" sz="6400" b="1" i="1">
                <a:solidFill>
                  <a:schemeClr val="tx1"/>
                </a:solidFill>
              </a:rPr>
              <a:t>     for line in fhand:</a:t>
            </a:r>
          </a:p>
          <a:p>
            <a:pPr marL="274320" lvl="1" indent="0">
              <a:buNone/>
            </a:pPr>
            <a:r>
              <a:rPr lang="en-US" sz="6400" b="1" i="1">
                <a:solidFill>
                  <a:schemeClr val="tx1"/>
                </a:solidFill>
              </a:rPr>
              <a:t>         words = line.split()</a:t>
            </a:r>
          </a:p>
          <a:p>
            <a:pPr marL="274320" lvl="1" indent="0">
              <a:buNone/>
            </a:pPr>
            <a:r>
              <a:rPr lang="en-US" sz="6400" b="1" i="1">
                <a:solidFill>
                  <a:schemeClr val="tx1"/>
                </a:solidFill>
              </a:rPr>
              <a:t>         for word in words:</a:t>
            </a:r>
          </a:p>
          <a:p>
            <a:pPr marL="274320" lvl="1" indent="0">
              <a:buNone/>
            </a:pPr>
            <a:r>
              <a:rPr lang="en-US" sz="6400" b="1" i="1">
                <a:solidFill>
                  <a:schemeClr val="tx1"/>
                </a:solidFill>
              </a:rPr>
              <a:t>             if word not in word_counts:</a:t>
            </a:r>
          </a:p>
          <a:p>
            <a:pPr marL="274320" lvl="1" indent="0">
              <a:buNone/>
            </a:pPr>
            <a:r>
              <a:rPr lang="en-US" sz="6400" b="1" i="1">
                <a:solidFill>
                  <a:schemeClr val="tx1"/>
                </a:solidFill>
              </a:rPr>
              <a:t>                 word_counts[word] = 1</a:t>
            </a:r>
          </a:p>
          <a:p>
            <a:pPr marL="274320" lvl="1" indent="0">
              <a:buNone/>
            </a:pPr>
            <a:r>
              <a:rPr lang="en-US" sz="6400" b="1" i="1">
                <a:solidFill>
                  <a:schemeClr val="tx1"/>
                </a:solidFill>
              </a:rPr>
              <a:t>             else:</a:t>
            </a:r>
          </a:p>
          <a:p>
            <a:pPr marL="274320" lvl="1" indent="0">
              <a:buNone/>
            </a:pPr>
            <a:r>
              <a:rPr lang="en-US" sz="6400" b="1" i="1">
                <a:solidFill>
                  <a:schemeClr val="tx1"/>
                </a:solidFill>
              </a:rPr>
              <a:t>                 word_counts[word] += 1</a:t>
            </a:r>
          </a:p>
          <a:p>
            <a:pPr marL="274320" lvl="1" indent="0">
              <a:buNone/>
            </a:pPr>
            <a:r>
              <a:rPr lang="en-US" sz="6400" b="1" i="1">
                <a:solidFill>
                  <a:schemeClr val="tx1"/>
                </a:solidFill>
              </a:rPr>
              <a:t> print </a:t>
            </a:r>
            <a:r>
              <a:rPr lang="en-US" sz="6400" b="1" i="1" smtClean="0">
                <a:solidFill>
                  <a:schemeClr val="tx1"/>
                </a:solidFill>
              </a:rPr>
              <a:t>word_counts</a:t>
            </a:r>
            <a:endParaRPr lang="en-US" sz="6400" b="1" i="1">
              <a:solidFill>
                <a:schemeClr val="tx1"/>
              </a:solidFill>
            </a:endParaRPr>
          </a:p>
          <a:p>
            <a:pPr marL="274320" lvl="1" indent="0">
              <a:buNone/>
            </a:pPr>
            <a:r>
              <a:rPr lang="en-US" sz="6400" b="1">
                <a:solidFill>
                  <a:schemeClr val="tx1"/>
                </a:solidFill>
              </a:rPr>
              <a:t>{'and': 3, 'envious': 1, 'already': 1, 'fair': 1, 'is': 3, 'through': 1, 'pale': 1, 'yonder': 1, 'what': 1, 'sun': 2, 'Who': 1, 'But': 1, 'moon': 1, 'window': 1, 'sick': 1, 'east': 1, 'breaks': 1, 'grief': 1, 'with': 1, 'light': 1, 'It': 1, 'Arise': 1, 'kill': 1, 'the': 3, 'soft': 1, 'Juliet': 1}</a:t>
            </a:r>
          </a:p>
          <a:p>
            <a:pPr marL="0" indent="0">
              <a:buNone/>
            </a:pPr>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91181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a:p>
        </p:txBody>
      </p:sp>
      <p:sp>
        <p:nvSpPr>
          <p:cNvPr id="5" name="Content Placeholder 4"/>
          <p:cNvSpPr>
            <a:spLocks noGrp="1"/>
          </p:cNvSpPr>
          <p:nvPr>
            <p:ph sz="quarter" idx="1"/>
          </p:nvPr>
        </p:nvSpPr>
        <p:spPr/>
        <p:txBody>
          <a:bodyPr>
            <a:normAutofit/>
          </a:bodyPr>
          <a:lstStyle/>
          <a:p>
            <a:r>
              <a:rPr lang="en-US" sz="2000" smtClean="0">
                <a:solidFill>
                  <a:schemeClr val="tx1"/>
                </a:solidFill>
              </a:rPr>
              <a:t>Although our output is correct and complete, its format is not easily readable by the human eye.</a:t>
            </a:r>
          </a:p>
          <a:p>
            <a:r>
              <a:rPr lang="en-US" sz="2000" smtClean="0"/>
              <a:t>We can write some code to make our presentation more appealing.</a:t>
            </a:r>
          </a:p>
          <a:p>
            <a:r>
              <a:rPr lang="en-US" sz="2000" smtClean="0">
                <a:solidFill>
                  <a:schemeClr val="tx1"/>
                </a:solidFill>
              </a:rPr>
              <a:t>To keep things simple, consider this:</a:t>
            </a:r>
          </a:p>
          <a:p>
            <a:pPr marL="548640" lvl="2" indent="0">
              <a:buNone/>
            </a:pPr>
            <a:r>
              <a:rPr lang="en-US" sz="2400" b="1" i="1"/>
              <a:t>names = {'wynken': 1, 'blynken': 5, 'nod': 42}</a:t>
            </a:r>
          </a:p>
          <a:p>
            <a:pPr marL="548640" lvl="2" indent="0">
              <a:buNone/>
            </a:pPr>
            <a:r>
              <a:rPr lang="en-US" sz="2400" b="1" i="1"/>
              <a:t>for key in names:</a:t>
            </a:r>
          </a:p>
          <a:p>
            <a:pPr marL="548640" lvl="2" indent="0">
              <a:buNone/>
            </a:pPr>
            <a:r>
              <a:rPr lang="en-US" sz="2400" b="1" i="1"/>
              <a:t>	print key, names[key] </a:t>
            </a:r>
          </a:p>
          <a:p>
            <a:pPr marL="548640" lvl="2" indent="0">
              <a:buNone/>
            </a:pPr>
            <a:r>
              <a:rPr lang="en-US" sz="2400" b="1"/>
              <a:t>blynken 5</a:t>
            </a:r>
          </a:p>
          <a:p>
            <a:pPr marL="548640" lvl="2" indent="0">
              <a:buNone/>
            </a:pPr>
            <a:r>
              <a:rPr lang="en-US" sz="2400" b="1"/>
              <a:t>nod 42</a:t>
            </a:r>
          </a:p>
          <a:p>
            <a:pPr marL="548640" lvl="2" indent="0">
              <a:buNone/>
            </a:pPr>
            <a:r>
              <a:rPr lang="en-US" sz="2400" b="1"/>
              <a:t>wynken 1</a:t>
            </a:r>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4026923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a:p>
        </p:txBody>
      </p:sp>
      <p:sp>
        <p:nvSpPr>
          <p:cNvPr id="5" name="Content Placeholder 4"/>
          <p:cNvSpPr>
            <a:spLocks noGrp="1"/>
          </p:cNvSpPr>
          <p:nvPr>
            <p:ph sz="quarter" idx="1"/>
          </p:nvPr>
        </p:nvSpPr>
        <p:spPr/>
        <p:txBody>
          <a:bodyPr>
            <a:normAutofit/>
          </a:bodyPr>
          <a:lstStyle/>
          <a:p>
            <a:r>
              <a:rPr lang="en-US" sz="2800"/>
              <a:t>Going back to our Shakespeare example, upon closer inspection we find that we have </a:t>
            </a:r>
            <a:r>
              <a:rPr lang="en-US" sz="2800" smtClean="0"/>
              <a:t>a couple annoying </a:t>
            </a:r>
            <a:r>
              <a:rPr lang="en-US" sz="2800"/>
              <a:t>problems.</a:t>
            </a:r>
          </a:p>
          <a:p>
            <a:r>
              <a:rPr lang="en-US" sz="2800" smtClean="0"/>
              <a:t>The </a:t>
            </a:r>
            <a:r>
              <a:rPr lang="en-US" sz="2800" b="1" i="1" smtClean="0"/>
              <a:t>split()</a:t>
            </a:r>
            <a:r>
              <a:rPr lang="en-US" sz="2800" smtClean="0"/>
              <a:t> function operates with spaces as a default delimiter, which means that the words </a:t>
            </a:r>
            <a:r>
              <a:rPr lang="en-US" sz="2800" b="1" i="1" smtClean="0"/>
              <a:t>soft!</a:t>
            </a:r>
            <a:r>
              <a:rPr lang="en-US" sz="2800" smtClean="0"/>
              <a:t> and </a:t>
            </a:r>
            <a:r>
              <a:rPr lang="en-US" sz="2800" b="1" i="1" smtClean="0"/>
              <a:t>soft</a:t>
            </a:r>
            <a:r>
              <a:rPr lang="en-US" sz="2800" smtClean="0"/>
              <a:t> will be seen as different words, and hence will be given different counts.</a:t>
            </a:r>
          </a:p>
          <a:p>
            <a:r>
              <a:rPr lang="en-US" sz="2800" smtClean="0"/>
              <a:t>Similarly, the words </a:t>
            </a:r>
            <a:r>
              <a:rPr lang="en-US" sz="2800" b="1" i="1" smtClean="0"/>
              <a:t>Who</a:t>
            </a:r>
            <a:r>
              <a:rPr lang="en-US" sz="2800" smtClean="0"/>
              <a:t> and </a:t>
            </a:r>
            <a:r>
              <a:rPr lang="en-US" sz="2800" b="1" i="1" smtClean="0"/>
              <a:t>who</a:t>
            </a:r>
            <a:r>
              <a:rPr lang="en-US" sz="2800" smtClean="0"/>
              <a:t> will be seen as different, and will be processed separately.</a:t>
            </a:r>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171796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a:p>
        </p:txBody>
      </p:sp>
      <p:sp>
        <p:nvSpPr>
          <p:cNvPr id="5" name="Content Placeholder 4"/>
          <p:cNvSpPr>
            <a:spLocks noGrp="1"/>
          </p:cNvSpPr>
          <p:nvPr>
            <p:ph sz="quarter" idx="1"/>
          </p:nvPr>
        </p:nvSpPr>
        <p:spPr/>
        <p:txBody>
          <a:bodyPr>
            <a:normAutofit lnSpcReduction="10000"/>
          </a:bodyPr>
          <a:lstStyle/>
          <a:p>
            <a:r>
              <a:rPr lang="en-US" sz="3200" smtClean="0"/>
              <a:t>To solve these two problems, we can use the string constant </a:t>
            </a:r>
            <a:r>
              <a:rPr lang="en-US" sz="3200" b="1" i="1" smtClean="0"/>
              <a:t>punctuation</a:t>
            </a:r>
            <a:r>
              <a:rPr lang="en-US" sz="3200" smtClean="0"/>
              <a:t>, and the string methods </a:t>
            </a:r>
            <a:r>
              <a:rPr lang="en-US" sz="3200" b="1" i="1" smtClean="0"/>
              <a:t>lower()</a:t>
            </a:r>
            <a:r>
              <a:rPr lang="en-US" sz="3200"/>
              <a:t> </a:t>
            </a:r>
            <a:r>
              <a:rPr lang="en-US" sz="3200" smtClean="0"/>
              <a:t>and </a:t>
            </a:r>
            <a:r>
              <a:rPr lang="en-US" sz="3200" b="1" i="1" smtClean="0"/>
              <a:t>translate()</a:t>
            </a:r>
            <a:r>
              <a:rPr lang="en-US" sz="3200" smtClean="0"/>
              <a:t>.</a:t>
            </a:r>
          </a:p>
          <a:p>
            <a:r>
              <a:rPr lang="en-US" sz="3200" b="1" i="1"/>
              <a:t>p</a:t>
            </a:r>
            <a:r>
              <a:rPr lang="en-US" sz="3200" b="1" i="1" smtClean="0"/>
              <a:t>unctuation</a:t>
            </a:r>
            <a:r>
              <a:rPr lang="en-US" sz="3200" smtClean="0"/>
              <a:t> is a string constant that specifies all of the characters that are considered to be punctuation characters.</a:t>
            </a:r>
          </a:p>
          <a:p>
            <a:r>
              <a:rPr lang="en-US" sz="3200" smtClean="0"/>
              <a:t>The </a:t>
            </a:r>
            <a:r>
              <a:rPr lang="en-US" sz="3200" b="1" i="1" smtClean="0"/>
              <a:t>lower() </a:t>
            </a:r>
            <a:r>
              <a:rPr lang="en-US" sz="3200" smtClean="0"/>
              <a:t>method returns a copy of the string with all characters converted to lower case.</a:t>
            </a:r>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901973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
        <p:nvSpPr>
          <p:cNvPr id="5" name="Content Placeholder 4"/>
          <p:cNvSpPr>
            <a:spLocks noGrp="1"/>
          </p:cNvSpPr>
          <p:nvPr>
            <p:ph sz="quarter" idx="1"/>
          </p:nvPr>
        </p:nvSpPr>
        <p:spPr/>
        <p:txBody>
          <a:bodyPr>
            <a:normAutofit fontScale="85000" lnSpcReduction="20000"/>
          </a:bodyPr>
          <a:lstStyle/>
          <a:p>
            <a:r>
              <a:rPr lang="en-US" sz="3000" smtClean="0"/>
              <a:t>The </a:t>
            </a:r>
            <a:r>
              <a:rPr lang="en-US" sz="3000" b="1" i="1" smtClean="0"/>
              <a:t>translate() </a:t>
            </a:r>
            <a:r>
              <a:rPr lang="en-US" sz="3000" smtClean="0"/>
              <a:t>method is a bit more complicated:</a:t>
            </a:r>
          </a:p>
          <a:p>
            <a:endParaRPr lang="en-US" sz="3000" smtClean="0"/>
          </a:p>
          <a:p>
            <a:pPr marL="822960" lvl="3" indent="0">
              <a:buNone/>
            </a:pPr>
            <a:r>
              <a:rPr lang="en-US" sz="3000" b="1" i="1">
                <a:solidFill>
                  <a:schemeClr val="tx1"/>
                </a:solidFill>
              </a:rPr>
              <a:t>string.translate(s, table[, deletechars</a:t>
            </a:r>
            <a:r>
              <a:rPr lang="en-US" sz="3000" b="1" i="1" smtClean="0">
                <a:solidFill>
                  <a:schemeClr val="tx1"/>
                </a:solidFill>
              </a:rPr>
              <a:t>])</a:t>
            </a:r>
          </a:p>
          <a:p>
            <a:pPr marL="822960" lvl="3" indent="0">
              <a:buNone/>
            </a:pPr>
            <a:endParaRPr lang="en-US" sz="3000" b="1" i="1">
              <a:solidFill>
                <a:schemeClr val="tx1"/>
              </a:solidFill>
            </a:endParaRPr>
          </a:p>
          <a:p>
            <a:r>
              <a:rPr lang="en-US" sz="3000" b="1" i="1" smtClean="0"/>
              <a:t>translate() </a:t>
            </a:r>
            <a:r>
              <a:rPr lang="en-US" sz="3000" smtClean="0"/>
              <a:t>returns a string that has been created such that any and all characters in </a:t>
            </a:r>
            <a:r>
              <a:rPr lang="en-US" sz="3000" b="1" i="1" smtClean="0"/>
              <a:t>s</a:t>
            </a:r>
            <a:r>
              <a:rPr lang="en-US" sz="3000" smtClean="0"/>
              <a:t> have been removed, and the remaining characters are translated using </a:t>
            </a:r>
            <a:r>
              <a:rPr lang="en-US" sz="3000" b="1" i="1" smtClean="0"/>
              <a:t>table</a:t>
            </a:r>
            <a:r>
              <a:rPr lang="en-US" sz="3000" smtClean="0"/>
              <a:t> (being a 256 character string giving the translation by ordinal indexing). If table is </a:t>
            </a:r>
            <a:r>
              <a:rPr lang="en-US" sz="3000" b="1" i="1" smtClean="0"/>
              <a:t>None</a:t>
            </a:r>
            <a:r>
              <a:rPr lang="en-US" sz="3000" smtClean="0"/>
              <a:t>, then the translation is not performed.</a:t>
            </a:r>
            <a:endParaRPr lang="en-US" sz="3000"/>
          </a:p>
          <a:p>
            <a:r>
              <a:rPr lang="en-US" sz="3000" smtClean="0"/>
              <a:t>We don’t need </a:t>
            </a:r>
            <a:r>
              <a:rPr lang="en-US" sz="3000" b="1" i="1" smtClean="0"/>
              <a:t>table</a:t>
            </a:r>
            <a:r>
              <a:rPr lang="en-US" sz="3000" smtClean="0"/>
              <a:t>, but we do want to remove punctuation characters.</a:t>
            </a:r>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204440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a:p>
        </p:txBody>
      </p:sp>
      <p:sp>
        <p:nvSpPr>
          <p:cNvPr id="5" name="Content Placeholder 4"/>
          <p:cNvSpPr>
            <a:spLocks noGrp="1"/>
          </p:cNvSpPr>
          <p:nvPr>
            <p:ph sz="quarter" idx="1"/>
          </p:nvPr>
        </p:nvSpPr>
        <p:spPr/>
        <p:txBody>
          <a:bodyPr>
            <a:normAutofit fontScale="25000" lnSpcReduction="20000"/>
          </a:bodyPr>
          <a:lstStyle/>
          <a:p>
            <a:r>
              <a:rPr lang="en-US" sz="7200" smtClean="0"/>
              <a:t>Finally, here is out new and improved code:</a:t>
            </a:r>
          </a:p>
          <a:p>
            <a:endParaRPr lang="en-US" sz="5500" smtClean="0"/>
          </a:p>
          <a:p>
            <a:pPr marL="274320" lvl="1" indent="0">
              <a:buClr>
                <a:srgbClr val="CCB400"/>
              </a:buClr>
              <a:buNone/>
            </a:pPr>
            <a:r>
              <a:rPr lang="en-US" sz="5600" b="1" i="1">
                <a:solidFill>
                  <a:prstClr val="black"/>
                </a:solidFill>
              </a:rPr>
              <a:t>i</a:t>
            </a:r>
            <a:r>
              <a:rPr lang="en-US" sz="5600" b="1" i="1" smtClean="0">
                <a:solidFill>
                  <a:prstClr val="black"/>
                </a:solidFill>
              </a:rPr>
              <a:t>mport string</a:t>
            </a:r>
          </a:p>
          <a:p>
            <a:pPr marL="274320" lvl="1" indent="0">
              <a:buClr>
                <a:srgbClr val="CCB400"/>
              </a:buClr>
              <a:buNone/>
            </a:pPr>
            <a:r>
              <a:rPr lang="en-US" sz="5600" b="1" i="1" smtClean="0">
                <a:solidFill>
                  <a:prstClr val="black"/>
                </a:solidFill>
              </a:rPr>
              <a:t>fname </a:t>
            </a:r>
            <a:r>
              <a:rPr lang="en-US" sz="5600" b="1" i="1">
                <a:solidFill>
                  <a:prstClr val="black"/>
                </a:solidFill>
              </a:rPr>
              <a:t>= raw_input('Please enter the file name:')</a:t>
            </a:r>
          </a:p>
          <a:p>
            <a:pPr marL="274320" lvl="1" indent="0">
              <a:buClr>
                <a:srgbClr val="CCB400"/>
              </a:buClr>
              <a:buNone/>
            </a:pPr>
            <a:r>
              <a:rPr lang="en-US" sz="5600" b="1" i="1">
                <a:solidFill>
                  <a:prstClr val="black"/>
                </a:solidFill>
              </a:rPr>
              <a:t>Please enter the file name:</a:t>
            </a:r>
            <a:r>
              <a:rPr lang="en-US" sz="5600" b="1">
                <a:solidFill>
                  <a:prstClr val="black"/>
                </a:solidFill>
              </a:rPr>
              <a:t>C:\UCSD\PythonForInformatics\code\romeo.txt</a:t>
            </a:r>
          </a:p>
          <a:p>
            <a:pPr marL="274320" lvl="1" indent="0">
              <a:buClr>
                <a:srgbClr val="CCB400"/>
              </a:buClr>
              <a:buNone/>
            </a:pPr>
            <a:r>
              <a:rPr lang="en-US" sz="5600" b="1" i="1">
                <a:solidFill>
                  <a:prstClr val="black"/>
                </a:solidFill>
              </a:rPr>
              <a:t>try:</a:t>
            </a:r>
          </a:p>
          <a:p>
            <a:pPr marL="274320" lvl="1" indent="0">
              <a:buClr>
                <a:srgbClr val="CCB400"/>
              </a:buClr>
              <a:buNone/>
            </a:pPr>
            <a:r>
              <a:rPr lang="en-US" sz="5600" b="1" i="1">
                <a:solidFill>
                  <a:prstClr val="black"/>
                </a:solidFill>
              </a:rPr>
              <a:t>     fhand = open(fname)</a:t>
            </a:r>
          </a:p>
          <a:p>
            <a:pPr marL="274320" lvl="1" indent="0">
              <a:buClr>
                <a:srgbClr val="CCB400"/>
              </a:buClr>
              <a:buNone/>
            </a:pPr>
            <a:r>
              <a:rPr lang="en-US" sz="5600" b="1" i="1" smtClean="0">
                <a:solidFill>
                  <a:prstClr val="black"/>
                </a:solidFill>
              </a:rPr>
              <a:t>except:</a:t>
            </a:r>
            <a:endParaRPr lang="en-US" sz="5600" b="1" i="1">
              <a:solidFill>
                <a:prstClr val="black"/>
              </a:solidFill>
            </a:endParaRPr>
          </a:p>
          <a:p>
            <a:pPr marL="274320" lvl="1" indent="0">
              <a:buClr>
                <a:srgbClr val="CCB400"/>
              </a:buClr>
              <a:buNone/>
            </a:pPr>
            <a:r>
              <a:rPr lang="en-US" sz="5600" b="1" i="1">
                <a:solidFill>
                  <a:prstClr val="black"/>
                </a:solidFill>
              </a:rPr>
              <a:t>     print('Cannot open file: ', fname)</a:t>
            </a:r>
          </a:p>
          <a:p>
            <a:pPr marL="274320" lvl="1" indent="0">
              <a:buClr>
                <a:srgbClr val="CCB400"/>
              </a:buClr>
              <a:buNone/>
            </a:pPr>
            <a:r>
              <a:rPr lang="en-US" sz="5600" b="1" i="1">
                <a:solidFill>
                  <a:prstClr val="black"/>
                </a:solidFill>
              </a:rPr>
              <a:t>     exit()</a:t>
            </a:r>
          </a:p>
          <a:p>
            <a:pPr marL="274320" lvl="1" indent="0">
              <a:buClr>
                <a:srgbClr val="CCB400"/>
              </a:buClr>
              <a:buNone/>
            </a:pPr>
            <a:r>
              <a:rPr lang="en-US" sz="5600" b="1" i="1">
                <a:solidFill>
                  <a:prstClr val="black"/>
                </a:solidFill>
              </a:rPr>
              <a:t>     word_counts = dict()</a:t>
            </a:r>
          </a:p>
          <a:p>
            <a:pPr marL="274320" lvl="1" indent="0">
              <a:buClr>
                <a:srgbClr val="CCB400"/>
              </a:buClr>
              <a:buNone/>
            </a:pPr>
            <a:r>
              <a:rPr lang="en-US" sz="5600" b="1" i="1">
                <a:solidFill>
                  <a:prstClr val="black"/>
                </a:solidFill>
              </a:rPr>
              <a:t>     for line in fhand:</a:t>
            </a:r>
          </a:p>
          <a:p>
            <a:pPr marL="274320" lvl="1" indent="0">
              <a:buClr>
                <a:srgbClr val="CCB400"/>
              </a:buClr>
              <a:buNone/>
            </a:pPr>
            <a:r>
              <a:rPr lang="en-US" sz="5600" b="1" i="1">
                <a:solidFill>
                  <a:srgbClr val="FF0000"/>
                </a:solidFill>
              </a:rPr>
              <a:t>         </a:t>
            </a:r>
            <a:r>
              <a:rPr lang="en-US" sz="5600" b="1" i="1" smtClean="0">
                <a:solidFill>
                  <a:srgbClr val="FF0000"/>
                </a:solidFill>
              </a:rPr>
              <a:t>line </a:t>
            </a:r>
            <a:r>
              <a:rPr lang="en-US" sz="5600" b="1" i="1">
                <a:solidFill>
                  <a:srgbClr val="FF0000"/>
                </a:solidFill>
              </a:rPr>
              <a:t>= </a:t>
            </a:r>
            <a:r>
              <a:rPr lang="en-US" sz="5600" b="1" i="1" smtClean="0">
                <a:solidFill>
                  <a:srgbClr val="FF0000"/>
                </a:solidFill>
              </a:rPr>
              <a:t>line.translate(None, string.punctuation)	# These two lines</a:t>
            </a:r>
          </a:p>
          <a:p>
            <a:pPr marL="274320" lvl="1" indent="0">
              <a:buClr>
                <a:srgbClr val="CCB400"/>
              </a:buClr>
              <a:buNone/>
            </a:pPr>
            <a:r>
              <a:rPr lang="en-US" sz="5600" b="1" i="1">
                <a:solidFill>
                  <a:srgbClr val="FF0000"/>
                </a:solidFill>
              </a:rPr>
              <a:t> </a:t>
            </a:r>
            <a:r>
              <a:rPr lang="en-US" sz="5600" b="1" i="1" smtClean="0">
                <a:solidFill>
                  <a:srgbClr val="FF0000"/>
                </a:solidFill>
              </a:rPr>
              <a:t>        line = line.lower()				# </a:t>
            </a:r>
            <a:r>
              <a:rPr lang="en-US" sz="5600" b="1" i="1">
                <a:solidFill>
                  <a:srgbClr val="FF0000"/>
                </a:solidFill>
              </a:rPr>
              <a:t>are </a:t>
            </a:r>
            <a:r>
              <a:rPr lang="en-US" sz="5600" b="1" i="1" smtClean="0">
                <a:solidFill>
                  <a:srgbClr val="FF0000"/>
                </a:solidFill>
              </a:rPr>
              <a:t>new.</a:t>
            </a:r>
          </a:p>
          <a:p>
            <a:pPr marL="274320" lvl="1" indent="0">
              <a:buClr>
                <a:srgbClr val="CCB400"/>
              </a:buClr>
              <a:buNone/>
            </a:pPr>
            <a:r>
              <a:rPr lang="en-US" sz="5600" b="1" i="1">
                <a:solidFill>
                  <a:prstClr val="black"/>
                </a:solidFill>
              </a:rPr>
              <a:t> </a:t>
            </a:r>
            <a:r>
              <a:rPr lang="en-US" sz="5600" b="1" i="1" smtClean="0">
                <a:solidFill>
                  <a:prstClr val="black"/>
                </a:solidFill>
              </a:rPr>
              <a:t>        words = line.split()</a:t>
            </a:r>
            <a:endParaRPr lang="en-US" sz="5600" b="1" i="1">
              <a:solidFill>
                <a:prstClr val="black"/>
              </a:solidFill>
            </a:endParaRPr>
          </a:p>
          <a:p>
            <a:pPr marL="274320" lvl="1" indent="0">
              <a:buClr>
                <a:srgbClr val="CCB400"/>
              </a:buClr>
              <a:buNone/>
            </a:pPr>
            <a:r>
              <a:rPr lang="en-US" sz="5600" b="1" i="1">
                <a:solidFill>
                  <a:prstClr val="black"/>
                </a:solidFill>
              </a:rPr>
              <a:t>         for word in words:</a:t>
            </a:r>
          </a:p>
          <a:p>
            <a:pPr marL="274320" lvl="1" indent="0">
              <a:buClr>
                <a:srgbClr val="CCB400"/>
              </a:buClr>
              <a:buNone/>
            </a:pPr>
            <a:r>
              <a:rPr lang="en-US" sz="5600" b="1" i="1">
                <a:solidFill>
                  <a:prstClr val="black"/>
                </a:solidFill>
              </a:rPr>
              <a:t>             if word not in word_counts:</a:t>
            </a:r>
          </a:p>
          <a:p>
            <a:pPr marL="274320" lvl="1" indent="0">
              <a:buClr>
                <a:srgbClr val="CCB400"/>
              </a:buClr>
              <a:buNone/>
            </a:pPr>
            <a:r>
              <a:rPr lang="en-US" sz="5600" b="1" i="1">
                <a:solidFill>
                  <a:prstClr val="black"/>
                </a:solidFill>
              </a:rPr>
              <a:t>                 word_counts[word] = 1</a:t>
            </a:r>
          </a:p>
          <a:p>
            <a:pPr marL="274320" lvl="1" indent="0">
              <a:buClr>
                <a:srgbClr val="CCB400"/>
              </a:buClr>
              <a:buNone/>
            </a:pPr>
            <a:r>
              <a:rPr lang="en-US" sz="5600" b="1" i="1">
                <a:solidFill>
                  <a:prstClr val="black"/>
                </a:solidFill>
              </a:rPr>
              <a:t>             else:</a:t>
            </a:r>
          </a:p>
          <a:p>
            <a:pPr marL="274320" lvl="1" indent="0">
              <a:buClr>
                <a:srgbClr val="CCB400"/>
              </a:buClr>
              <a:buNone/>
            </a:pPr>
            <a:r>
              <a:rPr lang="en-US" sz="5600" b="1" i="1">
                <a:solidFill>
                  <a:prstClr val="black"/>
                </a:solidFill>
              </a:rPr>
              <a:t>                 word_counts[word] += 1</a:t>
            </a:r>
          </a:p>
          <a:p>
            <a:pPr marL="274320" lvl="1" indent="0">
              <a:buClr>
                <a:srgbClr val="CCB400"/>
              </a:buClr>
              <a:buNone/>
            </a:pPr>
            <a:r>
              <a:rPr lang="en-US" sz="5600" b="1" i="1">
                <a:solidFill>
                  <a:prstClr val="black"/>
                </a:solidFill>
              </a:rPr>
              <a:t> print word_counts</a:t>
            </a:r>
          </a:p>
          <a:p>
            <a:endParaRPr lang="en-US" sz="30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080880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a:p>
        </p:txBody>
      </p:sp>
      <p:sp>
        <p:nvSpPr>
          <p:cNvPr id="5" name="Content Placeholder 4"/>
          <p:cNvSpPr>
            <a:spLocks noGrp="1"/>
          </p:cNvSpPr>
          <p:nvPr>
            <p:ph sz="quarter" idx="1"/>
          </p:nvPr>
        </p:nvSpPr>
        <p:spPr/>
        <p:txBody>
          <a:bodyPr>
            <a:normAutofit/>
          </a:bodyPr>
          <a:lstStyle/>
          <a:p>
            <a:r>
              <a:rPr lang="en-US" sz="3600" smtClean="0"/>
              <a:t>A </a:t>
            </a:r>
            <a:r>
              <a:rPr lang="en-US" sz="3600" b="1" i="1" smtClean="0"/>
              <a:t>tuple</a:t>
            </a:r>
            <a:r>
              <a:rPr lang="en-US" sz="3600" smtClean="0"/>
              <a:t> is very much like a </a:t>
            </a:r>
            <a:r>
              <a:rPr lang="en-US" sz="3600" b="1" i="1" smtClean="0"/>
              <a:t>list</a:t>
            </a:r>
            <a:r>
              <a:rPr lang="en-US" sz="3600" smtClean="0"/>
              <a:t>.</a:t>
            </a:r>
          </a:p>
          <a:p>
            <a:pPr marL="0" indent="0">
              <a:buNone/>
            </a:pPr>
            <a:endParaRPr lang="en-US" sz="3600" smtClean="0"/>
          </a:p>
          <a:p>
            <a:r>
              <a:rPr lang="en-US" sz="3600" smtClean="0"/>
              <a:t>Like a </a:t>
            </a:r>
            <a:r>
              <a:rPr lang="en-US" sz="3600" b="1" i="1" smtClean="0"/>
              <a:t>list</a:t>
            </a:r>
            <a:r>
              <a:rPr lang="en-US" sz="3600" smtClean="0"/>
              <a:t>, a </a:t>
            </a:r>
            <a:r>
              <a:rPr lang="en-US" sz="3600" b="1" i="1"/>
              <a:t>tuple</a:t>
            </a:r>
            <a:r>
              <a:rPr lang="en-US" sz="3600" smtClean="0"/>
              <a:t> is a sequence of values.</a:t>
            </a:r>
          </a:p>
          <a:p>
            <a:pPr marL="0" indent="0">
              <a:buNone/>
            </a:pPr>
            <a:endParaRPr lang="en-US" sz="3600" smtClean="0"/>
          </a:p>
          <a:p>
            <a:r>
              <a:rPr lang="en-US" sz="3600" smtClean="0"/>
              <a:t>Unlike a </a:t>
            </a:r>
            <a:r>
              <a:rPr lang="en-US" sz="3600" b="1" i="1"/>
              <a:t>dictionary</a:t>
            </a:r>
            <a:r>
              <a:rPr lang="en-US" sz="3600" smtClean="0"/>
              <a:t>, a </a:t>
            </a:r>
            <a:r>
              <a:rPr lang="en-US" sz="3600" b="1" i="1" smtClean="0"/>
              <a:t>tuple</a:t>
            </a:r>
            <a:r>
              <a:rPr lang="en-US" sz="3600" smtClean="0"/>
              <a:t> does </a:t>
            </a:r>
            <a:r>
              <a:rPr lang="en-US" sz="3600" b="1" smtClean="0"/>
              <a:t>not</a:t>
            </a:r>
            <a:r>
              <a:rPr lang="en-US" sz="3600" smtClean="0"/>
              <a:t> store </a:t>
            </a:r>
            <a:r>
              <a:rPr lang="en-US" sz="3600" b="1" i="1" smtClean="0"/>
              <a:t>key/value pairs</a:t>
            </a:r>
            <a:r>
              <a:rPr lang="en-US" sz="3600" smtClean="0"/>
              <a:t>.</a:t>
            </a:r>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421039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a:p>
        </p:txBody>
      </p:sp>
      <p:sp>
        <p:nvSpPr>
          <p:cNvPr id="5" name="Content Placeholder 4"/>
          <p:cNvSpPr>
            <a:spLocks noGrp="1"/>
          </p:cNvSpPr>
          <p:nvPr>
            <p:ph sz="quarter" idx="1"/>
          </p:nvPr>
        </p:nvSpPr>
        <p:spPr/>
        <p:txBody>
          <a:bodyPr>
            <a:normAutofit/>
          </a:bodyPr>
          <a:lstStyle/>
          <a:p>
            <a:r>
              <a:rPr lang="en-US" sz="3200" smtClean="0"/>
              <a:t>A </a:t>
            </a:r>
            <a:r>
              <a:rPr lang="en-US" sz="3200" b="1" i="1" smtClean="0"/>
              <a:t>list</a:t>
            </a:r>
            <a:r>
              <a:rPr lang="en-US" sz="3200"/>
              <a:t> </a:t>
            </a:r>
            <a:r>
              <a:rPr lang="en-US" sz="3200" smtClean="0"/>
              <a:t>is a sequence of elements that can be accessed by integer indexes.</a:t>
            </a:r>
          </a:p>
          <a:p>
            <a:r>
              <a:rPr lang="en-US" sz="3200" smtClean="0"/>
              <a:t>A </a:t>
            </a:r>
            <a:r>
              <a:rPr lang="en-US" sz="3200" b="1" i="1" smtClean="0"/>
              <a:t>dictionary</a:t>
            </a:r>
            <a:r>
              <a:rPr lang="en-US" sz="3200" smtClean="0"/>
              <a:t> is not a sequence.</a:t>
            </a:r>
          </a:p>
          <a:p>
            <a:r>
              <a:rPr lang="en-US" sz="3200" smtClean="0"/>
              <a:t>A </a:t>
            </a:r>
            <a:r>
              <a:rPr lang="en-US" sz="3200" b="1" i="1" smtClean="0"/>
              <a:t>dictionary</a:t>
            </a:r>
            <a:r>
              <a:rPr lang="en-US" sz="3200" smtClean="0"/>
              <a:t> does not have an order to it.</a:t>
            </a:r>
          </a:p>
          <a:p>
            <a:r>
              <a:rPr lang="en-US" sz="3200" b="1" i="1" smtClean="0"/>
              <a:t>A dictionary is a mapping of keys to values.</a:t>
            </a:r>
          </a:p>
          <a:p>
            <a:r>
              <a:rPr lang="en-US" sz="3200" smtClean="0"/>
              <a:t>A </a:t>
            </a:r>
            <a:r>
              <a:rPr lang="en-US" sz="3200" b="1" i="1" smtClean="0"/>
              <a:t>dictionary</a:t>
            </a:r>
            <a:r>
              <a:rPr lang="en-US" sz="3200" smtClean="0"/>
              <a:t> is a </a:t>
            </a:r>
            <a:r>
              <a:rPr lang="en-US" sz="3200" b="1" i="1" smtClean="0"/>
              <a:t>set of key-value pairs</a:t>
            </a:r>
            <a:r>
              <a:rPr lang="en-US" sz="3200" smtClean="0"/>
              <a:t>.</a:t>
            </a:r>
          </a:p>
          <a:p>
            <a:endParaRPr lang="en-US" smtClean="0"/>
          </a:p>
          <a:p>
            <a:pPr marL="0"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3154167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a:p>
        </p:txBody>
      </p:sp>
      <p:sp>
        <p:nvSpPr>
          <p:cNvPr id="5" name="Content Placeholder 4"/>
          <p:cNvSpPr>
            <a:spLocks noGrp="1"/>
          </p:cNvSpPr>
          <p:nvPr>
            <p:ph sz="quarter" idx="1"/>
          </p:nvPr>
        </p:nvSpPr>
        <p:spPr/>
        <p:txBody>
          <a:bodyPr>
            <a:normAutofit/>
          </a:bodyPr>
          <a:lstStyle/>
          <a:p>
            <a:r>
              <a:rPr lang="en-US" sz="3600" smtClean="0"/>
              <a:t>A </a:t>
            </a:r>
            <a:r>
              <a:rPr lang="en-US" sz="3600" b="1" i="1" smtClean="0"/>
              <a:t>tuple</a:t>
            </a:r>
            <a:r>
              <a:rPr lang="en-US" sz="3600" smtClean="0"/>
              <a:t> is very much like a </a:t>
            </a:r>
            <a:r>
              <a:rPr lang="en-US" sz="3600" b="1" i="1" smtClean="0"/>
              <a:t>list</a:t>
            </a:r>
            <a:r>
              <a:rPr lang="en-US" sz="3600" smtClean="0"/>
              <a:t>.</a:t>
            </a:r>
          </a:p>
          <a:p>
            <a:pPr marL="0" indent="0">
              <a:buNone/>
            </a:pPr>
            <a:endParaRPr lang="en-US" sz="3600" smtClean="0"/>
          </a:p>
          <a:p>
            <a:r>
              <a:rPr lang="en-US" sz="3600" smtClean="0"/>
              <a:t>Like a </a:t>
            </a:r>
            <a:r>
              <a:rPr lang="en-US" sz="3600" b="1" i="1" smtClean="0"/>
              <a:t>list</a:t>
            </a:r>
            <a:r>
              <a:rPr lang="en-US" sz="3600" smtClean="0"/>
              <a:t>, a </a:t>
            </a:r>
            <a:r>
              <a:rPr lang="en-US" sz="3600" b="1" i="1"/>
              <a:t>tuple</a:t>
            </a:r>
            <a:r>
              <a:rPr lang="en-US" sz="3600" smtClean="0"/>
              <a:t> is a sequence of values.</a:t>
            </a:r>
          </a:p>
          <a:p>
            <a:pPr marL="0" indent="0">
              <a:buNone/>
            </a:pPr>
            <a:endParaRPr lang="en-US" sz="3600" smtClean="0"/>
          </a:p>
          <a:p>
            <a:r>
              <a:rPr lang="en-US" sz="3600" smtClean="0"/>
              <a:t>Unlike a </a:t>
            </a:r>
            <a:r>
              <a:rPr lang="en-US" sz="3600" b="1" i="1"/>
              <a:t>dictionary</a:t>
            </a:r>
            <a:r>
              <a:rPr lang="en-US" sz="3600" smtClean="0"/>
              <a:t>, a </a:t>
            </a:r>
            <a:r>
              <a:rPr lang="en-US" sz="3600" b="1" i="1" smtClean="0"/>
              <a:t>tuple</a:t>
            </a:r>
            <a:r>
              <a:rPr lang="en-US" sz="3600" smtClean="0"/>
              <a:t> does </a:t>
            </a:r>
            <a:r>
              <a:rPr lang="en-US" sz="3600" b="1" smtClean="0"/>
              <a:t>not</a:t>
            </a:r>
            <a:r>
              <a:rPr lang="en-US" sz="3600" smtClean="0"/>
              <a:t> store </a:t>
            </a:r>
            <a:r>
              <a:rPr lang="en-US" sz="3600" b="1" i="1" smtClean="0"/>
              <a:t>key/value pairs</a:t>
            </a:r>
            <a:r>
              <a:rPr lang="en-US" sz="3600" smtClean="0"/>
              <a:t>.</a:t>
            </a:r>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950343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a:p>
        </p:txBody>
      </p:sp>
      <p:sp>
        <p:nvSpPr>
          <p:cNvPr id="5" name="Content Placeholder 4"/>
          <p:cNvSpPr>
            <a:spLocks noGrp="1"/>
          </p:cNvSpPr>
          <p:nvPr>
            <p:ph sz="quarter" idx="1"/>
          </p:nvPr>
        </p:nvSpPr>
        <p:spPr/>
        <p:txBody>
          <a:bodyPr>
            <a:normAutofit/>
          </a:bodyPr>
          <a:lstStyle/>
          <a:p>
            <a:r>
              <a:rPr lang="en-US" sz="3600" smtClean="0"/>
              <a:t>Like other </a:t>
            </a:r>
            <a:r>
              <a:rPr lang="en-US" sz="3600" b="1" i="1" smtClean="0"/>
              <a:t>sequences</a:t>
            </a:r>
            <a:r>
              <a:rPr lang="en-US" sz="3600" smtClean="0"/>
              <a:t>, a </a:t>
            </a:r>
            <a:r>
              <a:rPr lang="en-US" sz="3600" b="1" i="1" smtClean="0"/>
              <a:t>tuple</a:t>
            </a:r>
            <a:r>
              <a:rPr lang="en-US" sz="3600" smtClean="0"/>
              <a:t> is </a:t>
            </a:r>
            <a:r>
              <a:rPr lang="en-US" sz="3600" b="1" i="1" smtClean="0"/>
              <a:t>comparable</a:t>
            </a:r>
            <a:r>
              <a:rPr lang="en-US" sz="3600" smtClean="0"/>
              <a:t>—you can easily compare one </a:t>
            </a:r>
            <a:r>
              <a:rPr lang="en-US" sz="3600" b="1" i="1" smtClean="0"/>
              <a:t>tuple</a:t>
            </a:r>
            <a:r>
              <a:rPr lang="en-US" sz="3600" smtClean="0"/>
              <a:t> to another.</a:t>
            </a:r>
          </a:p>
          <a:p>
            <a:endParaRPr lang="en-US" sz="3600" smtClean="0"/>
          </a:p>
          <a:p>
            <a:r>
              <a:rPr lang="en-US" sz="3600" b="1" i="1" smtClean="0"/>
              <a:t>tuples</a:t>
            </a:r>
            <a:r>
              <a:rPr lang="en-US" sz="3600" smtClean="0"/>
              <a:t> are also </a:t>
            </a:r>
            <a:r>
              <a:rPr lang="en-US" sz="3600" b="1" i="1" smtClean="0"/>
              <a:t>hashable</a:t>
            </a:r>
            <a:r>
              <a:rPr lang="en-US" sz="3600" smtClean="0"/>
              <a:t>—they can be sorted, and they can conveniently serve as </a:t>
            </a:r>
            <a:r>
              <a:rPr lang="en-US" sz="3600" b="1" i="1" smtClean="0"/>
              <a:t>keys</a:t>
            </a:r>
            <a:r>
              <a:rPr lang="en-US" sz="3600" smtClean="0"/>
              <a:t> in </a:t>
            </a:r>
            <a:r>
              <a:rPr lang="en-US" sz="3600" b="1" i="1" smtClean="0"/>
              <a:t>dictionaries</a:t>
            </a:r>
            <a:r>
              <a:rPr lang="en-US" sz="3600" smtClean="0"/>
              <a:t>.</a:t>
            </a:r>
          </a:p>
          <a:p>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4081872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a:p>
        </p:txBody>
      </p:sp>
      <p:sp>
        <p:nvSpPr>
          <p:cNvPr id="5" name="Content Placeholder 4"/>
          <p:cNvSpPr>
            <a:spLocks noGrp="1"/>
          </p:cNvSpPr>
          <p:nvPr>
            <p:ph sz="quarter" idx="1"/>
          </p:nvPr>
        </p:nvSpPr>
        <p:spPr/>
        <p:txBody>
          <a:bodyPr>
            <a:normAutofit fontScale="92500"/>
          </a:bodyPr>
          <a:lstStyle/>
          <a:p>
            <a:r>
              <a:rPr lang="en-US" sz="4800" smtClean="0"/>
              <a:t>The big difference from a list is that… </a:t>
            </a:r>
            <a:r>
              <a:rPr lang="en-US" sz="4500" smtClean="0"/>
              <a:t>a </a:t>
            </a:r>
            <a:r>
              <a:rPr lang="en-US" sz="4500" b="1" i="1" smtClean="0"/>
              <a:t>tuple</a:t>
            </a:r>
            <a:r>
              <a:rPr lang="en-US" sz="4500" smtClean="0"/>
              <a:t> is </a:t>
            </a:r>
            <a:r>
              <a:rPr lang="en-US" sz="4500" b="1" i="1" smtClean="0"/>
              <a:t>immutable</a:t>
            </a:r>
            <a:r>
              <a:rPr lang="en-US" sz="4500" smtClean="0"/>
              <a:t>—you cannot change a tuple!</a:t>
            </a:r>
          </a:p>
          <a:p>
            <a:r>
              <a:rPr lang="en-US" sz="4500" smtClean="0"/>
              <a:t>This </a:t>
            </a:r>
            <a:r>
              <a:rPr lang="en-US" sz="4500" b="1" i="1" smtClean="0"/>
              <a:t>immutability</a:t>
            </a:r>
            <a:r>
              <a:rPr lang="en-US" sz="4500" smtClean="0"/>
              <a:t> is what makes </a:t>
            </a:r>
            <a:r>
              <a:rPr lang="en-US" sz="4500" b="1" i="1" smtClean="0"/>
              <a:t>tuples</a:t>
            </a:r>
            <a:r>
              <a:rPr lang="en-US" sz="4500" smtClean="0"/>
              <a:t> </a:t>
            </a:r>
            <a:r>
              <a:rPr lang="en-US" sz="4500" b="1" i="1" smtClean="0"/>
              <a:t>hashable</a:t>
            </a:r>
            <a:r>
              <a:rPr lang="en-US" sz="4500" smtClean="0"/>
              <a:t>, and hence </a:t>
            </a:r>
            <a:r>
              <a:rPr lang="en-US" sz="4500" smtClean="0"/>
              <a:t>usable </a:t>
            </a:r>
            <a:r>
              <a:rPr lang="en-US" sz="4500" smtClean="0"/>
              <a:t>as </a:t>
            </a:r>
            <a:r>
              <a:rPr lang="en-US" sz="4500" b="1" i="1" smtClean="0"/>
              <a:t>keys</a:t>
            </a:r>
            <a:r>
              <a:rPr lang="en-US" sz="4500" smtClean="0"/>
              <a:t>.</a:t>
            </a:r>
          </a:p>
          <a:p>
            <a:pPr marL="0" indent="0">
              <a:buNone/>
            </a:pPr>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166383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a:p>
        </p:txBody>
      </p:sp>
      <p:sp>
        <p:nvSpPr>
          <p:cNvPr id="5" name="Content Placeholder 4"/>
          <p:cNvSpPr>
            <a:spLocks noGrp="1"/>
          </p:cNvSpPr>
          <p:nvPr>
            <p:ph sz="quarter" idx="1"/>
          </p:nvPr>
        </p:nvSpPr>
        <p:spPr/>
        <p:txBody>
          <a:bodyPr>
            <a:normAutofit/>
          </a:bodyPr>
          <a:lstStyle/>
          <a:p>
            <a:r>
              <a:rPr lang="en-US" sz="3600" smtClean="0"/>
              <a:t>The simplest syntax for creating a </a:t>
            </a:r>
            <a:r>
              <a:rPr lang="en-US" sz="3600" b="1" i="1" smtClean="0"/>
              <a:t>tuple</a:t>
            </a:r>
            <a:r>
              <a:rPr lang="en-US" sz="3600" smtClean="0"/>
              <a:t> is to specify a series of comma separated values:</a:t>
            </a:r>
          </a:p>
          <a:p>
            <a:pPr marL="0" indent="0">
              <a:buNone/>
            </a:pPr>
            <a:endParaRPr lang="en-US" sz="2800" b="1" i="1">
              <a:solidFill>
                <a:prstClr val="black"/>
              </a:solidFill>
            </a:endParaRPr>
          </a:p>
          <a:p>
            <a:pPr marL="822960" lvl="3" indent="0">
              <a:buNone/>
            </a:pPr>
            <a:r>
              <a:rPr lang="en-US" sz="2800" b="1" i="1" smtClean="0">
                <a:solidFill>
                  <a:prstClr val="black"/>
                </a:solidFill>
              </a:rPr>
              <a:t>t </a:t>
            </a:r>
            <a:r>
              <a:rPr lang="en-US" sz="2800" b="1" i="1">
                <a:solidFill>
                  <a:prstClr val="black"/>
                </a:solidFill>
              </a:rPr>
              <a:t>= 'zero', 'one', 'two', 'three', 'four', 'five'</a:t>
            </a:r>
          </a:p>
          <a:p>
            <a:pPr marL="822960" lvl="3" indent="0">
              <a:buNone/>
            </a:pPr>
            <a:r>
              <a:rPr lang="en-US" sz="2800" b="1" i="1" smtClean="0">
                <a:solidFill>
                  <a:prstClr val="black"/>
                </a:solidFill>
              </a:rPr>
              <a:t>print(t</a:t>
            </a:r>
            <a:r>
              <a:rPr lang="en-US" sz="2800" b="1" i="1">
                <a:solidFill>
                  <a:prstClr val="black"/>
                </a:solidFill>
              </a:rPr>
              <a:t>)</a:t>
            </a:r>
          </a:p>
          <a:p>
            <a:pPr marL="822960" lvl="3" indent="0">
              <a:buNone/>
            </a:pPr>
            <a:r>
              <a:rPr lang="en-US" sz="2800" b="1" i="1">
                <a:solidFill>
                  <a:prstClr val="black"/>
                </a:solidFill>
              </a:rPr>
              <a:t>('zero', 'one', 'two', 'three', 'four', 'five')</a:t>
            </a:r>
          </a:p>
          <a:p>
            <a:pPr marL="0" indent="0">
              <a:buNone/>
            </a:pPr>
            <a:endParaRPr lang="en-US" sz="2800" b="1" i="1">
              <a:solidFill>
                <a:prstClr val="black"/>
              </a:solidFill>
            </a:endParaRPr>
          </a:p>
          <a:p>
            <a:pPr marL="0" indent="0">
              <a:buNone/>
            </a:pPr>
            <a:endParaRPr lang="en-US" sz="3600" smtClean="0"/>
          </a:p>
          <a:p>
            <a:pPr marL="0" indent="0">
              <a:buNone/>
            </a:pPr>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609170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a:p>
        </p:txBody>
      </p:sp>
      <p:sp>
        <p:nvSpPr>
          <p:cNvPr id="5" name="Content Placeholder 4"/>
          <p:cNvSpPr>
            <a:spLocks noGrp="1"/>
          </p:cNvSpPr>
          <p:nvPr>
            <p:ph sz="quarter" idx="1"/>
          </p:nvPr>
        </p:nvSpPr>
        <p:spPr/>
        <p:txBody>
          <a:bodyPr>
            <a:normAutofit fontScale="92500"/>
          </a:bodyPr>
          <a:lstStyle/>
          <a:p>
            <a:r>
              <a:rPr lang="en-US" sz="2800" smtClean="0"/>
              <a:t>For clarity, it is a best practice to enclose </a:t>
            </a:r>
            <a:r>
              <a:rPr lang="en-US" sz="2800" b="1" i="1" smtClean="0"/>
              <a:t>tuple</a:t>
            </a:r>
            <a:r>
              <a:rPr lang="en-US" sz="2800" smtClean="0"/>
              <a:t> definitions with parenthesis—this helps to quickly identify them as </a:t>
            </a:r>
            <a:r>
              <a:rPr lang="en-US" sz="2800" b="1" i="1" smtClean="0"/>
              <a:t>tuples</a:t>
            </a:r>
            <a:r>
              <a:rPr lang="en-US" sz="2800" smtClean="0"/>
              <a:t> as opposed to </a:t>
            </a:r>
            <a:r>
              <a:rPr lang="en-US" sz="2800" b="1" i="1" smtClean="0"/>
              <a:t>lists</a:t>
            </a:r>
            <a:r>
              <a:rPr lang="en-US" sz="2800" smtClean="0"/>
              <a:t>.</a:t>
            </a:r>
          </a:p>
          <a:p>
            <a:pPr marL="0" indent="0">
              <a:buNone/>
            </a:pPr>
            <a:endParaRPr lang="en-US" sz="2800" b="1" i="1">
              <a:solidFill>
                <a:prstClr val="black"/>
              </a:solidFill>
            </a:endParaRPr>
          </a:p>
          <a:p>
            <a:pPr marL="822960" lvl="3" indent="0">
              <a:buNone/>
            </a:pPr>
            <a:r>
              <a:rPr lang="en-US" sz="2800" b="1" i="1" smtClean="0">
                <a:solidFill>
                  <a:prstClr val="black"/>
                </a:solidFill>
              </a:rPr>
              <a:t>t </a:t>
            </a:r>
            <a:r>
              <a:rPr lang="en-US" sz="2800" b="1" i="1">
                <a:solidFill>
                  <a:prstClr val="black"/>
                </a:solidFill>
              </a:rPr>
              <a:t>= </a:t>
            </a:r>
            <a:r>
              <a:rPr lang="en-US" sz="2800" b="1" i="1" smtClean="0">
                <a:solidFill>
                  <a:prstClr val="black"/>
                </a:solidFill>
              </a:rPr>
              <a:t>('zero</a:t>
            </a:r>
            <a:r>
              <a:rPr lang="en-US" sz="2800" b="1" i="1">
                <a:solidFill>
                  <a:prstClr val="black"/>
                </a:solidFill>
              </a:rPr>
              <a:t>', 'one', 'two', 'three', 'four', </a:t>
            </a:r>
            <a:r>
              <a:rPr lang="en-US" sz="2800" b="1" i="1" smtClean="0">
                <a:solidFill>
                  <a:prstClr val="black"/>
                </a:solidFill>
              </a:rPr>
              <a:t>'five‘)</a:t>
            </a:r>
            <a:endParaRPr lang="en-US" sz="2800" b="1" i="1">
              <a:solidFill>
                <a:prstClr val="black"/>
              </a:solidFill>
            </a:endParaRPr>
          </a:p>
          <a:p>
            <a:pPr marL="822960" lvl="3" indent="0">
              <a:buNone/>
            </a:pPr>
            <a:r>
              <a:rPr lang="en-US" sz="2800" b="1" i="1" smtClean="0">
                <a:solidFill>
                  <a:prstClr val="black"/>
                </a:solidFill>
              </a:rPr>
              <a:t>print(t</a:t>
            </a:r>
            <a:r>
              <a:rPr lang="en-US" sz="2800" b="1" i="1">
                <a:solidFill>
                  <a:prstClr val="black"/>
                </a:solidFill>
              </a:rPr>
              <a:t>)</a:t>
            </a:r>
          </a:p>
          <a:p>
            <a:pPr marL="822960" lvl="3" indent="0">
              <a:buNone/>
            </a:pPr>
            <a:r>
              <a:rPr lang="en-US" sz="2800" b="1" i="1">
                <a:solidFill>
                  <a:prstClr val="black"/>
                </a:solidFill>
              </a:rPr>
              <a:t>('zero', 'one', 'two', 'three', 'four', 'five</a:t>
            </a:r>
            <a:r>
              <a:rPr lang="en-US" sz="2800" b="1" i="1" smtClean="0">
                <a:solidFill>
                  <a:prstClr val="black"/>
                </a:solidFill>
              </a:rPr>
              <a:t>')</a:t>
            </a:r>
          </a:p>
          <a:p>
            <a:pPr marL="822960" lvl="3" indent="0">
              <a:buNone/>
            </a:pPr>
            <a:endParaRPr lang="en-US" sz="2800" b="1" i="1">
              <a:solidFill>
                <a:prstClr val="black"/>
              </a:solidFill>
            </a:endParaRPr>
          </a:p>
          <a:p>
            <a:r>
              <a:rPr lang="en-US" sz="2800"/>
              <a:t>While lists use brackets, </a:t>
            </a:r>
            <a:r>
              <a:rPr lang="en-US" sz="2800" b="1" i="1"/>
              <a:t>[]</a:t>
            </a:r>
            <a:r>
              <a:rPr lang="en-US" sz="2800"/>
              <a:t>, tuples use parentheses </a:t>
            </a:r>
            <a:r>
              <a:rPr lang="en-US" sz="2800" b="1" i="1"/>
              <a:t>()</a:t>
            </a:r>
            <a:r>
              <a:rPr lang="en-US" sz="2800"/>
              <a:t>.</a:t>
            </a:r>
          </a:p>
          <a:p>
            <a:pPr marL="0" indent="0">
              <a:buNone/>
            </a:pPr>
            <a:endParaRPr lang="en-US" sz="3600" smtClean="0"/>
          </a:p>
          <a:p>
            <a:pPr marL="0" indent="0">
              <a:buNone/>
            </a:pPr>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181729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p:txBody>
          <a:bodyPr>
            <a:normAutofit/>
          </a:bodyPr>
          <a:lstStyle/>
          <a:p>
            <a:r>
              <a:rPr lang="en-US" sz="3600" smtClean="0"/>
              <a:t>To create a </a:t>
            </a:r>
            <a:r>
              <a:rPr lang="en-US" sz="3600" b="1" i="1" smtClean="0"/>
              <a:t>tuple</a:t>
            </a:r>
            <a:r>
              <a:rPr lang="en-US" sz="3600" smtClean="0"/>
              <a:t> with a single item, you must be sure to include the </a:t>
            </a:r>
            <a:r>
              <a:rPr lang="en-US" sz="3600" b="1" i="1" smtClean="0"/>
              <a:t>comma</a:t>
            </a:r>
            <a:r>
              <a:rPr lang="en-US" sz="3600" smtClean="0"/>
              <a:t>.</a:t>
            </a:r>
          </a:p>
          <a:p>
            <a:pPr marL="1097280" lvl="4" indent="0">
              <a:buNone/>
            </a:pPr>
            <a:r>
              <a:rPr lang="en-US" sz="3200" b="1" i="1">
                <a:solidFill>
                  <a:prstClr val="black"/>
                </a:solidFill>
              </a:rPr>
              <a:t>tup1 = ('one</a:t>
            </a:r>
            <a:r>
              <a:rPr lang="en-US" sz="3200" b="1" i="1" smtClean="0">
                <a:solidFill>
                  <a:prstClr val="black"/>
                </a:solidFill>
              </a:rPr>
              <a:t>',)</a:t>
            </a:r>
            <a:endParaRPr lang="en-US" sz="3200" b="1" i="1">
              <a:solidFill>
                <a:prstClr val="black"/>
              </a:solidFill>
            </a:endParaRPr>
          </a:p>
          <a:p>
            <a:pPr marL="1097280" lvl="4" indent="0">
              <a:buNone/>
            </a:pPr>
            <a:r>
              <a:rPr lang="en-US" sz="3200" b="1" i="1" smtClean="0">
                <a:solidFill>
                  <a:prstClr val="black"/>
                </a:solidFill>
              </a:rPr>
              <a:t>type(tup1</a:t>
            </a:r>
            <a:r>
              <a:rPr lang="en-US" sz="3200" b="1" i="1">
                <a:solidFill>
                  <a:prstClr val="black"/>
                </a:solidFill>
              </a:rPr>
              <a:t>)</a:t>
            </a:r>
          </a:p>
          <a:p>
            <a:pPr marL="1097280" lvl="4" indent="0">
              <a:buNone/>
            </a:pPr>
            <a:r>
              <a:rPr lang="en-US" sz="3200" b="1" smtClean="0">
                <a:solidFill>
                  <a:prstClr val="black"/>
                </a:solidFill>
              </a:rPr>
              <a:t>tuple</a:t>
            </a:r>
            <a:endParaRPr lang="en-US" sz="3200" b="1">
              <a:solidFill>
                <a:prstClr val="black"/>
              </a:solidFill>
            </a:endParaRPr>
          </a:p>
          <a:p>
            <a:pPr marL="0" indent="0">
              <a:buNone/>
            </a:pPr>
            <a:endParaRPr lang="en-US" sz="4400" smtClean="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414382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a:p>
        </p:txBody>
      </p:sp>
      <p:sp>
        <p:nvSpPr>
          <p:cNvPr id="5" name="Content Placeholder 4"/>
          <p:cNvSpPr>
            <a:spLocks noGrp="1"/>
          </p:cNvSpPr>
          <p:nvPr>
            <p:ph sz="quarter" idx="1"/>
          </p:nvPr>
        </p:nvSpPr>
        <p:spPr/>
        <p:txBody>
          <a:bodyPr>
            <a:normAutofit fontScale="92500" lnSpcReduction="20000"/>
          </a:bodyPr>
          <a:lstStyle/>
          <a:p>
            <a:r>
              <a:rPr lang="en-US" sz="3600" smtClean="0"/>
              <a:t>Watch what happens when we forget to include the all-important </a:t>
            </a:r>
            <a:r>
              <a:rPr lang="en-US" sz="3600" b="1" i="1" smtClean="0"/>
              <a:t>comma</a:t>
            </a:r>
            <a:r>
              <a:rPr lang="en-US" sz="3600" smtClean="0"/>
              <a:t>.</a:t>
            </a:r>
          </a:p>
          <a:p>
            <a:pPr marL="1097280" lvl="4" indent="0">
              <a:buNone/>
            </a:pPr>
            <a:r>
              <a:rPr lang="en-US" sz="3200" b="1" i="1" smtClean="0">
                <a:solidFill>
                  <a:prstClr val="black"/>
                </a:solidFill>
              </a:rPr>
              <a:t>tup2 </a:t>
            </a:r>
            <a:r>
              <a:rPr lang="en-US" sz="3200" b="1" i="1">
                <a:solidFill>
                  <a:prstClr val="black"/>
                </a:solidFill>
              </a:rPr>
              <a:t>= ('one</a:t>
            </a:r>
            <a:r>
              <a:rPr lang="en-US" sz="3200" b="1" i="1" smtClean="0">
                <a:solidFill>
                  <a:prstClr val="black"/>
                </a:solidFill>
              </a:rPr>
              <a:t>')</a:t>
            </a:r>
            <a:endParaRPr lang="en-US" sz="3200" b="1" i="1">
              <a:solidFill>
                <a:prstClr val="black"/>
              </a:solidFill>
            </a:endParaRPr>
          </a:p>
          <a:p>
            <a:pPr marL="1097280" lvl="4" indent="0">
              <a:buNone/>
            </a:pPr>
            <a:r>
              <a:rPr lang="en-US" sz="3200" b="1" i="1" smtClean="0">
                <a:solidFill>
                  <a:prstClr val="black"/>
                </a:solidFill>
              </a:rPr>
              <a:t>type(tup2)</a:t>
            </a:r>
            <a:endParaRPr lang="en-US" sz="3200" b="1" i="1">
              <a:solidFill>
                <a:prstClr val="black"/>
              </a:solidFill>
            </a:endParaRPr>
          </a:p>
          <a:p>
            <a:pPr marL="1097280" lvl="4" indent="0">
              <a:buNone/>
            </a:pPr>
            <a:r>
              <a:rPr lang="en-US" sz="3200" b="1">
                <a:solidFill>
                  <a:prstClr val="black"/>
                </a:solidFill>
              </a:rPr>
              <a:t>s</a:t>
            </a:r>
            <a:r>
              <a:rPr lang="en-US" sz="3200" b="1" smtClean="0">
                <a:solidFill>
                  <a:prstClr val="black"/>
                </a:solidFill>
              </a:rPr>
              <a:t>tr</a:t>
            </a:r>
          </a:p>
          <a:p>
            <a:pPr marL="1097280" lvl="4" indent="0">
              <a:buNone/>
            </a:pPr>
            <a:endParaRPr lang="en-US" sz="3200" b="1">
              <a:solidFill>
                <a:prstClr val="black"/>
              </a:solidFill>
            </a:endParaRPr>
          </a:p>
          <a:p>
            <a:r>
              <a:rPr lang="en-US" sz="3600"/>
              <a:t>Without the </a:t>
            </a:r>
            <a:r>
              <a:rPr lang="en-US" sz="3600" b="1" i="1"/>
              <a:t>comma</a:t>
            </a:r>
            <a:r>
              <a:rPr lang="en-US" sz="3600"/>
              <a:t>, the python interpreter assumes we are providing a parenthesized expression that evaluates to a </a:t>
            </a:r>
            <a:r>
              <a:rPr lang="en-US" sz="3600" b="1" i="1"/>
              <a:t>str</a:t>
            </a:r>
            <a:r>
              <a:rPr lang="en-US" sz="3600"/>
              <a:t>.</a:t>
            </a:r>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263122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5" name="Content Placeholder 4"/>
          <p:cNvSpPr>
            <a:spLocks noGrp="1"/>
          </p:cNvSpPr>
          <p:nvPr>
            <p:ph sz="quarter" idx="1"/>
          </p:nvPr>
        </p:nvSpPr>
        <p:spPr/>
        <p:txBody>
          <a:bodyPr>
            <a:normAutofit fontScale="92500" lnSpcReduction="10000"/>
          </a:bodyPr>
          <a:lstStyle/>
          <a:p>
            <a:r>
              <a:rPr lang="en-US" sz="3600" smtClean="0"/>
              <a:t>The built-in function tuple gives us yet another way to create a tuple:</a:t>
            </a:r>
          </a:p>
          <a:p>
            <a:pPr marL="822960" lvl="3" indent="0">
              <a:buNone/>
            </a:pPr>
            <a:r>
              <a:rPr lang="en-US" sz="2800" b="1" i="1">
                <a:solidFill>
                  <a:prstClr val="black"/>
                </a:solidFill>
              </a:rPr>
              <a:t>quest = tuple('Holy Grail')</a:t>
            </a:r>
          </a:p>
          <a:p>
            <a:pPr marL="822960" lvl="3" indent="0">
              <a:buNone/>
            </a:pPr>
            <a:r>
              <a:rPr lang="en-US" sz="2800" b="1" i="1">
                <a:solidFill>
                  <a:prstClr val="black"/>
                </a:solidFill>
              </a:rPr>
              <a:t>print(quest)</a:t>
            </a:r>
          </a:p>
          <a:p>
            <a:pPr marL="822960" lvl="3" indent="0">
              <a:buNone/>
            </a:pPr>
            <a:r>
              <a:rPr lang="en-US" sz="2800" b="1" i="1">
                <a:solidFill>
                  <a:prstClr val="black"/>
                </a:solidFill>
              </a:rPr>
              <a:t>('H', 'o', 'l', 'y', ' ', 'G', 'r', 'a', 'i', 'l</a:t>
            </a:r>
            <a:r>
              <a:rPr lang="en-US" sz="2800" b="1" i="1" smtClean="0">
                <a:solidFill>
                  <a:prstClr val="black"/>
                </a:solidFill>
              </a:rPr>
              <a:t>')</a:t>
            </a:r>
          </a:p>
          <a:p>
            <a:pPr marL="822960" lvl="3" indent="0">
              <a:buNone/>
            </a:pPr>
            <a:endParaRPr lang="en-US" sz="2800" b="1" i="1">
              <a:solidFill>
                <a:prstClr val="black"/>
              </a:solidFill>
            </a:endParaRPr>
          </a:p>
          <a:p>
            <a:r>
              <a:rPr lang="en-US" sz="3600"/>
              <a:t>Notice how the </a:t>
            </a:r>
            <a:r>
              <a:rPr lang="en-US" sz="3600" b="1" i="1" smtClean="0"/>
              <a:t>tuple()</a:t>
            </a:r>
            <a:r>
              <a:rPr lang="en-US" sz="3600" smtClean="0"/>
              <a:t> </a:t>
            </a:r>
            <a:r>
              <a:rPr lang="en-US" sz="3600"/>
              <a:t>function takes a sequence and creates a tuple from the elements of the given sequence.</a:t>
            </a: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1785248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5" name="Content Placeholder 4"/>
          <p:cNvSpPr>
            <a:spLocks noGrp="1"/>
          </p:cNvSpPr>
          <p:nvPr>
            <p:ph sz="quarter" idx="1"/>
          </p:nvPr>
        </p:nvSpPr>
        <p:spPr/>
        <p:txBody>
          <a:bodyPr>
            <a:normAutofit/>
          </a:bodyPr>
          <a:lstStyle/>
          <a:p>
            <a:r>
              <a:rPr lang="en-US" sz="3600" smtClean="0"/>
              <a:t>If you do not pass in an argument to the </a:t>
            </a:r>
            <a:r>
              <a:rPr lang="en-US" sz="3600" b="1" i="1" smtClean="0"/>
              <a:t>tuple()</a:t>
            </a:r>
            <a:r>
              <a:rPr lang="en-US" sz="3600" smtClean="0"/>
              <a:t> function, an </a:t>
            </a:r>
            <a:r>
              <a:rPr lang="en-US" sz="3600" b="1" i="1" smtClean="0"/>
              <a:t>empty tuple </a:t>
            </a:r>
            <a:r>
              <a:rPr lang="en-US" sz="3600" smtClean="0"/>
              <a:t>is returned.</a:t>
            </a:r>
          </a:p>
          <a:p>
            <a:pPr marL="822960" lvl="3" indent="0">
              <a:buNone/>
            </a:pPr>
            <a:endParaRPr lang="en-US" sz="2800" b="1" i="1" smtClean="0">
              <a:solidFill>
                <a:prstClr val="black"/>
              </a:solidFill>
            </a:endParaRPr>
          </a:p>
          <a:p>
            <a:pPr marL="822960" lvl="3" indent="0">
              <a:buNone/>
            </a:pPr>
            <a:r>
              <a:rPr lang="en-US" sz="2800" b="1" i="1" smtClean="0">
                <a:solidFill>
                  <a:prstClr val="black"/>
                </a:solidFill>
              </a:rPr>
              <a:t>zilch= </a:t>
            </a:r>
            <a:r>
              <a:rPr lang="en-US" sz="2800" b="1" i="1">
                <a:solidFill>
                  <a:prstClr val="black"/>
                </a:solidFill>
              </a:rPr>
              <a:t>tuple</a:t>
            </a:r>
            <a:r>
              <a:rPr lang="en-US" sz="2800" b="1" i="1" smtClean="0">
                <a:solidFill>
                  <a:prstClr val="black"/>
                </a:solidFill>
              </a:rPr>
              <a:t>()</a:t>
            </a:r>
            <a:endParaRPr lang="en-US" sz="2800" b="1" i="1">
              <a:solidFill>
                <a:prstClr val="black"/>
              </a:solidFill>
            </a:endParaRPr>
          </a:p>
          <a:p>
            <a:pPr marL="822960" lvl="3" indent="0">
              <a:buNone/>
            </a:pPr>
            <a:r>
              <a:rPr lang="en-US" sz="2800" b="1" i="1" smtClean="0">
                <a:solidFill>
                  <a:prstClr val="black"/>
                </a:solidFill>
              </a:rPr>
              <a:t>print(</a:t>
            </a:r>
            <a:r>
              <a:rPr lang="en-US" sz="2800" b="1" i="1">
                <a:solidFill>
                  <a:prstClr val="black"/>
                </a:solidFill>
              </a:rPr>
              <a:t>zilch</a:t>
            </a:r>
            <a:r>
              <a:rPr lang="en-US" sz="2800" b="1" i="1" smtClean="0">
                <a:solidFill>
                  <a:prstClr val="black"/>
                </a:solidFill>
              </a:rPr>
              <a:t>)</a:t>
            </a:r>
            <a:endParaRPr lang="en-US" sz="2800" b="1" i="1">
              <a:solidFill>
                <a:prstClr val="black"/>
              </a:solidFill>
            </a:endParaRPr>
          </a:p>
          <a:p>
            <a:pPr marL="822960" lvl="3" indent="0">
              <a:buNone/>
            </a:pPr>
            <a:r>
              <a:rPr lang="en-US" sz="2800" b="1" smtClean="0">
                <a:solidFill>
                  <a:prstClr val="black"/>
                </a:solidFill>
              </a:rPr>
              <a:t>()</a:t>
            </a:r>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533740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
        <p:nvSpPr>
          <p:cNvPr id="5" name="Content Placeholder 4"/>
          <p:cNvSpPr>
            <a:spLocks noGrp="1"/>
          </p:cNvSpPr>
          <p:nvPr>
            <p:ph sz="quarter" idx="1"/>
          </p:nvPr>
        </p:nvSpPr>
        <p:spPr/>
        <p:txBody>
          <a:bodyPr>
            <a:normAutofit lnSpcReduction="10000"/>
          </a:bodyPr>
          <a:lstStyle/>
          <a:p>
            <a:r>
              <a:rPr lang="en-US" sz="3600" smtClean="0"/>
              <a:t>The </a:t>
            </a:r>
            <a:r>
              <a:rPr lang="en-US" sz="3600" b="1" i="1" smtClean="0"/>
              <a:t>tuple() </a:t>
            </a:r>
            <a:r>
              <a:rPr lang="en-US" sz="3600" smtClean="0"/>
              <a:t>function is an example of a </a:t>
            </a:r>
            <a:r>
              <a:rPr lang="en-US" sz="3600" b="1" i="1" smtClean="0"/>
              <a:t>constructor function</a:t>
            </a:r>
            <a:r>
              <a:rPr lang="en-US" sz="3600" smtClean="0"/>
              <a:t>.</a:t>
            </a:r>
          </a:p>
          <a:p>
            <a:r>
              <a:rPr lang="en-US" sz="3600" b="1" i="1" smtClean="0"/>
              <a:t>Constructors</a:t>
            </a:r>
            <a:r>
              <a:rPr lang="en-US" sz="3600" smtClean="0"/>
              <a:t> construct or create </a:t>
            </a:r>
            <a:r>
              <a:rPr lang="en-US" sz="3600" b="1" i="1" smtClean="0"/>
              <a:t>object instances</a:t>
            </a:r>
            <a:r>
              <a:rPr lang="en-US" sz="3600" smtClean="0"/>
              <a:t>, and the </a:t>
            </a:r>
            <a:r>
              <a:rPr lang="en-US" sz="3600" b="1" i="1" smtClean="0"/>
              <a:t>tuple() </a:t>
            </a:r>
            <a:r>
              <a:rPr lang="en-US" sz="3600" smtClean="0"/>
              <a:t>function constructs </a:t>
            </a:r>
            <a:r>
              <a:rPr lang="en-US" sz="3600" b="1" i="1" smtClean="0"/>
              <a:t>tuples</a:t>
            </a:r>
            <a:r>
              <a:rPr lang="en-US" sz="3600" smtClean="0"/>
              <a:t>.</a:t>
            </a:r>
          </a:p>
          <a:p>
            <a:r>
              <a:rPr lang="en-US" sz="3600" smtClean="0"/>
              <a:t>Given that </a:t>
            </a:r>
            <a:r>
              <a:rPr lang="en-US" sz="3600" b="1" i="1" smtClean="0"/>
              <a:t>tuple()</a:t>
            </a:r>
            <a:r>
              <a:rPr lang="en-US" sz="3600" smtClean="0"/>
              <a:t> is the name of a constructor, you should avoid using </a:t>
            </a:r>
            <a:r>
              <a:rPr lang="en-US" sz="3600" b="1" i="1" smtClean="0"/>
              <a:t>tuple</a:t>
            </a:r>
            <a:r>
              <a:rPr lang="en-US" sz="3600" smtClean="0"/>
              <a:t> as the name for a variable.</a:t>
            </a:r>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77006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a:p>
        </p:txBody>
      </p:sp>
      <p:sp>
        <p:nvSpPr>
          <p:cNvPr id="5" name="Content Placeholder 4"/>
          <p:cNvSpPr>
            <a:spLocks noGrp="1"/>
          </p:cNvSpPr>
          <p:nvPr>
            <p:ph sz="quarter" idx="1"/>
          </p:nvPr>
        </p:nvSpPr>
        <p:spPr/>
        <p:txBody>
          <a:bodyPr>
            <a:normAutofit lnSpcReduction="10000"/>
          </a:bodyPr>
          <a:lstStyle/>
          <a:p>
            <a:r>
              <a:rPr lang="en-US" sz="3200" smtClean="0"/>
              <a:t>While the keys and values can be of nearly any type, </a:t>
            </a:r>
            <a:r>
              <a:rPr lang="en-US" sz="3200" b="1" i="1" smtClean="0"/>
              <a:t>keys are most frequently of type string</a:t>
            </a:r>
            <a:r>
              <a:rPr lang="en-US" sz="3200" smtClean="0"/>
              <a:t>.</a:t>
            </a:r>
          </a:p>
          <a:p>
            <a:pPr marL="1097280" lvl="4" indent="0">
              <a:buNone/>
            </a:pPr>
            <a:endParaRPr lang="en-US" sz="2800" b="1" i="1" smtClean="0"/>
          </a:p>
          <a:p>
            <a:pPr marL="1097280" lvl="4" indent="0">
              <a:buNone/>
            </a:pPr>
            <a:r>
              <a:rPr lang="en-US" sz="2800" b="1" i="1" smtClean="0"/>
              <a:t>eng2sp = dict()</a:t>
            </a:r>
          </a:p>
          <a:p>
            <a:pPr marL="1097280" lvl="4" indent="0">
              <a:buNone/>
            </a:pPr>
            <a:r>
              <a:rPr lang="en-US" sz="2800" b="1" i="1"/>
              <a:t>eng2sp['funny'] = 'chistoso'</a:t>
            </a:r>
          </a:p>
          <a:p>
            <a:pPr marL="1097280" lvl="4" indent="0">
              <a:buNone/>
            </a:pPr>
            <a:r>
              <a:rPr lang="en-US" sz="2800" b="1" i="1" smtClean="0"/>
              <a:t>eng2sp</a:t>
            </a:r>
            <a:r>
              <a:rPr lang="en-US" sz="2800" b="1" i="1"/>
              <a:t>['sad'] = 'triste'</a:t>
            </a:r>
          </a:p>
          <a:p>
            <a:pPr marL="1097280" lvl="4" indent="0">
              <a:buNone/>
            </a:pPr>
            <a:r>
              <a:rPr lang="en-US" sz="2800" b="1" i="1"/>
              <a:t>print(eng2sp)</a:t>
            </a:r>
          </a:p>
          <a:p>
            <a:pPr marL="1097280" lvl="4" indent="0">
              <a:buNone/>
            </a:pPr>
            <a:r>
              <a:rPr lang="en-US" sz="2800" b="1"/>
              <a:t>{'funny': 'chistoso', 'sad': 'triste'}</a:t>
            </a:r>
          </a:p>
          <a:p>
            <a:pPr marL="1097280" lvl="4" indent="0">
              <a:buNone/>
            </a:pPr>
            <a:endParaRPr lang="en-US" smtClean="0"/>
          </a:p>
          <a:p>
            <a:pPr marL="1097280" lvl="4" indent="0">
              <a:buNone/>
            </a:pP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481606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a:p>
        </p:txBody>
      </p:sp>
      <p:sp>
        <p:nvSpPr>
          <p:cNvPr id="5" name="Content Placeholder 4"/>
          <p:cNvSpPr>
            <a:spLocks noGrp="1"/>
          </p:cNvSpPr>
          <p:nvPr>
            <p:ph sz="quarter" idx="1"/>
          </p:nvPr>
        </p:nvSpPr>
        <p:spPr/>
        <p:txBody>
          <a:bodyPr>
            <a:normAutofit fontScale="92500" lnSpcReduction="10000"/>
          </a:bodyPr>
          <a:lstStyle/>
          <a:p>
            <a:r>
              <a:rPr lang="en-US" sz="3600" smtClean="0"/>
              <a:t>Many of the list operators also work with tuples.</a:t>
            </a:r>
          </a:p>
          <a:p>
            <a:r>
              <a:rPr lang="en-US" sz="3600" smtClean="0"/>
              <a:t>Bracket operator:</a:t>
            </a:r>
          </a:p>
          <a:p>
            <a:pPr marL="0" lvl="3" indent="0">
              <a:buClr>
                <a:schemeClr val="accent1"/>
              </a:buClr>
              <a:buSzPct val="85000"/>
              <a:buNone/>
            </a:pPr>
            <a:r>
              <a:rPr lang="en-US" sz="2800" b="1" i="1" smtClean="0">
                <a:solidFill>
                  <a:prstClr val="black"/>
                </a:solidFill>
              </a:rPr>
              <a:t>        quest = (</a:t>
            </a:r>
            <a:r>
              <a:rPr lang="en-US" sz="2800" b="1" i="1">
                <a:solidFill>
                  <a:prstClr val="black"/>
                </a:solidFill>
              </a:rPr>
              <a:t>'H', 'o', 'l', 'y', ' ', 'G', 'r', 'a', 'i', 'l')</a:t>
            </a:r>
          </a:p>
          <a:p>
            <a:pPr marL="0" indent="0">
              <a:buNone/>
            </a:pPr>
            <a:r>
              <a:rPr lang="en-US" sz="3600" smtClean="0"/>
              <a:t>       </a:t>
            </a:r>
            <a:r>
              <a:rPr lang="en-US" sz="2800" b="1" i="1">
                <a:solidFill>
                  <a:prstClr val="black"/>
                </a:solidFill>
              </a:rPr>
              <a:t>print(quest[0</a:t>
            </a:r>
            <a:r>
              <a:rPr lang="en-US" sz="2800" b="1" i="1" smtClean="0">
                <a:solidFill>
                  <a:prstClr val="black"/>
                </a:solidFill>
              </a:rPr>
              <a:t>])</a:t>
            </a:r>
          </a:p>
          <a:p>
            <a:pPr marL="0" indent="0">
              <a:buNone/>
            </a:pPr>
            <a:r>
              <a:rPr lang="en-US" sz="2800" b="1" i="1">
                <a:solidFill>
                  <a:prstClr val="black"/>
                </a:solidFill>
              </a:rPr>
              <a:t> </a:t>
            </a:r>
            <a:r>
              <a:rPr lang="en-US" sz="2800" b="1" i="1" smtClean="0">
                <a:solidFill>
                  <a:prstClr val="black"/>
                </a:solidFill>
              </a:rPr>
              <a:t>        </a:t>
            </a:r>
            <a:r>
              <a:rPr lang="en-US" sz="2800" b="1" smtClean="0">
                <a:solidFill>
                  <a:prstClr val="black"/>
                </a:solidFill>
              </a:rPr>
              <a:t>H</a:t>
            </a:r>
            <a:endParaRPr lang="en-US" sz="3600" smtClean="0"/>
          </a:p>
          <a:p>
            <a:r>
              <a:rPr lang="en-US" sz="3600" smtClean="0"/>
              <a:t>Slice operator:</a:t>
            </a:r>
          </a:p>
          <a:p>
            <a:pPr marL="548640" lvl="2" indent="0">
              <a:buNone/>
            </a:pPr>
            <a:r>
              <a:rPr lang="en-US" sz="2900" smtClean="0"/>
              <a:t>  </a:t>
            </a:r>
            <a:r>
              <a:rPr lang="en-US" sz="2900" b="1" i="1" smtClean="0"/>
              <a:t>print(quest[5:10</a:t>
            </a:r>
            <a:r>
              <a:rPr lang="en-US" sz="2900" b="1" i="1"/>
              <a:t>])</a:t>
            </a:r>
          </a:p>
          <a:p>
            <a:pPr marL="548640" lvl="2" indent="0">
              <a:buNone/>
            </a:pPr>
            <a:r>
              <a:rPr lang="en-US" sz="2900" smtClean="0"/>
              <a:t>  </a:t>
            </a:r>
            <a:r>
              <a:rPr lang="en-US" sz="2900" b="1" smtClean="0"/>
              <a:t>(</a:t>
            </a:r>
            <a:r>
              <a:rPr lang="en-US" sz="2900" b="1"/>
              <a:t>'G', 'r', 'a', 'i', 'l')</a:t>
            </a:r>
          </a:p>
          <a:p>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743523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41</a:t>
            </a:fld>
            <a:endParaRPr kumimoji="0" lang="en-US"/>
          </a:p>
        </p:txBody>
      </p:sp>
      <p:sp>
        <p:nvSpPr>
          <p:cNvPr id="5" name="Content Placeholder 4"/>
          <p:cNvSpPr>
            <a:spLocks noGrp="1"/>
          </p:cNvSpPr>
          <p:nvPr>
            <p:ph sz="quarter" idx="1"/>
          </p:nvPr>
        </p:nvSpPr>
        <p:spPr/>
        <p:txBody>
          <a:bodyPr>
            <a:normAutofit fontScale="70000" lnSpcReduction="20000"/>
          </a:bodyPr>
          <a:lstStyle/>
          <a:p>
            <a:r>
              <a:rPr lang="en-US" sz="4600" smtClean="0"/>
              <a:t>Remember, however, that an attempt to modify a </a:t>
            </a:r>
            <a:r>
              <a:rPr lang="en-US" sz="4600" b="1" i="1" smtClean="0"/>
              <a:t>tuple</a:t>
            </a:r>
            <a:r>
              <a:rPr lang="en-US" sz="4600" smtClean="0"/>
              <a:t> is a big </a:t>
            </a:r>
            <a:r>
              <a:rPr lang="en-US" sz="4600" b="1" smtClean="0"/>
              <a:t>no no!</a:t>
            </a:r>
          </a:p>
          <a:p>
            <a:pPr marL="0" indent="0">
              <a:buNone/>
            </a:pPr>
            <a:endParaRPr lang="en-US" sz="3600" b="1"/>
          </a:p>
          <a:p>
            <a:pPr marL="0" indent="0">
              <a:buNone/>
            </a:pPr>
            <a:endParaRPr lang="en-US" sz="3600" b="1" smtClean="0"/>
          </a:p>
          <a:p>
            <a:pPr marL="0" indent="0">
              <a:buNone/>
            </a:pPr>
            <a:r>
              <a:rPr lang="en-US" sz="3600" smtClean="0"/>
              <a:t>        </a:t>
            </a:r>
            <a:r>
              <a:rPr lang="en-US" sz="3600" b="1" i="1" smtClean="0"/>
              <a:t>quest[0</a:t>
            </a:r>
            <a:r>
              <a:rPr lang="en-US" sz="3600" b="1" i="1"/>
              <a:t>] = 'P'</a:t>
            </a:r>
          </a:p>
          <a:p>
            <a:pPr marL="0" indent="0">
              <a:buNone/>
            </a:pPr>
            <a:r>
              <a:rPr lang="en-US" sz="3600" smtClean="0"/>
              <a:t>---------------------------------------------------------------------</a:t>
            </a:r>
            <a:endParaRPr lang="en-US" sz="3600"/>
          </a:p>
          <a:p>
            <a:pPr marL="0" indent="0">
              <a:buNone/>
            </a:pPr>
            <a:r>
              <a:rPr lang="en-US" sz="3600"/>
              <a:t>TypeError                              </a:t>
            </a:r>
            <a:r>
              <a:rPr lang="en-US" sz="3600" smtClean="0"/>
              <a:t>Traceback </a:t>
            </a:r>
            <a:r>
              <a:rPr lang="en-US" sz="3600"/>
              <a:t>(most recent call last)</a:t>
            </a:r>
          </a:p>
          <a:p>
            <a:pPr marL="0" indent="0">
              <a:buNone/>
            </a:pPr>
            <a:r>
              <a:rPr lang="en-US" sz="3600"/>
              <a:t>&lt;ipython-input-4-40d5d9eb7ce0&gt; in &lt;module&gt;()</a:t>
            </a:r>
          </a:p>
          <a:p>
            <a:pPr marL="0" indent="0">
              <a:buNone/>
            </a:pPr>
            <a:r>
              <a:rPr lang="en-US" sz="3600"/>
              <a:t>----&gt; 1 quest[0] = 'P'</a:t>
            </a:r>
          </a:p>
          <a:p>
            <a:pPr marL="0" indent="0">
              <a:buNone/>
            </a:pPr>
            <a:endParaRPr lang="en-US" sz="3600"/>
          </a:p>
          <a:p>
            <a:pPr marL="0" indent="0">
              <a:buNone/>
            </a:pPr>
            <a:r>
              <a:rPr lang="en-US" sz="3600"/>
              <a:t>TypeError: 'tuple' object does not support item assignment </a:t>
            </a:r>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996970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a:p>
        </p:txBody>
      </p:sp>
      <p:sp>
        <p:nvSpPr>
          <p:cNvPr id="5" name="Content Placeholder 4"/>
          <p:cNvSpPr>
            <a:spLocks noGrp="1"/>
          </p:cNvSpPr>
          <p:nvPr>
            <p:ph sz="quarter" idx="1"/>
          </p:nvPr>
        </p:nvSpPr>
        <p:spPr/>
        <p:txBody>
          <a:bodyPr>
            <a:normAutofit/>
          </a:bodyPr>
          <a:lstStyle/>
          <a:p>
            <a:r>
              <a:rPr lang="en-US" sz="3200" smtClean="0"/>
              <a:t>If you don’t like your current tuple, then just associate the name to a different tuple (assign a different tuple to your variable).</a:t>
            </a:r>
          </a:p>
          <a:p>
            <a:endParaRPr lang="en-US" sz="3200" smtClean="0"/>
          </a:p>
          <a:p>
            <a:pPr marL="822960" lvl="3" indent="0">
              <a:buNone/>
            </a:pPr>
            <a:r>
              <a:rPr lang="en-US" sz="2600" b="1" i="1">
                <a:solidFill>
                  <a:prstClr val="black"/>
                </a:solidFill>
              </a:rPr>
              <a:t>quest = ('H', 'o', 'l', 'y', ' ', 'G', 'r', 'a', 'i', 'l')</a:t>
            </a:r>
          </a:p>
          <a:p>
            <a:pPr marL="822960" lvl="3" indent="0">
              <a:buNone/>
            </a:pPr>
            <a:r>
              <a:rPr lang="en-US" sz="2600" b="1" i="1">
                <a:solidFill>
                  <a:prstClr val="black"/>
                </a:solidFill>
              </a:rPr>
              <a:t>quest = ('P', 'o', 'l', 'y', ' ', 'G', 'r', 'a', 'i', 'l')</a:t>
            </a:r>
          </a:p>
          <a:p>
            <a:pPr marL="822960" lvl="3" indent="0">
              <a:buNone/>
            </a:pPr>
            <a:r>
              <a:rPr lang="en-US" sz="2600" b="1" i="1">
                <a:solidFill>
                  <a:prstClr val="black"/>
                </a:solidFill>
              </a:rPr>
              <a:t>print(quest)</a:t>
            </a:r>
          </a:p>
          <a:p>
            <a:pPr marL="822960" lvl="3" indent="0">
              <a:buNone/>
            </a:pPr>
            <a:r>
              <a:rPr lang="en-US" sz="2600" b="1">
                <a:solidFill>
                  <a:prstClr val="black"/>
                </a:solidFill>
              </a:rPr>
              <a:t>('P', 'o', 'l', 'y', ' ', 'G', 'r', 'a', 'i', 'l')</a:t>
            </a:r>
          </a:p>
          <a:p>
            <a:pPr marL="0" indent="0">
              <a:buNone/>
            </a:pPr>
            <a:endParaRPr lang="en-US" sz="3200" smtClean="0"/>
          </a:p>
          <a:p>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2665115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a:p>
        </p:txBody>
      </p:sp>
      <p:sp>
        <p:nvSpPr>
          <p:cNvPr id="5" name="Content Placeholder 4"/>
          <p:cNvSpPr>
            <a:spLocks noGrp="1"/>
          </p:cNvSpPr>
          <p:nvPr>
            <p:ph sz="quarter" idx="1"/>
          </p:nvPr>
        </p:nvSpPr>
        <p:spPr/>
        <p:txBody>
          <a:bodyPr>
            <a:noAutofit/>
          </a:bodyPr>
          <a:lstStyle/>
          <a:p>
            <a:r>
              <a:rPr lang="en-US" sz="2800" smtClean="0"/>
              <a:t>The comparison operators work with </a:t>
            </a:r>
            <a:r>
              <a:rPr lang="en-US" sz="2800" b="1" i="1" smtClean="0"/>
              <a:t>tuples</a:t>
            </a:r>
            <a:r>
              <a:rPr lang="en-US" sz="2800" smtClean="0"/>
              <a:t>, </a:t>
            </a:r>
            <a:r>
              <a:rPr lang="en-US" sz="2800" b="1" i="1" smtClean="0"/>
              <a:t>lists</a:t>
            </a:r>
            <a:r>
              <a:rPr lang="en-US" sz="2800" smtClean="0"/>
              <a:t>, and </a:t>
            </a:r>
            <a:r>
              <a:rPr lang="en-US" sz="2800" b="1" i="1" smtClean="0"/>
              <a:t>sequences</a:t>
            </a:r>
            <a:r>
              <a:rPr lang="en-US" sz="2800" smtClean="0"/>
              <a:t> in general.</a:t>
            </a:r>
          </a:p>
          <a:p>
            <a:r>
              <a:rPr lang="en-US" sz="2800" b="1" i="1"/>
              <a:t>s</a:t>
            </a:r>
            <a:r>
              <a:rPr lang="en-US" sz="2800" b="1" i="1" smtClean="0"/>
              <a:t>equences</a:t>
            </a:r>
            <a:r>
              <a:rPr lang="en-US" sz="2800" smtClean="0"/>
              <a:t> are compared by comparing each respective element of the two </a:t>
            </a:r>
            <a:r>
              <a:rPr lang="en-US" sz="2800" b="1" i="1" smtClean="0"/>
              <a:t>sequences</a:t>
            </a:r>
            <a:r>
              <a:rPr lang="en-US" sz="2800" smtClean="0"/>
              <a:t>, beginning with the first element, and then each successive element in turn.</a:t>
            </a:r>
          </a:p>
          <a:p>
            <a:r>
              <a:rPr lang="en-US" sz="2800" smtClean="0"/>
              <a:t>Short-circuit evaluation is observed, meaning that as soon a difference is identified the comparison is evaluated and the result is affirmed.</a:t>
            </a:r>
            <a:endParaRPr lang="en-US" sz="1600"/>
          </a:p>
          <a:p>
            <a:pPr marL="0" indent="0">
              <a:buNone/>
            </a:pPr>
            <a:endParaRPr lang="en-US" sz="2000" smtClean="0"/>
          </a:p>
          <a:p>
            <a:endParaRPr lang="en-US" sz="2000" smtClean="0"/>
          </a:p>
          <a:p>
            <a:endParaRPr lang="en-US" sz="2000" smtClean="0"/>
          </a:p>
          <a:p>
            <a:endParaRPr lang="en-US" sz="2000" smtClean="0"/>
          </a:p>
          <a:p>
            <a:pPr marL="822960" lvl="3" indent="0">
              <a:buNone/>
            </a:pPr>
            <a:endParaRPr lang="en-US" sz="1600" b="1" i="1">
              <a:solidFill>
                <a:prstClr val="black"/>
              </a:solidFill>
            </a:endParaRPr>
          </a:p>
          <a:p>
            <a:endParaRPr lang="en-US" sz="2000"/>
          </a:p>
          <a:p>
            <a:endParaRPr lang="en-US" sz="1400" smtClean="0"/>
          </a:p>
          <a:p>
            <a:endParaRPr lang="en-US" sz="1400"/>
          </a:p>
          <a:p>
            <a:pPr marL="0" indent="0">
              <a:buNone/>
            </a:pPr>
            <a:endParaRPr lang="en-US" sz="1200">
              <a:solidFill>
                <a:schemeClr val="tx1"/>
              </a:solidFill>
            </a:endParaRPr>
          </a:p>
          <a:p>
            <a:endParaRPr lang="en-US" sz="1600" smtClean="0"/>
          </a:p>
          <a:p>
            <a:endParaRPr lang="en-US" sz="1600"/>
          </a:p>
          <a:p>
            <a:pPr marL="822960" lvl="6" indent="0">
              <a:buClr>
                <a:schemeClr val="accent1"/>
              </a:buClr>
              <a:buSzPct val="85000"/>
              <a:buNone/>
            </a:pPr>
            <a:endParaRPr lang="en-US" b="1" i="1"/>
          </a:p>
          <a:p>
            <a:pPr marL="0" indent="0">
              <a:buNone/>
            </a:pPr>
            <a:endParaRPr lang="en-US" sz="1800" smtClean="0"/>
          </a:p>
        </p:txBody>
      </p:sp>
    </p:spTree>
    <p:extLst>
      <p:ext uri="{BB962C8B-B14F-4D97-AF65-F5344CB8AC3E}">
        <p14:creationId xmlns:p14="http://schemas.microsoft.com/office/powerpoint/2010/main" val="3280292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44</a:t>
            </a:fld>
            <a:endParaRPr kumimoji="0" lang="en-US"/>
          </a:p>
        </p:txBody>
      </p:sp>
      <p:sp>
        <p:nvSpPr>
          <p:cNvPr id="5" name="Content Placeholder 4"/>
          <p:cNvSpPr>
            <a:spLocks noGrp="1"/>
          </p:cNvSpPr>
          <p:nvPr>
            <p:ph sz="quarter" idx="1"/>
          </p:nvPr>
        </p:nvSpPr>
        <p:spPr/>
        <p:txBody>
          <a:bodyPr>
            <a:normAutofit/>
          </a:bodyPr>
          <a:lstStyle/>
          <a:p>
            <a:pPr marL="822960" lvl="3" indent="0">
              <a:buNone/>
            </a:pPr>
            <a:r>
              <a:rPr lang="en-US" sz="2600" b="1" i="1" smtClean="0">
                <a:solidFill>
                  <a:prstClr val="black"/>
                </a:solidFill>
              </a:rPr>
              <a:t># tuple comparison – one element at a time</a:t>
            </a:r>
          </a:p>
          <a:p>
            <a:pPr marL="822960" lvl="3" indent="0">
              <a:buNone/>
            </a:pPr>
            <a:r>
              <a:rPr lang="en-US" sz="2600" b="1" i="1" smtClean="0">
                <a:solidFill>
                  <a:prstClr val="black"/>
                </a:solidFill>
              </a:rPr>
              <a:t>(0, 1, 2, 3) &lt; </a:t>
            </a:r>
            <a:r>
              <a:rPr lang="en-US" sz="2600" b="1" i="1">
                <a:solidFill>
                  <a:prstClr val="black"/>
                </a:solidFill>
              </a:rPr>
              <a:t>(0, 1, 2, </a:t>
            </a:r>
            <a:r>
              <a:rPr lang="en-US" sz="2600" b="1" i="1" smtClean="0">
                <a:solidFill>
                  <a:prstClr val="black"/>
                </a:solidFill>
              </a:rPr>
              <a:t>4) </a:t>
            </a:r>
            <a:endParaRPr lang="en-US" sz="2600" b="1" i="1">
              <a:solidFill>
                <a:prstClr val="black"/>
              </a:solidFill>
            </a:endParaRPr>
          </a:p>
          <a:p>
            <a:pPr marL="822960" lvl="3" indent="0">
              <a:buNone/>
            </a:pPr>
            <a:r>
              <a:rPr lang="en-US" sz="2600" b="1" smtClean="0">
                <a:solidFill>
                  <a:prstClr val="black"/>
                </a:solidFill>
              </a:rPr>
              <a:t>True</a:t>
            </a:r>
          </a:p>
          <a:p>
            <a:pPr marL="822960" lvl="3" indent="0">
              <a:buNone/>
            </a:pPr>
            <a:endParaRPr lang="en-US" sz="2600" b="1" smtClean="0">
              <a:solidFill>
                <a:prstClr val="black"/>
              </a:solidFill>
            </a:endParaRPr>
          </a:p>
          <a:p>
            <a:pPr marL="822960" lvl="3" indent="0">
              <a:buNone/>
            </a:pPr>
            <a:r>
              <a:rPr lang="en-US" sz="2600" b="1" i="1" smtClean="0">
                <a:solidFill>
                  <a:prstClr val="black"/>
                </a:solidFill>
              </a:rPr>
              <a:t># Short-circuit evaluation 2 &lt; 3 is returned</a:t>
            </a:r>
          </a:p>
          <a:p>
            <a:pPr marL="822960" lvl="3" indent="0">
              <a:buNone/>
            </a:pPr>
            <a:r>
              <a:rPr lang="en-US" sz="2600" b="1" i="1" smtClean="0">
                <a:solidFill>
                  <a:prstClr val="black"/>
                </a:solidFill>
              </a:rPr>
              <a:t>(</a:t>
            </a:r>
            <a:r>
              <a:rPr lang="en-US" sz="2600" b="1" i="1">
                <a:solidFill>
                  <a:prstClr val="black"/>
                </a:solidFill>
              </a:rPr>
              <a:t>0, 1, 2, </a:t>
            </a:r>
            <a:r>
              <a:rPr lang="en-US" sz="2600" b="1" i="1" smtClean="0">
                <a:solidFill>
                  <a:prstClr val="black"/>
                </a:solidFill>
              </a:rPr>
              <a:t>3000) </a:t>
            </a:r>
            <a:r>
              <a:rPr lang="en-US" sz="2600" b="1" i="1">
                <a:solidFill>
                  <a:prstClr val="black"/>
                </a:solidFill>
              </a:rPr>
              <a:t>&lt; (0, 1, </a:t>
            </a:r>
            <a:r>
              <a:rPr lang="en-US" sz="2600" b="1" i="1" smtClean="0">
                <a:solidFill>
                  <a:prstClr val="black"/>
                </a:solidFill>
              </a:rPr>
              <a:t>3, </a:t>
            </a:r>
            <a:r>
              <a:rPr lang="en-US" sz="2600" b="1" i="1">
                <a:solidFill>
                  <a:prstClr val="black"/>
                </a:solidFill>
              </a:rPr>
              <a:t>4) </a:t>
            </a:r>
          </a:p>
          <a:p>
            <a:pPr marL="822960" lvl="3" indent="0">
              <a:buNone/>
            </a:pPr>
            <a:r>
              <a:rPr lang="en-US" sz="2600" b="1">
                <a:solidFill>
                  <a:prstClr val="black"/>
                </a:solidFill>
              </a:rPr>
              <a:t>True</a:t>
            </a: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7185813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45</a:t>
            </a:fld>
            <a:endParaRPr kumimoji="0" lang="en-US"/>
          </a:p>
        </p:txBody>
      </p:sp>
      <p:sp>
        <p:nvSpPr>
          <p:cNvPr id="5" name="Content Placeholder 4"/>
          <p:cNvSpPr>
            <a:spLocks noGrp="1"/>
          </p:cNvSpPr>
          <p:nvPr>
            <p:ph sz="quarter" idx="1"/>
          </p:nvPr>
        </p:nvSpPr>
        <p:spPr/>
        <p:txBody>
          <a:bodyPr>
            <a:normAutofit fontScale="85000" lnSpcReduction="20000"/>
          </a:bodyPr>
          <a:lstStyle/>
          <a:p>
            <a:pPr marL="457200" indent="-457200"/>
            <a:r>
              <a:rPr lang="en-US" sz="3000"/>
              <a:t>The </a:t>
            </a:r>
            <a:r>
              <a:rPr lang="en-US" sz="3000" b="1" i="1" smtClean="0"/>
              <a:t>sort()</a:t>
            </a:r>
            <a:r>
              <a:rPr lang="en-US" sz="3000" smtClean="0"/>
              <a:t> </a:t>
            </a:r>
            <a:r>
              <a:rPr lang="en-US" sz="3000"/>
              <a:t>method works similarly, by comparing elements 0, then 1, then 2, only as needed to sort the </a:t>
            </a:r>
            <a:r>
              <a:rPr lang="en-US" sz="3000" b="1" i="1"/>
              <a:t>tuples</a:t>
            </a:r>
            <a:r>
              <a:rPr lang="en-US" sz="3000"/>
              <a:t> out</a:t>
            </a:r>
            <a:r>
              <a:rPr lang="en-US" sz="3000" smtClean="0"/>
              <a:t>.</a:t>
            </a:r>
          </a:p>
          <a:p>
            <a:pPr marL="457200" indent="-457200"/>
            <a:endParaRPr lang="en-US" sz="3000"/>
          </a:p>
          <a:p>
            <a:pPr marL="1097280" lvl="4" indent="0">
              <a:buNone/>
            </a:pPr>
            <a:r>
              <a:rPr lang="en-US" sz="2800" b="1" i="1">
                <a:solidFill>
                  <a:prstClr val="black"/>
                </a:solidFill>
              </a:rPr>
              <a:t>tup_lst = [(</a:t>
            </a:r>
            <a:r>
              <a:rPr lang="en-US" sz="2800" b="1" i="1" u="heavy">
                <a:solidFill>
                  <a:prstClr val="black"/>
                </a:solidFill>
                <a:uFill>
                  <a:solidFill>
                    <a:schemeClr val="accent6"/>
                  </a:solidFill>
                </a:uFill>
              </a:rPr>
              <a:t>3, 2</a:t>
            </a:r>
            <a:r>
              <a:rPr lang="en-US" sz="2800" b="1" i="1">
                <a:solidFill>
                  <a:prstClr val="black"/>
                </a:solidFill>
              </a:rPr>
              <a:t>, </a:t>
            </a:r>
            <a:r>
              <a:rPr lang="en-US" sz="2800" b="1" i="1" smtClean="0">
                <a:solidFill>
                  <a:prstClr val="black"/>
                </a:solidFill>
              </a:rPr>
              <a:t>4), </a:t>
            </a:r>
            <a:r>
              <a:rPr lang="en-US" sz="2800" b="1" i="1">
                <a:solidFill>
                  <a:prstClr val="black"/>
                </a:solidFill>
              </a:rPr>
              <a:t>(</a:t>
            </a:r>
            <a:r>
              <a:rPr lang="en-US" sz="2800" b="1" i="1" u="heavy">
                <a:solidFill>
                  <a:prstClr val="black"/>
                </a:solidFill>
                <a:uFill>
                  <a:solidFill>
                    <a:schemeClr val="accent6"/>
                  </a:solidFill>
                </a:uFill>
              </a:rPr>
              <a:t>3, 1</a:t>
            </a:r>
            <a:r>
              <a:rPr lang="en-US" sz="2800" b="1" i="1">
                <a:solidFill>
                  <a:prstClr val="black"/>
                </a:solidFill>
              </a:rPr>
              <a:t>, 5</a:t>
            </a:r>
            <a:r>
              <a:rPr lang="en-US" sz="2800" b="1" i="1" smtClean="0">
                <a:solidFill>
                  <a:prstClr val="black"/>
                </a:solidFill>
              </a:rPr>
              <a:t>)]</a:t>
            </a:r>
            <a:endParaRPr lang="en-US" sz="2800" b="1" i="1">
              <a:solidFill>
                <a:prstClr val="black"/>
              </a:solidFill>
            </a:endParaRPr>
          </a:p>
          <a:p>
            <a:pPr marL="1097280" lvl="4" indent="0">
              <a:buNone/>
            </a:pPr>
            <a:r>
              <a:rPr lang="en-US" sz="2800" b="1" i="1" smtClean="0">
                <a:solidFill>
                  <a:prstClr val="black"/>
                </a:solidFill>
              </a:rPr>
              <a:t>tup_lst.sort()</a:t>
            </a:r>
            <a:endParaRPr lang="en-US" sz="2800" b="1" i="1">
              <a:solidFill>
                <a:prstClr val="black"/>
              </a:solidFill>
            </a:endParaRPr>
          </a:p>
          <a:p>
            <a:pPr marL="1097280" lvl="4" indent="0">
              <a:buNone/>
            </a:pPr>
            <a:r>
              <a:rPr lang="en-US" sz="2800" b="1" i="1" smtClean="0">
                <a:solidFill>
                  <a:prstClr val="black"/>
                </a:solidFill>
              </a:rPr>
              <a:t>print(tup_lst)</a:t>
            </a:r>
            <a:endParaRPr lang="en-US" sz="2800" b="1" i="1">
              <a:solidFill>
                <a:prstClr val="black"/>
              </a:solidFill>
            </a:endParaRPr>
          </a:p>
          <a:p>
            <a:pPr marL="1097280" lvl="4" indent="0">
              <a:buNone/>
            </a:pPr>
            <a:r>
              <a:rPr lang="en-US" sz="2800" b="1">
                <a:solidFill>
                  <a:prstClr val="black"/>
                </a:solidFill>
              </a:rPr>
              <a:t>[(</a:t>
            </a:r>
            <a:r>
              <a:rPr lang="en-US" sz="2800" b="1" u="heavy">
                <a:solidFill>
                  <a:prstClr val="black"/>
                </a:solidFill>
                <a:uFill>
                  <a:solidFill>
                    <a:schemeClr val="accent6"/>
                  </a:solidFill>
                </a:uFill>
              </a:rPr>
              <a:t>3, 1</a:t>
            </a:r>
            <a:r>
              <a:rPr lang="en-US" sz="2800" b="1">
                <a:solidFill>
                  <a:prstClr val="black"/>
                </a:solidFill>
              </a:rPr>
              <a:t>, 5), (</a:t>
            </a:r>
            <a:r>
              <a:rPr lang="en-US" sz="2800" b="1" u="sng">
                <a:solidFill>
                  <a:prstClr val="black"/>
                </a:solidFill>
                <a:uFill>
                  <a:solidFill>
                    <a:schemeClr val="accent6"/>
                  </a:solidFill>
                </a:uFill>
              </a:rPr>
              <a:t>3, 2</a:t>
            </a:r>
            <a:r>
              <a:rPr lang="en-US" sz="2800" b="1">
                <a:solidFill>
                  <a:prstClr val="black"/>
                </a:solidFill>
              </a:rPr>
              <a:t>, </a:t>
            </a:r>
            <a:r>
              <a:rPr lang="en-US" sz="2800" b="1" smtClean="0">
                <a:solidFill>
                  <a:prstClr val="black"/>
                </a:solidFill>
              </a:rPr>
              <a:t>4)]</a:t>
            </a:r>
          </a:p>
          <a:p>
            <a:pPr marL="1097280" lvl="4" indent="0">
              <a:buNone/>
            </a:pPr>
            <a:endParaRPr lang="en-US" sz="2800" b="1">
              <a:solidFill>
                <a:prstClr val="black"/>
              </a:solidFill>
            </a:endParaRPr>
          </a:p>
          <a:p>
            <a:pPr marL="457200" indent="-457200"/>
            <a:r>
              <a:rPr lang="en-US" sz="3100"/>
              <a:t>In the above example, elements 0 and 1 are compared, but elements 2 </a:t>
            </a:r>
            <a:r>
              <a:rPr lang="en-US" sz="3100" smtClean="0"/>
              <a:t>(values 4 and 5) are </a:t>
            </a:r>
            <a:r>
              <a:rPr lang="en-US" sz="3100"/>
              <a:t>not, because the sort order has already been determined.</a:t>
            </a: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0534987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a:p>
        </p:txBody>
      </p:sp>
      <p:sp>
        <p:nvSpPr>
          <p:cNvPr id="5" name="Content Placeholder 4"/>
          <p:cNvSpPr>
            <a:spLocks noGrp="1"/>
          </p:cNvSpPr>
          <p:nvPr>
            <p:ph sz="quarter" idx="1"/>
          </p:nvPr>
        </p:nvSpPr>
        <p:spPr/>
        <p:txBody>
          <a:bodyPr>
            <a:normAutofit/>
          </a:bodyPr>
          <a:lstStyle/>
          <a:p>
            <a:pPr marL="457200" indent="-457200"/>
            <a:r>
              <a:rPr lang="en-US" sz="3000" smtClean="0"/>
              <a:t>This short-circuit element comparison feature of </a:t>
            </a:r>
            <a:r>
              <a:rPr lang="en-US" sz="3000" b="1" i="1" smtClean="0"/>
              <a:t>tuples</a:t>
            </a:r>
            <a:r>
              <a:rPr lang="en-US" sz="3000" smtClean="0"/>
              <a:t> enables a pattern called </a:t>
            </a:r>
            <a:r>
              <a:rPr lang="en-US" sz="3000" b="1" smtClean="0"/>
              <a:t>DSU</a:t>
            </a:r>
            <a:r>
              <a:rPr lang="en-US" sz="3000" smtClean="0"/>
              <a:t>, which stands for </a:t>
            </a:r>
            <a:r>
              <a:rPr lang="en-US" sz="3000" b="1" smtClean="0"/>
              <a:t>Decorate, Sort, and Undecorate</a:t>
            </a:r>
            <a:r>
              <a:rPr lang="en-US" sz="3000" smtClean="0"/>
              <a:t>.</a:t>
            </a:r>
          </a:p>
          <a:p>
            <a:pPr marL="457200" indent="-457200"/>
            <a:r>
              <a:rPr lang="en-US" sz="3000" smtClean="0"/>
              <a:t>The context of this </a:t>
            </a:r>
            <a:r>
              <a:rPr lang="en-US" sz="3000" b="1" smtClean="0"/>
              <a:t>DSU</a:t>
            </a:r>
            <a:r>
              <a:rPr lang="en-US" sz="3000" smtClean="0"/>
              <a:t> pattern involves the use of a </a:t>
            </a:r>
            <a:r>
              <a:rPr lang="en-US" sz="3000" b="1" i="1" smtClean="0"/>
              <a:t>list</a:t>
            </a:r>
            <a:r>
              <a:rPr lang="en-US" sz="3000" smtClean="0"/>
              <a:t> of </a:t>
            </a:r>
            <a:r>
              <a:rPr lang="en-US" sz="3000" b="1" i="1" smtClean="0"/>
              <a:t>tuples</a:t>
            </a:r>
            <a:r>
              <a:rPr lang="en-US" sz="3000" smtClean="0"/>
              <a:t>, such that the </a:t>
            </a:r>
            <a:r>
              <a:rPr lang="en-US" sz="3000" b="1" i="1" smtClean="0"/>
              <a:t>tuples</a:t>
            </a:r>
            <a:r>
              <a:rPr lang="en-US" sz="3000" smtClean="0"/>
              <a:t> are sorted by means of the </a:t>
            </a:r>
            <a:r>
              <a:rPr lang="en-US" sz="3000" b="1" i="1" smtClean="0"/>
              <a:t>list</a:t>
            </a:r>
            <a:r>
              <a:rPr lang="en-US" sz="3000" smtClean="0"/>
              <a:t> </a:t>
            </a:r>
            <a:r>
              <a:rPr lang="en-US" sz="3000" b="1" i="1" smtClean="0"/>
              <a:t>sort() </a:t>
            </a:r>
            <a:r>
              <a:rPr lang="en-US" sz="3000" smtClean="0"/>
              <a:t>method.</a:t>
            </a:r>
            <a:endParaRPr lang="en-US" sz="3100"/>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527014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a:p>
        </p:txBody>
      </p:sp>
      <p:sp>
        <p:nvSpPr>
          <p:cNvPr id="5" name="Content Placeholder 4"/>
          <p:cNvSpPr>
            <a:spLocks noGrp="1"/>
          </p:cNvSpPr>
          <p:nvPr>
            <p:ph sz="quarter" idx="1"/>
          </p:nvPr>
        </p:nvSpPr>
        <p:spPr/>
        <p:txBody>
          <a:bodyPr>
            <a:normAutofit fontScale="92500" lnSpcReduction="10000"/>
          </a:bodyPr>
          <a:lstStyle/>
          <a:p>
            <a:pPr marL="457200" indent="-457200"/>
            <a:r>
              <a:rPr lang="en-US" sz="3600" b="1" smtClean="0"/>
              <a:t>Decorate</a:t>
            </a:r>
            <a:r>
              <a:rPr lang="en-US" sz="3600" smtClean="0"/>
              <a:t> – We “decorate” by building a </a:t>
            </a:r>
            <a:r>
              <a:rPr lang="en-US" sz="3600" b="1" i="1" smtClean="0"/>
              <a:t>list</a:t>
            </a:r>
            <a:r>
              <a:rPr lang="en-US" sz="3600" smtClean="0"/>
              <a:t> of </a:t>
            </a:r>
            <a:r>
              <a:rPr lang="en-US" sz="3600" b="1" i="1" smtClean="0"/>
              <a:t>tuples</a:t>
            </a:r>
            <a:r>
              <a:rPr lang="en-US" sz="3600" smtClean="0"/>
              <a:t> such that they contain one or more </a:t>
            </a:r>
            <a:r>
              <a:rPr lang="en-US" sz="3600" b="1" i="1" smtClean="0"/>
              <a:t>sort keys </a:t>
            </a:r>
            <a:r>
              <a:rPr lang="en-US" sz="3600" smtClean="0"/>
              <a:t>(keys that serve as a basis for sorting).</a:t>
            </a:r>
          </a:p>
          <a:p>
            <a:pPr marL="457200" indent="-457200"/>
            <a:r>
              <a:rPr lang="en-US" sz="3600" b="1" smtClean="0"/>
              <a:t>Sort</a:t>
            </a:r>
            <a:r>
              <a:rPr lang="en-US" sz="3600" smtClean="0"/>
              <a:t> – We “sort” by invoking the </a:t>
            </a:r>
            <a:r>
              <a:rPr lang="en-US" sz="3600" b="1" i="1" smtClean="0"/>
              <a:t>sort()</a:t>
            </a:r>
            <a:r>
              <a:rPr lang="en-US" sz="3600" smtClean="0"/>
              <a:t> method of our </a:t>
            </a:r>
            <a:r>
              <a:rPr lang="en-US" sz="3600" b="1" i="1" smtClean="0"/>
              <a:t>list</a:t>
            </a:r>
            <a:r>
              <a:rPr lang="en-US" sz="3600" smtClean="0"/>
              <a:t> of decorated </a:t>
            </a:r>
            <a:r>
              <a:rPr lang="en-US" sz="3600" b="1" i="1" smtClean="0"/>
              <a:t>tuples</a:t>
            </a:r>
            <a:r>
              <a:rPr lang="en-US" sz="3600" smtClean="0"/>
              <a:t>.</a:t>
            </a:r>
          </a:p>
          <a:p>
            <a:pPr marL="457200" indent="-457200"/>
            <a:r>
              <a:rPr lang="en-US" sz="3600" b="1" smtClean="0"/>
              <a:t>Undecorate</a:t>
            </a:r>
            <a:r>
              <a:rPr lang="en-US" sz="3600" smtClean="0"/>
              <a:t> – We “undecorate” by extracting the </a:t>
            </a:r>
            <a:r>
              <a:rPr lang="en-US" sz="3600" b="1" i="1" smtClean="0"/>
              <a:t>value elements </a:t>
            </a:r>
            <a:r>
              <a:rPr lang="en-US" sz="3600" smtClean="0"/>
              <a:t>of our sorted </a:t>
            </a:r>
            <a:r>
              <a:rPr lang="en-US" sz="3600" b="1" i="1" smtClean="0"/>
              <a:t>tuples</a:t>
            </a:r>
            <a:r>
              <a:rPr lang="en-US" sz="3600" smtClean="0"/>
              <a:t>.</a:t>
            </a:r>
            <a:endParaRPr lang="en-US" sz="3600"/>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086542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48</a:t>
            </a:fld>
            <a:endParaRPr kumimoji="0" lang="en-US"/>
          </a:p>
        </p:txBody>
      </p:sp>
      <p:sp>
        <p:nvSpPr>
          <p:cNvPr id="5" name="Content Placeholder 4"/>
          <p:cNvSpPr>
            <a:spLocks noGrp="1"/>
          </p:cNvSpPr>
          <p:nvPr>
            <p:ph sz="quarter" idx="1"/>
          </p:nvPr>
        </p:nvSpPr>
        <p:spPr/>
        <p:txBody>
          <a:bodyPr>
            <a:normAutofit lnSpcReduction="10000"/>
          </a:bodyPr>
          <a:lstStyle/>
          <a:p>
            <a:pPr marL="822960" lvl="3" indent="0">
              <a:buClr>
                <a:srgbClr val="8C7B70"/>
              </a:buClr>
              <a:buNone/>
            </a:pPr>
            <a:r>
              <a:rPr lang="en-US" sz="2400" b="1" i="1" smtClean="0">
                <a:solidFill>
                  <a:prstClr val="black"/>
                </a:solidFill>
              </a:rPr>
              <a:t>phrase</a:t>
            </a:r>
            <a:r>
              <a:rPr lang="en-US" sz="2400" b="1" smtClean="0">
                <a:solidFill>
                  <a:prstClr val="black"/>
                </a:solidFill>
              </a:rPr>
              <a:t> = </a:t>
            </a:r>
            <a:r>
              <a:rPr lang="en-US" sz="2400" b="1" i="1" smtClean="0">
                <a:solidFill>
                  <a:prstClr val="black"/>
                </a:solidFill>
              </a:rPr>
              <a:t>'only the finest baby frogs'</a:t>
            </a:r>
            <a:endParaRPr lang="en-US" sz="2400" b="1" i="1">
              <a:solidFill>
                <a:prstClr val="black"/>
              </a:solidFill>
            </a:endParaRPr>
          </a:p>
          <a:p>
            <a:pPr marL="822960" lvl="3" indent="0">
              <a:buClr>
                <a:srgbClr val="8C7B70"/>
              </a:buClr>
              <a:buNone/>
            </a:pPr>
            <a:r>
              <a:rPr lang="en-US" sz="2400" b="1" i="1">
                <a:solidFill>
                  <a:prstClr val="black"/>
                </a:solidFill>
              </a:rPr>
              <a:t>w</a:t>
            </a:r>
            <a:r>
              <a:rPr lang="en-US" sz="2400" b="1" i="1" smtClean="0">
                <a:solidFill>
                  <a:prstClr val="black"/>
                </a:solidFill>
              </a:rPr>
              <a:t>ords = phrase.split()</a:t>
            </a:r>
          </a:p>
          <a:p>
            <a:pPr marL="822960" lvl="3" indent="0">
              <a:buClr>
                <a:srgbClr val="8C7B70"/>
              </a:buClr>
              <a:buNone/>
            </a:pPr>
            <a:r>
              <a:rPr lang="en-US" sz="2400" b="1" i="1" smtClean="0">
                <a:solidFill>
                  <a:prstClr val="black"/>
                </a:solidFill>
              </a:rPr>
              <a:t>tup_lst = list()</a:t>
            </a:r>
            <a:endParaRPr lang="en-US" sz="2400" b="1" i="1">
              <a:solidFill>
                <a:prstClr val="black"/>
              </a:solidFill>
            </a:endParaRPr>
          </a:p>
          <a:p>
            <a:pPr marL="822960" lvl="3" indent="0">
              <a:buClr>
                <a:srgbClr val="8C7B70"/>
              </a:buClr>
              <a:buNone/>
            </a:pPr>
            <a:r>
              <a:rPr lang="en-US" sz="2400" b="1" i="1">
                <a:solidFill>
                  <a:prstClr val="black"/>
                </a:solidFill>
              </a:rPr>
              <a:t>f</a:t>
            </a:r>
            <a:r>
              <a:rPr lang="en-US" sz="2400" b="1" i="1" smtClean="0">
                <a:solidFill>
                  <a:prstClr val="black"/>
                </a:solidFill>
              </a:rPr>
              <a:t>or word in words:</a:t>
            </a:r>
          </a:p>
          <a:p>
            <a:pPr marL="822960" lvl="3" indent="0">
              <a:buClr>
                <a:srgbClr val="8C7B70"/>
              </a:buClr>
              <a:buNone/>
            </a:pPr>
            <a:r>
              <a:rPr lang="en-US" sz="2400" b="1" i="1" smtClean="0">
                <a:solidFill>
                  <a:prstClr val="black"/>
                </a:solidFill>
              </a:rPr>
              <a:t>    tup_lst.append((len(word), word))</a:t>
            </a:r>
            <a:endParaRPr lang="en-US" sz="2400" b="1" i="1">
              <a:solidFill>
                <a:prstClr val="black"/>
              </a:solidFill>
            </a:endParaRPr>
          </a:p>
          <a:p>
            <a:pPr marL="822960" lvl="3" indent="0">
              <a:buClr>
                <a:srgbClr val="8C7B70"/>
              </a:buClr>
              <a:buNone/>
            </a:pPr>
            <a:r>
              <a:rPr lang="en-US" sz="2400" b="1" i="1" smtClean="0">
                <a:solidFill>
                  <a:prstClr val="black"/>
                </a:solidFill>
              </a:rPr>
              <a:t>tup_lst.sort(reverse = True)</a:t>
            </a:r>
          </a:p>
          <a:p>
            <a:pPr marL="822960" lvl="3" indent="0">
              <a:buClr>
                <a:srgbClr val="8C7B70"/>
              </a:buClr>
              <a:buNone/>
            </a:pPr>
            <a:r>
              <a:rPr lang="en-US" sz="2400" b="1" i="1" smtClean="0">
                <a:solidFill>
                  <a:prstClr val="black"/>
                </a:solidFill>
              </a:rPr>
              <a:t>des_len_lst = list()</a:t>
            </a:r>
          </a:p>
          <a:p>
            <a:pPr marL="822960" lvl="3" indent="0">
              <a:buClr>
                <a:srgbClr val="8C7B70"/>
              </a:buClr>
              <a:buNone/>
            </a:pPr>
            <a:r>
              <a:rPr lang="en-US" sz="2400" b="1" i="1">
                <a:solidFill>
                  <a:prstClr val="black"/>
                </a:solidFill>
              </a:rPr>
              <a:t>f</a:t>
            </a:r>
            <a:r>
              <a:rPr lang="en-US" sz="2400" b="1" i="1" smtClean="0">
                <a:solidFill>
                  <a:prstClr val="black"/>
                </a:solidFill>
              </a:rPr>
              <a:t>or length, word in tup_lst:</a:t>
            </a:r>
          </a:p>
          <a:p>
            <a:pPr marL="822960" lvl="3" indent="0">
              <a:buClr>
                <a:srgbClr val="8C7B70"/>
              </a:buClr>
              <a:buNone/>
            </a:pPr>
            <a:r>
              <a:rPr lang="en-US" sz="2400" b="1" i="1" smtClean="0">
                <a:solidFill>
                  <a:prstClr val="black"/>
                </a:solidFill>
              </a:rPr>
              <a:t>    des_len_lst.append(word)</a:t>
            </a:r>
          </a:p>
          <a:p>
            <a:pPr marL="822960" lvl="3" indent="0">
              <a:buClr>
                <a:srgbClr val="8C7B70"/>
              </a:buClr>
              <a:buNone/>
            </a:pPr>
            <a:r>
              <a:rPr lang="en-US" sz="2400" b="1" i="1">
                <a:solidFill>
                  <a:prstClr val="black"/>
                </a:solidFill>
              </a:rPr>
              <a:t>p</a:t>
            </a:r>
            <a:r>
              <a:rPr lang="en-US" sz="2400" b="1" i="1" smtClean="0">
                <a:solidFill>
                  <a:prstClr val="black"/>
                </a:solidFill>
              </a:rPr>
              <a:t>rint(des_len_lst)</a:t>
            </a:r>
          </a:p>
          <a:p>
            <a:pPr marL="822960" lvl="3" indent="0">
              <a:buClr>
                <a:srgbClr val="8C7B70"/>
              </a:buClr>
              <a:buNone/>
            </a:pPr>
            <a:r>
              <a:rPr lang="en-US" sz="2400" b="1">
                <a:solidFill>
                  <a:prstClr val="black"/>
                </a:solidFill>
              </a:rPr>
              <a:t>['finest', 'frogs', 'only', 'baby', 'the']</a:t>
            </a:r>
          </a:p>
          <a:p>
            <a:pPr marL="457200" indent="-457200"/>
            <a:endParaRPr lang="en-US" sz="3600" b="1" smtClean="0"/>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332687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49</a:t>
            </a:fld>
            <a:endParaRPr kumimoji="0" lang="en-US"/>
          </a:p>
        </p:txBody>
      </p:sp>
      <p:sp>
        <p:nvSpPr>
          <p:cNvPr id="5" name="Content Placeholder 4"/>
          <p:cNvSpPr>
            <a:spLocks noGrp="1"/>
          </p:cNvSpPr>
          <p:nvPr>
            <p:ph sz="quarter" idx="1"/>
          </p:nvPr>
        </p:nvSpPr>
        <p:spPr/>
        <p:txBody>
          <a:bodyPr>
            <a:normAutofit fontScale="77500" lnSpcReduction="20000"/>
          </a:bodyPr>
          <a:lstStyle/>
          <a:p>
            <a:pPr marL="342900" indent="-342900">
              <a:buClr>
                <a:srgbClr val="8C7B70"/>
              </a:buClr>
            </a:pPr>
            <a:r>
              <a:rPr lang="en-US" sz="3100" b="1" i="1" smtClean="0">
                <a:solidFill>
                  <a:prstClr val="black"/>
                </a:solidFill>
              </a:rPr>
              <a:t>Tuples </a:t>
            </a:r>
            <a:r>
              <a:rPr lang="en-US" sz="3100" smtClean="0">
                <a:solidFill>
                  <a:prstClr val="black"/>
                </a:solidFill>
              </a:rPr>
              <a:t>can be placed on the left side of an assignment operator.</a:t>
            </a:r>
            <a:endParaRPr lang="en-US" sz="3100" b="1" i="1" smtClean="0">
              <a:solidFill>
                <a:prstClr val="black"/>
              </a:solidFill>
            </a:endParaRPr>
          </a:p>
          <a:p>
            <a:pPr marL="822960" lvl="3" indent="0">
              <a:buClr>
                <a:srgbClr val="8C7B70"/>
              </a:buClr>
              <a:buNone/>
            </a:pPr>
            <a:r>
              <a:rPr lang="en-US" sz="2400" b="1" i="1" smtClean="0">
                <a:solidFill>
                  <a:prstClr val="black"/>
                </a:solidFill>
              </a:rPr>
              <a:t>lst = ['baby', 'frogs']</a:t>
            </a:r>
          </a:p>
          <a:p>
            <a:pPr marL="822960" lvl="3" indent="0">
              <a:buClr>
                <a:srgbClr val="8C7B70"/>
              </a:buClr>
              <a:buNone/>
            </a:pPr>
            <a:r>
              <a:rPr lang="en-US" sz="2400" b="1" i="1" smtClean="0">
                <a:solidFill>
                  <a:prstClr val="black"/>
                </a:solidFill>
              </a:rPr>
              <a:t>w1, w2 = lst</a:t>
            </a:r>
          </a:p>
          <a:p>
            <a:pPr marL="822960" lvl="3" indent="0">
              <a:buClr>
                <a:srgbClr val="8C7B70"/>
              </a:buClr>
              <a:buNone/>
            </a:pPr>
            <a:r>
              <a:rPr lang="en-US" sz="2400" b="1" i="1" smtClean="0">
                <a:solidFill>
                  <a:prstClr val="black"/>
                </a:solidFill>
              </a:rPr>
              <a:t>print(w1)</a:t>
            </a:r>
          </a:p>
          <a:p>
            <a:pPr marL="822960" lvl="3" indent="0">
              <a:buClr>
                <a:srgbClr val="8C7B70"/>
              </a:buClr>
              <a:buNone/>
            </a:pPr>
            <a:r>
              <a:rPr lang="en-US" sz="2400" b="1" i="1">
                <a:solidFill>
                  <a:prstClr val="black"/>
                </a:solidFill>
              </a:rPr>
              <a:t>p</a:t>
            </a:r>
            <a:r>
              <a:rPr lang="en-US" sz="2400" b="1" i="1" smtClean="0">
                <a:solidFill>
                  <a:prstClr val="black"/>
                </a:solidFill>
              </a:rPr>
              <a:t>rint(w2)</a:t>
            </a:r>
          </a:p>
          <a:p>
            <a:pPr marL="822960" lvl="3" indent="0">
              <a:buClr>
                <a:srgbClr val="8C7B70"/>
              </a:buClr>
              <a:buNone/>
            </a:pPr>
            <a:r>
              <a:rPr lang="en-US" sz="2400" b="1">
                <a:solidFill>
                  <a:prstClr val="black"/>
                </a:solidFill>
              </a:rPr>
              <a:t>baby</a:t>
            </a:r>
          </a:p>
          <a:p>
            <a:pPr marL="822960" lvl="3" indent="0">
              <a:buClr>
                <a:srgbClr val="8C7B70"/>
              </a:buClr>
              <a:buNone/>
            </a:pPr>
            <a:r>
              <a:rPr lang="en-US" sz="2400" b="1">
                <a:solidFill>
                  <a:prstClr val="black"/>
                </a:solidFill>
              </a:rPr>
              <a:t>frogs</a:t>
            </a:r>
          </a:p>
          <a:p>
            <a:pPr marL="822960" lvl="3" indent="0">
              <a:buClr>
                <a:srgbClr val="8C7B70"/>
              </a:buClr>
              <a:buNone/>
            </a:pPr>
            <a:endParaRPr lang="en-US" sz="2400" b="1" i="1" smtClean="0">
              <a:solidFill>
                <a:prstClr val="black"/>
              </a:solidFill>
            </a:endParaRPr>
          </a:p>
          <a:p>
            <a:pPr marL="457200" indent="-457200"/>
            <a:r>
              <a:rPr lang="en-US" sz="3100">
                <a:solidFill>
                  <a:prstClr val="black"/>
                </a:solidFill>
              </a:rPr>
              <a:t>Note </a:t>
            </a:r>
            <a:r>
              <a:rPr lang="en-US" sz="3100" smtClean="0">
                <a:solidFill>
                  <a:prstClr val="black"/>
                </a:solidFill>
              </a:rPr>
              <a:t>that when </a:t>
            </a:r>
            <a:r>
              <a:rPr lang="en-US" sz="3100" b="1" i="1" smtClean="0">
                <a:solidFill>
                  <a:prstClr val="black"/>
                </a:solidFill>
              </a:rPr>
              <a:t>tuples</a:t>
            </a:r>
            <a:r>
              <a:rPr lang="en-US" sz="3100" smtClean="0">
                <a:solidFill>
                  <a:prstClr val="black"/>
                </a:solidFill>
              </a:rPr>
              <a:t> are initialized in this way on the left side of an assignment operator, the parenthesis are usually omitted.</a:t>
            </a:r>
          </a:p>
          <a:p>
            <a:pPr marL="457200" indent="-457200"/>
            <a:r>
              <a:rPr lang="en-US" sz="3100" smtClean="0">
                <a:solidFill>
                  <a:prstClr val="black"/>
                </a:solidFill>
              </a:rPr>
              <a:t>Also, note that whereas the </a:t>
            </a:r>
            <a:r>
              <a:rPr lang="en-US" sz="3100" b="1" i="1" smtClean="0">
                <a:solidFill>
                  <a:prstClr val="black"/>
                </a:solidFill>
              </a:rPr>
              <a:t>tuple</a:t>
            </a:r>
            <a:r>
              <a:rPr lang="en-US" sz="3100" smtClean="0">
                <a:solidFill>
                  <a:prstClr val="black"/>
                </a:solidFill>
              </a:rPr>
              <a:t> elements are named (</a:t>
            </a:r>
            <a:r>
              <a:rPr lang="en-US" sz="3100" b="1" i="1" smtClean="0">
                <a:solidFill>
                  <a:prstClr val="black"/>
                </a:solidFill>
              </a:rPr>
              <a:t>w1</a:t>
            </a:r>
            <a:r>
              <a:rPr lang="en-US" sz="3100" smtClean="0">
                <a:solidFill>
                  <a:prstClr val="black"/>
                </a:solidFill>
              </a:rPr>
              <a:t> and </a:t>
            </a:r>
            <a:r>
              <a:rPr lang="en-US" sz="3100" b="1" i="1" smtClean="0">
                <a:solidFill>
                  <a:prstClr val="black"/>
                </a:solidFill>
              </a:rPr>
              <a:t>w2</a:t>
            </a:r>
            <a:r>
              <a:rPr lang="en-US" sz="3100" smtClean="0">
                <a:solidFill>
                  <a:prstClr val="black"/>
                </a:solidFill>
              </a:rPr>
              <a:t>), the </a:t>
            </a:r>
            <a:r>
              <a:rPr lang="en-US" sz="3100" b="1" i="1" smtClean="0">
                <a:solidFill>
                  <a:prstClr val="black"/>
                </a:solidFill>
              </a:rPr>
              <a:t>tuple</a:t>
            </a:r>
            <a:r>
              <a:rPr lang="en-US" sz="3100" smtClean="0">
                <a:solidFill>
                  <a:prstClr val="black"/>
                </a:solidFill>
              </a:rPr>
              <a:t> itself is not.</a:t>
            </a: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903898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a:p>
        </p:txBody>
      </p:sp>
      <p:sp>
        <p:nvSpPr>
          <p:cNvPr id="5" name="Content Placeholder 4"/>
          <p:cNvSpPr>
            <a:spLocks noGrp="1"/>
          </p:cNvSpPr>
          <p:nvPr>
            <p:ph sz="quarter" idx="1"/>
          </p:nvPr>
        </p:nvSpPr>
        <p:spPr/>
        <p:txBody>
          <a:bodyPr>
            <a:normAutofit/>
          </a:bodyPr>
          <a:lstStyle/>
          <a:p>
            <a:r>
              <a:rPr lang="en-US" sz="3200" smtClean="0"/>
              <a:t>Again, there is no regular order to a dictionary.</a:t>
            </a:r>
          </a:p>
          <a:p>
            <a:pPr marL="822960" lvl="3" indent="0">
              <a:buNone/>
            </a:pPr>
            <a:r>
              <a:rPr lang="en-US" sz="2800" b="1" i="1" smtClean="0">
                <a:solidFill>
                  <a:schemeClr val="tx1"/>
                </a:solidFill>
              </a:rPr>
              <a:t>eng2sp</a:t>
            </a:r>
            <a:r>
              <a:rPr lang="en-US" sz="2800" b="1" i="1">
                <a:solidFill>
                  <a:schemeClr val="tx1"/>
                </a:solidFill>
              </a:rPr>
              <a:t>['happy'] = 'allegre'</a:t>
            </a:r>
          </a:p>
          <a:p>
            <a:pPr marL="822960" lvl="3" indent="0">
              <a:buNone/>
            </a:pPr>
            <a:r>
              <a:rPr lang="en-US" sz="2800" b="1" i="1">
                <a:solidFill>
                  <a:schemeClr val="tx1"/>
                </a:solidFill>
              </a:rPr>
              <a:t>eng2sp['relaxed'] = 'tranquilo'</a:t>
            </a:r>
          </a:p>
          <a:p>
            <a:pPr marL="822960" lvl="3" indent="0">
              <a:buNone/>
            </a:pPr>
            <a:r>
              <a:rPr lang="en-US" sz="2800" b="1" i="1">
                <a:solidFill>
                  <a:schemeClr val="tx1"/>
                </a:solidFill>
              </a:rPr>
              <a:t>print(eng2sp)</a:t>
            </a:r>
          </a:p>
          <a:p>
            <a:pPr marL="822960" lvl="3" indent="0">
              <a:buNone/>
            </a:pPr>
            <a:r>
              <a:rPr lang="en-US" sz="2800" b="1" i="1">
                <a:solidFill>
                  <a:schemeClr val="tx1"/>
                </a:solidFill>
              </a:rPr>
              <a:t>{'funny': 'chistoso', 'relaxed': 'tranquilo', 'happy': 'allegre', 'sad': 'triste</a:t>
            </a:r>
            <a:r>
              <a:rPr lang="en-US" sz="2800" b="1" i="1" smtClean="0">
                <a:solidFill>
                  <a:schemeClr val="tx1"/>
                </a:solidFill>
              </a:rPr>
              <a:t>'}</a:t>
            </a: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12472944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50</a:t>
            </a:fld>
            <a:endParaRPr kumimoji="0" lang="en-US"/>
          </a:p>
        </p:txBody>
      </p:sp>
      <p:sp>
        <p:nvSpPr>
          <p:cNvPr id="5" name="Content Placeholder 4"/>
          <p:cNvSpPr>
            <a:spLocks noGrp="1"/>
          </p:cNvSpPr>
          <p:nvPr>
            <p:ph sz="quarter" idx="1"/>
          </p:nvPr>
        </p:nvSpPr>
        <p:spPr/>
        <p:txBody>
          <a:bodyPr>
            <a:normAutofit/>
          </a:bodyPr>
          <a:lstStyle/>
          <a:p>
            <a:pPr marL="342900" indent="-342900">
              <a:buClr>
                <a:srgbClr val="8C7B70"/>
              </a:buClr>
            </a:pPr>
            <a:r>
              <a:rPr lang="en-US" sz="3100" b="1" i="1" smtClean="0">
                <a:solidFill>
                  <a:prstClr val="black"/>
                </a:solidFill>
              </a:rPr>
              <a:t>Tuple </a:t>
            </a:r>
            <a:r>
              <a:rPr lang="en-US" sz="3100" smtClean="0">
                <a:solidFill>
                  <a:prstClr val="black"/>
                </a:solidFill>
              </a:rPr>
              <a:t>assignment syntax also facilitates the swapping of our </a:t>
            </a:r>
            <a:r>
              <a:rPr lang="en-US" sz="3100" b="1" i="1" smtClean="0">
                <a:solidFill>
                  <a:prstClr val="black"/>
                </a:solidFill>
              </a:rPr>
              <a:t>named tuple elements.</a:t>
            </a:r>
          </a:p>
          <a:p>
            <a:pPr marL="342900" indent="-342900">
              <a:buClr>
                <a:srgbClr val="8C7B70"/>
              </a:buClr>
            </a:pPr>
            <a:endParaRPr lang="en-US" sz="3100" b="1" i="1" smtClean="0">
              <a:solidFill>
                <a:prstClr val="black"/>
              </a:solidFill>
            </a:endParaRPr>
          </a:p>
          <a:p>
            <a:pPr marL="822960" lvl="3" indent="0">
              <a:buClr>
                <a:srgbClr val="8C7B70"/>
              </a:buClr>
              <a:buNone/>
            </a:pPr>
            <a:r>
              <a:rPr lang="en-US" sz="2400" b="1" i="1">
                <a:solidFill>
                  <a:prstClr val="black"/>
                </a:solidFill>
              </a:rPr>
              <a:t>w1, w2 = w2, w1</a:t>
            </a:r>
          </a:p>
          <a:p>
            <a:pPr marL="822960" lvl="3" indent="0">
              <a:buClr>
                <a:srgbClr val="8C7B70"/>
              </a:buClr>
              <a:buNone/>
            </a:pPr>
            <a:r>
              <a:rPr lang="en-US" sz="2400" b="1" i="1" smtClean="0">
                <a:solidFill>
                  <a:prstClr val="black"/>
                </a:solidFill>
              </a:rPr>
              <a:t>print(w1</a:t>
            </a:r>
            <a:r>
              <a:rPr lang="en-US" sz="2400" b="1" i="1">
                <a:solidFill>
                  <a:prstClr val="black"/>
                </a:solidFill>
              </a:rPr>
              <a:t>)</a:t>
            </a:r>
          </a:p>
          <a:p>
            <a:pPr marL="822960" lvl="3" indent="0">
              <a:buClr>
                <a:srgbClr val="8C7B70"/>
              </a:buClr>
              <a:buNone/>
            </a:pPr>
            <a:r>
              <a:rPr lang="en-US" sz="2400" b="1" i="1">
                <a:solidFill>
                  <a:prstClr val="black"/>
                </a:solidFill>
              </a:rPr>
              <a:t>print(w2</a:t>
            </a:r>
            <a:r>
              <a:rPr lang="en-US" sz="2400" b="1" i="1" smtClean="0">
                <a:solidFill>
                  <a:prstClr val="black"/>
                </a:solidFill>
              </a:rPr>
              <a:t>)</a:t>
            </a:r>
          </a:p>
          <a:p>
            <a:pPr marL="822960" lvl="3" indent="0">
              <a:buClr>
                <a:srgbClr val="8C7B70"/>
              </a:buClr>
              <a:buNone/>
            </a:pPr>
            <a:r>
              <a:rPr lang="en-US" sz="2400" b="1">
                <a:solidFill>
                  <a:prstClr val="black"/>
                </a:solidFill>
              </a:rPr>
              <a:t>frogs</a:t>
            </a:r>
            <a:endParaRPr lang="en-US" sz="2400" b="1" i="1">
              <a:solidFill>
                <a:prstClr val="black"/>
              </a:solidFill>
            </a:endParaRPr>
          </a:p>
          <a:p>
            <a:pPr marL="822960" lvl="3" indent="0">
              <a:buClr>
                <a:srgbClr val="8C7B70"/>
              </a:buClr>
              <a:buNone/>
            </a:pPr>
            <a:r>
              <a:rPr lang="en-US" sz="2400" b="1">
                <a:solidFill>
                  <a:prstClr val="black"/>
                </a:solidFill>
              </a:rPr>
              <a:t>baby</a:t>
            </a:r>
          </a:p>
          <a:p>
            <a:pPr marL="822960" lvl="3" indent="0">
              <a:buClr>
                <a:srgbClr val="8C7B70"/>
              </a:buClr>
              <a:buNone/>
            </a:pPr>
            <a:endParaRPr lang="en-US" sz="2400" b="1">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7142127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51</a:t>
            </a:fld>
            <a:endParaRPr kumimoji="0" lang="en-US"/>
          </a:p>
        </p:txBody>
      </p:sp>
      <p:sp>
        <p:nvSpPr>
          <p:cNvPr id="5" name="Content Placeholder 4"/>
          <p:cNvSpPr>
            <a:spLocks noGrp="1"/>
          </p:cNvSpPr>
          <p:nvPr>
            <p:ph sz="quarter" idx="1"/>
          </p:nvPr>
        </p:nvSpPr>
        <p:spPr/>
        <p:txBody>
          <a:bodyPr>
            <a:normAutofit fontScale="92500" lnSpcReduction="10000"/>
          </a:bodyPr>
          <a:lstStyle/>
          <a:p>
            <a:pPr marL="342900" indent="-342900">
              <a:buClr>
                <a:srgbClr val="8C7B70"/>
              </a:buClr>
            </a:pPr>
            <a:r>
              <a:rPr lang="en-US" sz="3100" b="1" i="1" smtClean="0">
                <a:solidFill>
                  <a:prstClr val="black"/>
                </a:solidFill>
              </a:rPr>
              <a:t>Tuple </a:t>
            </a:r>
            <a:r>
              <a:rPr lang="en-US" sz="3100" smtClean="0">
                <a:solidFill>
                  <a:prstClr val="black"/>
                </a:solidFill>
              </a:rPr>
              <a:t>assignment syntax can be</a:t>
            </a:r>
            <a:r>
              <a:rPr lang="en-US" sz="3100" b="1" smtClean="0">
                <a:solidFill>
                  <a:prstClr val="black"/>
                </a:solidFill>
              </a:rPr>
              <a:t> </a:t>
            </a:r>
            <a:r>
              <a:rPr lang="en-US" sz="3100" smtClean="0">
                <a:solidFill>
                  <a:prstClr val="black"/>
                </a:solidFill>
              </a:rPr>
              <a:t>generalized to accommodate any kind of </a:t>
            </a:r>
            <a:r>
              <a:rPr lang="en-US" sz="3100" b="1" i="1" smtClean="0">
                <a:solidFill>
                  <a:prstClr val="black"/>
                </a:solidFill>
              </a:rPr>
              <a:t>sequence</a:t>
            </a:r>
            <a:r>
              <a:rPr lang="en-US" sz="3100" smtClean="0">
                <a:solidFill>
                  <a:prstClr val="black"/>
                </a:solidFill>
              </a:rPr>
              <a:t> (</a:t>
            </a:r>
            <a:r>
              <a:rPr lang="en-US" sz="3100" b="1" i="1" smtClean="0">
                <a:solidFill>
                  <a:prstClr val="black"/>
                </a:solidFill>
              </a:rPr>
              <a:t>string</a:t>
            </a:r>
            <a:r>
              <a:rPr lang="en-US" sz="3100" smtClean="0">
                <a:solidFill>
                  <a:prstClr val="black"/>
                </a:solidFill>
              </a:rPr>
              <a:t>, </a:t>
            </a:r>
            <a:r>
              <a:rPr lang="en-US" sz="3100" b="1" i="1" smtClean="0">
                <a:solidFill>
                  <a:prstClr val="black"/>
                </a:solidFill>
              </a:rPr>
              <a:t>list</a:t>
            </a:r>
            <a:r>
              <a:rPr lang="en-US" sz="3100" smtClean="0">
                <a:solidFill>
                  <a:prstClr val="black"/>
                </a:solidFill>
              </a:rPr>
              <a:t>, or </a:t>
            </a:r>
            <a:r>
              <a:rPr lang="en-US" sz="3100" b="1" i="1" smtClean="0">
                <a:solidFill>
                  <a:prstClr val="black"/>
                </a:solidFill>
              </a:rPr>
              <a:t>tuple</a:t>
            </a:r>
            <a:r>
              <a:rPr lang="en-US" sz="3100" smtClean="0">
                <a:solidFill>
                  <a:prstClr val="black"/>
                </a:solidFill>
              </a:rPr>
              <a:t>) on the right side of the assignment operator.</a:t>
            </a:r>
          </a:p>
          <a:p>
            <a:pPr marL="342900" indent="-342900">
              <a:buClr>
                <a:srgbClr val="8C7B70"/>
              </a:buClr>
            </a:pPr>
            <a:endParaRPr lang="en-US" sz="3100" b="1" i="1" smtClean="0">
              <a:solidFill>
                <a:prstClr val="black"/>
              </a:solidFill>
            </a:endParaRPr>
          </a:p>
          <a:p>
            <a:pPr marL="822960" lvl="3" indent="0">
              <a:buClr>
                <a:srgbClr val="8C7B70"/>
              </a:buClr>
              <a:buNone/>
            </a:pPr>
            <a:r>
              <a:rPr lang="en-US" sz="2400" b="1" i="1">
                <a:solidFill>
                  <a:prstClr val="black"/>
                </a:solidFill>
              </a:rPr>
              <a:t>a</a:t>
            </a:r>
            <a:r>
              <a:rPr lang="en-US" sz="2400" b="1" i="1" smtClean="0">
                <a:solidFill>
                  <a:prstClr val="black"/>
                </a:solidFill>
              </a:rPr>
              <a:t>ddr = 'monty@python.org'</a:t>
            </a:r>
            <a:endParaRPr lang="en-US" sz="2400" b="1">
              <a:solidFill>
                <a:prstClr val="black"/>
              </a:solidFill>
            </a:endParaRPr>
          </a:p>
          <a:p>
            <a:pPr marL="822960" lvl="3" indent="0">
              <a:buClr>
                <a:srgbClr val="8C7B70"/>
              </a:buClr>
              <a:buNone/>
            </a:pPr>
            <a:r>
              <a:rPr lang="en-US" sz="2400" b="1" i="1">
                <a:solidFill>
                  <a:prstClr val="black"/>
                </a:solidFill>
              </a:rPr>
              <a:t>u</a:t>
            </a:r>
            <a:r>
              <a:rPr lang="en-US" sz="2400" b="1" i="1" smtClean="0">
                <a:solidFill>
                  <a:prstClr val="black"/>
                </a:solidFill>
              </a:rPr>
              <a:t>name, domain = addr.split('@')</a:t>
            </a:r>
          </a:p>
          <a:p>
            <a:pPr marL="822960" lvl="3" indent="0">
              <a:buClr>
                <a:srgbClr val="8C7B70"/>
              </a:buClr>
              <a:buNone/>
            </a:pPr>
            <a:r>
              <a:rPr lang="en-US" sz="2400" b="1" i="1">
                <a:solidFill>
                  <a:prstClr val="black"/>
                </a:solidFill>
              </a:rPr>
              <a:t>p</a:t>
            </a:r>
            <a:r>
              <a:rPr lang="en-US" sz="2400" b="1" i="1" smtClean="0">
                <a:solidFill>
                  <a:prstClr val="black"/>
                </a:solidFill>
              </a:rPr>
              <a:t>rint(uname)</a:t>
            </a:r>
          </a:p>
          <a:p>
            <a:pPr marL="822960" lvl="3" indent="0">
              <a:buClr>
                <a:srgbClr val="8C7B70"/>
              </a:buClr>
              <a:buNone/>
            </a:pPr>
            <a:r>
              <a:rPr lang="en-US" sz="2400" b="1" i="1">
                <a:solidFill>
                  <a:prstClr val="black"/>
                </a:solidFill>
              </a:rPr>
              <a:t>p</a:t>
            </a:r>
            <a:r>
              <a:rPr lang="en-US" sz="2400" b="1" i="1" smtClean="0">
                <a:solidFill>
                  <a:prstClr val="black"/>
                </a:solidFill>
              </a:rPr>
              <a:t>rint(domain)</a:t>
            </a:r>
          </a:p>
          <a:p>
            <a:pPr marL="822960" lvl="3" indent="0">
              <a:buClr>
                <a:srgbClr val="8C7B70"/>
              </a:buClr>
              <a:buNone/>
            </a:pPr>
            <a:r>
              <a:rPr lang="en-US" sz="2400" b="1">
                <a:solidFill>
                  <a:prstClr val="black"/>
                </a:solidFill>
              </a:rPr>
              <a:t>monty</a:t>
            </a:r>
          </a:p>
          <a:p>
            <a:pPr marL="822960" lvl="3" indent="0">
              <a:buClr>
                <a:srgbClr val="8C7B70"/>
              </a:buClr>
              <a:buNone/>
            </a:pPr>
            <a:r>
              <a:rPr lang="en-US" sz="2400" b="1">
                <a:solidFill>
                  <a:prstClr val="black"/>
                </a:solidFill>
              </a:rPr>
              <a:t>python.org</a:t>
            </a:r>
          </a:p>
          <a:p>
            <a:pPr marL="822960" lvl="3" indent="0">
              <a:buClr>
                <a:srgbClr val="8C7B70"/>
              </a:buClr>
              <a:buNone/>
            </a:pPr>
            <a:endParaRPr lang="en-US" sz="2400" b="1">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925015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52</a:t>
            </a:fld>
            <a:endParaRPr kumimoji="0" lang="en-US"/>
          </a:p>
        </p:txBody>
      </p:sp>
      <p:sp>
        <p:nvSpPr>
          <p:cNvPr id="5" name="Content Placeholder 4"/>
          <p:cNvSpPr>
            <a:spLocks noGrp="1"/>
          </p:cNvSpPr>
          <p:nvPr>
            <p:ph sz="quarter" idx="1"/>
          </p:nvPr>
        </p:nvSpPr>
        <p:spPr/>
        <p:txBody>
          <a:bodyPr>
            <a:normAutofit fontScale="92500" lnSpcReduction="10000"/>
          </a:bodyPr>
          <a:lstStyle/>
          <a:p>
            <a:pPr marL="342900" indent="-342900">
              <a:buClr>
                <a:srgbClr val="8C7B70"/>
              </a:buClr>
            </a:pPr>
            <a:r>
              <a:rPr lang="en-US" sz="3100" b="1" i="1" smtClean="0">
                <a:solidFill>
                  <a:prstClr val="black"/>
                </a:solidFill>
              </a:rPr>
              <a:t>Dictionaries </a:t>
            </a:r>
            <a:r>
              <a:rPr lang="en-US" sz="3100" smtClean="0">
                <a:solidFill>
                  <a:prstClr val="black"/>
                </a:solidFill>
              </a:rPr>
              <a:t>have an </a:t>
            </a:r>
            <a:r>
              <a:rPr lang="en-US" sz="3100" b="1" i="1" smtClean="0">
                <a:solidFill>
                  <a:prstClr val="black"/>
                </a:solidFill>
              </a:rPr>
              <a:t>items() </a:t>
            </a:r>
            <a:r>
              <a:rPr lang="en-US" sz="3100" smtClean="0">
                <a:solidFill>
                  <a:prstClr val="black"/>
                </a:solidFill>
              </a:rPr>
              <a:t>method that returns a</a:t>
            </a:r>
            <a:r>
              <a:rPr lang="en-US" sz="3100" b="1" i="1" smtClean="0">
                <a:solidFill>
                  <a:prstClr val="black"/>
                </a:solidFill>
              </a:rPr>
              <a:t> list </a:t>
            </a:r>
            <a:r>
              <a:rPr lang="en-US" sz="3100" smtClean="0">
                <a:solidFill>
                  <a:prstClr val="black"/>
                </a:solidFill>
              </a:rPr>
              <a:t>of its </a:t>
            </a:r>
            <a:r>
              <a:rPr lang="en-US" sz="3100" b="1" i="1" smtClean="0">
                <a:solidFill>
                  <a:prstClr val="black"/>
                </a:solidFill>
              </a:rPr>
              <a:t>tuples</a:t>
            </a:r>
            <a:r>
              <a:rPr lang="en-US" sz="3100" smtClean="0">
                <a:solidFill>
                  <a:prstClr val="black"/>
                </a:solidFill>
              </a:rPr>
              <a:t>, where each </a:t>
            </a:r>
            <a:r>
              <a:rPr lang="en-US" sz="3100" b="1" i="1" smtClean="0">
                <a:solidFill>
                  <a:prstClr val="black"/>
                </a:solidFill>
              </a:rPr>
              <a:t>tuple </a:t>
            </a:r>
            <a:r>
              <a:rPr lang="en-US" sz="3100" smtClean="0">
                <a:solidFill>
                  <a:prstClr val="black"/>
                </a:solidFill>
              </a:rPr>
              <a:t>is a </a:t>
            </a:r>
            <a:r>
              <a:rPr lang="en-US" sz="3100" b="1" i="1" smtClean="0">
                <a:solidFill>
                  <a:prstClr val="black"/>
                </a:solidFill>
              </a:rPr>
              <a:t>key-value pair.</a:t>
            </a:r>
          </a:p>
          <a:p>
            <a:pPr marL="342900" indent="-342900">
              <a:buClr>
                <a:srgbClr val="8C7B70"/>
              </a:buClr>
            </a:pPr>
            <a:endParaRPr lang="en-US" sz="3100" b="1" i="1" smtClean="0">
              <a:solidFill>
                <a:prstClr val="black"/>
              </a:solidFill>
            </a:endParaRPr>
          </a:p>
          <a:p>
            <a:pPr marL="822960" lvl="3" indent="0">
              <a:buClr>
                <a:srgbClr val="8C7B70"/>
              </a:buClr>
              <a:buNone/>
            </a:pPr>
            <a:r>
              <a:rPr lang="en-US" sz="2400" b="1" i="1">
                <a:solidFill>
                  <a:prstClr val="black"/>
                </a:solidFill>
              </a:rPr>
              <a:t>dict = {'blynken': 50, 'nod': 75, 'wynken': 25}</a:t>
            </a:r>
          </a:p>
          <a:p>
            <a:pPr marL="822960" lvl="3" indent="0">
              <a:buClr>
                <a:srgbClr val="8C7B70"/>
              </a:buClr>
              <a:buNone/>
            </a:pPr>
            <a:r>
              <a:rPr lang="en-US" sz="2400" b="1" i="1">
                <a:solidFill>
                  <a:prstClr val="black"/>
                </a:solidFill>
              </a:rPr>
              <a:t>t</a:t>
            </a:r>
            <a:r>
              <a:rPr lang="en-US" sz="2400" b="1" i="1" smtClean="0">
                <a:solidFill>
                  <a:prstClr val="black"/>
                </a:solidFill>
              </a:rPr>
              <a:t>up_lst </a:t>
            </a:r>
            <a:r>
              <a:rPr lang="en-US" sz="2400" b="1" i="1" smtClean="0">
                <a:solidFill>
                  <a:prstClr val="black"/>
                </a:solidFill>
              </a:rPr>
              <a:t>= dict.items()</a:t>
            </a:r>
            <a:endParaRPr lang="en-US" sz="2400" b="1" i="1">
              <a:solidFill>
                <a:prstClr val="black"/>
              </a:solidFill>
            </a:endParaRPr>
          </a:p>
          <a:p>
            <a:pPr marL="822960" lvl="3" indent="0">
              <a:buClr>
                <a:srgbClr val="8C7B70"/>
              </a:buClr>
              <a:buNone/>
            </a:pPr>
            <a:r>
              <a:rPr lang="en-US" sz="2400" b="1" i="1" smtClean="0">
                <a:solidFill>
                  <a:prstClr val="black"/>
                </a:solidFill>
              </a:rPr>
              <a:t>print(tup_lst)</a:t>
            </a:r>
            <a:endParaRPr lang="en-US" sz="2400" b="1" i="1" smtClean="0">
              <a:solidFill>
                <a:prstClr val="black"/>
              </a:solidFill>
            </a:endParaRPr>
          </a:p>
          <a:p>
            <a:pPr marL="822960" lvl="3" indent="0">
              <a:buClr>
                <a:srgbClr val="8C7B70"/>
              </a:buClr>
              <a:buNone/>
            </a:pPr>
            <a:r>
              <a:rPr lang="en-US" sz="2400" b="1">
                <a:solidFill>
                  <a:prstClr val="black"/>
                </a:solidFill>
              </a:rPr>
              <a:t>[('blynken', 50), ('nod', 75), ('wynken', 25</a:t>
            </a:r>
            <a:r>
              <a:rPr lang="en-US" sz="2400" b="1" smtClean="0">
                <a:solidFill>
                  <a:prstClr val="black"/>
                </a:solidFill>
              </a:rPr>
              <a:t>)]</a:t>
            </a:r>
          </a:p>
          <a:p>
            <a:pPr marL="822960" lvl="3" indent="0">
              <a:buClr>
                <a:srgbClr val="8C7B70"/>
              </a:buClr>
              <a:buNone/>
            </a:pPr>
            <a:r>
              <a:rPr lang="en-US" sz="2400" b="1">
                <a:solidFill>
                  <a:prstClr val="black"/>
                </a:solidFill>
              </a:rPr>
              <a:t>t</a:t>
            </a:r>
            <a:r>
              <a:rPr lang="en-US" sz="2400" b="1" smtClean="0">
                <a:solidFill>
                  <a:prstClr val="black"/>
                </a:solidFill>
              </a:rPr>
              <a:t>up_lst.sort</a:t>
            </a:r>
            <a:r>
              <a:rPr lang="en-US" sz="2400" b="1" smtClean="0">
                <a:solidFill>
                  <a:prstClr val="black"/>
                </a:solidFill>
              </a:rPr>
              <a:t>()</a:t>
            </a:r>
            <a:endParaRPr lang="en-US" sz="2400" b="1">
              <a:solidFill>
                <a:prstClr val="black"/>
              </a:solidFill>
            </a:endParaRPr>
          </a:p>
          <a:p>
            <a:pPr marL="822960" lvl="3" indent="0">
              <a:buClr>
                <a:srgbClr val="8C7B70"/>
              </a:buClr>
              <a:buNone/>
            </a:pPr>
            <a:r>
              <a:rPr lang="en-US" sz="2400" b="1" i="1" smtClean="0">
                <a:solidFill>
                  <a:prstClr val="black"/>
                </a:solidFill>
              </a:rPr>
              <a:t>print(tup_lst)</a:t>
            </a:r>
            <a:endParaRPr lang="en-US" sz="2400" b="1" i="1" smtClean="0">
              <a:solidFill>
                <a:prstClr val="black"/>
              </a:solidFill>
            </a:endParaRPr>
          </a:p>
          <a:p>
            <a:pPr marL="822960" lvl="3" indent="0">
              <a:buClr>
                <a:srgbClr val="8C7B70"/>
              </a:buClr>
              <a:buNone/>
            </a:pPr>
            <a:r>
              <a:rPr lang="en-US" sz="2400" b="1">
                <a:solidFill>
                  <a:prstClr val="black"/>
                </a:solidFill>
              </a:rPr>
              <a:t>[('blynken', 50), ('nod', 75), ('wynken', 25)]</a:t>
            </a:r>
          </a:p>
          <a:p>
            <a:pPr marL="822960" lvl="3" indent="0">
              <a:buClr>
                <a:srgbClr val="8C7B70"/>
              </a:buClr>
              <a:buNone/>
            </a:pPr>
            <a:endParaRPr lang="en-US" sz="2400" b="1" i="1">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601488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53</a:t>
            </a:fld>
            <a:endParaRPr kumimoji="0" lang="en-US"/>
          </a:p>
        </p:txBody>
      </p:sp>
      <p:sp>
        <p:nvSpPr>
          <p:cNvPr id="5" name="Content Placeholder 4"/>
          <p:cNvSpPr>
            <a:spLocks noGrp="1"/>
          </p:cNvSpPr>
          <p:nvPr>
            <p:ph sz="quarter" idx="1"/>
          </p:nvPr>
        </p:nvSpPr>
        <p:spPr/>
        <p:txBody>
          <a:bodyPr>
            <a:normAutofit fontScale="85000" lnSpcReduction="20000"/>
          </a:bodyPr>
          <a:lstStyle/>
          <a:p>
            <a:pPr marL="342900" indent="-342900">
              <a:buClr>
                <a:srgbClr val="8C7B70"/>
              </a:buClr>
            </a:pPr>
            <a:r>
              <a:rPr lang="en-US" sz="3100" smtClean="0">
                <a:solidFill>
                  <a:prstClr val="black"/>
                </a:solidFill>
              </a:rPr>
              <a:t>Now let’s combine </a:t>
            </a:r>
            <a:r>
              <a:rPr lang="en-US" sz="3100" b="1" i="1" smtClean="0">
                <a:solidFill>
                  <a:prstClr val="black"/>
                </a:solidFill>
              </a:rPr>
              <a:t>items()</a:t>
            </a:r>
            <a:r>
              <a:rPr lang="en-US" sz="3100" smtClean="0">
                <a:solidFill>
                  <a:prstClr val="black"/>
                </a:solidFill>
              </a:rPr>
              <a:t>, </a:t>
            </a:r>
            <a:r>
              <a:rPr lang="en-US" sz="3100" b="1" i="1" smtClean="0">
                <a:solidFill>
                  <a:prstClr val="black"/>
                </a:solidFill>
              </a:rPr>
              <a:t>tuple</a:t>
            </a:r>
            <a:r>
              <a:rPr lang="en-US" sz="3100" smtClean="0">
                <a:solidFill>
                  <a:prstClr val="black"/>
                </a:solidFill>
              </a:rPr>
              <a:t> </a:t>
            </a:r>
            <a:r>
              <a:rPr lang="en-US" sz="3100" b="1" i="1" smtClean="0">
                <a:solidFill>
                  <a:prstClr val="black"/>
                </a:solidFill>
              </a:rPr>
              <a:t>assignment</a:t>
            </a:r>
            <a:r>
              <a:rPr lang="en-US" sz="3100" smtClean="0">
                <a:solidFill>
                  <a:prstClr val="black"/>
                </a:solidFill>
              </a:rPr>
              <a:t>, and </a:t>
            </a:r>
            <a:r>
              <a:rPr lang="en-US" sz="3100" b="1" i="1" smtClean="0">
                <a:solidFill>
                  <a:prstClr val="black"/>
                </a:solidFill>
              </a:rPr>
              <a:t>for</a:t>
            </a:r>
            <a:r>
              <a:rPr lang="en-US" sz="3100" smtClean="0">
                <a:solidFill>
                  <a:prstClr val="black"/>
                </a:solidFill>
              </a:rPr>
              <a:t> to traverse the values of a </a:t>
            </a:r>
            <a:r>
              <a:rPr lang="en-US" sz="3100" b="1" i="1" smtClean="0">
                <a:solidFill>
                  <a:prstClr val="black"/>
                </a:solidFill>
              </a:rPr>
              <a:t>dictionary</a:t>
            </a:r>
            <a:r>
              <a:rPr lang="en-US" sz="3100" smtClean="0">
                <a:solidFill>
                  <a:prstClr val="black"/>
                </a:solidFill>
              </a:rPr>
              <a:t> in a loop:</a:t>
            </a:r>
          </a:p>
          <a:p>
            <a:pPr marL="342900" indent="-342900">
              <a:buClr>
                <a:srgbClr val="8C7B70"/>
              </a:buClr>
            </a:pPr>
            <a:endParaRPr lang="en-US" sz="3100" b="1" i="1" smtClean="0">
              <a:solidFill>
                <a:prstClr val="black"/>
              </a:solidFill>
            </a:endParaRPr>
          </a:p>
          <a:p>
            <a:pPr marL="822960" lvl="3" indent="0">
              <a:buClr>
                <a:srgbClr val="8C7B70"/>
              </a:buClr>
              <a:buNone/>
            </a:pPr>
            <a:r>
              <a:rPr lang="en-US" sz="3800" b="1" i="1" smtClean="0">
                <a:solidFill>
                  <a:prstClr val="black"/>
                </a:solidFill>
              </a:rPr>
              <a:t>for key, val in dict.items():</a:t>
            </a:r>
          </a:p>
          <a:p>
            <a:pPr marL="822960" lvl="3" indent="0">
              <a:buClr>
                <a:srgbClr val="8C7B70"/>
              </a:buClr>
              <a:buNone/>
            </a:pPr>
            <a:r>
              <a:rPr lang="en-US" sz="3800" b="1" i="1">
                <a:solidFill>
                  <a:prstClr val="black"/>
                </a:solidFill>
              </a:rPr>
              <a:t> </a:t>
            </a:r>
            <a:r>
              <a:rPr lang="en-US" sz="3800" b="1" i="1" smtClean="0">
                <a:solidFill>
                  <a:prstClr val="black"/>
                </a:solidFill>
              </a:rPr>
              <a:t>   print val, key</a:t>
            </a:r>
          </a:p>
          <a:p>
            <a:pPr marL="822960" lvl="3" indent="0">
              <a:buClr>
                <a:srgbClr val="8C7B70"/>
              </a:buClr>
              <a:buNone/>
            </a:pPr>
            <a:r>
              <a:rPr lang="en-US" sz="2400" b="1" i="1" smtClean="0">
                <a:solidFill>
                  <a:prstClr val="black"/>
                </a:solidFill>
              </a:rPr>
              <a:t> </a:t>
            </a:r>
            <a:endParaRPr lang="en-US" sz="2400" b="1">
              <a:solidFill>
                <a:prstClr val="black"/>
              </a:solidFill>
            </a:endParaRPr>
          </a:p>
          <a:p>
            <a:pPr marL="457200" indent="-457200">
              <a:buClr>
                <a:srgbClr val="8C7B70"/>
              </a:buClr>
            </a:pPr>
            <a:r>
              <a:rPr lang="en-US" sz="3100">
                <a:solidFill>
                  <a:prstClr val="black"/>
                </a:solidFill>
              </a:rPr>
              <a:t>Note that </a:t>
            </a:r>
            <a:r>
              <a:rPr lang="en-US" sz="3100" smtClean="0">
                <a:solidFill>
                  <a:prstClr val="black"/>
                </a:solidFill>
              </a:rPr>
              <a:t>the above loop has two </a:t>
            </a:r>
            <a:r>
              <a:rPr lang="en-US" sz="3100" b="1" i="1" smtClean="0">
                <a:solidFill>
                  <a:prstClr val="black"/>
                </a:solidFill>
              </a:rPr>
              <a:t>iteration variables</a:t>
            </a:r>
            <a:r>
              <a:rPr lang="en-US" sz="3100" smtClean="0">
                <a:solidFill>
                  <a:prstClr val="black"/>
                </a:solidFill>
              </a:rPr>
              <a:t>.</a:t>
            </a:r>
          </a:p>
          <a:p>
            <a:pPr marL="457200" indent="-457200">
              <a:buClr>
                <a:srgbClr val="8C7B70"/>
              </a:buClr>
            </a:pPr>
            <a:r>
              <a:rPr lang="en-US" sz="3100" b="1" i="1">
                <a:solidFill>
                  <a:prstClr val="black"/>
                </a:solidFill>
              </a:rPr>
              <a:t>i</a:t>
            </a:r>
            <a:r>
              <a:rPr lang="en-US" sz="3100" b="1" i="1" smtClean="0">
                <a:solidFill>
                  <a:prstClr val="black"/>
                </a:solidFill>
              </a:rPr>
              <a:t>tems() </a:t>
            </a:r>
            <a:r>
              <a:rPr lang="en-US" sz="3100" smtClean="0">
                <a:solidFill>
                  <a:prstClr val="black"/>
                </a:solidFill>
              </a:rPr>
              <a:t>returns a </a:t>
            </a:r>
            <a:r>
              <a:rPr lang="en-US" sz="3100" b="1" i="1" smtClean="0">
                <a:solidFill>
                  <a:prstClr val="black"/>
                </a:solidFill>
              </a:rPr>
              <a:t>list</a:t>
            </a:r>
            <a:r>
              <a:rPr lang="en-US" sz="3100" smtClean="0">
                <a:solidFill>
                  <a:prstClr val="black"/>
                </a:solidFill>
              </a:rPr>
              <a:t> of </a:t>
            </a:r>
            <a:r>
              <a:rPr lang="en-US" sz="3100" b="1" i="1" smtClean="0">
                <a:solidFill>
                  <a:prstClr val="black"/>
                </a:solidFill>
              </a:rPr>
              <a:t>tuples</a:t>
            </a:r>
            <a:r>
              <a:rPr lang="en-US" sz="3100" smtClean="0">
                <a:solidFill>
                  <a:prstClr val="black"/>
                </a:solidFill>
              </a:rPr>
              <a:t>, and each </a:t>
            </a:r>
            <a:r>
              <a:rPr lang="en-US" sz="3100" b="1" i="1" smtClean="0">
                <a:solidFill>
                  <a:prstClr val="black"/>
                </a:solidFill>
              </a:rPr>
              <a:t>tuple</a:t>
            </a:r>
            <a:r>
              <a:rPr lang="en-US" sz="3100" smtClean="0">
                <a:solidFill>
                  <a:prstClr val="black"/>
                </a:solidFill>
              </a:rPr>
              <a:t> is assigned per iteration as </a:t>
            </a:r>
            <a:r>
              <a:rPr lang="en-US" sz="3100" b="1" i="1" smtClean="0">
                <a:solidFill>
                  <a:prstClr val="black"/>
                </a:solidFill>
              </a:rPr>
              <a:t>key-value pairs</a:t>
            </a:r>
            <a:r>
              <a:rPr lang="en-US" sz="3100" smtClean="0">
                <a:solidFill>
                  <a:prstClr val="black"/>
                </a:solidFill>
              </a:rPr>
              <a:t>.</a:t>
            </a:r>
          </a:p>
          <a:p>
            <a:pPr marL="457200" indent="-457200">
              <a:buClr>
                <a:srgbClr val="8C7B70"/>
              </a:buClr>
            </a:pPr>
            <a:r>
              <a:rPr lang="en-US" sz="3100" smtClean="0">
                <a:solidFill>
                  <a:prstClr val="black"/>
                </a:solidFill>
              </a:rPr>
              <a:t>The key order is determined by the </a:t>
            </a:r>
            <a:r>
              <a:rPr lang="en-US" sz="3100" b="1" i="1" smtClean="0">
                <a:solidFill>
                  <a:prstClr val="black"/>
                </a:solidFill>
              </a:rPr>
              <a:t>dictionary</a:t>
            </a:r>
            <a:r>
              <a:rPr lang="en-US" sz="3100" smtClean="0">
                <a:solidFill>
                  <a:prstClr val="black"/>
                </a:solidFill>
              </a:rPr>
              <a:t> hashing algorithm.</a:t>
            </a:r>
            <a:endParaRPr lang="en-US" sz="310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852563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54</a:t>
            </a:fld>
            <a:endParaRPr kumimoji="0" lang="en-US"/>
          </a:p>
        </p:txBody>
      </p:sp>
      <p:sp>
        <p:nvSpPr>
          <p:cNvPr id="5" name="Content Placeholder 4"/>
          <p:cNvSpPr>
            <a:spLocks noGrp="1"/>
          </p:cNvSpPr>
          <p:nvPr>
            <p:ph sz="quarter" idx="1"/>
          </p:nvPr>
        </p:nvSpPr>
        <p:spPr/>
        <p:txBody>
          <a:bodyPr>
            <a:normAutofit fontScale="70000" lnSpcReduction="20000"/>
          </a:bodyPr>
          <a:lstStyle/>
          <a:p>
            <a:pPr marL="822960" lvl="3" indent="0">
              <a:buClr>
                <a:srgbClr val="8C7B70"/>
              </a:buClr>
              <a:buNone/>
            </a:pPr>
            <a:r>
              <a:rPr lang="en-US" sz="2600" b="1" i="1" smtClean="0">
                <a:solidFill>
                  <a:prstClr val="black"/>
                </a:solidFill>
              </a:rPr>
              <a:t>dict </a:t>
            </a:r>
            <a:r>
              <a:rPr lang="en-US" sz="2600" b="1" i="1">
                <a:solidFill>
                  <a:prstClr val="black"/>
                </a:solidFill>
              </a:rPr>
              <a:t>= {'blynken': 50, 'nod': 75, 'wynken': 25</a:t>
            </a:r>
            <a:r>
              <a:rPr lang="en-US" sz="2600" b="1" i="1" smtClean="0">
                <a:solidFill>
                  <a:prstClr val="black"/>
                </a:solidFill>
              </a:rPr>
              <a:t>}</a:t>
            </a:r>
          </a:p>
          <a:p>
            <a:pPr marL="822960" lvl="3" indent="0">
              <a:buClr>
                <a:srgbClr val="8C7B70"/>
              </a:buClr>
              <a:buNone/>
            </a:pPr>
            <a:r>
              <a:rPr lang="en-US" sz="2600" b="1" i="1">
                <a:solidFill>
                  <a:prstClr val="black"/>
                </a:solidFill>
              </a:rPr>
              <a:t>l</a:t>
            </a:r>
            <a:r>
              <a:rPr lang="en-US" sz="2600" b="1" i="1" smtClean="0">
                <a:solidFill>
                  <a:prstClr val="black"/>
                </a:solidFill>
              </a:rPr>
              <a:t>st = list()</a:t>
            </a:r>
            <a:endParaRPr lang="en-US" sz="2600" b="1" i="1">
              <a:solidFill>
                <a:prstClr val="black"/>
              </a:solidFill>
            </a:endParaRPr>
          </a:p>
          <a:p>
            <a:pPr marL="822960" lvl="3" indent="0">
              <a:buClr>
                <a:srgbClr val="8C7B70"/>
              </a:buClr>
              <a:buNone/>
            </a:pPr>
            <a:r>
              <a:rPr lang="en-US" sz="2600" b="1" i="1">
                <a:solidFill>
                  <a:prstClr val="black"/>
                </a:solidFill>
              </a:rPr>
              <a:t>f</a:t>
            </a:r>
            <a:r>
              <a:rPr lang="en-US" sz="2600" b="1" i="1" smtClean="0">
                <a:solidFill>
                  <a:prstClr val="black"/>
                </a:solidFill>
              </a:rPr>
              <a:t>or key, val in dict.items():</a:t>
            </a:r>
          </a:p>
          <a:p>
            <a:pPr marL="822960" lvl="3" indent="0">
              <a:buClr>
                <a:srgbClr val="8C7B70"/>
              </a:buClr>
              <a:buNone/>
            </a:pPr>
            <a:r>
              <a:rPr lang="en-US" sz="2600" b="1" i="1" smtClean="0">
                <a:solidFill>
                  <a:prstClr val="black"/>
                </a:solidFill>
              </a:rPr>
              <a:t>    lst.append( (val, key) )    # Neat trick!</a:t>
            </a:r>
          </a:p>
          <a:p>
            <a:pPr marL="822960" lvl="3" indent="0">
              <a:buClr>
                <a:srgbClr val="8C7B70"/>
              </a:buClr>
              <a:buNone/>
            </a:pPr>
            <a:endParaRPr lang="en-US" sz="2600" b="1" i="1" smtClean="0">
              <a:solidFill>
                <a:prstClr val="black"/>
              </a:solidFill>
            </a:endParaRPr>
          </a:p>
          <a:p>
            <a:pPr marL="822960" lvl="3" indent="0">
              <a:buClr>
                <a:srgbClr val="8C7B70"/>
              </a:buClr>
              <a:buNone/>
            </a:pPr>
            <a:r>
              <a:rPr lang="en-US" sz="2600" b="1" i="1" smtClean="0">
                <a:solidFill>
                  <a:prstClr val="black"/>
                </a:solidFill>
              </a:rPr>
              <a:t>print(lst)</a:t>
            </a:r>
          </a:p>
          <a:p>
            <a:pPr marL="822960" lvl="3" indent="0">
              <a:buClr>
                <a:srgbClr val="8C7B70"/>
              </a:buClr>
              <a:buNone/>
            </a:pPr>
            <a:r>
              <a:rPr lang="en-US" sz="2600" b="1" i="1">
                <a:solidFill>
                  <a:prstClr val="black"/>
                </a:solidFill>
              </a:rPr>
              <a:t>l</a:t>
            </a:r>
            <a:r>
              <a:rPr lang="en-US" sz="2600" b="1" i="1" smtClean="0">
                <a:solidFill>
                  <a:prstClr val="black"/>
                </a:solidFill>
              </a:rPr>
              <a:t>st.sort(reverse = True)</a:t>
            </a:r>
          </a:p>
          <a:p>
            <a:pPr marL="822960" lvl="3" indent="0">
              <a:buClr>
                <a:srgbClr val="8C7B70"/>
              </a:buClr>
              <a:buNone/>
            </a:pPr>
            <a:r>
              <a:rPr lang="en-US" sz="2600" b="1" i="1" smtClean="0">
                <a:solidFill>
                  <a:prstClr val="black"/>
                </a:solidFill>
              </a:rPr>
              <a:t>print(lst)</a:t>
            </a:r>
          </a:p>
          <a:p>
            <a:pPr marL="822960" lvl="3" indent="0">
              <a:buClr>
                <a:srgbClr val="8C7B70"/>
              </a:buClr>
              <a:buNone/>
            </a:pPr>
            <a:r>
              <a:rPr lang="en-US" sz="2600" b="1">
                <a:solidFill>
                  <a:prstClr val="black"/>
                </a:solidFill>
              </a:rPr>
              <a:t>[(50, 'blynken'), (75, 'nod'), (25, 'wynken</a:t>
            </a:r>
            <a:r>
              <a:rPr lang="en-US" sz="2600" b="1" smtClean="0">
                <a:solidFill>
                  <a:prstClr val="black"/>
                </a:solidFill>
              </a:rPr>
              <a:t>')]</a:t>
            </a:r>
          </a:p>
          <a:p>
            <a:pPr marL="822960" lvl="3" indent="0">
              <a:buClr>
                <a:srgbClr val="8C7B70"/>
              </a:buClr>
              <a:buNone/>
            </a:pPr>
            <a:r>
              <a:rPr lang="en-US" sz="2600" b="1">
                <a:solidFill>
                  <a:prstClr val="black"/>
                </a:solidFill>
              </a:rPr>
              <a:t>[(75, 'nod'), (50, 'blynken'), (25, 'wynken')]</a:t>
            </a:r>
          </a:p>
          <a:p>
            <a:pPr marL="822960" lvl="3" indent="0">
              <a:buClr>
                <a:srgbClr val="8C7B70"/>
              </a:buClr>
              <a:buNone/>
            </a:pPr>
            <a:endParaRPr lang="en-US" sz="2400" b="1" smtClean="0">
              <a:solidFill>
                <a:prstClr val="black"/>
              </a:solidFill>
            </a:endParaRPr>
          </a:p>
          <a:p>
            <a:pPr marL="457200" indent="-457200">
              <a:buClr>
                <a:srgbClr val="8C7B70"/>
              </a:buClr>
            </a:pPr>
            <a:r>
              <a:rPr lang="en-US" sz="3600" smtClean="0">
                <a:solidFill>
                  <a:prstClr val="black"/>
                </a:solidFill>
              </a:rPr>
              <a:t>Our </a:t>
            </a:r>
            <a:r>
              <a:rPr lang="en-US" sz="3600" b="1" i="1" smtClean="0">
                <a:solidFill>
                  <a:prstClr val="black"/>
                </a:solidFill>
              </a:rPr>
              <a:t>list</a:t>
            </a:r>
            <a:r>
              <a:rPr lang="en-US" sz="3600" smtClean="0">
                <a:solidFill>
                  <a:prstClr val="black"/>
                </a:solidFill>
              </a:rPr>
              <a:t> is constructed such that the </a:t>
            </a:r>
            <a:r>
              <a:rPr lang="en-US" sz="3600" b="1" i="1" smtClean="0">
                <a:solidFill>
                  <a:prstClr val="black"/>
                </a:solidFill>
              </a:rPr>
              <a:t>dictionary’s</a:t>
            </a:r>
            <a:r>
              <a:rPr lang="en-US" sz="3600" smtClean="0">
                <a:solidFill>
                  <a:prstClr val="black"/>
                </a:solidFill>
              </a:rPr>
              <a:t> </a:t>
            </a:r>
            <a:r>
              <a:rPr lang="en-US" sz="3600" b="1" i="1" smtClean="0">
                <a:solidFill>
                  <a:prstClr val="black"/>
                </a:solidFill>
              </a:rPr>
              <a:t>values</a:t>
            </a:r>
            <a:r>
              <a:rPr lang="en-US" sz="3600" smtClean="0">
                <a:solidFill>
                  <a:prstClr val="black"/>
                </a:solidFill>
              </a:rPr>
              <a:t> are the </a:t>
            </a:r>
            <a:r>
              <a:rPr lang="en-US" sz="3600" b="1" i="1" smtClean="0">
                <a:solidFill>
                  <a:prstClr val="black"/>
                </a:solidFill>
              </a:rPr>
              <a:t>list’s</a:t>
            </a:r>
            <a:r>
              <a:rPr lang="en-US" sz="3600" smtClean="0">
                <a:solidFill>
                  <a:prstClr val="black"/>
                </a:solidFill>
              </a:rPr>
              <a:t> </a:t>
            </a:r>
            <a:r>
              <a:rPr lang="en-US" sz="3600" b="1" i="1" smtClean="0">
                <a:solidFill>
                  <a:prstClr val="black"/>
                </a:solidFill>
              </a:rPr>
              <a:t>keys</a:t>
            </a:r>
            <a:r>
              <a:rPr lang="en-US" sz="3600" smtClean="0">
                <a:solidFill>
                  <a:prstClr val="black"/>
                </a:solidFill>
              </a:rPr>
              <a:t>, and vice versa.</a:t>
            </a:r>
          </a:p>
          <a:p>
            <a:pPr marL="457200" indent="-457200">
              <a:buClr>
                <a:srgbClr val="8C7B70"/>
              </a:buClr>
            </a:pPr>
            <a:r>
              <a:rPr lang="en-US" sz="3600" smtClean="0">
                <a:solidFill>
                  <a:prstClr val="black"/>
                </a:solidFill>
              </a:rPr>
              <a:t>This gives us a </a:t>
            </a:r>
            <a:r>
              <a:rPr lang="en-US" sz="3600" b="1" i="1" smtClean="0">
                <a:solidFill>
                  <a:prstClr val="black"/>
                </a:solidFill>
              </a:rPr>
              <a:t>list</a:t>
            </a:r>
            <a:r>
              <a:rPr lang="en-US" sz="3600" smtClean="0">
                <a:solidFill>
                  <a:prstClr val="black"/>
                </a:solidFill>
              </a:rPr>
              <a:t> allowing for the </a:t>
            </a:r>
            <a:r>
              <a:rPr lang="en-US" sz="3600" b="1" i="1" smtClean="0">
                <a:solidFill>
                  <a:prstClr val="black"/>
                </a:solidFill>
              </a:rPr>
              <a:t>sorting</a:t>
            </a:r>
            <a:r>
              <a:rPr lang="en-US" sz="3600" smtClean="0">
                <a:solidFill>
                  <a:prstClr val="black"/>
                </a:solidFill>
              </a:rPr>
              <a:t> of our </a:t>
            </a:r>
            <a:r>
              <a:rPr lang="en-US" sz="3600" b="1" i="1" smtClean="0">
                <a:solidFill>
                  <a:prstClr val="black"/>
                </a:solidFill>
              </a:rPr>
              <a:t>dictionaries</a:t>
            </a:r>
            <a:r>
              <a:rPr lang="en-US" sz="3600" smtClean="0">
                <a:solidFill>
                  <a:prstClr val="black"/>
                </a:solidFill>
              </a:rPr>
              <a:t> </a:t>
            </a:r>
            <a:r>
              <a:rPr lang="en-US" sz="3600" b="1" i="1" smtClean="0">
                <a:solidFill>
                  <a:prstClr val="black"/>
                </a:solidFill>
              </a:rPr>
              <a:t>values</a:t>
            </a:r>
            <a:r>
              <a:rPr lang="en-US" sz="3600" smtClean="0">
                <a:solidFill>
                  <a:prstClr val="black"/>
                </a:solidFill>
              </a:rPr>
              <a:t>. </a:t>
            </a: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473474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55</a:t>
            </a:fld>
            <a:endParaRPr kumimoji="0" lang="en-US"/>
          </a:p>
        </p:txBody>
      </p:sp>
      <p:sp>
        <p:nvSpPr>
          <p:cNvPr id="5" name="Content Placeholder 4"/>
          <p:cNvSpPr>
            <a:spLocks noGrp="1"/>
          </p:cNvSpPr>
          <p:nvPr>
            <p:ph sz="quarter" idx="1"/>
          </p:nvPr>
        </p:nvSpPr>
        <p:spPr/>
        <p:txBody>
          <a:bodyPr>
            <a:normAutofit/>
          </a:bodyPr>
          <a:lstStyle/>
          <a:p>
            <a:pPr marL="457200" indent="-457200">
              <a:buClr>
                <a:srgbClr val="8C7B70"/>
              </a:buClr>
            </a:pPr>
            <a:r>
              <a:rPr lang="en-US" sz="3600" smtClean="0">
                <a:solidFill>
                  <a:prstClr val="black"/>
                </a:solidFill>
              </a:rPr>
              <a:t>We can use the </a:t>
            </a:r>
            <a:r>
              <a:rPr lang="en-US" sz="3600" b="1" i="1" smtClean="0">
                <a:solidFill>
                  <a:prstClr val="black"/>
                </a:solidFill>
              </a:rPr>
              <a:t>dictionary to list of sorted values trick</a:t>
            </a:r>
            <a:r>
              <a:rPr lang="en-US" sz="3600" smtClean="0">
                <a:solidFill>
                  <a:prstClr val="black"/>
                </a:solidFill>
              </a:rPr>
              <a:t> to print the ten most common words in the romeo-full.txt file.</a:t>
            </a:r>
          </a:p>
          <a:p>
            <a:pPr marL="822960" lvl="3" indent="0">
              <a:buClr>
                <a:srgbClr val="8C7B70"/>
              </a:buClr>
              <a:buNone/>
            </a:pPr>
            <a:endParaRPr lang="en-US" sz="3600" b="1" i="1">
              <a:solidFill>
                <a:prstClr val="black"/>
              </a:solidFill>
            </a:endParaRPr>
          </a:p>
          <a:p>
            <a:pPr marL="822960" lvl="3" indent="0">
              <a:buClr>
                <a:srgbClr val="8C7B70"/>
              </a:buClr>
              <a:buNone/>
            </a:pPr>
            <a:r>
              <a:rPr lang="en-US" sz="3200" b="1" i="1" smtClean="0">
                <a:solidFill>
                  <a:prstClr val="black"/>
                </a:solidFill>
              </a:rPr>
              <a:t># See next slide for code.</a:t>
            </a:r>
            <a:endParaRPr lang="en-US" sz="16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5575276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56</a:t>
            </a:fld>
            <a:endParaRPr kumimoji="0" lang="en-US"/>
          </a:p>
        </p:txBody>
      </p:sp>
      <p:sp>
        <p:nvSpPr>
          <p:cNvPr id="5" name="Content Placeholder 4"/>
          <p:cNvSpPr>
            <a:spLocks noGrp="1"/>
          </p:cNvSpPr>
          <p:nvPr>
            <p:ph sz="quarter" idx="1"/>
          </p:nvPr>
        </p:nvSpPr>
        <p:spPr/>
        <p:txBody>
          <a:bodyPr>
            <a:normAutofit fontScale="40000" lnSpcReduction="20000"/>
          </a:bodyPr>
          <a:lstStyle/>
          <a:p>
            <a:pPr marL="822960" lvl="3" indent="0">
              <a:buClr>
                <a:srgbClr val="8C7B70"/>
              </a:buClr>
              <a:buNone/>
            </a:pPr>
            <a:r>
              <a:rPr lang="en-US" sz="3600" b="1" i="1">
                <a:solidFill>
                  <a:prstClr val="black"/>
                </a:solidFill>
              </a:rPr>
              <a:t>import string</a:t>
            </a:r>
          </a:p>
          <a:p>
            <a:pPr marL="822960" lvl="3" indent="0">
              <a:buClr>
                <a:srgbClr val="8C7B70"/>
              </a:buClr>
              <a:buNone/>
            </a:pPr>
            <a:r>
              <a:rPr lang="en-US" sz="3600" b="1" i="1">
                <a:solidFill>
                  <a:prstClr val="black"/>
                </a:solidFill>
              </a:rPr>
              <a:t>fhand = open('C:/UCSD/PythonForInformatics/code/romeo-full.txt')</a:t>
            </a:r>
          </a:p>
          <a:p>
            <a:pPr marL="822960" lvl="3" indent="0">
              <a:buClr>
                <a:srgbClr val="8C7B70"/>
              </a:buClr>
              <a:buNone/>
            </a:pPr>
            <a:r>
              <a:rPr lang="en-US" sz="3600" b="1" i="1">
                <a:solidFill>
                  <a:prstClr val="black"/>
                </a:solidFill>
              </a:rPr>
              <a:t>counts = dict()</a:t>
            </a:r>
          </a:p>
          <a:p>
            <a:pPr marL="822960" lvl="3" indent="0">
              <a:buClr>
                <a:srgbClr val="8C7B70"/>
              </a:buClr>
              <a:buNone/>
            </a:pPr>
            <a:r>
              <a:rPr lang="en-US" sz="3600" b="1" i="1">
                <a:solidFill>
                  <a:prstClr val="black"/>
                </a:solidFill>
              </a:rPr>
              <a:t>for line in fhand:</a:t>
            </a:r>
          </a:p>
          <a:p>
            <a:pPr marL="822960" lvl="3" indent="0">
              <a:buClr>
                <a:srgbClr val="8C7B70"/>
              </a:buClr>
              <a:buNone/>
            </a:pPr>
            <a:r>
              <a:rPr lang="en-US" sz="3600" b="1" i="1">
                <a:solidFill>
                  <a:prstClr val="black"/>
                </a:solidFill>
              </a:rPr>
              <a:t>    line = line.translate(None, string.punctuation)</a:t>
            </a:r>
          </a:p>
          <a:p>
            <a:pPr marL="822960" lvl="3" indent="0">
              <a:buClr>
                <a:srgbClr val="8C7B70"/>
              </a:buClr>
              <a:buNone/>
            </a:pPr>
            <a:r>
              <a:rPr lang="en-US" sz="3600" b="1" i="1">
                <a:solidFill>
                  <a:prstClr val="black"/>
                </a:solidFill>
              </a:rPr>
              <a:t>    line = line.lower()</a:t>
            </a:r>
          </a:p>
          <a:p>
            <a:pPr marL="822960" lvl="3" indent="0">
              <a:buClr>
                <a:srgbClr val="8C7B70"/>
              </a:buClr>
              <a:buNone/>
            </a:pPr>
            <a:r>
              <a:rPr lang="en-US" sz="3600" b="1" i="1">
                <a:solidFill>
                  <a:prstClr val="black"/>
                </a:solidFill>
              </a:rPr>
              <a:t>    words = line.split()</a:t>
            </a:r>
          </a:p>
          <a:p>
            <a:pPr marL="822960" lvl="3" indent="0">
              <a:buClr>
                <a:srgbClr val="8C7B70"/>
              </a:buClr>
              <a:buNone/>
            </a:pPr>
            <a:r>
              <a:rPr lang="en-US" sz="3600" b="1" i="1">
                <a:solidFill>
                  <a:prstClr val="black"/>
                </a:solidFill>
              </a:rPr>
              <a:t>    for word in words:</a:t>
            </a:r>
          </a:p>
          <a:p>
            <a:pPr marL="822960" lvl="3" indent="0">
              <a:buClr>
                <a:srgbClr val="8C7B70"/>
              </a:buClr>
              <a:buNone/>
            </a:pPr>
            <a:r>
              <a:rPr lang="en-US" sz="3600" b="1" i="1">
                <a:solidFill>
                  <a:prstClr val="black"/>
                </a:solidFill>
              </a:rPr>
              <a:t>        if word not in counts:</a:t>
            </a:r>
          </a:p>
          <a:p>
            <a:pPr marL="822960" lvl="3" indent="0">
              <a:buClr>
                <a:srgbClr val="8C7B70"/>
              </a:buClr>
              <a:buNone/>
            </a:pPr>
            <a:r>
              <a:rPr lang="en-US" sz="3600" b="1" i="1">
                <a:solidFill>
                  <a:prstClr val="black"/>
                </a:solidFill>
              </a:rPr>
              <a:t>            counts[word] = 1</a:t>
            </a:r>
          </a:p>
          <a:p>
            <a:pPr marL="822960" lvl="3" indent="0">
              <a:buClr>
                <a:srgbClr val="8C7B70"/>
              </a:buClr>
              <a:buNone/>
            </a:pPr>
            <a:r>
              <a:rPr lang="en-US" sz="3600" b="1" i="1">
                <a:solidFill>
                  <a:prstClr val="black"/>
                </a:solidFill>
              </a:rPr>
              <a:t>        else:</a:t>
            </a:r>
          </a:p>
          <a:p>
            <a:pPr marL="822960" lvl="3" indent="0">
              <a:buClr>
                <a:srgbClr val="8C7B70"/>
              </a:buClr>
              <a:buNone/>
            </a:pPr>
            <a:r>
              <a:rPr lang="en-US" sz="3600" b="1" i="1">
                <a:solidFill>
                  <a:prstClr val="black"/>
                </a:solidFill>
              </a:rPr>
              <a:t>            counts[word] += 1</a:t>
            </a:r>
          </a:p>
          <a:p>
            <a:pPr marL="822960" lvl="3" indent="0">
              <a:buClr>
                <a:srgbClr val="8C7B70"/>
              </a:buClr>
              <a:buNone/>
            </a:pPr>
            <a:r>
              <a:rPr lang="en-US" sz="3600" b="1" i="1">
                <a:solidFill>
                  <a:prstClr val="black"/>
                </a:solidFill>
              </a:rPr>
              <a:t># Sort the dictionary by value</a:t>
            </a:r>
          </a:p>
          <a:p>
            <a:pPr marL="822960" lvl="3" indent="0">
              <a:buClr>
                <a:srgbClr val="8C7B70"/>
              </a:buClr>
              <a:buNone/>
            </a:pPr>
            <a:r>
              <a:rPr lang="en-US" sz="3600" b="1" i="1">
                <a:solidFill>
                  <a:prstClr val="black"/>
                </a:solidFill>
              </a:rPr>
              <a:t>lst = list()</a:t>
            </a:r>
          </a:p>
          <a:p>
            <a:pPr marL="822960" lvl="3" indent="0">
              <a:buClr>
                <a:srgbClr val="8C7B70"/>
              </a:buClr>
              <a:buNone/>
            </a:pPr>
            <a:r>
              <a:rPr lang="en-US" sz="3600" b="1" i="1">
                <a:solidFill>
                  <a:prstClr val="black"/>
                </a:solidFill>
              </a:rPr>
              <a:t>for key, val in counts.items():</a:t>
            </a:r>
          </a:p>
          <a:p>
            <a:pPr marL="822960" lvl="3" indent="0">
              <a:buClr>
                <a:srgbClr val="8C7B70"/>
              </a:buClr>
              <a:buNone/>
            </a:pPr>
            <a:r>
              <a:rPr lang="en-US" sz="3600" b="1" i="1">
                <a:solidFill>
                  <a:prstClr val="black"/>
                </a:solidFill>
              </a:rPr>
              <a:t>    lst.append( (val, key) )</a:t>
            </a:r>
          </a:p>
          <a:p>
            <a:pPr marL="822960" lvl="3" indent="0">
              <a:buClr>
                <a:srgbClr val="8C7B70"/>
              </a:buClr>
              <a:buNone/>
            </a:pPr>
            <a:r>
              <a:rPr lang="en-US" sz="3600" b="1" i="1">
                <a:solidFill>
                  <a:prstClr val="black"/>
                </a:solidFill>
              </a:rPr>
              <a:t>    </a:t>
            </a:r>
          </a:p>
          <a:p>
            <a:pPr marL="822960" lvl="3" indent="0">
              <a:buClr>
                <a:srgbClr val="8C7B70"/>
              </a:buClr>
              <a:buNone/>
            </a:pPr>
            <a:r>
              <a:rPr lang="en-US" sz="3600" b="1" i="1">
                <a:solidFill>
                  <a:prstClr val="black"/>
                </a:solidFill>
              </a:rPr>
              <a:t>lst.sort(reverse = True)</a:t>
            </a:r>
          </a:p>
          <a:p>
            <a:pPr marL="822960" lvl="3" indent="0">
              <a:buClr>
                <a:srgbClr val="8C7B70"/>
              </a:buClr>
              <a:buNone/>
            </a:pPr>
            <a:endParaRPr lang="en-US" sz="3600" b="1" i="1">
              <a:solidFill>
                <a:prstClr val="black"/>
              </a:solidFill>
            </a:endParaRPr>
          </a:p>
          <a:p>
            <a:pPr marL="822960" lvl="3" indent="0">
              <a:buClr>
                <a:srgbClr val="8C7B70"/>
              </a:buClr>
              <a:buNone/>
            </a:pPr>
            <a:r>
              <a:rPr lang="en-US" sz="3600" b="1" i="1">
                <a:solidFill>
                  <a:prstClr val="black"/>
                </a:solidFill>
              </a:rPr>
              <a:t>for key, val in lst[:10] :</a:t>
            </a:r>
          </a:p>
          <a:p>
            <a:pPr marL="822960" lvl="3" indent="0">
              <a:buClr>
                <a:srgbClr val="8C7B70"/>
              </a:buClr>
              <a:buNone/>
            </a:pPr>
            <a:r>
              <a:rPr lang="en-US" sz="3600" b="1" i="1">
                <a:solidFill>
                  <a:prstClr val="black"/>
                </a:solidFill>
              </a:rPr>
              <a:t>    print key,val</a:t>
            </a: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861754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57</a:t>
            </a:fld>
            <a:endParaRPr kumimoji="0" lang="en-US"/>
          </a:p>
        </p:txBody>
      </p:sp>
      <p:sp>
        <p:nvSpPr>
          <p:cNvPr id="5" name="Content Placeholder 4"/>
          <p:cNvSpPr>
            <a:spLocks noGrp="1"/>
          </p:cNvSpPr>
          <p:nvPr>
            <p:ph sz="quarter" idx="1"/>
          </p:nvPr>
        </p:nvSpPr>
        <p:spPr/>
        <p:txBody>
          <a:bodyPr>
            <a:normAutofit fontScale="77500" lnSpcReduction="20000"/>
          </a:bodyPr>
          <a:lstStyle/>
          <a:p>
            <a:pPr marL="822960" lvl="3" indent="0">
              <a:buClr>
                <a:srgbClr val="8C7B70"/>
              </a:buClr>
              <a:buNone/>
            </a:pPr>
            <a:r>
              <a:rPr lang="en-US" sz="3600" b="1">
                <a:solidFill>
                  <a:prstClr val="black"/>
                </a:solidFill>
              </a:rPr>
              <a:t>61 i</a:t>
            </a:r>
          </a:p>
          <a:p>
            <a:pPr marL="822960" lvl="3" indent="0">
              <a:buClr>
                <a:srgbClr val="8C7B70"/>
              </a:buClr>
              <a:buNone/>
            </a:pPr>
            <a:r>
              <a:rPr lang="en-US" sz="3600" b="1">
                <a:solidFill>
                  <a:prstClr val="black"/>
                </a:solidFill>
              </a:rPr>
              <a:t>42 and</a:t>
            </a:r>
          </a:p>
          <a:p>
            <a:pPr marL="822960" lvl="3" indent="0">
              <a:buClr>
                <a:srgbClr val="8C7B70"/>
              </a:buClr>
              <a:buNone/>
            </a:pPr>
            <a:r>
              <a:rPr lang="en-US" sz="3600" b="1">
                <a:solidFill>
                  <a:prstClr val="black"/>
                </a:solidFill>
              </a:rPr>
              <a:t>40 romeo</a:t>
            </a:r>
          </a:p>
          <a:p>
            <a:pPr marL="822960" lvl="3" indent="0">
              <a:buClr>
                <a:srgbClr val="8C7B70"/>
              </a:buClr>
              <a:buNone/>
            </a:pPr>
            <a:r>
              <a:rPr lang="en-US" sz="3600" b="1">
                <a:solidFill>
                  <a:prstClr val="black"/>
                </a:solidFill>
              </a:rPr>
              <a:t>34 to</a:t>
            </a:r>
          </a:p>
          <a:p>
            <a:pPr marL="822960" lvl="3" indent="0">
              <a:buClr>
                <a:srgbClr val="8C7B70"/>
              </a:buClr>
              <a:buNone/>
            </a:pPr>
            <a:r>
              <a:rPr lang="en-US" sz="3600" b="1">
                <a:solidFill>
                  <a:prstClr val="black"/>
                </a:solidFill>
              </a:rPr>
              <a:t>34 the</a:t>
            </a:r>
          </a:p>
          <a:p>
            <a:pPr marL="822960" lvl="3" indent="0">
              <a:buClr>
                <a:srgbClr val="8C7B70"/>
              </a:buClr>
              <a:buNone/>
            </a:pPr>
            <a:r>
              <a:rPr lang="en-US" sz="3600" b="1">
                <a:solidFill>
                  <a:prstClr val="black"/>
                </a:solidFill>
              </a:rPr>
              <a:t>32 thou</a:t>
            </a:r>
          </a:p>
          <a:p>
            <a:pPr marL="822960" lvl="3" indent="0">
              <a:buClr>
                <a:srgbClr val="8C7B70"/>
              </a:buClr>
              <a:buNone/>
            </a:pPr>
            <a:r>
              <a:rPr lang="en-US" sz="3600" b="1">
                <a:solidFill>
                  <a:prstClr val="black"/>
                </a:solidFill>
              </a:rPr>
              <a:t>32 juliet</a:t>
            </a:r>
          </a:p>
          <a:p>
            <a:pPr marL="822960" lvl="3" indent="0">
              <a:buClr>
                <a:srgbClr val="8C7B70"/>
              </a:buClr>
              <a:buNone/>
            </a:pPr>
            <a:r>
              <a:rPr lang="en-US" sz="3600" b="1">
                <a:solidFill>
                  <a:prstClr val="black"/>
                </a:solidFill>
              </a:rPr>
              <a:t>30 that</a:t>
            </a:r>
          </a:p>
          <a:p>
            <a:pPr marL="822960" lvl="3" indent="0">
              <a:buClr>
                <a:srgbClr val="8C7B70"/>
              </a:buClr>
              <a:buNone/>
            </a:pPr>
            <a:r>
              <a:rPr lang="en-US" sz="3600" b="1">
                <a:solidFill>
                  <a:prstClr val="black"/>
                </a:solidFill>
              </a:rPr>
              <a:t>29 my</a:t>
            </a:r>
          </a:p>
          <a:p>
            <a:pPr marL="822960" lvl="3" indent="0">
              <a:buClr>
                <a:srgbClr val="8C7B70"/>
              </a:buClr>
              <a:buNone/>
            </a:pPr>
            <a:r>
              <a:rPr lang="en-US" sz="3600" b="1">
                <a:solidFill>
                  <a:prstClr val="black"/>
                </a:solidFill>
              </a:rPr>
              <a:t>24 thee</a:t>
            </a:r>
          </a:p>
          <a:p>
            <a:pPr marL="822960" lvl="3" indent="0">
              <a:buClr>
                <a:srgbClr val="8C7B70"/>
              </a:buClr>
              <a:buNone/>
            </a:pPr>
            <a:endParaRPr lang="en-US" sz="3600" b="1" i="1">
              <a:solidFill>
                <a:prstClr val="black"/>
              </a:solidFill>
            </a:endParaRPr>
          </a:p>
          <a:p>
            <a:pPr marL="822960" lvl="3" indent="0">
              <a:buClr>
                <a:srgbClr val="8C7B70"/>
              </a:buClr>
              <a:buNone/>
            </a:pPr>
            <a:endParaRPr lang="en-US" sz="36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850383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58</a:t>
            </a:fld>
            <a:endParaRPr kumimoji="0" lang="en-US"/>
          </a:p>
        </p:txBody>
      </p:sp>
      <p:sp>
        <p:nvSpPr>
          <p:cNvPr id="5" name="Content Placeholder 4"/>
          <p:cNvSpPr>
            <a:spLocks noGrp="1"/>
          </p:cNvSpPr>
          <p:nvPr>
            <p:ph sz="quarter" idx="1"/>
          </p:nvPr>
        </p:nvSpPr>
        <p:spPr/>
        <p:txBody>
          <a:bodyPr>
            <a:normAutofit fontScale="92500"/>
          </a:bodyPr>
          <a:lstStyle/>
          <a:p>
            <a:pPr marL="571500" indent="-571500">
              <a:buClr>
                <a:srgbClr val="8C7B70"/>
              </a:buClr>
            </a:pPr>
            <a:r>
              <a:rPr lang="en-US" sz="4300" b="1" smtClean="0">
                <a:solidFill>
                  <a:prstClr val="black"/>
                </a:solidFill>
              </a:rPr>
              <a:t>The foregoing demonstration of Python’s information parsing and analyzing prowess goes a long way toward explaining why Python is such a popular language for data analytics!</a:t>
            </a:r>
            <a:endParaRPr lang="en-US" sz="4300" b="1">
              <a:solidFill>
                <a:prstClr val="black"/>
              </a:solidFill>
            </a:endParaRPr>
          </a:p>
          <a:p>
            <a:pPr marL="822960" lvl="3" indent="0">
              <a:buClr>
                <a:srgbClr val="8C7B70"/>
              </a:buClr>
              <a:buNone/>
            </a:pPr>
            <a:endParaRPr lang="en-US" sz="3600" b="1" i="1">
              <a:solidFill>
                <a:prstClr val="black"/>
              </a:solidFill>
            </a:endParaRPr>
          </a:p>
          <a:p>
            <a:pPr marL="822960" lvl="3" indent="0">
              <a:buClr>
                <a:srgbClr val="8C7B70"/>
              </a:buClr>
              <a:buNone/>
            </a:pPr>
            <a:endParaRPr lang="en-US" sz="36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5029230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59</a:t>
            </a:fld>
            <a:endParaRPr kumimoji="0" lang="en-US"/>
          </a:p>
        </p:txBody>
      </p:sp>
      <p:sp>
        <p:nvSpPr>
          <p:cNvPr id="5" name="Content Placeholder 4"/>
          <p:cNvSpPr>
            <a:spLocks noGrp="1"/>
          </p:cNvSpPr>
          <p:nvPr>
            <p:ph sz="quarter" idx="1"/>
          </p:nvPr>
        </p:nvSpPr>
        <p:spPr/>
        <p:txBody>
          <a:bodyPr>
            <a:normAutofit/>
          </a:bodyPr>
          <a:lstStyle/>
          <a:p>
            <a:pPr marL="571500" indent="-571500">
              <a:buClr>
                <a:srgbClr val="8C7B70"/>
              </a:buClr>
            </a:pPr>
            <a:r>
              <a:rPr lang="en-US" sz="4300" smtClean="0">
                <a:solidFill>
                  <a:prstClr val="black"/>
                </a:solidFill>
              </a:rPr>
              <a:t>Remember, </a:t>
            </a:r>
            <a:r>
              <a:rPr lang="en-US" sz="4300" b="1" i="1" smtClean="0">
                <a:solidFill>
                  <a:prstClr val="black"/>
                </a:solidFill>
              </a:rPr>
              <a:t>tuples</a:t>
            </a:r>
            <a:r>
              <a:rPr lang="en-US" sz="4300" smtClean="0">
                <a:solidFill>
                  <a:prstClr val="black"/>
                </a:solidFill>
              </a:rPr>
              <a:t> are </a:t>
            </a:r>
            <a:r>
              <a:rPr lang="en-US" sz="4300" b="1" i="1" smtClean="0">
                <a:solidFill>
                  <a:prstClr val="black"/>
                </a:solidFill>
              </a:rPr>
              <a:t>hashable</a:t>
            </a:r>
            <a:r>
              <a:rPr lang="en-US" sz="4300" smtClean="0">
                <a:solidFill>
                  <a:prstClr val="black"/>
                </a:solidFill>
              </a:rPr>
              <a:t>; </a:t>
            </a:r>
            <a:r>
              <a:rPr lang="en-US" sz="4300" b="1" i="1" smtClean="0">
                <a:solidFill>
                  <a:prstClr val="black"/>
                </a:solidFill>
              </a:rPr>
              <a:t>lists</a:t>
            </a:r>
            <a:r>
              <a:rPr lang="en-US" sz="4300" smtClean="0">
                <a:solidFill>
                  <a:prstClr val="black"/>
                </a:solidFill>
              </a:rPr>
              <a:t> are not.</a:t>
            </a:r>
          </a:p>
          <a:p>
            <a:pPr marL="571500" indent="-571500">
              <a:buClr>
                <a:srgbClr val="8C7B70"/>
              </a:buClr>
            </a:pPr>
            <a:r>
              <a:rPr lang="en-US" sz="4300" smtClean="0">
                <a:solidFill>
                  <a:prstClr val="black"/>
                </a:solidFill>
              </a:rPr>
              <a:t>If we need a </a:t>
            </a:r>
            <a:r>
              <a:rPr lang="en-US" sz="4300" b="1" i="1" smtClean="0">
                <a:solidFill>
                  <a:prstClr val="black"/>
                </a:solidFill>
              </a:rPr>
              <a:t>composite key</a:t>
            </a:r>
            <a:r>
              <a:rPr lang="en-US" sz="4300" smtClean="0">
                <a:solidFill>
                  <a:prstClr val="black"/>
                </a:solidFill>
              </a:rPr>
              <a:t> </a:t>
            </a:r>
            <a:r>
              <a:rPr lang="en-US" sz="4300" i="1" smtClean="0">
                <a:solidFill>
                  <a:prstClr val="black"/>
                </a:solidFill>
              </a:rPr>
              <a:t>(a key composed of two or more values)</a:t>
            </a:r>
            <a:r>
              <a:rPr lang="en-US" sz="4300" smtClean="0">
                <a:solidFill>
                  <a:prstClr val="black"/>
                </a:solidFill>
              </a:rPr>
              <a:t> for a </a:t>
            </a:r>
            <a:r>
              <a:rPr lang="en-US" sz="4300" b="1" i="1" smtClean="0">
                <a:solidFill>
                  <a:prstClr val="black"/>
                </a:solidFill>
              </a:rPr>
              <a:t>dictionary</a:t>
            </a:r>
            <a:r>
              <a:rPr lang="en-US" sz="4300" smtClean="0">
                <a:solidFill>
                  <a:prstClr val="black"/>
                </a:solidFill>
              </a:rPr>
              <a:t>, we must use a </a:t>
            </a:r>
            <a:r>
              <a:rPr lang="en-US" sz="4300" b="1" i="1" smtClean="0">
                <a:solidFill>
                  <a:prstClr val="black"/>
                </a:solidFill>
              </a:rPr>
              <a:t>tuple</a:t>
            </a:r>
            <a:r>
              <a:rPr lang="en-US" sz="4300" smtClean="0">
                <a:solidFill>
                  <a:prstClr val="black"/>
                </a:solidFill>
              </a:rPr>
              <a:t> as our </a:t>
            </a:r>
            <a:r>
              <a:rPr lang="en-US" sz="4300" b="1" i="1" smtClean="0">
                <a:solidFill>
                  <a:prstClr val="black"/>
                </a:solidFill>
              </a:rPr>
              <a:t>key</a:t>
            </a:r>
            <a:r>
              <a:rPr lang="en-US" sz="4300" smtClean="0">
                <a:solidFill>
                  <a:prstClr val="black"/>
                </a:solidFill>
              </a:rPr>
              <a:t>.</a:t>
            </a:r>
          </a:p>
          <a:p>
            <a:pPr marL="571500" indent="-571500">
              <a:buClr>
                <a:srgbClr val="8C7B70"/>
              </a:buClr>
            </a:pPr>
            <a:endParaRPr lang="en-US" sz="4300">
              <a:solidFill>
                <a:prstClr val="black"/>
              </a:solidFill>
            </a:endParaRPr>
          </a:p>
          <a:p>
            <a:pPr marL="822960" lvl="3" indent="0">
              <a:buClr>
                <a:srgbClr val="8C7B70"/>
              </a:buClr>
              <a:buNone/>
            </a:pPr>
            <a:endParaRPr lang="en-US" sz="3600" b="1" i="1">
              <a:solidFill>
                <a:prstClr val="black"/>
              </a:solidFill>
            </a:endParaRPr>
          </a:p>
          <a:p>
            <a:pPr marL="822960" lvl="3" indent="0">
              <a:buClr>
                <a:srgbClr val="8C7B70"/>
              </a:buClr>
              <a:buNone/>
            </a:pPr>
            <a:endParaRPr lang="en-US" sz="36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417470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a:p>
        </p:txBody>
      </p:sp>
      <p:sp>
        <p:nvSpPr>
          <p:cNvPr id="5" name="Content Placeholder 4"/>
          <p:cNvSpPr>
            <a:spLocks noGrp="1"/>
          </p:cNvSpPr>
          <p:nvPr>
            <p:ph sz="quarter" idx="1"/>
          </p:nvPr>
        </p:nvSpPr>
        <p:spPr/>
        <p:txBody>
          <a:bodyPr>
            <a:normAutofit/>
          </a:bodyPr>
          <a:lstStyle/>
          <a:p>
            <a:r>
              <a:rPr lang="en-US" sz="3200" smtClean="0"/>
              <a:t>Again, there is no regular order to a dictionary.</a:t>
            </a:r>
          </a:p>
          <a:p>
            <a:pPr marL="822960" lvl="3" indent="0">
              <a:buNone/>
            </a:pPr>
            <a:r>
              <a:rPr lang="en-US" sz="2800" b="1" i="1" smtClean="0">
                <a:solidFill>
                  <a:schemeClr val="tx1"/>
                </a:solidFill>
              </a:rPr>
              <a:t>eng2sp</a:t>
            </a:r>
            <a:r>
              <a:rPr lang="en-US" sz="2800" b="1" i="1">
                <a:solidFill>
                  <a:schemeClr val="tx1"/>
                </a:solidFill>
              </a:rPr>
              <a:t>['happy'] = 'allegre'</a:t>
            </a:r>
          </a:p>
          <a:p>
            <a:pPr marL="822960" lvl="3" indent="0">
              <a:buNone/>
            </a:pPr>
            <a:r>
              <a:rPr lang="en-US" sz="2800" b="1" i="1">
                <a:solidFill>
                  <a:schemeClr val="tx1"/>
                </a:solidFill>
              </a:rPr>
              <a:t>eng2sp['relaxed'] = 'tranquilo'</a:t>
            </a:r>
          </a:p>
          <a:p>
            <a:pPr marL="822960" lvl="3" indent="0">
              <a:buNone/>
            </a:pPr>
            <a:r>
              <a:rPr lang="en-US" sz="2800" b="1" i="1">
                <a:solidFill>
                  <a:schemeClr val="tx1"/>
                </a:solidFill>
              </a:rPr>
              <a:t>print(eng2sp)</a:t>
            </a:r>
          </a:p>
          <a:p>
            <a:pPr marL="822960" lvl="3" indent="0">
              <a:buNone/>
            </a:pPr>
            <a:r>
              <a:rPr lang="en-US" sz="2800" b="1" i="1">
                <a:solidFill>
                  <a:schemeClr val="tx1"/>
                </a:solidFill>
              </a:rPr>
              <a:t>{'funny': 'chistoso', 'relaxed': 'tranquilo', 'happy': 'allegre', 'sad': 'triste</a:t>
            </a:r>
            <a:r>
              <a:rPr lang="en-US" sz="2800" b="1" i="1" smtClean="0">
                <a:solidFill>
                  <a:schemeClr val="tx1"/>
                </a:solidFill>
              </a:rPr>
              <a:t>'}</a:t>
            </a:r>
            <a:endParaRPr lang="en-US" smtClean="0"/>
          </a:p>
          <a:p>
            <a:pPr>
              <a:buFont typeface="Arial" panose="020B0604020202020204" pitchFamily="34" charset="0"/>
              <a:buChar char="•"/>
            </a:pPr>
            <a:endParaRPr lang="en-US"/>
          </a:p>
        </p:txBody>
      </p:sp>
    </p:spTree>
    <p:extLst>
      <p:ext uri="{BB962C8B-B14F-4D97-AF65-F5344CB8AC3E}">
        <p14:creationId xmlns:p14="http://schemas.microsoft.com/office/powerpoint/2010/main" val="42714926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60</a:t>
            </a:fld>
            <a:endParaRPr kumimoji="0" lang="en-US"/>
          </a:p>
        </p:txBody>
      </p:sp>
      <p:sp>
        <p:nvSpPr>
          <p:cNvPr id="5" name="Content Placeholder 4"/>
          <p:cNvSpPr>
            <a:spLocks noGrp="1"/>
          </p:cNvSpPr>
          <p:nvPr>
            <p:ph sz="quarter" idx="1"/>
          </p:nvPr>
        </p:nvSpPr>
        <p:spPr/>
        <p:txBody>
          <a:bodyPr>
            <a:normAutofit/>
          </a:bodyPr>
          <a:lstStyle/>
          <a:p>
            <a:pPr marL="285750" indent="-285750">
              <a:buClr>
                <a:srgbClr val="8C7B70"/>
              </a:buClr>
            </a:pPr>
            <a:r>
              <a:rPr lang="en-US" smtClean="0">
                <a:solidFill>
                  <a:prstClr val="black"/>
                </a:solidFill>
              </a:rPr>
              <a:t>We can build a phone directory by using successive tuple assignments, as with the statement…</a:t>
            </a:r>
          </a:p>
          <a:p>
            <a:pPr marL="548640" lvl="2" indent="0">
              <a:buClr>
                <a:srgbClr val="8C7B70"/>
              </a:buClr>
              <a:buNone/>
            </a:pPr>
            <a:r>
              <a:rPr lang="en-US" sz="1800" b="1" i="1" smtClean="0">
                <a:solidFill>
                  <a:prstClr val="black"/>
                </a:solidFill>
              </a:rPr>
              <a:t>num_direct[last, first, birthdate] = number</a:t>
            </a:r>
          </a:p>
          <a:p>
            <a:pPr marL="548640" lvl="2" indent="0">
              <a:buClr>
                <a:srgbClr val="8C7B70"/>
              </a:buClr>
              <a:buNone/>
            </a:pPr>
            <a:endParaRPr lang="en-US" sz="1800" b="1" i="1" smtClean="0">
              <a:solidFill>
                <a:prstClr val="black"/>
              </a:solidFill>
            </a:endParaRPr>
          </a:p>
          <a:p>
            <a:pPr>
              <a:buClr>
                <a:srgbClr val="8C7B70"/>
              </a:buClr>
            </a:pPr>
            <a:r>
              <a:rPr lang="en-US" smtClean="0">
                <a:solidFill>
                  <a:prstClr val="black"/>
                </a:solidFill>
              </a:rPr>
              <a:t>Once the dictionary is populated with key-value pairs, we traverse and process it as follows:</a:t>
            </a:r>
            <a:endParaRPr lang="en-US">
              <a:solidFill>
                <a:prstClr val="black"/>
              </a:solidFill>
            </a:endParaRPr>
          </a:p>
          <a:p>
            <a:pPr marL="548640" lvl="2" indent="0">
              <a:buClr>
                <a:srgbClr val="8C7B70"/>
              </a:buClr>
              <a:buNone/>
            </a:pPr>
            <a:r>
              <a:rPr lang="en-US" sz="1800" b="1" i="1" smtClean="0">
                <a:solidFill>
                  <a:prstClr val="black"/>
                </a:solidFill>
              </a:rPr>
              <a:t>for last, first, birthdate in </a:t>
            </a:r>
            <a:r>
              <a:rPr lang="en-US" sz="1800" b="1" i="1" smtClean="0">
                <a:solidFill>
                  <a:prstClr val="black"/>
                </a:solidFill>
              </a:rPr>
              <a:t>num_direct:</a:t>
            </a:r>
            <a:endParaRPr lang="en-US" sz="1800" b="1" i="1" smtClean="0">
              <a:solidFill>
                <a:prstClr val="black"/>
              </a:solidFill>
            </a:endParaRPr>
          </a:p>
          <a:p>
            <a:pPr marL="548640" lvl="2" indent="0">
              <a:buClr>
                <a:srgbClr val="8C7B70"/>
              </a:buClr>
              <a:buNone/>
            </a:pPr>
            <a:r>
              <a:rPr lang="en-US" sz="1800" b="1" i="1">
                <a:solidFill>
                  <a:prstClr val="black"/>
                </a:solidFill>
              </a:rPr>
              <a:t> </a:t>
            </a:r>
            <a:r>
              <a:rPr lang="en-US" sz="1800" b="1" i="1" smtClean="0">
                <a:solidFill>
                  <a:prstClr val="black"/>
                </a:solidFill>
              </a:rPr>
              <a:t>   print first, last, birthdate, num_direct[last, first, birthdate]</a:t>
            </a:r>
            <a:endParaRPr lang="en-US" sz="1800" b="1" i="1">
              <a:solidFill>
                <a:prstClr val="black"/>
              </a:solidFill>
            </a:endParaRPr>
          </a:p>
          <a:p>
            <a:pPr marL="571500" indent="-571500">
              <a:buClr>
                <a:srgbClr val="8C7B70"/>
              </a:buClr>
            </a:pPr>
            <a:endParaRPr lang="en-US">
              <a:solidFill>
                <a:prstClr val="black"/>
              </a:solidFill>
            </a:endParaRPr>
          </a:p>
          <a:p>
            <a:pPr>
              <a:buClr>
                <a:srgbClr val="8C7B70"/>
              </a:buClr>
            </a:pPr>
            <a:r>
              <a:rPr lang="en-US" smtClean="0">
                <a:solidFill>
                  <a:prstClr val="black"/>
                </a:solidFill>
              </a:rPr>
              <a:t>Note that the expression in brackets is a tuple that serves as an index key.</a:t>
            </a:r>
            <a:endParaRPr lang="en-US">
              <a:solidFill>
                <a:prstClr val="black"/>
              </a:solidFill>
            </a:endParaRPr>
          </a:p>
          <a:p>
            <a:pPr marL="822960" lvl="3" indent="0">
              <a:buClr>
                <a:srgbClr val="8C7B70"/>
              </a:buClr>
              <a:buNone/>
            </a:pPr>
            <a:endParaRPr lang="en-US" sz="3600" b="1" i="1">
              <a:solidFill>
                <a:prstClr val="black"/>
              </a:solidFill>
            </a:endParaRPr>
          </a:p>
          <a:p>
            <a:pPr marL="822960" lvl="3" indent="0">
              <a:buClr>
                <a:srgbClr val="8C7B70"/>
              </a:buClr>
              <a:buNone/>
            </a:pPr>
            <a:endParaRPr lang="en-US" sz="36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8308388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61</a:t>
            </a:fld>
            <a:endParaRPr kumimoji="0" lang="en-US"/>
          </a:p>
        </p:txBody>
      </p:sp>
      <p:sp>
        <p:nvSpPr>
          <p:cNvPr id="5" name="Content Placeholder 4"/>
          <p:cNvSpPr>
            <a:spLocks noGrp="1"/>
          </p:cNvSpPr>
          <p:nvPr>
            <p:ph sz="quarter" idx="1"/>
          </p:nvPr>
        </p:nvSpPr>
        <p:spPr/>
        <p:txBody>
          <a:bodyPr>
            <a:normAutofit fontScale="47500" lnSpcReduction="20000"/>
          </a:bodyPr>
          <a:lstStyle/>
          <a:p>
            <a:pPr marL="571500" indent="-571500">
              <a:buClr>
                <a:srgbClr val="8C7B70"/>
              </a:buClr>
            </a:pPr>
            <a:r>
              <a:rPr lang="en-US" sz="7200" smtClean="0">
                <a:solidFill>
                  <a:prstClr val="black"/>
                </a:solidFill>
              </a:rPr>
              <a:t>We have looked specifically at lists of tuples.</a:t>
            </a:r>
          </a:p>
          <a:p>
            <a:pPr marL="571500" indent="-571500">
              <a:buClr>
                <a:srgbClr val="8C7B70"/>
              </a:buClr>
            </a:pPr>
            <a:r>
              <a:rPr lang="en-US" sz="7200" smtClean="0">
                <a:solidFill>
                  <a:prstClr val="black"/>
                </a:solidFill>
              </a:rPr>
              <a:t>Additional possibilities include lists of lists, tuples of tuples, tuples of lists, etc.</a:t>
            </a:r>
          </a:p>
          <a:p>
            <a:pPr marL="571500" indent="-571500">
              <a:buClr>
                <a:srgbClr val="8C7B70"/>
              </a:buClr>
            </a:pPr>
            <a:r>
              <a:rPr lang="en-US" sz="7200" smtClean="0">
                <a:solidFill>
                  <a:prstClr val="black"/>
                </a:solidFill>
              </a:rPr>
              <a:t>Suffice it to say that there are many possible permutations of nested structures.</a:t>
            </a:r>
          </a:p>
          <a:p>
            <a:pPr marL="571500" indent="-571500">
              <a:buClr>
                <a:srgbClr val="8C7B70"/>
              </a:buClr>
            </a:pPr>
            <a:r>
              <a:rPr lang="en-US" sz="7200" smtClean="0">
                <a:solidFill>
                  <a:prstClr val="black"/>
                </a:solidFill>
              </a:rPr>
              <a:t>Structures can also go deeper, as in lists of lists of lists…</a:t>
            </a:r>
            <a:endParaRPr lang="en-US" sz="72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28402460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 &amp; Tuples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62</a:t>
            </a:fld>
            <a:endParaRPr kumimoji="0" lang="en-US"/>
          </a:p>
        </p:txBody>
      </p:sp>
      <p:sp>
        <p:nvSpPr>
          <p:cNvPr id="5" name="Content Placeholder 4"/>
          <p:cNvSpPr>
            <a:spLocks noGrp="1"/>
          </p:cNvSpPr>
          <p:nvPr>
            <p:ph sz="quarter" idx="1"/>
          </p:nvPr>
        </p:nvSpPr>
        <p:spPr/>
        <p:txBody>
          <a:bodyPr>
            <a:normAutofit fontScale="92500"/>
          </a:bodyPr>
          <a:lstStyle/>
          <a:p>
            <a:pPr marL="571500" indent="-571500">
              <a:buClr>
                <a:srgbClr val="8C7B70"/>
              </a:buClr>
            </a:pPr>
            <a:r>
              <a:rPr lang="en-US" sz="3600" b="1" i="1">
                <a:solidFill>
                  <a:prstClr val="black"/>
                </a:solidFill>
              </a:rPr>
              <a:t>l</a:t>
            </a:r>
            <a:r>
              <a:rPr lang="en-US" sz="3600" b="1" i="1" smtClean="0">
                <a:solidFill>
                  <a:prstClr val="black"/>
                </a:solidFill>
              </a:rPr>
              <a:t>ists</a:t>
            </a:r>
            <a:r>
              <a:rPr lang="en-US" sz="3600" smtClean="0">
                <a:solidFill>
                  <a:prstClr val="black"/>
                </a:solidFill>
              </a:rPr>
              <a:t> are used more frequently than </a:t>
            </a:r>
            <a:r>
              <a:rPr lang="en-US" sz="3600" b="1" i="1" smtClean="0">
                <a:solidFill>
                  <a:prstClr val="black"/>
                </a:solidFill>
              </a:rPr>
              <a:t>tuples</a:t>
            </a:r>
            <a:r>
              <a:rPr lang="en-US" sz="3600" smtClean="0">
                <a:solidFill>
                  <a:prstClr val="black"/>
                </a:solidFill>
              </a:rPr>
              <a:t>, because they are </a:t>
            </a:r>
            <a:r>
              <a:rPr lang="en-US" sz="3600" b="1" i="1" smtClean="0">
                <a:solidFill>
                  <a:prstClr val="black"/>
                </a:solidFill>
              </a:rPr>
              <a:t>mutable</a:t>
            </a:r>
            <a:r>
              <a:rPr lang="en-US" sz="3600" smtClean="0">
                <a:solidFill>
                  <a:prstClr val="black"/>
                </a:solidFill>
              </a:rPr>
              <a:t>.</a:t>
            </a:r>
          </a:p>
          <a:p>
            <a:pPr marL="571500" indent="-571500">
              <a:buClr>
                <a:srgbClr val="8C7B70"/>
              </a:buClr>
            </a:pPr>
            <a:r>
              <a:rPr lang="en-US" sz="3600" smtClean="0">
                <a:solidFill>
                  <a:prstClr val="black"/>
                </a:solidFill>
              </a:rPr>
              <a:t>For return statements, </a:t>
            </a:r>
            <a:r>
              <a:rPr lang="en-US" sz="3600" b="1" i="1" smtClean="0">
                <a:solidFill>
                  <a:prstClr val="black"/>
                </a:solidFill>
              </a:rPr>
              <a:t>tuples</a:t>
            </a:r>
            <a:r>
              <a:rPr lang="en-US" sz="3600" smtClean="0">
                <a:solidFill>
                  <a:prstClr val="black"/>
                </a:solidFill>
              </a:rPr>
              <a:t> are often syntactically simpler to create than a </a:t>
            </a:r>
            <a:r>
              <a:rPr lang="en-US" sz="3600" b="1" i="1" smtClean="0">
                <a:solidFill>
                  <a:prstClr val="black"/>
                </a:solidFill>
              </a:rPr>
              <a:t>list</a:t>
            </a:r>
            <a:r>
              <a:rPr lang="en-US" sz="3600" smtClean="0">
                <a:solidFill>
                  <a:prstClr val="black"/>
                </a:solidFill>
              </a:rPr>
              <a:t>.</a:t>
            </a:r>
          </a:p>
          <a:p>
            <a:pPr marL="571500" indent="-571500">
              <a:buClr>
                <a:srgbClr val="8C7B70"/>
              </a:buClr>
            </a:pPr>
            <a:r>
              <a:rPr lang="en-US" sz="3600" b="1" i="1">
                <a:solidFill>
                  <a:prstClr val="black"/>
                </a:solidFill>
              </a:rPr>
              <a:t>t</a:t>
            </a:r>
            <a:r>
              <a:rPr lang="en-US" sz="3600" b="1" i="1" smtClean="0">
                <a:solidFill>
                  <a:prstClr val="black"/>
                </a:solidFill>
              </a:rPr>
              <a:t>uples</a:t>
            </a:r>
            <a:r>
              <a:rPr lang="en-US" sz="3600" smtClean="0">
                <a:solidFill>
                  <a:prstClr val="black"/>
                </a:solidFill>
              </a:rPr>
              <a:t> make good </a:t>
            </a:r>
            <a:r>
              <a:rPr lang="en-US" sz="3600" b="1" i="1" smtClean="0">
                <a:solidFill>
                  <a:prstClr val="black"/>
                </a:solidFill>
              </a:rPr>
              <a:t>dictionary keys</a:t>
            </a:r>
            <a:r>
              <a:rPr lang="en-US" sz="3600" smtClean="0">
                <a:solidFill>
                  <a:prstClr val="black"/>
                </a:solidFill>
              </a:rPr>
              <a:t>.</a:t>
            </a:r>
          </a:p>
          <a:p>
            <a:pPr marL="571500" indent="-571500">
              <a:buClr>
                <a:srgbClr val="8C7B70"/>
              </a:buClr>
            </a:pPr>
            <a:r>
              <a:rPr lang="en-US" sz="3600" smtClean="0">
                <a:solidFill>
                  <a:prstClr val="black"/>
                </a:solidFill>
              </a:rPr>
              <a:t>Arguments to functions/methods are often best passed as </a:t>
            </a:r>
            <a:r>
              <a:rPr lang="en-US" sz="3600" b="1" i="1" smtClean="0">
                <a:solidFill>
                  <a:prstClr val="black"/>
                </a:solidFill>
              </a:rPr>
              <a:t>tuples</a:t>
            </a:r>
            <a:r>
              <a:rPr lang="en-US" sz="3600" smtClean="0">
                <a:solidFill>
                  <a:prstClr val="black"/>
                </a:solidFill>
              </a:rPr>
              <a:t>, as they avoid </a:t>
            </a:r>
            <a:r>
              <a:rPr lang="en-US" sz="3600" b="1" i="1" smtClean="0">
                <a:solidFill>
                  <a:prstClr val="black"/>
                </a:solidFill>
              </a:rPr>
              <a:t>aliasing</a:t>
            </a:r>
            <a:r>
              <a:rPr lang="en-US" sz="3600" smtClean="0">
                <a:solidFill>
                  <a:prstClr val="black"/>
                </a:solidFill>
              </a:rPr>
              <a:t> ambiguities.</a:t>
            </a:r>
          </a:p>
          <a:p>
            <a:pPr marL="0" indent="0">
              <a:buClr>
                <a:srgbClr val="8C7B70"/>
              </a:buClr>
              <a:buNone/>
            </a:pPr>
            <a:endParaRPr lang="en-US" sz="3600" smtClean="0">
              <a:solidFill>
                <a:prstClr val="black"/>
              </a:solidFill>
            </a:endParaRPr>
          </a:p>
          <a:p>
            <a:pPr marL="571500" indent="-571500">
              <a:buClr>
                <a:srgbClr val="8C7B70"/>
              </a:buClr>
            </a:pPr>
            <a:endParaRPr lang="en-US" sz="3600" b="1" i="1">
              <a:solidFill>
                <a:prstClr val="black"/>
              </a:solidFill>
            </a:endParaRPr>
          </a:p>
          <a:p>
            <a:pPr marL="0" indent="0">
              <a:buClr>
                <a:srgbClr val="8C7B70"/>
              </a:buClr>
              <a:buNone/>
            </a:pPr>
            <a:endParaRPr lang="en-US" sz="3600" smtClean="0">
              <a:solidFill>
                <a:prstClr val="black"/>
              </a:solidFill>
            </a:endParaRPr>
          </a:p>
          <a:p>
            <a:pPr marL="0" indent="0">
              <a:buClr>
                <a:srgbClr val="8C7B70"/>
              </a:buClr>
              <a:buNone/>
            </a:pPr>
            <a:endParaRPr lang="en-US" sz="1900" b="1" i="1">
              <a:solidFill>
                <a:prstClr val="black"/>
              </a:solidFill>
            </a:endParaRPr>
          </a:p>
          <a:p>
            <a:pPr marL="342900" indent="-342900">
              <a:buClr>
                <a:srgbClr val="8C7B70"/>
              </a:buClr>
            </a:pPr>
            <a:endParaRPr lang="en-US" sz="3100" smtClean="0">
              <a:solidFill>
                <a:prstClr val="black"/>
              </a:solidFill>
            </a:endParaRPr>
          </a:p>
          <a:p>
            <a:pPr marL="457200" indent="-457200"/>
            <a:endParaRPr lang="en-US" sz="3100">
              <a:solidFill>
                <a:prstClr val="black"/>
              </a:solidFill>
            </a:endParaRPr>
          </a:p>
          <a:p>
            <a:pPr marL="822960" lvl="3" indent="0">
              <a:buNone/>
            </a:pPr>
            <a:endParaRPr lang="en-US" sz="2600" b="1">
              <a:solidFill>
                <a:prstClr val="black"/>
              </a:solidFill>
            </a:endParaRPr>
          </a:p>
          <a:p>
            <a:pPr marL="822960" lvl="3" indent="0">
              <a:buNone/>
            </a:pPr>
            <a:endParaRPr lang="en-US" sz="2600" b="1">
              <a:solidFill>
                <a:prstClr val="black"/>
              </a:solidFill>
            </a:endParaRPr>
          </a:p>
          <a:p>
            <a:pPr marL="0" indent="0">
              <a:buNone/>
            </a:pPr>
            <a:endParaRPr lang="en-US" sz="3600"/>
          </a:p>
          <a:p>
            <a:pPr marL="0" indent="0">
              <a:buNone/>
            </a:pPr>
            <a:endParaRPr lang="en-US" sz="3600" smtClean="0"/>
          </a:p>
          <a:p>
            <a:endParaRPr lang="en-US" sz="3600" smtClean="0"/>
          </a:p>
          <a:p>
            <a:endParaRPr lang="en-US" sz="3600" smtClean="0"/>
          </a:p>
          <a:p>
            <a:endParaRPr lang="en-US" sz="3600" smtClean="0"/>
          </a:p>
          <a:p>
            <a:pPr marL="822960" lvl="3" indent="0">
              <a:buNone/>
            </a:pPr>
            <a:endParaRPr lang="en-US" sz="2800" b="1" i="1">
              <a:solidFill>
                <a:prstClr val="black"/>
              </a:solidFill>
            </a:endParaRPr>
          </a:p>
          <a:p>
            <a:endParaRPr lang="en-US" sz="3600"/>
          </a:p>
          <a:p>
            <a:endParaRPr lang="en-US" sz="2400" smtClean="0"/>
          </a:p>
          <a:p>
            <a:endParaRPr lang="en-US" sz="2400"/>
          </a:p>
          <a:p>
            <a:pPr marL="0" indent="0">
              <a:buNone/>
            </a:pPr>
            <a:endParaRPr lang="en-US" sz="2000">
              <a:solidFill>
                <a:schemeClr val="tx1"/>
              </a:solidFill>
            </a:endParaRPr>
          </a:p>
          <a:p>
            <a:endParaRPr lang="en-US" sz="2800" smtClean="0"/>
          </a:p>
          <a:p>
            <a:endParaRPr lang="en-US" sz="2800"/>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101661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5" name="Content Placeholder 4"/>
          <p:cNvSpPr>
            <a:spLocks noGrp="1"/>
          </p:cNvSpPr>
          <p:nvPr>
            <p:ph sz="quarter" idx="1"/>
          </p:nvPr>
        </p:nvSpPr>
        <p:spPr/>
        <p:txBody>
          <a:bodyPr>
            <a:normAutofit fontScale="92500" lnSpcReduction="10000"/>
          </a:bodyPr>
          <a:lstStyle/>
          <a:p>
            <a:r>
              <a:rPr lang="en-US" sz="3200" smtClean="0"/>
              <a:t>Order has no bearing upon the use of a dictionary.</a:t>
            </a:r>
          </a:p>
          <a:p>
            <a:r>
              <a:rPr lang="en-US" sz="3200" smtClean="0"/>
              <a:t>You look up any given element value based upon its associated key.</a:t>
            </a:r>
          </a:p>
          <a:p>
            <a:pPr marL="822960" lvl="3" indent="0">
              <a:buNone/>
            </a:pPr>
            <a:r>
              <a:rPr lang="en-US" sz="2800" b="1" i="1">
                <a:solidFill>
                  <a:schemeClr val="tx1"/>
                </a:solidFill>
              </a:rPr>
              <a:t>print(eng2sp['happy'])</a:t>
            </a:r>
          </a:p>
          <a:p>
            <a:pPr marL="822960" lvl="3" indent="0">
              <a:buNone/>
            </a:pPr>
            <a:r>
              <a:rPr lang="en-US" sz="2800" b="1" smtClean="0">
                <a:solidFill>
                  <a:schemeClr val="tx1"/>
                </a:solidFill>
              </a:rPr>
              <a:t>allegre</a:t>
            </a:r>
            <a:endParaRPr lang="en-US" sz="2800" b="1">
              <a:solidFill>
                <a:schemeClr val="tx1"/>
              </a:solidFill>
            </a:endParaRPr>
          </a:p>
          <a:p>
            <a:pPr marL="822960" lvl="3" indent="0">
              <a:buNone/>
            </a:pPr>
            <a:r>
              <a:rPr lang="en-US" sz="2800" b="1" i="1" smtClean="0">
                <a:solidFill>
                  <a:schemeClr val="tx1"/>
                </a:solidFill>
              </a:rPr>
              <a:t>print(eng2sp</a:t>
            </a:r>
            <a:r>
              <a:rPr lang="en-US" sz="2800" b="1" i="1">
                <a:solidFill>
                  <a:schemeClr val="tx1"/>
                </a:solidFill>
              </a:rPr>
              <a:t>['relaxed'])</a:t>
            </a:r>
          </a:p>
          <a:p>
            <a:pPr marL="822960" lvl="3" indent="0">
              <a:buNone/>
            </a:pPr>
            <a:r>
              <a:rPr lang="en-US" sz="2800" b="1">
                <a:solidFill>
                  <a:schemeClr val="tx1"/>
                </a:solidFill>
              </a:rPr>
              <a:t>t</a:t>
            </a:r>
            <a:r>
              <a:rPr lang="en-US" sz="2800" b="1" smtClean="0">
                <a:solidFill>
                  <a:schemeClr val="tx1"/>
                </a:solidFill>
              </a:rPr>
              <a:t>ranquilo</a:t>
            </a:r>
            <a:endParaRPr lang="en-US" sz="2800" b="1" smtClean="0">
              <a:solidFill>
                <a:schemeClr val="tx1"/>
              </a:solidFill>
            </a:endParaRPr>
          </a:p>
          <a:p>
            <a:pPr marL="822960" lvl="3" indent="0">
              <a:buNone/>
            </a:pPr>
            <a:endParaRPr lang="en-US" sz="2800" b="1">
              <a:solidFill>
                <a:schemeClr val="tx1"/>
              </a:solidFill>
            </a:endParaRPr>
          </a:p>
          <a:p>
            <a:r>
              <a:rPr lang="en-US" sz="3200" smtClean="0"/>
              <a:t>A </a:t>
            </a:r>
            <a:r>
              <a:rPr lang="en-US" sz="3200" b="1" i="1" smtClean="0"/>
              <a:t>dictionary</a:t>
            </a:r>
            <a:r>
              <a:rPr lang="en-US" sz="3200" smtClean="0"/>
              <a:t> is an </a:t>
            </a:r>
            <a:r>
              <a:rPr lang="en-US" sz="3200" b="1" i="1" smtClean="0"/>
              <a:t>associative lookup</a:t>
            </a:r>
            <a:r>
              <a:rPr lang="en-US" sz="3200" smtClean="0"/>
              <a:t>.</a:t>
            </a:r>
          </a:p>
        </p:txBody>
      </p:sp>
    </p:spTree>
    <p:extLst>
      <p:ext uri="{BB962C8B-B14F-4D97-AF65-F5344CB8AC3E}">
        <p14:creationId xmlns:p14="http://schemas.microsoft.com/office/powerpoint/2010/main" val="2561076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a:p>
        </p:txBody>
      </p:sp>
      <p:sp>
        <p:nvSpPr>
          <p:cNvPr id="5" name="Content Placeholder 4"/>
          <p:cNvSpPr>
            <a:spLocks noGrp="1"/>
          </p:cNvSpPr>
          <p:nvPr>
            <p:ph sz="quarter" idx="1"/>
          </p:nvPr>
        </p:nvSpPr>
        <p:spPr/>
        <p:txBody>
          <a:bodyPr>
            <a:normAutofit lnSpcReduction="10000"/>
          </a:bodyPr>
          <a:lstStyle/>
          <a:p>
            <a:r>
              <a:rPr lang="en-US" sz="3200" smtClean="0"/>
              <a:t>The </a:t>
            </a:r>
            <a:r>
              <a:rPr lang="en-US" sz="3200" b="1" i="1" smtClean="0"/>
              <a:t>len()</a:t>
            </a:r>
            <a:r>
              <a:rPr lang="en-US" sz="3200" smtClean="0"/>
              <a:t> function returns the number of key-values pairs of a given dictionary.</a:t>
            </a:r>
          </a:p>
          <a:p>
            <a:pPr marL="822960" lvl="3" indent="0">
              <a:buNone/>
            </a:pPr>
            <a:r>
              <a:rPr lang="en-US" sz="2800" b="1" i="1" smtClean="0">
                <a:solidFill>
                  <a:schemeClr val="tx1"/>
                </a:solidFill>
              </a:rPr>
              <a:t>print(len(eng2sp))</a:t>
            </a:r>
            <a:endParaRPr lang="en-US" sz="2800" b="1" i="1">
              <a:solidFill>
                <a:schemeClr val="tx1"/>
              </a:solidFill>
            </a:endParaRPr>
          </a:p>
          <a:p>
            <a:pPr marL="822960" lvl="3" indent="0">
              <a:buNone/>
            </a:pPr>
            <a:r>
              <a:rPr lang="en-US" sz="2800" b="1" smtClean="0">
                <a:solidFill>
                  <a:schemeClr val="tx1"/>
                </a:solidFill>
              </a:rPr>
              <a:t>4</a:t>
            </a:r>
            <a:endParaRPr lang="en-US" sz="2800" b="1">
              <a:solidFill>
                <a:schemeClr val="tx1"/>
              </a:solidFill>
            </a:endParaRPr>
          </a:p>
          <a:p>
            <a:pPr marL="822960" lvl="3" indent="0">
              <a:buNone/>
            </a:pPr>
            <a:endParaRPr lang="en-US" sz="2800" b="1">
              <a:solidFill>
                <a:schemeClr val="tx1"/>
              </a:solidFill>
            </a:endParaRPr>
          </a:p>
          <a:p>
            <a:r>
              <a:rPr lang="en-US" sz="3200" smtClean="0"/>
              <a:t>The </a:t>
            </a:r>
            <a:r>
              <a:rPr lang="en-US" sz="3200" b="1" i="1" smtClean="0"/>
              <a:t>in</a:t>
            </a:r>
            <a:r>
              <a:rPr lang="en-US" sz="3200" smtClean="0"/>
              <a:t> operator indicates whether or not an operand is a key within a given dictionary.</a:t>
            </a:r>
          </a:p>
          <a:p>
            <a:pPr marL="822960" lvl="6" indent="0">
              <a:buClr>
                <a:schemeClr val="accent1"/>
              </a:buClr>
              <a:buSzPct val="85000"/>
              <a:buNone/>
            </a:pPr>
            <a:r>
              <a:rPr lang="en-US" sz="2800" b="1" i="1" smtClean="0"/>
              <a:t>'funny' in eng2sp</a:t>
            </a:r>
          </a:p>
          <a:p>
            <a:pPr marL="822960" lvl="6" indent="0">
              <a:buClr>
                <a:schemeClr val="accent1"/>
              </a:buClr>
              <a:buSzPct val="85000"/>
              <a:buNone/>
            </a:pPr>
            <a:r>
              <a:rPr lang="en-US" sz="2800" b="1"/>
              <a:t>True</a:t>
            </a:r>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345520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Dictionaries</a:t>
            </a:r>
            <a:endParaRPr lang="en-US"/>
          </a:p>
        </p:txBody>
      </p:sp>
      <p:sp>
        <p:nvSpPr>
          <p:cNvPr id="3" name="Footer Placeholder 2"/>
          <p:cNvSpPr>
            <a:spLocks noGrp="1"/>
          </p:cNvSpPr>
          <p:nvPr>
            <p:ph type="ftr" sz="quarter" idx="11"/>
          </p:nvPr>
        </p:nvSpPr>
        <p:spPr/>
        <p:txBody>
          <a:bodyPr/>
          <a:lstStyle/>
          <a:p>
            <a:r>
              <a:rPr kumimoji="0" lang="en-US" smtClean="0"/>
              <a:t>Copyright © 2015 Walter Wesley All Rights Reserved</a:t>
            </a:r>
            <a:endParaRPr kumimoji="0" lang="en-US"/>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a:p>
        </p:txBody>
      </p:sp>
      <p:sp>
        <p:nvSpPr>
          <p:cNvPr id="5" name="Content Placeholder 4"/>
          <p:cNvSpPr>
            <a:spLocks noGrp="1"/>
          </p:cNvSpPr>
          <p:nvPr>
            <p:ph sz="quarter" idx="1"/>
          </p:nvPr>
        </p:nvSpPr>
        <p:spPr/>
        <p:txBody>
          <a:bodyPr>
            <a:normAutofit/>
          </a:bodyPr>
          <a:lstStyle/>
          <a:p>
            <a:r>
              <a:rPr lang="en-US" sz="3200" smtClean="0"/>
              <a:t>Note that the</a:t>
            </a:r>
            <a:r>
              <a:rPr lang="en-US" sz="3200" b="1" i="1" smtClean="0"/>
              <a:t> in</a:t>
            </a:r>
            <a:r>
              <a:rPr lang="en-US" sz="3200" smtClean="0"/>
              <a:t> operator searches for a key, not a value.</a:t>
            </a:r>
          </a:p>
          <a:p>
            <a:pPr marL="0" indent="0">
              <a:buNone/>
            </a:pPr>
            <a:endParaRPr lang="en-US" sz="3200" smtClean="0"/>
          </a:p>
          <a:p>
            <a:pPr marL="822960" lvl="6" indent="0">
              <a:buClr>
                <a:schemeClr val="accent1"/>
              </a:buClr>
              <a:buSzPct val="85000"/>
              <a:buNone/>
            </a:pPr>
            <a:r>
              <a:rPr lang="en-US" sz="3200" b="1" i="1" smtClean="0"/>
              <a:t>'chistoso' in eng2sp</a:t>
            </a:r>
          </a:p>
          <a:p>
            <a:pPr marL="822960" lvl="6" indent="0">
              <a:buClr>
                <a:schemeClr val="accent1"/>
              </a:buClr>
              <a:buSzPct val="85000"/>
              <a:buNone/>
            </a:pPr>
            <a:r>
              <a:rPr lang="en-US" sz="3200" b="1" smtClean="0"/>
              <a:t>False</a:t>
            </a:r>
          </a:p>
          <a:p>
            <a:pPr marL="822960" lvl="6" indent="0">
              <a:buClr>
                <a:schemeClr val="accent1"/>
              </a:buClr>
              <a:buSzPct val="85000"/>
              <a:buNone/>
            </a:pPr>
            <a:r>
              <a:rPr lang="en-US" sz="3200" b="1"/>
              <a:t>'relaxed' in eng2sp</a:t>
            </a:r>
          </a:p>
          <a:p>
            <a:pPr marL="822960" lvl="6" indent="0">
              <a:buClr>
                <a:schemeClr val="accent1"/>
              </a:buClr>
              <a:buSzPct val="85000"/>
              <a:buNone/>
            </a:pPr>
            <a:r>
              <a:rPr lang="en-US" sz="3200" b="1" smtClean="0"/>
              <a:t>True</a:t>
            </a:r>
            <a:endParaRPr lang="en-US" sz="3200" b="1"/>
          </a:p>
          <a:p>
            <a:pPr marL="822960" lvl="6" indent="0">
              <a:buClr>
                <a:schemeClr val="accent1"/>
              </a:buClr>
              <a:buSzPct val="85000"/>
              <a:buNone/>
            </a:pPr>
            <a:endParaRPr lang="en-US" sz="2800" b="1"/>
          </a:p>
          <a:p>
            <a:pPr marL="822960" lvl="6" indent="0">
              <a:buClr>
                <a:schemeClr val="accent1"/>
              </a:buClr>
              <a:buSzPct val="85000"/>
              <a:buNone/>
            </a:pPr>
            <a:endParaRPr lang="en-US" sz="2800" b="1" i="1"/>
          </a:p>
          <a:p>
            <a:endParaRPr lang="en-US" sz="3200" smtClean="0"/>
          </a:p>
        </p:txBody>
      </p:sp>
    </p:spTree>
    <p:extLst>
      <p:ext uri="{BB962C8B-B14F-4D97-AF65-F5344CB8AC3E}">
        <p14:creationId xmlns:p14="http://schemas.microsoft.com/office/powerpoint/2010/main" val="19931636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FI_Lesson_1">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PFI_Lesson_1</Template>
  <TotalTime>44859</TotalTime>
  <Words>4805</Words>
  <Application>Microsoft Office PowerPoint</Application>
  <PresentationFormat>On-screen Show (4:3)</PresentationFormat>
  <Paragraphs>1189</Paragraphs>
  <Slides>62</Slides>
  <Notes>58</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PFI_Lesson_1</vt:lpstr>
      <vt:lpstr>Python for Informatics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Dictionaries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Tuples</vt:lpstr>
      <vt:lpstr>Dictionaries &amp; Tuples</vt:lpstr>
      <vt:lpstr>Dictionaries &amp; Tuples</vt:lpstr>
      <vt:lpstr>Dictionaries &amp; Tuples</vt:lpstr>
      <vt:lpstr>Dictionaries &amp; Tuples</vt:lpstr>
      <vt:lpstr>Dictionaries &amp; Tuples</vt:lpstr>
      <vt:lpstr>Dictionaries &amp; Tuples</vt:lpstr>
      <vt:lpstr>Dictionaries &amp; Tuples</vt:lpstr>
      <vt:lpstr>Dictionaries &amp; Tuples</vt:lpstr>
      <vt:lpstr>Dictionaries &amp; Tuples</vt:lpstr>
      <vt:lpstr>Dictionaries &amp; Tuples</vt:lpstr>
      <vt:lpstr>Dictionaries &amp; Tuples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Informatics</dc:title>
  <dc:creator>Walter D. Wesley</dc:creator>
  <cp:lastModifiedBy>Walter D. Wesley</cp:lastModifiedBy>
  <cp:revision>360</cp:revision>
  <dcterms:created xsi:type="dcterms:W3CDTF">2015-08-07T22:29:06Z</dcterms:created>
  <dcterms:modified xsi:type="dcterms:W3CDTF">2015-10-21T02:59:16Z</dcterms:modified>
</cp:coreProperties>
</file>