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56"/>
  </p:notesMasterIdLst>
  <p:handoutMasterIdLst>
    <p:handoutMasterId r:id="rId57"/>
  </p:handoutMasterIdLst>
  <p:sldIdLst>
    <p:sldId id="256" r:id="rId2"/>
    <p:sldId id="307" r:id="rId3"/>
    <p:sldId id="310" r:id="rId4"/>
    <p:sldId id="308" r:id="rId5"/>
    <p:sldId id="309" r:id="rId6"/>
    <p:sldId id="311" r:id="rId7"/>
    <p:sldId id="312" r:id="rId8"/>
    <p:sldId id="313" r:id="rId9"/>
    <p:sldId id="314" r:id="rId10"/>
    <p:sldId id="315" r:id="rId11"/>
    <p:sldId id="316" r:id="rId12"/>
    <p:sldId id="317" r:id="rId13"/>
    <p:sldId id="318" r:id="rId14"/>
    <p:sldId id="319" r:id="rId15"/>
    <p:sldId id="320" r:id="rId16"/>
    <p:sldId id="322" r:id="rId17"/>
    <p:sldId id="321" r:id="rId18"/>
    <p:sldId id="323" r:id="rId19"/>
    <p:sldId id="324" r:id="rId20"/>
    <p:sldId id="326" r:id="rId21"/>
    <p:sldId id="327" r:id="rId22"/>
    <p:sldId id="325" r:id="rId23"/>
    <p:sldId id="328" r:id="rId24"/>
    <p:sldId id="329" r:id="rId25"/>
    <p:sldId id="330" r:id="rId26"/>
    <p:sldId id="331" r:id="rId27"/>
    <p:sldId id="332" r:id="rId28"/>
    <p:sldId id="333" r:id="rId29"/>
    <p:sldId id="334" r:id="rId30"/>
    <p:sldId id="335" r:id="rId31"/>
    <p:sldId id="336" r:id="rId32"/>
    <p:sldId id="337" r:id="rId33"/>
    <p:sldId id="338" r:id="rId34"/>
    <p:sldId id="340" r:id="rId35"/>
    <p:sldId id="339" r:id="rId36"/>
    <p:sldId id="341" r:id="rId37"/>
    <p:sldId id="342" r:id="rId38"/>
    <p:sldId id="343" r:id="rId39"/>
    <p:sldId id="344" r:id="rId40"/>
    <p:sldId id="345" r:id="rId41"/>
    <p:sldId id="346" r:id="rId42"/>
    <p:sldId id="347" r:id="rId43"/>
    <p:sldId id="348" r:id="rId44"/>
    <p:sldId id="349" r:id="rId45"/>
    <p:sldId id="350" r:id="rId46"/>
    <p:sldId id="351" r:id="rId47"/>
    <p:sldId id="352" r:id="rId48"/>
    <p:sldId id="353" r:id="rId49"/>
    <p:sldId id="354" r:id="rId50"/>
    <p:sldId id="355" r:id="rId51"/>
    <p:sldId id="356" r:id="rId52"/>
    <p:sldId id="357" r:id="rId53"/>
    <p:sldId id="358" r:id="rId54"/>
    <p:sldId id="359"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29" autoAdjust="0"/>
  </p:normalViewPr>
  <p:slideViewPr>
    <p:cSldViewPr>
      <p:cViewPr>
        <p:scale>
          <a:sx n="80" d="100"/>
          <a:sy n="80" d="100"/>
        </p:scale>
        <p:origin x="-216" y="22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34807AF-FF07-4AF0-BB3D-F1A05E365700}" type="datetimeFigureOut">
              <a:rPr lang="en-US" smtClean="0"/>
              <a:t>10/27/2015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Copyright 2015 Walter Wesley -- Slides cannot be used without permission.</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CFA9230-E5EE-4CB8-A826-1FC5D01136E0}" type="slidenum">
              <a:rPr lang="en-US" smtClean="0"/>
              <a:t>‹#›</a:t>
            </a:fld>
            <a:endParaRPr lang="en-US"/>
          </a:p>
        </p:txBody>
      </p:sp>
    </p:spTree>
    <p:extLst>
      <p:ext uri="{BB962C8B-B14F-4D97-AF65-F5344CB8AC3E}">
        <p14:creationId xmlns:p14="http://schemas.microsoft.com/office/powerpoint/2010/main" val="321303588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4245B3-CBC8-405E-A25A-EC9246F094AF}" type="datetimeFigureOut">
              <a:rPr lang="en-US" smtClean="0"/>
              <a:t>10/27/2015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Copyright 2015 Walter Wesley -- Slides cannot be used without permission.</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4EB6A6-AF8E-4D18-8051-183E9D4D3771}" type="slidenum">
              <a:rPr lang="en-US" smtClean="0"/>
              <a:t>‹#›</a:t>
            </a:fld>
            <a:endParaRPr lang="en-US"/>
          </a:p>
        </p:txBody>
      </p:sp>
    </p:spTree>
    <p:extLst>
      <p:ext uri="{BB962C8B-B14F-4D97-AF65-F5344CB8AC3E}">
        <p14:creationId xmlns:p14="http://schemas.microsoft.com/office/powerpoint/2010/main" val="282621860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20</a:t>
            </a:fld>
            <a:endParaRPr lang="en-US"/>
          </a:p>
        </p:txBody>
      </p:sp>
    </p:spTree>
    <p:extLst>
      <p:ext uri="{BB962C8B-B14F-4D97-AF65-F5344CB8AC3E}">
        <p14:creationId xmlns:p14="http://schemas.microsoft.com/office/powerpoint/2010/main" val="19722825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30</a:t>
            </a:fld>
            <a:endParaRPr lang="en-US"/>
          </a:p>
        </p:txBody>
      </p:sp>
    </p:spTree>
    <p:extLst>
      <p:ext uri="{BB962C8B-B14F-4D97-AF65-F5344CB8AC3E}">
        <p14:creationId xmlns:p14="http://schemas.microsoft.com/office/powerpoint/2010/main" val="1972282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31</a:t>
            </a:fld>
            <a:endParaRPr lang="en-US"/>
          </a:p>
        </p:txBody>
      </p:sp>
    </p:spTree>
    <p:extLst>
      <p:ext uri="{BB962C8B-B14F-4D97-AF65-F5344CB8AC3E}">
        <p14:creationId xmlns:p14="http://schemas.microsoft.com/office/powerpoint/2010/main" val="1972282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32</a:t>
            </a:fld>
            <a:endParaRPr lang="en-US"/>
          </a:p>
        </p:txBody>
      </p:sp>
    </p:spTree>
    <p:extLst>
      <p:ext uri="{BB962C8B-B14F-4D97-AF65-F5344CB8AC3E}">
        <p14:creationId xmlns:p14="http://schemas.microsoft.com/office/powerpoint/2010/main" val="19722825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33</a:t>
            </a:fld>
            <a:endParaRPr lang="en-US"/>
          </a:p>
        </p:txBody>
      </p:sp>
    </p:spTree>
    <p:extLst>
      <p:ext uri="{BB962C8B-B14F-4D97-AF65-F5344CB8AC3E}">
        <p14:creationId xmlns:p14="http://schemas.microsoft.com/office/powerpoint/2010/main" val="1972282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34</a:t>
            </a:fld>
            <a:endParaRPr lang="en-US"/>
          </a:p>
        </p:txBody>
      </p:sp>
    </p:spTree>
    <p:extLst>
      <p:ext uri="{BB962C8B-B14F-4D97-AF65-F5344CB8AC3E}">
        <p14:creationId xmlns:p14="http://schemas.microsoft.com/office/powerpoint/2010/main" val="19722825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35</a:t>
            </a:fld>
            <a:endParaRPr lang="en-US"/>
          </a:p>
        </p:txBody>
      </p:sp>
    </p:spTree>
    <p:extLst>
      <p:ext uri="{BB962C8B-B14F-4D97-AF65-F5344CB8AC3E}">
        <p14:creationId xmlns:p14="http://schemas.microsoft.com/office/powerpoint/2010/main" val="1972282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36</a:t>
            </a:fld>
            <a:endParaRPr lang="en-US"/>
          </a:p>
        </p:txBody>
      </p:sp>
    </p:spTree>
    <p:extLst>
      <p:ext uri="{BB962C8B-B14F-4D97-AF65-F5344CB8AC3E}">
        <p14:creationId xmlns:p14="http://schemas.microsoft.com/office/powerpoint/2010/main" val="1972282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37</a:t>
            </a:fld>
            <a:endParaRPr lang="en-US"/>
          </a:p>
        </p:txBody>
      </p:sp>
    </p:spTree>
    <p:extLst>
      <p:ext uri="{BB962C8B-B14F-4D97-AF65-F5344CB8AC3E}">
        <p14:creationId xmlns:p14="http://schemas.microsoft.com/office/powerpoint/2010/main" val="19722825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38</a:t>
            </a:fld>
            <a:endParaRPr lang="en-US"/>
          </a:p>
        </p:txBody>
      </p:sp>
    </p:spTree>
    <p:extLst>
      <p:ext uri="{BB962C8B-B14F-4D97-AF65-F5344CB8AC3E}">
        <p14:creationId xmlns:p14="http://schemas.microsoft.com/office/powerpoint/2010/main" val="19722825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39</a:t>
            </a:fld>
            <a:endParaRPr lang="en-US"/>
          </a:p>
        </p:txBody>
      </p:sp>
    </p:spTree>
    <p:extLst>
      <p:ext uri="{BB962C8B-B14F-4D97-AF65-F5344CB8AC3E}">
        <p14:creationId xmlns:p14="http://schemas.microsoft.com/office/powerpoint/2010/main" val="1972282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21</a:t>
            </a:fld>
            <a:endParaRPr lang="en-US"/>
          </a:p>
        </p:txBody>
      </p:sp>
    </p:spTree>
    <p:extLst>
      <p:ext uri="{BB962C8B-B14F-4D97-AF65-F5344CB8AC3E}">
        <p14:creationId xmlns:p14="http://schemas.microsoft.com/office/powerpoint/2010/main" val="19722825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40</a:t>
            </a:fld>
            <a:endParaRPr lang="en-US"/>
          </a:p>
        </p:txBody>
      </p:sp>
    </p:spTree>
    <p:extLst>
      <p:ext uri="{BB962C8B-B14F-4D97-AF65-F5344CB8AC3E}">
        <p14:creationId xmlns:p14="http://schemas.microsoft.com/office/powerpoint/2010/main" val="19722825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41</a:t>
            </a:fld>
            <a:endParaRPr lang="en-US"/>
          </a:p>
        </p:txBody>
      </p:sp>
    </p:spTree>
    <p:extLst>
      <p:ext uri="{BB962C8B-B14F-4D97-AF65-F5344CB8AC3E}">
        <p14:creationId xmlns:p14="http://schemas.microsoft.com/office/powerpoint/2010/main" val="19722825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42</a:t>
            </a:fld>
            <a:endParaRPr lang="en-US"/>
          </a:p>
        </p:txBody>
      </p:sp>
    </p:spTree>
    <p:extLst>
      <p:ext uri="{BB962C8B-B14F-4D97-AF65-F5344CB8AC3E}">
        <p14:creationId xmlns:p14="http://schemas.microsoft.com/office/powerpoint/2010/main" val="19722825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43</a:t>
            </a:fld>
            <a:endParaRPr lang="en-US"/>
          </a:p>
        </p:txBody>
      </p:sp>
    </p:spTree>
    <p:extLst>
      <p:ext uri="{BB962C8B-B14F-4D97-AF65-F5344CB8AC3E}">
        <p14:creationId xmlns:p14="http://schemas.microsoft.com/office/powerpoint/2010/main" val="19722825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44</a:t>
            </a:fld>
            <a:endParaRPr lang="en-US"/>
          </a:p>
        </p:txBody>
      </p:sp>
    </p:spTree>
    <p:extLst>
      <p:ext uri="{BB962C8B-B14F-4D97-AF65-F5344CB8AC3E}">
        <p14:creationId xmlns:p14="http://schemas.microsoft.com/office/powerpoint/2010/main" val="19722825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45</a:t>
            </a:fld>
            <a:endParaRPr lang="en-US"/>
          </a:p>
        </p:txBody>
      </p:sp>
    </p:spTree>
    <p:extLst>
      <p:ext uri="{BB962C8B-B14F-4D97-AF65-F5344CB8AC3E}">
        <p14:creationId xmlns:p14="http://schemas.microsoft.com/office/powerpoint/2010/main" val="19722825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46</a:t>
            </a:fld>
            <a:endParaRPr lang="en-US"/>
          </a:p>
        </p:txBody>
      </p:sp>
    </p:spTree>
    <p:extLst>
      <p:ext uri="{BB962C8B-B14F-4D97-AF65-F5344CB8AC3E}">
        <p14:creationId xmlns:p14="http://schemas.microsoft.com/office/powerpoint/2010/main" val="19722825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47</a:t>
            </a:fld>
            <a:endParaRPr lang="en-US"/>
          </a:p>
        </p:txBody>
      </p:sp>
    </p:spTree>
    <p:extLst>
      <p:ext uri="{BB962C8B-B14F-4D97-AF65-F5344CB8AC3E}">
        <p14:creationId xmlns:p14="http://schemas.microsoft.com/office/powerpoint/2010/main" val="19722825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48</a:t>
            </a:fld>
            <a:endParaRPr lang="en-US"/>
          </a:p>
        </p:txBody>
      </p:sp>
    </p:spTree>
    <p:extLst>
      <p:ext uri="{BB962C8B-B14F-4D97-AF65-F5344CB8AC3E}">
        <p14:creationId xmlns:p14="http://schemas.microsoft.com/office/powerpoint/2010/main" val="19722825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49</a:t>
            </a:fld>
            <a:endParaRPr lang="en-US"/>
          </a:p>
        </p:txBody>
      </p:sp>
    </p:spTree>
    <p:extLst>
      <p:ext uri="{BB962C8B-B14F-4D97-AF65-F5344CB8AC3E}">
        <p14:creationId xmlns:p14="http://schemas.microsoft.com/office/powerpoint/2010/main" val="1972282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23</a:t>
            </a:fld>
            <a:endParaRPr lang="en-US"/>
          </a:p>
        </p:txBody>
      </p:sp>
    </p:spTree>
    <p:extLst>
      <p:ext uri="{BB962C8B-B14F-4D97-AF65-F5344CB8AC3E}">
        <p14:creationId xmlns:p14="http://schemas.microsoft.com/office/powerpoint/2010/main" val="19722825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50</a:t>
            </a:fld>
            <a:endParaRPr lang="en-US"/>
          </a:p>
        </p:txBody>
      </p:sp>
    </p:spTree>
    <p:extLst>
      <p:ext uri="{BB962C8B-B14F-4D97-AF65-F5344CB8AC3E}">
        <p14:creationId xmlns:p14="http://schemas.microsoft.com/office/powerpoint/2010/main" val="19722825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51</a:t>
            </a:fld>
            <a:endParaRPr lang="en-US"/>
          </a:p>
        </p:txBody>
      </p:sp>
    </p:spTree>
    <p:extLst>
      <p:ext uri="{BB962C8B-B14F-4D97-AF65-F5344CB8AC3E}">
        <p14:creationId xmlns:p14="http://schemas.microsoft.com/office/powerpoint/2010/main" val="19722825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52</a:t>
            </a:fld>
            <a:endParaRPr lang="en-US"/>
          </a:p>
        </p:txBody>
      </p:sp>
    </p:spTree>
    <p:extLst>
      <p:ext uri="{BB962C8B-B14F-4D97-AF65-F5344CB8AC3E}">
        <p14:creationId xmlns:p14="http://schemas.microsoft.com/office/powerpoint/2010/main" val="19722825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53</a:t>
            </a:fld>
            <a:endParaRPr lang="en-US"/>
          </a:p>
        </p:txBody>
      </p:sp>
    </p:spTree>
    <p:extLst>
      <p:ext uri="{BB962C8B-B14F-4D97-AF65-F5344CB8AC3E}">
        <p14:creationId xmlns:p14="http://schemas.microsoft.com/office/powerpoint/2010/main" val="19722825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54</a:t>
            </a:fld>
            <a:endParaRPr lang="en-US"/>
          </a:p>
        </p:txBody>
      </p:sp>
    </p:spTree>
    <p:extLst>
      <p:ext uri="{BB962C8B-B14F-4D97-AF65-F5344CB8AC3E}">
        <p14:creationId xmlns:p14="http://schemas.microsoft.com/office/powerpoint/2010/main" val="1972282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24</a:t>
            </a:fld>
            <a:endParaRPr lang="en-US"/>
          </a:p>
        </p:txBody>
      </p:sp>
    </p:spTree>
    <p:extLst>
      <p:ext uri="{BB962C8B-B14F-4D97-AF65-F5344CB8AC3E}">
        <p14:creationId xmlns:p14="http://schemas.microsoft.com/office/powerpoint/2010/main" val="1972282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25</a:t>
            </a:fld>
            <a:endParaRPr lang="en-US"/>
          </a:p>
        </p:txBody>
      </p:sp>
    </p:spTree>
    <p:extLst>
      <p:ext uri="{BB962C8B-B14F-4D97-AF65-F5344CB8AC3E}">
        <p14:creationId xmlns:p14="http://schemas.microsoft.com/office/powerpoint/2010/main" val="1972282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26</a:t>
            </a:fld>
            <a:endParaRPr lang="en-US"/>
          </a:p>
        </p:txBody>
      </p:sp>
    </p:spTree>
    <p:extLst>
      <p:ext uri="{BB962C8B-B14F-4D97-AF65-F5344CB8AC3E}">
        <p14:creationId xmlns:p14="http://schemas.microsoft.com/office/powerpoint/2010/main" val="1972282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27</a:t>
            </a:fld>
            <a:endParaRPr lang="en-US"/>
          </a:p>
        </p:txBody>
      </p:sp>
    </p:spTree>
    <p:extLst>
      <p:ext uri="{BB962C8B-B14F-4D97-AF65-F5344CB8AC3E}">
        <p14:creationId xmlns:p14="http://schemas.microsoft.com/office/powerpoint/2010/main" val="1972282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28</a:t>
            </a:fld>
            <a:endParaRPr lang="en-US"/>
          </a:p>
        </p:txBody>
      </p:sp>
    </p:spTree>
    <p:extLst>
      <p:ext uri="{BB962C8B-B14F-4D97-AF65-F5344CB8AC3E}">
        <p14:creationId xmlns:p14="http://schemas.microsoft.com/office/powerpoint/2010/main" val="1972282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29</a:t>
            </a:fld>
            <a:endParaRPr lang="en-US"/>
          </a:p>
        </p:txBody>
      </p:sp>
    </p:spTree>
    <p:extLst>
      <p:ext uri="{BB962C8B-B14F-4D97-AF65-F5344CB8AC3E}">
        <p14:creationId xmlns:p14="http://schemas.microsoft.com/office/powerpoint/2010/main" val="1972282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eaLnBrk="1" latinLnBrk="0" hangingPunct="1"/>
            <a:fld id="{0497E249-3973-44BD-87EC-70A0F5C079FE}" type="datetime1">
              <a:rPr lang="en-US" smtClean="0"/>
              <a:t>10/27/2015</a:t>
            </a:fld>
            <a:endParaRPr lang="en-US" sz="1600"/>
          </a:p>
        </p:txBody>
      </p:sp>
      <p:sp>
        <p:nvSpPr>
          <p:cNvPr id="17" name="Footer Placeholder 16"/>
          <p:cNvSpPr>
            <a:spLocks noGrp="1"/>
          </p:cNvSpPr>
          <p:nvPr>
            <p:ph type="ftr" sz="quarter" idx="11"/>
          </p:nvPr>
        </p:nvSpPr>
        <p:spPr/>
        <p:txBody>
          <a:bodyPr/>
          <a:lstStyle/>
          <a:p>
            <a:r>
              <a:rPr kumimoji="0" lang="en-US" smtClean="0"/>
              <a:t>Copyright © 2015 Walter Wesley All Rights Reserved</a:t>
            </a:r>
            <a:endParaRPr kumimoji="0"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A7C8D44-3667-46F6-9772-CC52308E2A7F}" type="slidenum">
              <a:rPr kumimoji="0" lang="en-US" smtClean="0"/>
              <a:pPr eaLnBrk="1" latinLnBrk="0" hangingPunct="1"/>
              <a:t>‹#›</a:t>
            </a:fld>
            <a:endParaRPr kumimoji="0"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E794363F-6EE5-4714-8215-70D1DD62D3E4}" type="datetime1">
              <a:rPr lang="en-US" smtClean="0"/>
              <a:t>10/27/2015</a:t>
            </a:fld>
            <a:endParaRPr lang="en-US"/>
          </a:p>
        </p:txBody>
      </p:sp>
      <p:sp>
        <p:nvSpPr>
          <p:cNvPr id="5" name="Footer Placeholder 4"/>
          <p:cNvSpPr>
            <a:spLocks noGrp="1"/>
          </p:cNvSpPr>
          <p:nvPr>
            <p:ph type="ftr" sz="quarter" idx="11"/>
          </p:nvPr>
        </p:nvSpPr>
        <p:spPr/>
        <p:txBody>
          <a:bodyPr/>
          <a:lstStyle/>
          <a:p>
            <a:r>
              <a:rPr kumimoji="0" lang="en-US" smtClean="0"/>
              <a:t>Copyright © 2015 Walter Wesley All Rights Reserved</a:t>
            </a:r>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EA7C8D44-3667-46F6-9772-CC52308E2A7F}" type="slidenum">
              <a:rPr kumimoji="0" lang="en-US" smtClean="0"/>
              <a:pPr eaLnBrk="1" latinLnBrk="0" hangingPunct="1"/>
              <a:t>‹#›</a:t>
            </a:fld>
            <a:endParaRPr kumimoji="0"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26F50E30-0361-4F38-9BA7-41277ECFFBE0}" type="datetime1">
              <a:rPr lang="en-US" smtClean="0"/>
              <a:t>10/27/2015</a:t>
            </a:fld>
            <a:endParaRPr lang="en-US"/>
          </a:p>
        </p:txBody>
      </p:sp>
      <p:sp>
        <p:nvSpPr>
          <p:cNvPr id="5" name="Footer Placeholder 4"/>
          <p:cNvSpPr>
            <a:spLocks noGrp="1"/>
          </p:cNvSpPr>
          <p:nvPr>
            <p:ph type="ftr" sz="quarter" idx="11"/>
          </p:nvPr>
        </p:nvSpPr>
        <p:spPr/>
        <p:txBody>
          <a:bodyPr/>
          <a:lstStyle/>
          <a:p>
            <a:r>
              <a:rPr kumimoji="0" lang="en-US" smtClean="0"/>
              <a:t>Copyright © 2015 Walter Wesley All Rights Reserved</a:t>
            </a:r>
            <a:endParaRPr kumimoji="0"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fld id="{C88B8085-5696-484C-AD2A-FD2F0E21916B}" type="datetime1">
              <a:rPr lang="en-US" smtClean="0"/>
              <a:t>10/27/2015</a:t>
            </a:fld>
            <a:endParaRPr lang="en-US"/>
          </a:p>
        </p:txBody>
      </p:sp>
      <p:sp>
        <p:nvSpPr>
          <p:cNvPr id="5" name="Footer Placeholder 4"/>
          <p:cNvSpPr>
            <a:spLocks noGrp="1"/>
          </p:cNvSpPr>
          <p:nvPr>
            <p:ph type="ftr" sz="quarter" idx="11"/>
          </p:nvPr>
        </p:nvSpPr>
        <p:spPr>
          <a:xfrm>
            <a:off x="304800" y="6410848"/>
            <a:ext cx="4343400" cy="365760"/>
          </a:xfrm>
        </p:spPr>
        <p:txBody>
          <a:bodyPr/>
          <a:lstStyle/>
          <a:p>
            <a:r>
              <a:rPr kumimoji="0" lang="en-US" smtClean="0"/>
              <a:t>Copyright © 2015 Walter Wesley All Rights Reserved</a:t>
            </a:r>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fld id="{EA7C8D44-3667-46F6-9772-CC52308E2A7F}" type="slidenum">
              <a:rPr kumimoji="0" lang="en-US" smtClean="0"/>
              <a:pPr eaLnBrk="1" latinLnBrk="0" hangingPunct="1"/>
              <a:t>‹#›</a:t>
            </a:fld>
            <a:endParaRPr kumimoji="0"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Footer Placeholder 4"/>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Date Placeholder 3"/>
          <p:cNvSpPr>
            <a:spLocks noGrp="1"/>
          </p:cNvSpPr>
          <p:nvPr>
            <p:ph type="dt" sz="half" idx="10"/>
          </p:nvPr>
        </p:nvSpPr>
        <p:spPr/>
        <p:txBody>
          <a:bodyPr/>
          <a:lstStyle/>
          <a:p>
            <a:pPr eaLnBrk="1" latinLnBrk="0" hangingPunct="1"/>
            <a:fld id="{6E3AC250-8E80-4D58-BD0F-E1088AD151BD}" type="datetime1">
              <a:rPr lang="en-US" smtClean="0"/>
              <a:t>10/27/2015</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A7C8D44-3667-46F6-9772-CC52308E2A7F}" type="slidenum">
              <a:rPr kumimoji="0" lang="en-US" smtClean="0"/>
              <a:pPr eaLnBrk="1" latinLnBrk="0" hangingPunct="1"/>
              <a:t>‹#›</a:t>
            </a:fld>
            <a:endParaRPr kumimoji="0"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pPr eaLnBrk="1" latinLnBrk="0" hangingPunct="1"/>
            <a:fld id="{649D5442-58BA-425C-B3D7-4EC7774E0866}" type="datetime1">
              <a:rPr lang="en-US" smtClean="0"/>
              <a:t>10/27/2015</a:t>
            </a:fld>
            <a:endParaRPr lang="en-US"/>
          </a:p>
        </p:txBody>
      </p:sp>
      <p:sp>
        <p:nvSpPr>
          <p:cNvPr id="6" name="Footer Placeholder 5"/>
          <p:cNvSpPr>
            <a:spLocks noGrp="1"/>
          </p:cNvSpPr>
          <p:nvPr>
            <p:ph type="ftr" sz="quarter" idx="11"/>
          </p:nvPr>
        </p:nvSpPr>
        <p:spPr/>
        <p:txBody>
          <a:bodyPr/>
          <a:lstStyle/>
          <a:p>
            <a:r>
              <a:rPr kumimoji="0" lang="en-US" smtClean="0"/>
              <a:t>Copyright © 2015 Walter Wesley All Rights Reserved</a:t>
            </a:r>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eaLnBrk="1" latinLnBrk="0" hangingPunct="1"/>
            <a:fld id="{A35B97EA-49B3-4FE8-ACAF-9446567F16FA}" type="datetime1">
              <a:rPr lang="en-US" smtClean="0"/>
              <a:t>10/27/2015</a:t>
            </a:fld>
            <a:endParaRPr lang="en-US"/>
          </a:p>
        </p:txBody>
      </p:sp>
      <p:sp>
        <p:nvSpPr>
          <p:cNvPr id="8" name="Footer Placeholder 7"/>
          <p:cNvSpPr>
            <a:spLocks noGrp="1"/>
          </p:cNvSpPr>
          <p:nvPr>
            <p:ph type="ftr" sz="quarter" idx="11"/>
          </p:nvPr>
        </p:nvSpPr>
        <p:spPr>
          <a:xfrm>
            <a:off x="304800" y="6409944"/>
            <a:ext cx="4648200" cy="365760"/>
          </a:xfrm>
        </p:spPr>
        <p:txBody>
          <a:bodyPr/>
          <a:lstStyle/>
          <a:p>
            <a:r>
              <a:rPr kumimoji="0" lang="en-US" smtClean="0"/>
              <a:t>Copyright © 2015 Walter Wesley All Rights Reserved</a:t>
            </a:r>
            <a:endParaRPr kumimoji="0"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EA7C8D44-3667-46F6-9772-CC52308E2A7F}" type="slidenum">
              <a:rPr kumimoji="0" lang="en-US" smtClean="0"/>
              <a:pPr eaLnBrk="1" latinLnBrk="0" hangingPunct="1"/>
              <a:t>‹#›</a:t>
            </a:fld>
            <a:endParaRPr kumimoji="0"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82104422-FDFE-4566-A312-62809CDB05F3}" type="datetime1">
              <a:rPr lang="en-US" smtClean="0"/>
              <a:t>10/27/2015</a:t>
            </a:fld>
            <a:endParaRPr lang="en-US"/>
          </a:p>
        </p:txBody>
      </p:sp>
      <p:sp>
        <p:nvSpPr>
          <p:cNvPr id="4" name="Footer Placeholder 3"/>
          <p:cNvSpPr>
            <a:spLocks noGrp="1"/>
          </p:cNvSpPr>
          <p:nvPr>
            <p:ph type="ftr" sz="quarter" idx="11"/>
          </p:nvPr>
        </p:nvSpPr>
        <p:spPr/>
        <p:txBody>
          <a:bodyPr/>
          <a:lstStyle/>
          <a:p>
            <a:r>
              <a:rPr kumimoji="0" lang="en-US" smtClean="0"/>
              <a:t>Copyright © 2015 Walter Wesley All Rights Reserved</a:t>
            </a:r>
            <a:endParaRPr kumimoji="0" lang="en-US"/>
          </a:p>
        </p:txBody>
      </p:sp>
      <p:sp>
        <p:nvSpPr>
          <p:cNvPr id="5" name="Slide Number Placeholder 4"/>
          <p:cNvSpPr>
            <a:spLocks noGrp="1"/>
          </p:cNvSpPr>
          <p:nvPr>
            <p:ph type="sldNum" sz="quarter" idx="12"/>
          </p:nvPr>
        </p:nvSpPr>
        <p:spPr>
          <a:xfrm>
            <a:off x="4343400" y="1036020"/>
            <a:ext cx="457200" cy="441325"/>
          </a:xfrm>
        </p:spPr>
        <p:txBody>
          <a:bodyPr/>
          <a:lstStyle/>
          <a:p>
            <a:fld id="{EA7C8D44-3667-46F6-9772-CC52308E2A7F}" type="slidenum">
              <a:rPr kumimoji="0" lang="en-US" smtClean="0"/>
              <a:pPr eaLnBrk="1" latinLnBrk="0" hangingPunct="1"/>
              <a:t>‹#›</a:t>
            </a:fld>
            <a:endParaRPr kumimoji="0"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 name="Date Placeholder 1"/>
          <p:cNvSpPr>
            <a:spLocks noGrp="1"/>
          </p:cNvSpPr>
          <p:nvPr>
            <p:ph type="dt" sz="half" idx="10"/>
          </p:nvPr>
        </p:nvSpPr>
        <p:spPr/>
        <p:txBody>
          <a:bodyPr/>
          <a:lstStyle/>
          <a:p>
            <a:pPr eaLnBrk="1" latinLnBrk="0" hangingPunct="1"/>
            <a:fld id="{E128D9FF-98C3-4537-896C-20908AE84EE4}" type="datetime1">
              <a:rPr lang="en-US" smtClean="0"/>
              <a:t>10/27/2015</a:t>
            </a:fld>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EA7C8D44-3667-46F6-9772-CC52308E2A7F}" type="slidenum">
              <a:rPr kumimoji="0" lang="en-US" smtClean="0"/>
              <a:pPr eaLnBrk="1" latinLnBrk="0" hangingPunct="1"/>
              <a:t>‹#›</a:t>
            </a:fld>
            <a:endParaRPr kumimoji="0"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EA7C8D44-3667-46F6-9772-CC52308E2A7F}" type="slidenum">
              <a:rPr kumimoji="0" lang="en-US" smtClean="0"/>
              <a:pPr eaLnBrk="1" latinLnBrk="0" hangingPunct="1"/>
              <a:t>‹#›</a:t>
            </a:fld>
            <a:endParaRPr kumimoji="0"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pPr eaLnBrk="1" latinLnBrk="0" hangingPunct="1"/>
            <a:fld id="{2285A7A6-5803-431A-9E78-08B4903A5624}" type="datetime1">
              <a:rPr lang="en-US" smtClean="0"/>
              <a:t>10/27/2015</a:t>
            </a:fld>
            <a:endParaRPr lang="en-US"/>
          </a:p>
        </p:txBody>
      </p:sp>
      <p:sp>
        <p:nvSpPr>
          <p:cNvPr id="6" name="Footer Placeholder 5"/>
          <p:cNvSpPr>
            <a:spLocks noGrp="1"/>
          </p:cNvSpPr>
          <p:nvPr>
            <p:ph type="ftr" sz="quarter" idx="11"/>
          </p:nvPr>
        </p:nvSpPr>
        <p:spPr>
          <a:xfrm>
            <a:off x="301752" y="6492240"/>
            <a:ext cx="4651248" cy="365760"/>
          </a:xfrm>
        </p:spPr>
        <p:txBody>
          <a:bodyPr/>
          <a:lstStyle/>
          <a:p>
            <a:r>
              <a:rPr kumimoji="0" lang="en-US" smtClean="0"/>
              <a:t>Copyright © 2015 Walter Wesley All Rights Reserved</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EA7C8D44-3667-46F6-9772-CC52308E2A7F}" type="slidenum">
              <a:rPr kumimoji="0" lang="en-US" smtClean="0"/>
              <a:pPr eaLnBrk="1" latinLnBrk="0" hangingPunct="1"/>
              <a:t>‹#›</a:t>
            </a:fld>
            <a:endParaRPr kumimoji="0"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pPr eaLnBrk="1" latinLnBrk="0" hangingPunct="1"/>
            <a:fld id="{71A71074-D3DA-45FE-9E36-33FD3499880E}" type="datetime1">
              <a:rPr lang="en-US" smtClean="0"/>
              <a:t>10/27/2015</a:t>
            </a:fld>
            <a:endParaRPr lang="en-US"/>
          </a:p>
        </p:txBody>
      </p:sp>
      <p:sp>
        <p:nvSpPr>
          <p:cNvPr id="6" name="Footer Placeholder 5"/>
          <p:cNvSpPr>
            <a:spLocks noGrp="1"/>
          </p:cNvSpPr>
          <p:nvPr>
            <p:ph type="ftr" sz="quarter" idx="11"/>
          </p:nvPr>
        </p:nvSpPr>
        <p:spPr>
          <a:xfrm>
            <a:off x="301752" y="6410848"/>
            <a:ext cx="4498848" cy="365760"/>
          </a:xfrm>
        </p:spPr>
        <p:txBody>
          <a:bodyPr/>
          <a:lstStyle/>
          <a:p>
            <a:r>
              <a:rPr kumimoji="0" lang="en-US" smtClean="0"/>
              <a:t>Copyright © 2015 Walter Wesley All Rights Reserved</a:t>
            </a:r>
            <a:endParaRPr kumimoji="0"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eaLnBrk="1" latinLnBrk="0" hangingPunct="1"/>
            <a:fld id="{9A97221F-1140-4E3B-905D-3C9D302870BD}" type="datetime1">
              <a:rPr lang="en-US" smtClean="0"/>
              <a:t>10/27/2015</a:t>
            </a:fld>
            <a:endParaRPr lang="en-US" sz="1400">
              <a:solidFill>
                <a:schemeClr val="tx2"/>
              </a:solidFill>
            </a:endParaRPr>
          </a:p>
        </p:txBody>
      </p:sp>
      <p:sp>
        <p:nvSpPr>
          <p:cNvPr id="3" name="Footer Placeholder 2"/>
          <p:cNvSpPr>
            <a:spLocks noGrp="1"/>
          </p:cNvSpPr>
          <p:nvPr>
            <p:ph type="ftr" sz="quarter" idx="3"/>
          </p:nvPr>
        </p:nvSpPr>
        <p:spPr>
          <a:xfrm>
            <a:off x="304800" y="6410848"/>
            <a:ext cx="5486400" cy="365760"/>
          </a:xfrm>
          <a:prstGeom prst="rect">
            <a:avLst/>
          </a:prstGeom>
        </p:spPr>
        <p:txBody>
          <a:bodyPr vert="horz"/>
          <a:lstStyle>
            <a:lvl1pPr algn="l" eaLnBrk="1" latinLnBrk="0" hangingPunct="1">
              <a:defRPr kumimoji="0" sz="1200">
                <a:solidFill>
                  <a:srgbClr val="FFFFFF"/>
                </a:solidFill>
              </a:defRPr>
            </a:lvl1pPr>
          </a:lstStyle>
          <a:p>
            <a:pPr algn="r" eaLnBrk="1" latinLnBrk="0" hangingPunct="1"/>
            <a:r>
              <a:rPr kumimoji="0" lang="en-US" sz="1400" smtClean="0">
                <a:solidFill>
                  <a:schemeClr val="tx2"/>
                </a:solidFill>
              </a:rPr>
              <a:t>Copyright © 2015 Walter Wesley All Rights Reserved</a:t>
            </a:r>
            <a:endParaRPr kumimoji="0" lang="en-US" sz="1400">
              <a:solidFill>
                <a:schemeClr val="tx2"/>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l" eaLnBrk="1" latinLnBrk="0" hangingPunct="1"/>
            <a:fld id="{EA7C8D44-3667-46F6-9772-CC52308E2A7F}" type="slidenum">
              <a:rPr kumimoji="0" lang="en-US" smtClean="0"/>
              <a:pPr algn="l" eaLnBrk="1" latinLnBrk="0" hangingPunct="1"/>
              <a:t>‹#›</a:t>
            </a:fld>
            <a:endParaRPr kumimoji="0" lang="en-US" sz="1600">
              <a:solidFill>
                <a:schemeClr val="tx2"/>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iming>
    <p:tnLst>
      <p:par>
        <p:cTn id="1" dur="indefinite" restart="never" nodeType="tmRoot"/>
      </p:par>
    </p:tnLst>
  </p:timing>
  <p:hf hd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w3.org/Protocols/rfc2616/rfc2616.tx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py4inf.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python.org/2/library/re.html" TargetMode="External"/><Relationship Id="rId2" Type="http://schemas.openxmlformats.org/officeDocument/2006/relationships/hyperlink" Target="https://en.wikipedia.org/wiki/Regular_expressio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py4inf.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view-source:https://en.wikipedia.org/wiki/Satire"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view-source:https://en.wikipedia.org/wiki/Black_comedy" TargetMode="External"/><Relationship Id="rId4" Type="http://schemas.openxmlformats.org/officeDocument/2006/relationships/hyperlink" Target="view-source:https://en.wikipedia.org/wiki/Surreal_humour"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ww.crummy.com/software/"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ctr"/>
            <a:r>
              <a:rPr lang="en-US" smtClean="0"/>
              <a:t>Lesson 6</a:t>
            </a:r>
            <a:endParaRPr lang="en-US" dirty="0"/>
          </a:p>
        </p:txBody>
      </p:sp>
      <p:sp>
        <p:nvSpPr>
          <p:cNvPr id="5" name="Footer Placeholder 4"/>
          <p:cNvSpPr>
            <a:spLocks noGrp="1"/>
          </p:cNvSpPr>
          <p:nvPr>
            <p:ph type="ftr" sz="quarter" idx="11"/>
          </p:nvPr>
        </p:nvSpPr>
        <p:spPr>
          <a:xfrm>
            <a:off x="304800" y="6410848"/>
            <a:ext cx="4114800" cy="365760"/>
          </a:xfrm>
        </p:spPr>
        <p:txBody>
          <a:bodyPr/>
          <a:lstStyle/>
          <a:p>
            <a:r>
              <a:rPr kumimoji="0" lang="en-US" dirty="0" smtClean="0"/>
              <a:t>Copyright © 2015 Walter Wesley All Rights Reserved</a:t>
            </a:r>
            <a:endParaRPr kumimoji="0" lang="en-US" dirty="0"/>
          </a:p>
        </p:txBody>
      </p:sp>
      <p:sp>
        <p:nvSpPr>
          <p:cNvPr id="6" name="Slide Number Placeholder 5"/>
          <p:cNvSpPr>
            <a:spLocks noGrp="1"/>
          </p:cNvSpPr>
          <p:nvPr>
            <p:ph type="sldNum" sz="quarter" idx="12"/>
          </p:nvPr>
        </p:nvSpPr>
        <p:spPr/>
        <p:txBody>
          <a:bodyPr/>
          <a:lstStyle/>
          <a:p>
            <a:pPr eaLnBrk="1" latinLnBrk="0" hangingPunct="1"/>
            <a:r>
              <a:rPr lang="en-US"/>
              <a:t>1</a:t>
            </a:r>
            <a:endParaRPr kumimoji="0" lang="en-US" dirty="0"/>
          </a:p>
        </p:txBody>
      </p:sp>
      <p:sp>
        <p:nvSpPr>
          <p:cNvPr id="2" name="Title 1"/>
          <p:cNvSpPr>
            <a:spLocks noGrp="1"/>
          </p:cNvSpPr>
          <p:nvPr>
            <p:ph type="ctrTitle"/>
          </p:nvPr>
        </p:nvSpPr>
        <p:spPr/>
        <p:txBody>
          <a:bodyPr/>
          <a:lstStyle/>
          <a:p>
            <a:pPr algn="ctr"/>
            <a:r>
              <a:rPr lang="en-US" dirty="0" smtClean="0"/>
              <a:t>Python for Informatics</a:t>
            </a:r>
            <a:endParaRPr lang="en-US" dirty="0"/>
          </a:p>
        </p:txBody>
      </p:sp>
    </p:spTree>
    <p:extLst>
      <p:ext uri="{BB962C8B-B14F-4D97-AF65-F5344CB8AC3E}">
        <p14:creationId xmlns:p14="http://schemas.microsoft.com/office/powerpoint/2010/main" val="12028387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Regular Expressions</a:t>
            </a:r>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10</a:t>
            </a:fld>
            <a:endParaRPr kumimoji="0" lang="en-US"/>
          </a:p>
        </p:txBody>
      </p:sp>
      <p:sp>
        <p:nvSpPr>
          <p:cNvPr id="5" name="Content Placeholder 4"/>
          <p:cNvSpPr>
            <a:spLocks noGrp="1"/>
          </p:cNvSpPr>
          <p:nvPr>
            <p:ph sz="quarter" idx="1"/>
          </p:nvPr>
        </p:nvSpPr>
        <p:spPr/>
        <p:txBody>
          <a:bodyPr>
            <a:normAutofit/>
          </a:bodyPr>
          <a:lstStyle/>
          <a:p>
            <a:pPr marL="457200" indent="-457200"/>
            <a:endParaRPr lang="en-US" sz="4000" smtClean="0"/>
          </a:p>
          <a:p>
            <a:pPr marL="457200" indent="-457200"/>
            <a:endParaRPr lang="en-US" sz="4000" smtClean="0"/>
          </a:p>
        </p:txBody>
      </p:sp>
      <p:graphicFrame>
        <p:nvGraphicFramePr>
          <p:cNvPr id="8" name="Table 7"/>
          <p:cNvGraphicFramePr>
            <a:graphicFrameLocks noGrp="1"/>
          </p:cNvGraphicFramePr>
          <p:nvPr>
            <p:extLst>
              <p:ext uri="{D42A27DB-BD31-4B8C-83A1-F6EECF244321}">
                <p14:modId xmlns:p14="http://schemas.microsoft.com/office/powerpoint/2010/main" val="3988062913"/>
              </p:ext>
            </p:extLst>
          </p:nvPr>
        </p:nvGraphicFramePr>
        <p:xfrm>
          <a:off x="1524000" y="1397000"/>
          <a:ext cx="6096000" cy="5044440"/>
        </p:xfrm>
        <a:graphic>
          <a:graphicData uri="http://schemas.openxmlformats.org/drawingml/2006/table">
            <a:tbl>
              <a:tblPr firstRow="1" bandRow="1">
                <a:tableStyleId>{5C22544A-7EE6-4342-B048-85BDC9FD1C3A}</a:tableStyleId>
              </a:tblPr>
              <a:tblGrid>
                <a:gridCol w="1752600"/>
                <a:gridCol w="4343400"/>
              </a:tblGrid>
              <a:tr h="370840">
                <a:tc>
                  <a:txBody>
                    <a:bodyPr/>
                    <a:lstStyle/>
                    <a:p>
                      <a:pPr algn="ctr"/>
                      <a:r>
                        <a:rPr lang="en-US" smtClean="0"/>
                        <a:t>Characters</a:t>
                      </a:r>
                      <a:endParaRPr lang="en-US"/>
                    </a:p>
                  </a:txBody>
                  <a:tcPr/>
                </a:tc>
                <a:tc>
                  <a:txBody>
                    <a:bodyPr/>
                    <a:lstStyle/>
                    <a:p>
                      <a:pPr algn="ctr"/>
                      <a:r>
                        <a:rPr lang="en-US" smtClean="0"/>
                        <a:t>Effect</a:t>
                      </a:r>
                      <a:endParaRPr lang="en-US"/>
                    </a:p>
                  </a:txBody>
                  <a:tcPr/>
                </a:tc>
              </a:tr>
              <a:tr h="370840">
                <a:tc>
                  <a:txBody>
                    <a:bodyPr/>
                    <a:lstStyle/>
                    <a:p>
                      <a:pPr algn="ctr"/>
                      <a:r>
                        <a:rPr lang="en-US" smtClean="0"/>
                        <a:t>$</a:t>
                      </a:r>
                      <a:endParaRPr lang="en-US"/>
                    </a:p>
                  </a:txBody>
                  <a:tcPr/>
                </a:tc>
                <a:tc>
                  <a:txBody>
                    <a:bodyPr/>
                    <a:lstStyle/>
                    <a:p>
                      <a:r>
                        <a:rPr lang="en-US" smtClean="0"/>
                        <a:t>Matches the end of the string.</a:t>
                      </a:r>
                      <a:endParaRPr lang="en-US"/>
                    </a:p>
                  </a:txBody>
                  <a:tcPr/>
                </a:tc>
              </a:tr>
              <a:tr h="370840">
                <a:tc>
                  <a:txBody>
                    <a:bodyPr/>
                    <a:lstStyle/>
                    <a:p>
                      <a:pPr algn="ctr"/>
                      <a:r>
                        <a:rPr lang="en-US" smtClean="0"/>
                        <a:t>.</a:t>
                      </a:r>
                      <a:endParaRPr lang="en-US"/>
                    </a:p>
                  </a:txBody>
                  <a:tcPr/>
                </a:tc>
                <a:tc>
                  <a:txBody>
                    <a:bodyPr/>
                    <a:lstStyle/>
                    <a:p>
                      <a:r>
                        <a:rPr lang="en-US" smtClean="0"/>
                        <a:t>Matches any character.</a:t>
                      </a:r>
                      <a:endParaRPr lang="en-US"/>
                    </a:p>
                  </a:txBody>
                  <a:tcPr/>
                </a:tc>
              </a:tr>
              <a:tr h="370840">
                <a:tc>
                  <a:txBody>
                    <a:bodyPr/>
                    <a:lstStyle/>
                    <a:p>
                      <a:pPr algn="ctr"/>
                      <a:r>
                        <a:rPr lang="en-US" smtClean="0"/>
                        <a:t>*</a:t>
                      </a:r>
                      <a:endParaRPr lang="en-US"/>
                    </a:p>
                  </a:txBody>
                  <a:tcPr/>
                </a:tc>
                <a:tc>
                  <a:txBody>
                    <a:bodyPr/>
                    <a:lstStyle/>
                    <a:p>
                      <a:r>
                        <a:rPr lang="en-US" smtClean="0"/>
                        <a:t>Repeats</a:t>
                      </a:r>
                      <a:r>
                        <a:rPr lang="en-US" baseline="0" smtClean="0"/>
                        <a:t> the previous match zero or more times.</a:t>
                      </a:r>
                      <a:endParaRPr lang="en-US"/>
                    </a:p>
                  </a:txBody>
                  <a:tcPr/>
                </a:tc>
              </a:tr>
              <a:tr h="370840">
                <a:tc>
                  <a:txBody>
                    <a:bodyPr/>
                    <a:lstStyle/>
                    <a:p>
                      <a:pPr algn="ctr"/>
                      <a:r>
                        <a:rPr lang="en-US" smtClean="0"/>
                        <a:t>+</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Repeats</a:t>
                      </a:r>
                      <a:r>
                        <a:rPr lang="en-US" baseline="0" smtClean="0"/>
                        <a:t> the previous match one or more times.</a:t>
                      </a:r>
                      <a:endParaRPr lang="en-US" smtClean="0"/>
                    </a:p>
                    <a:p>
                      <a:endParaRPr lang="en-US"/>
                    </a:p>
                  </a:txBody>
                  <a:tcPr/>
                </a:tc>
              </a:tr>
              <a:tr h="370840">
                <a:tc>
                  <a:txBody>
                    <a:bodyPr/>
                    <a:lstStyle/>
                    <a:p>
                      <a:pPr algn="ctr"/>
                      <a:r>
                        <a:rPr lang="en-US" smtClean="0"/>
                        <a:t>?</a:t>
                      </a:r>
                      <a:endParaRPr lang="en-US"/>
                    </a:p>
                  </a:txBody>
                  <a:tcPr/>
                </a:tc>
                <a:tc>
                  <a:txBody>
                    <a:bodyPr/>
                    <a:lstStyle/>
                    <a:p>
                      <a:r>
                        <a:rPr lang="en-US" smtClean="0"/>
                        <a:t>Matches</a:t>
                      </a:r>
                      <a:r>
                        <a:rPr lang="en-US" baseline="0" smtClean="0"/>
                        <a:t> zero or more repetitions of  </a:t>
                      </a:r>
                      <a:r>
                        <a:rPr lang="en-US" smtClean="0"/>
                        <a:t>the preceding regular</a:t>
                      </a:r>
                      <a:r>
                        <a:rPr lang="en-US" baseline="0" smtClean="0"/>
                        <a:t> expression</a:t>
                      </a:r>
                      <a:endParaRPr lang="en-US"/>
                    </a:p>
                  </a:txBody>
                  <a:tcPr/>
                </a:tc>
              </a:tr>
              <a:tr h="370840">
                <a:tc>
                  <a:txBody>
                    <a:bodyPr/>
                    <a:lstStyle/>
                    <a:p>
                      <a:pPr algn="ctr"/>
                      <a:r>
                        <a:rPr lang="en-US" smtClean="0"/>
                        <a:t>*?, +?, ??</a:t>
                      </a:r>
                      <a:endParaRPr lang="en-US"/>
                    </a:p>
                  </a:txBody>
                  <a:tcPr/>
                </a:tc>
                <a:tc>
                  <a:txBody>
                    <a:bodyPr/>
                    <a:lstStyle/>
                    <a:p>
                      <a:r>
                        <a:rPr lang="en-US" smtClean="0"/>
                        <a:t>The '*', '+', and '?' qualifiers are all </a:t>
                      </a:r>
                      <a:r>
                        <a:rPr lang="en-US" i="1" smtClean="0"/>
                        <a:t>greedy</a:t>
                      </a:r>
                      <a:r>
                        <a:rPr lang="en-US" smtClean="0"/>
                        <a:t>; they match as much text as possible. Adding '?' after the qualifier makes it perform the match in </a:t>
                      </a:r>
                      <a:r>
                        <a:rPr lang="en-US" i="1" smtClean="0"/>
                        <a:t>non-greedy</a:t>
                      </a:r>
                      <a:r>
                        <a:rPr lang="en-US" smtClean="0"/>
                        <a:t> or </a:t>
                      </a:r>
                      <a:r>
                        <a:rPr lang="en-US" i="1" smtClean="0"/>
                        <a:t>minimal</a:t>
                      </a:r>
                      <a:r>
                        <a:rPr lang="en-US" smtClean="0"/>
                        <a:t> fashion; as </a:t>
                      </a:r>
                      <a:r>
                        <a:rPr lang="en-US" i="1" smtClean="0"/>
                        <a:t>few</a:t>
                      </a:r>
                      <a:r>
                        <a:rPr lang="en-US" smtClean="0"/>
                        <a:t> characters as possible will be matched.</a:t>
                      </a:r>
                      <a:endParaRPr lang="en-US"/>
                    </a:p>
                  </a:txBody>
                  <a:tcPr/>
                </a:tc>
              </a:tr>
            </a:tbl>
          </a:graphicData>
        </a:graphic>
      </p:graphicFrame>
    </p:spTree>
    <p:extLst>
      <p:ext uri="{BB962C8B-B14F-4D97-AF65-F5344CB8AC3E}">
        <p14:creationId xmlns:p14="http://schemas.microsoft.com/office/powerpoint/2010/main" val="1808821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Regular Expressions</a:t>
            </a:r>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11</a:t>
            </a:fld>
            <a:endParaRPr kumimoji="0" lang="en-US"/>
          </a:p>
        </p:txBody>
      </p:sp>
      <p:sp>
        <p:nvSpPr>
          <p:cNvPr id="5" name="Content Placeholder 4"/>
          <p:cNvSpPr>
            <a:spLocks noGrp="1"/>
          </p:cNvSpPr>
          <p:nvPr>
            <p:ph sz="quarter" idx="1"/>
          </p:nvPr>
        </p:nvSpPr>
        <p:spPr/>
        <p:txBody>
          <a:bodyPr>
            <a:normAutofit/>
          </a:bodyPr>
          <a:lstStyle/>
          <a:p>
            <a:pPr marL="457200" indent="-457200"/>
            <a:endParaRPr lang="en-US" sz="4000" smtClean="0"/>
          </a:p>
          <a:p>
            <a:pPr marL="457200" indent="-457200"/>
            <a:endParaRPr lang="en-US" sz="4000" smtClean="0"/>
          </a:p>
        </p:txBody>
      </p:sp>
      <p:graphicFrame>
        <p:nvGraphicFramePr>
          <p:cNvPr id="8" name="Table 7"/>
          <p:cNvGraphicFramePr>
            <a:graphicFrameLocks noGrp="1"/>
          </p:cNvGraphicFramePr>
          <p:nvPr>
            <p:extLst>
              <p:ext uri="{D42A27DB-BD31-4B8C-83A1-F6EECF244321}">
                <p14:modId xmlns:p14="http://schemas.microsoft.com/office/powerpoint/2010/main" val="278598708"/>
              </p:ext>
            </p:extLst>
          </p:nvPr>
        </p:nvGraphicFramePr>
        <p:xfrm>
          <a:off x="1524000" y="1397000"/>
          <a:ext cx="6096000" cy="4851400"/>
        </p:xfrm>
        <a:graphic>
          <a:graphicData uri="http://schemas.openxmlformats.org/drawingml/2006/table">
            <a:tbl>
              <a:tblPr firstRow="1" bandRow="1">
                <a:tableStyleId>{5C22544A-7EE6-4342-B048-85BDC9FD1C3A}</a:tableStyleId>
              </a:tblPr>
              <a:tblGrid>
                <a:gridCol w="1752600"/>
                <a:gridCol w="4343400"/>
              </a:tblGrid>
              <a:tr h="370840">
                <a:tc>
                  <a:txBody>
                    <a:bodyPr/>
                    <a:lstStyle/>
                    <a:p>
                      <a:pPr algn="ctr"/>
                      <a:r>
                        <a:rPr lang="en-US" smtClean="0"/>
                        <a:t>Characters</a:t>
                      </a:r>
                      <a:endParaRPr lang="en-US"/>
                    </a:p>
                  </a:txBody>
                  <a:tcPr/>
                </a:tc>
                <a:tc>
                  <a:txBody>
                    <a:bodyPr/>
                    <a:lstStyle/>
                    <a:p>
                      <a:pPr algn="ctr"/>
                      <a:r>
                        <a:rPr lang="en-US" smtClean="0"/>
                        <a:t>Effect</a:t>
                      </a:r>
                      <a:endParaRPr lang="en-US"/>
                    </a:p>
                  </a:txBody>
                  <a:tcPr/>
                </a:tc>
              </a:tr>
              <a:tr h="370840">
                <a:tc>
                  <a:txBody>
                    <a:bodyPr/>
                    <a:lstStyle/>
                    <a:p>
                      <a:pPr algn="ctr"/>
                      <a:r>
                        <a:rPr lang="en-US" smtClean="0"/>
                        <a:t>{m}</a:t>
                      </a:r>
                      <a:endParaRPr lang="en-US"/>
                    </a:p>
                  </a:txBody>
                  <a:tcPr/>
                </a:tc>
                <a:tc>
                  <a:txBody>
                    <a:bodyPr/>
                    <a:lstStyle/>
                    <a:p>
                      <a:r>
                        <a:rPr lang="en-US" smtClean="0"/>
                        <a:t>Specifies that exactly </a:t>
                      </a:r>
                      <a:r>
                        <a:rPr lang="en-US" i="1" smtClean="0"/>
                        <a:t>m</a:t>
                      </a:r>
                      <a:r>
                        <a:rPr lang="en-US" smtClean="0"/>
                        <a:t> copies of the previous regular expression should be matched; fewer matches cause the entire regular expression not to match.</a:t>
                      </a:r>
                      <a:endParaRPr lang="en-US"/>
                    </a:p>
                  </a:txBody>
                  <a:tcPr/>
                </a:tc>
              </a:tr>
              <a:tr h="370840">
                <a:tc>
                  <a:txBody>
                    <a:bodyPr/>
                    <a:lstStyle/>
                    <a:p>
                      <a:pPr algn="ctr"/>
                      <a:r>
                        <a:rPr lang="en-US" smtClean="0"/>
                        <a:t>{m,n}</a:t>
                      </a:r>
                      <a:endParaRPr lang="en-US"/>
                    </a:p>
                  </a:txBody>
                  <a:tcPr/>
                </a:tc>
                <a:tc>
                  <a:txBody>
                    <a:bodyPr/>
                    <a:lstStyle/>
                    <a:p>
                      <a:r>
                        <a:rPr lang="en-US" smtClean="0"/>
                        <a:t>Causes the resulting regular expression to greedily match from </a:t>
                      </a:r>
                      <a:r>
                        <a:rPr lang="en-US" i="1" smtClean="0"/>
                        <a:t>m</a:t>
                      </a:r>
                      <a:r>
                        <a:rPr lang="en-US" smtClean="0"/>
                        <a:t> to </a:t>
                      </a:r>
                      <a:r>
                        <a:rPr lang="en-US" i="1" smtClean="0"/>
                        <a:t>n</a:t>
                      </a:r>
                      <a:r>
                        <a:rPr lang="en-US" smtClean="0"/>
                        <a:t> repetitions of the preceding regular expression.</a:t>
                      </a:r>
                      <a:endParaRPr lang="en-US"/>
                    </a:p>
                  </a:txBody>
                  <a:tcPr/>
                </a:tc>
              </a:tr>
              <a:tr h="370840">
                <a:tc>
                  <a:txBody>
                    <a:bodyPr/>
                    <a:lstStyle/>
                    <a:p>
                      <a:pPr algn="ctr"/>
                      <a:r>
                        <a:rPr lang="en-US" smtClean="0"/>
                        <a:t>{m,n}?</a:t>
                      </a:r>
                      <a:endParaRPr lang="en-US"/>
                    </a:p>
                  </a:txBody>
                  <a:tcPr/>
                </a:tc>
                <a:tc>
                  <a:txBody>
                    <a:bodyPr/>
                    <a:lstStyle/>
                    <a:p>
                      <a:r>
                        <a:rPr lang="en-US" smtClean="0"/>
                        <a:t>Causes the resulting regular expression to non-greedily</a:t>
                      </a:r>
                      <a:r>
                        <a:rPr lang="en-US" baseline="0" smtClean="0"/>
                        <a:t> </a:t>
                      </a:r>
                      <a:r>
                        <a:rPr lang="en-US" smtClean="0"/>
                        <a:t>match from </a:t>
                      </a:r>
                      <a:r>
                        <a:rPr lang="en-US" i="1" smtClean="0"/>
                        <a:t>m</a:t>
                      </a:r>
                      <a:r>
                        <a:rPr lang="en-US" smtClean="0"/>
                        <a:t> to </a:t>
                      </a:r>
                      <a:r>
                        <a:rPr lang="en-US" i="1" smtClean="0"/>
                        <a:t>n</a:t>
                      </a:r>
                      <a:r>
                        <a:rPr lang="en-US" smtClean="0"/>
                        <a:t> repetitions of the preceding regular expression.</a:t>
                      </a:r>
                      <a:endParaRPr lang="en-US"/>
                    </a:p>
                  </a:txBody>
                  <a:tcPr/>
                </a:tc>
              </a:tr>
              <a:tr h="370840">
                <a:tc>
                  <a:txBody>
                    <a:bodyPr/>
                    <a:lstStyle/>
                    <a:p>
                      <a:pPr algn="ctr"/>
                      <a:r>
                        <a:rPr lang="en-US" smtClean="0"/>
                        <a:t>'\'</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Escapes special characters (permitting you to match characters like '*', '?', and so forth), or signals a special sequence.</a:t>
                      </a:r>
                      <a:endParaRPr lang="en-US"/>
                    </a:p>
                  </a:txBody>
                  <a:tcPr/>
                </a:tc>
              </a:tr>
            </a:tbl>
          </a:graphicData>
        </a:graphic>
      </p:graphicFrame>
    </p:spTree>
    <p:extLst>
      <p:ext uri="{BB962C8B-B14F-4D97-AF65-F5344CB8AC3E}">
        <p14:creationId xmlns:p14="http://schemas.microsoft.com/office/powerpoint/2010/main" val="23266693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Regular Expressions</a:t>
            </a:r>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12</a:t>
            </a:fld>
            <a:endParaRPr kumimoji="0" lang="en-US"/>
          </a:p>
        </p:txBody>
      </p:sp>
      <p:sp>
        <p:nvSpPr>
          <p:cNvPr id="5" name="Content Placeholder 4"/>
          <p:cNvSpPr>
            <a:spLocks noGrp="1"/>
          </p:cNvSpPr>
          <p:nvPr>
            <p:ph sz="quarter" idx="1"/>
          </p:nvPr>
        </p:nvSpPr>
        <p:spPr/>
        <p:txBody>
          <a:bodyPr>
            <a:normAutofit/>
          </a:bodyPr>
          <a:lstStyle/>
          <a:p>
            <a:pPr marL="457200" indent="-457200"/>
            <a:endParaRPr lang="en-US" sz="4000" smtClean="0"/>
          </a:p>
          <a:p>
            <a:pPr marL="457200" indent="-457200"/>
            <a:endParaRPr lang="en-US" sz="4000" smtClean="0"/>
          </a:p>
        </p:txBody>
      </p:sp>
      <p:graphicFrame>
        <p:nvGraphicFramePr>
          <p:cNvPr id="8" name="Table 7"/>
          <p:cNvGraphicFramePr>
            <a:graphicFrameLocks noGrp="1"/>
          </p:cNvGraphicFramePr>
          <p:nvPr>
            <p:extLst>
              <p:ext uri="{D42A27DB-BD31-4B8C-83A1-F6EECF244321}">
                <p14:modId xmlns:p14="http://schemas.microsoft.com/office/powerpoint/2010/main" val="2679680278"/>
              </p:ext>
            </p:extLst>
          </p:nvPr>
        </p:nvGraphicFramePr>
        <p:xfrm>
          <a:off x="1524000" y="1397000"/>
          <a:ext cx="6096000" cy="4856480"/>
        </p:xfrm>
        <a:graphic>
          <a:graphicData uri="http://schemas.openxmlformats.org/drawingml/2006/table">
            <a:tbl>
              <a:tblPr firstRow="1" bandRow="1">
                <a:tableStyleId>{5C22544A-7EE6-4342-B048-85BDC9FD1C3A}</a:tableStyleId>
              </a:tblPr>
              <a:tblGrid>
                <a:gridCol w="1752600"/>
                <a:gridCol w="4343400"/>
              </a:tblGrid>
              <a:tr h="370840">
                <a:tc>
                  <a:txBody>
                    <a:bodyPr/>
                    <a:lstStyle/>
                    <a:p>
                      <a:pPr algn="ctr"/>
                      <a:r>
                        <a:rPr lang="en-US" smtClean="0"/>
                        <a:t>Characters</a:t>
                      </a:r>
                      <a:endParaRPr lang="en-US"/>
                    </a:p>
                  </a:txBody>
                  <a:tcPr/>
                </a:tc>
                <a:tc>
                  <a:txBody>
                    <a:bodyPr/>
                    <a:lstStyle/>
                    <a:p>
                      <a:pPr algn="ctr"/>
                      <a:r>
                        <a:rPr lang="en-US" smtClean="0"/>
                        <a:t>Effect</a:t>
                      </a:r>
                      <a:endParaRPr lang="en-US"/>
                    </a:p>
                  </a:txBody>
                  <a:tcPr/>
                </a:tc>
              </a:tr>
              <a:tr h="370840">
                <a:tc>
                  <a:txBody>
                    <a:bodyPr/>
                    <a:lstStyle/>
                    <a:p>
                      <a:pPr algn="ctr"/>
                      <a:r>
                        <a:rPr lang="en-US" smtClean="0"/>
                        <a:t>[]</a:t>
                      </a:r>
                      <a:endParaRPr lang="en-US"/>
                    </a:p>
                  </a:txBody>
                  <a:tcPr/>
                </a:tc>
                <a:tc>
                  <a:txBody>
                    <a:bodyPr/>
                    <a:lstStyle/>
                    <a:p>
                      <a:r>
                        <a:rPr lang="en-US" smtClean="0"/>
                        <a:t>Used to indicate a set of characters.</a:t>
                      </a:r>
                      <a:endParaRPr lang="en-US"/>
                    </a:p>
                  </a:txBody>
                  <a:tcPr/>
                </a:tc>
              </a:tr>
              <a:tr h="370840">
                <a:tc>
                  <a:txBody>
                    <a:bodyPr/>
                    <a:lstStyle/>
                    <a:p>
                      <a:pPr algn="ctr"/>
                      <a:r>
                        <a:rPr lang="en-US" smtClean="0"/>
                        <a:t>'|'</a:t>
                      </a:r>
                      <a:endParaRPr lang="en-US"/>
                    </a:p>
                  </a:txBody>
                  <a:tcPr/>
                </a:tc>
                <a:tc>
                  <a:txBody>
                    <a:bodyPr/>
                    <a:lstStyle/>
                    <a:p>
                      <a:r>
                        <a:rPr lang="en-US" smtClean="0"/>
                        <a:t>A|B, where A and B can be arbitrary regular expressions, creates a regular expression that will match either A or B. This operation is never greedy.</a:t>
                      </a:r>
                      <a:endParaRPr lang="en-US"/>
                    </a:p>
                  </a:txBody>
                  <a:tcPr/>
                </a:tc>
              </a:tr>
              <a:tr h="370840">
                <a:tc>
                  <a:txBody>
                    <a:bodyPr/>
                    <a:lstStyle/>
                    <a:p>
                      <a:pPr algn="ctr"/>
                      <a:r>
                        <a:rPr lang="en-US" smtClean="0"/>
                        <a:t>(...)</a:t>
                      </a:r>
                      <a:endParaRPr lang="en-US"/>
                    </a:p>
                  </a:txBody>
                  <a:tcPr/>
                </a:tc>
                <a:tc>
                  <a:txBody>
                    <a:bodyPr/>
                    <a:lstStyle/>
                    <a:p>
                      <a:r>
                        <a:rPr lang="en-US" smtClean="0"/>
                        <a:t>Matches whatever regular expression is inside the parentheses, and indicates the start and end of a group; the contents of a group can be retrieved after a match has been performed, and can be matched later in the string with the \number special sequence.</a:t>
                      </a:r>
                      <a:endParaRPr lang="en-US"/>
                    </a:p>
                  </a:txBody>
                  <a:tcPr/>
                </a:tc>
              </a:tr>
              <a:tr h="370840">
                <a:tc>
                  <a:txBody>
                    <a:bodyPr/>
                    <a:lstStyle/>
                    <a:p>
                      <a:pPr algn="ctr"/>
                      <a:r>
                        <a:rPr lang="en-US" smtClean="0"/>
                        <a:t>\number</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Matches the contents of the group of the same number. Groups are numbered starting from 1.</a:t>
                      </a:r>
                      <a:endParaRPr lang="en-US"/>
                    </a:p>
                  </a:txBody>
                  <a:tcPr/>
                </a:tc>
              </a:tr>
            </a:tbl>
          </a:graphicData>
        </a:graphic>
      </p:graphicFrame>
    </p:spTree>
    <p:extLst>
      <p:ext uri="{BB962C8B-B14F-4D97-AF65-F5344CB8AC3E}">
        <p14:creationId xmlns:p14="http://schemas.microsoft.com/office/powerpoint/2010/main" val="27000968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Regular Expressions</a:t>
            </a:r>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13</a:t>
            </a:fld>
            <a:endParaRPr kumimoji="0" lang="en-US"/>
          </a:p>
        </p:txBody>
      </p:sp>
      <p:sp>
        <p:nvSpPr>
          <p:cNvPr id="5" name="Content Placeholder 4"/>
          <p:cNvSpPr>
            <a:spLocks noGrp="1"/>
          </p:cNvSpPr>
          <p:nvPr>
            <p:ph sz="quarter" idx="1"/>
          </p:nvPr>
        </p:nvSpPr>
        <p:spPr/>
        <p:txBody>
          <a:bodyPr>
            <a:normAutofit fontScale="85000" lnSpcReduction="10000"/>
          </a:bodyPr>
          <a:lstStyle/>
          <a:p>
            <a:pPr marL="457200" indent="-457200"/>
            <a:r>
              <a:rPr lang="en-US" sz="4000" smtClean="0"/>
              <a:t>There are many more special characters.</a:t>
            </a:r>
          </a:p>
          <a:p>
            <a:pPr marL="457200" indent="-457200"/>
            <a:r>
              <a:rPr lang="en-US" sz="4000" smtClean="0"/>
              <a:t>For more detailed descriptions and examples, please consult the Python </a:t>
            </a:r>
            <a:r>
              <a:rPr lang="en-US" sz="4000" b="1" i="1" smtClean="0"/>
              <a:t>re</a:t>
            </a:r>
            <a:r>
              <a:rPr lang="en-US" sz="4000" smtClean="0"/>
              <a:t> module documentation.</a:t>
            </a:r>
          </a:p>
          <a:p>
            <a:pPr marL="457200" indent="-457200"/>
            <a:r>
              <a:rPr lang="en-US" sz="4000" smtClean="0"/>
              <a:t>With our specific example, the search string </a:t>
            </a:r>
            <a:r>
              <a:rPr lang="en-US" sz="4000" b="1" i="1" smtClean="0">
                <a:solidFill>
                  <a:prstClr val="black"/>
                </a:solidFill>
              </a:rPr>
              <a:t>'^</a:t>
            </a:r>
            <a:r>
              <a:rPr lang="en-US" sz="4000" b="1" i="1">
                <a:solidFill>
                  <a:prstClr val="black"/>
                </a:solidFill>
              </a:rPr>
              <a:t>From</a:t>
            </a:r>
            <a:r>
              <a:rPr lang="en-US" sz="4000" b="1" i="1" smtClean="0">
                <a:solidFill>
                  <a:prstClr val="black"/>
                </a:solidFill>
              </a:rPr>
              <a:t>:.+@' </a:t>
            </a:r>
            <a:r>
              <a:rPr lang="en-US" sz="4000" smtClean="0">
                <a:solidFill>
                  <a:prstClr val="black"/>
                </a:solidFill>
              </a:rPr>
              <a:t>specifies a match of lines beginning with </a:t>
            </a:r>
            <a:r>
              <a:rPr lang="en-US" sz="4000" b="1" i="1" smtClean="0">
                <a:solidFill>
                  <a:prstClr val="black"/>
                </a:solidFill>
              </a:rPr>
              <a:t>'From:' </a:t>
            </a:r>
            <a:r>
              <a:rPr lang="en-US" sz="4000" smtClean="0">
                <a:solidFill>
                  <a:prstClr val="black"/>
                </a:solidFill>
              </a:rPr>
              <a:t>, followed by one or more character (</a:t>
            </a:r>
            <a:r>
              <a:rPr lang="en-US" sz="4000" b="1" i="1" smtClean="0">
                <a:solidFill>
                  <a:prstClr val="black"/>
                </a:solidFill>
              </a:rPr>
              <a:t>'.+@'</a:t>
            </a:r>
            <a:r>
              <a:rPr lang="en-US" sz="4000" i="1" smtClean="0">
                <a:solidFill>
                  <a:prstClr val="black"/>
                </a:solidFill>
              </a:rPr>
              <a:t>)</a:t>
            </a:r>
            <a:r>
              <a:rPr lang="en-US" sz="4000" b="1" i="1" smtClean="0">
                <a:solidFill>
                  <a:prstClr val="black"/>
                </a:solidFill>
              </a:rPr>
              <a:t> </a:t>
            </a:r>
            <a:r>
              <a:rPr lang="en-US" sz="4000">
                <a:solidFill>
                  <a:prstClr val="black"/>
                </a:solidFill>
              </a:rPr>
              <a:t>, </a:t>
            </a:r>
            <a:r>
              <a:rPr lang="en-US" sz="4000" smtClean="0">
                <a:solidFill>
                  <a:prstClr val="black"/>
                </a:solidFill>
              </a:rPr>
              <a:t>and ending with an at-sign (</a:t>
            </a:r>
            <a:r>
              <a:rPr lang="en-US" sz="4000" b="1" i="1" smtClean="0">
                <a:solidFill>
                  <a:prstClr val="black"/>
                </a:solidFill>
              </a:rPr>
              <a:t>'@'</a:t>
            </a:r>
            <a:r>
              <a:rPr lang="en-US" sz="4000" i="1" smtClean="0">
                <a:solidFill>
                  <a:prstClr val="black"/>
                </a:solidFill>
              </a:rPr>
              <a:t>).</a:t>
            </a:r>
            <a:endParaRPr lang="en-US" sz="4000" smtClean="0"/>
          </a:p>
        </p:txBody>
      </p:sp>
    </p:spTree>
    <p:extLst>
      <p:ext uri="{BB962C8B-B14F-4D97-AF65-F5344CB8AC3E}">
        <p14:creationId xmlns:p14="http://schemas.microsoft.com/office/powerpoint/2010/main" val="17477952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Regular Expressions</a:t>
            </a:r>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14</a:t>
            </a:fld>
            <a:endParaRPr kumimoji="0" lang="en-US"/>
          </a:p>
        </p:txBody>
      </p:sp>
      <p:sp>
        <p:nvSpPr>
          <p:cNvPr id="5" name="Content Placeholder 4"/>
          <p:cNvSpPr>
            <a:spLocks noGrp="1"/>
          </p:cNvSpPr>
          <p:nvPr>
            <p:ph sz="quarter" idx="1"/>
          </p:nvPr>
        </p:nvSpPr>
        <p:spPr/>
        <p:txBody>
          <a:bodyPr>
            <a:normAutofit/>
          </a:bodyPr>
          <a:lstStyle/>
          <a:p>
            <a:pPr marL="1097280" lvl="4" indent="0">
              <a:buClr>
                <a:srgbClr val="8FB08C"/>
              </a:buClr>
              <a:buNone/>
            </a:pPr>
            <a:r>
              <a:rPr lang="en-US" sz="2800" b="1" i="1">
                <a:solidFill>
                  <a:prstClr val="black"/>
                </a:solidFill>
              </a:rPr>
              <a:t>import re</a:t>
            </a:r>
          </a:p>
          <a:p>
            <a:pPr marL="1097280" lvl="4" indent="0">
              <a:buClr>
                <a:srgbClr val="8FB08C"/>
              </a:buClr>
              <a:buNone/>
            </a:pPr>
            <a:endParaRPr lang="en-US" sz="2800" b="1" i="1">
              <a:solidFill>
                <a:prstClr val="black"/>
              </a:solidFill>
            </a:endParaRPr>
          </a:p>
          <a:p>
            <a:pPr marL="1097280" lvl="4" indent="0">
              <a:buClr>
                <a:srgbClr val="8FB08C"/>
              </a:buClr>
              <a:buNone/>
            </a:pPr>
            <a:r>
              <a:rPr lang="en-US" sz="2800" b="1" i="1">
                <a:solidFill>
                  <a:prstClr val="black"/>
                </a:solidFill>
              </a:rPr>
              <a:t>fhand = open('C:/UCSD/PythonForInformatics/code/mbox-short.txt')</a:t>
            </a:r>
          </a:p>
          <a:p>
            <a:pPr marL="1097280" lvl="4" indent="0">
              <a:buClr>
                <a:srgbClr val="8FB08C"/>
              </a:buClr>
              <a:buNone/>
            </a:pPr>
            <a:r>
              <a:rPr lang="en-US" sz="2800" b="1" i="1">
                <a:solidFill>
                  <a:prstClr val="black"/>
                </a:solidFill>
              </a:rPr>
              <a:t>for line in fhand:</a:t>
            </a:r>
          </a:p>
          <a:p>
            <a:pPr marL="1097280" lvl="4" indent="0">
              <a:buClr>
                <a:srgbClr val="8FB08C"/>
              </a:buClr>
              <a:buNone/>
            </a:pPr>
            <a:r>
              <a:rPr lang="en-US" sz="2800" b="1" i="1">
                <a:solidFill>
                  <a:prstClr val="black"/>
                </a:solidFill>
              </a:rPr>
              <a:t>    line = line.rstrip()</a:t>
            </a:r>
          </a:p>
          <a:p>
            <a:pPr marL="1097280" lvl="4" indent="0">
              <a:buClr>
                <a:srgbClr val="8FB08C"/>
              </a:buClr>
              <a:buNone/>
            </a:pPr>
            <a:r>
              <a:rPr lang="en-US" sz="2800" b="1" i="1">
                <a:solidFill>
                  <a:prstClr val="black"/>
                </a:solidFill>
              </a:rPr>
              <a:t>    if re.search</a:t>
            </a:r>
            <a:r>
              <a:rPr lang="en-US" sz="2800" b="1" i="1" smtClean="0">
                <a:solidFill>
                  <a:prstClr val="black"/>
                </a:solidFill>
              </a:rPr>
              <a:t>('^From:.+@', </a:t>
            </a:r>
            <a:r>
              <a:rPr lang="en-US" sz="2800" b="1" i="1">
                <a:solidFill>
                  <a:prstClr val="black"/>
                </a:solidFill>
              </a:rPr>
              <a:t>line):</a:t>
            </a:r>
          </a:p>
          <a:p>
            <a:pPr marL="1097280" lvl="4" indent="0">
              <a:buClr>
                <a:srgbClr val="8FB08C"/>
              </a:buClr>
              <a:buNone/>
            </a:pPr>
            <a:r>
              <a:rPr lang="en-US" sz="2800" b="1" i="1">
                <a:solidFill>
                  <a:prstClr val="black"/>
                </a:solidFill>
              </a:rPr>
              <a:t>        print line</a:t>
            </a:r>
          </a:p>
        </p:txBody>
      </p:sp>
    </p:spTree>
    <p:extLst>
      <p:ext uri="{BB962C8B-B14F-4D97-AF65-F5344CB8AC3E}">
        <p14:creationId xmlns:p14="http://schemas.microsoft.com/office/powerpoint/2010/main" val="136830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Regular Expressions</a:t>
            </a:r>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15</a:t>
            </a:fld>
            <a:endParaRPr kumimoji="0" lang="en-US"/>
          </a:p>
        </p:txBody>
      </p:sp>
      <p:sp>
        <p:nvSpPr>
          <p:cNvPr id="5" name="Content Placeholder 4"/>
          <p:cNvSpPr>
            <a:spLocks noGrp="1"/>
          </p:cNvSpPr>
          <p:nvPr>
            <p:ph sz="quarter" idx="1"/>
          </p:nvPr>
        </p:nvSpPr>
        <p:spPr/>
        <p:txBody>
          <a:bodyPr>
            <a:noAutofit/>
          </a:bodyPr>
          <a:lstStyle/>
          <a:p>
            <a:pPr marL="457200" indent="-457200"/>
            <a:r>
              <a:rPr lang="en-US" sz="2000" smtClean="0"/>
              <a:t>The </a:t>
            </a:r>
            <a:r>
              <a:rPr lang="en-US" sz="2000" b="1" i="1" smtClean="0"/>
              <a:t>findall()</a:t>
            </a:r>
            <a:r>
              <a:rPr lang="en-US" sz="2000" smtClean="0"/>
              <a:t> method allows us to extract the various substrings that match a given </a:t>
            </a:r>
            <a:r>
              <a:rPr lang="en-US" sz="2000" b="1" i="1" smtClean="0"/>
              <a:t>regular expression</a:t>
            </a:r>
            <a:r>
              <a:rPr lang="en-US" sz="2000" smtClean="0"/>
              <a:t> pattern, and returns them as a </a:t>
            </a:r>
            <a:r>
              <a:rPr lang="en-US" sz="2000" b="1" i="1" smtClean="0"/>
              <a:t>list</a:t>
            </a:r>
            <a:r>
              <a:rPr lang="en-US" sz="2000" smtClean="0"/>
              <a:t>.</a:t>
            </a:r>
          </a:p>
          <a:p>
            <a:pPr marL="457200" lvl="4" indent="-457200">
              <a:buClr>
                <a:schemeClr val="accent1"/>
              </a:buClr>
              <a:buSzPct val="85000"/>
              <a:buFont typeface="Wingdings 2"/>
              <a:buChar char=""/>
            </a:pPr>
            <a:endParaRPr lang="en-US" sz="2000"/>
          </a:p>
          <a:p>
            <a:pPr marL="457200" lvl="4" indent="-457200">
              <a:buClr>
                <a:schemeClr val="accent1"/>
              </a:buClr>
              <a:buSzPct val="85000"/>
              <a:buFont typeface="Wingdings 2"/>
              <a:buChar char=""/>
            </a:pPr>
            <a:r>
              <a:rPr lang="en-US" sz="2000"/>
              <a:t>Note that the sequence </a:t>
            </a:r>
            <a:r>
              <a:rPr lang="en-US" sz="2000" b="1" i="1">
                <a:solidFill>
                  <a:prstClr val="black"/>
                </a:solidFill>
              </a:rPr>
              <a:t>'\S' </a:t>
            </a:r>
            <a:r>
              <a:rPr lang="en-US" sz="2000"/>
              <a:t>matches a non-whitespace character.</a:t>
            </a:r>
          </a:p>
          <a:p>
            <a:pPr marL="457200" indent="-457200"/>
            <a:endParaRPr lang="en-US" sz="2000" smtClean="0"/>
          </a:p>
          <a:p>
            <a:pPr marL="457200" indent="-457200"/>
            <a:r>
              <a:rPr lang="en-US" sz="2000" smtClean="0"/>
              <a:t>To collect all of the </a:t>
            </a:r>
            <a:r>
              <a:rPr lang="en-US" sz="2000"/>
              <a:t>substrings</a:t>
            </a:r>
            <a:r>
              <a:rPr lang="en-US" sz="2000" smtClean="0"/>
              <a:t> that denote email addresses, we could use the following:</a:t>
            </a:r>
          </a:p>
          <a:p>
            <a:pPr marL="1097280" lvl="4" indent="0">
              <a:buClr>
                <a:srgbClr val="8FB08C"/>
              </a:buClr>
              <a:buNone/>
            </a:pPr>
            <a:r>
              <a:rPr lang="en-US" sz="2000" b="1" i="1" smtClean="0">
                <a:solidFill>
                  <a:prstClr val="black"/>
                </a:solidFill>
              </a:rPr>
              <a:t>'\S+@\S+'</a:t>
            </a:r>
          </a:p>
          <a:p>
            <a:pPr marL="0" lvl="4" indent="0">
              <a:buClr>
                <a:schemeClr val="accent1"/>
              </a:buClr>
              <a:buSzPct val="85000"/>
              <a:buNone/>
            </a:pPr>
            <a:endParaRPr lang="en-US" sz="2000"/>
          </a:p>
          <a:p>
            <a:pPr marL="457200" lvl="4" indent="-457200">
              <a:buClr>
                <a:schemeClr val="accent1"/>
              </a:buClr>
              <a:buSzPct val="85000"/>
              <a:buFont typeface="Wingdings 2"/>
              <a:buChar char=""/>
            </a:pPr>
            <a:r>
              <a:rPr lang="en-US" sz="2000"/>
              <a:t>The above regular expression matches one or more whitespace characters followed by an at-sign followed by one or more whitespace characters</a:t>
            </a:r>
            <a:r>
              <a:rPr lang="en-US" sz="2000" smtClean="0"/>
              <a:t>.</a:t>
            </a:r>
            <a:endParaRPr lang="en-US" sz="2000"/>
          </a:p>
        </p:txBody>
      </p:sp>
    </p:spTree>
    <p:extLst>
      <p:ext uri="{BB962C8B-B14F-4D97-AF65-F5344CB8AC3E}">
        <p14:creationId xmlns:p14="http://schemas.microsoft.com/office/powerpoint/2010/main" val="10221918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Regular Expressions</a:t>
            </a:r>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16</a:t>
            </a:fld>
            <a:endParaRPr kumimoji="0" lang="en-US"/>
          </a:p>
        </p:txBody>
      </p:sp>
      <p:sp>
        <p:nvSpPr>
          <p:cNvPr id="5" name="Content Placeholder 4"/>
          <p:cNvSpPr>
            <a:spLocks noGrp="1"/>
          </p:cNvSpPr>
          <p:nvPr>
            <p:ph sz="quarter" idx="1"/>
          </p:nvPr>
        </p:nvSpPr>
        <p:spPr/>
        <p:txBody>
          <a:bodyPr>
            <a:normAutofit fontScale="92500" lnSpcReduction="20000"/>
          </a:bodyPr>
          <a:lstStyle/>
          <a:p>
            <a:pPr marL="457200" indent="-457200"/>
            <a:r>
              <a:rPr lang="en-US" sz="3200" smtClean="0"/>
              <a:t>Our lines of email addresses in the mbox.txt file have undesirable non-whitespace characters before and after the email address—we have more work to do.</a:t>
            </a:r>
          </a:p>
          <a:p>
            <a:pPr marL="457200" indent="-457200"/>
            <a:endParaRPr lang="en-US" sz="3200" smtClean="0"/>
          </a:p>
          <a:p>
            <a:pPr marL="457200" indent="-457200"/>
            <a:r>
              <a:rPr lang="en-US" sz="3200" smtClean="0"/>
              <a:t>After careful encoding, we have the following </a:t>
            </a:r>
            <a:r>
              <a:rPr lang="en-US" sz="3200" b="1" i="1" smtClean="0"/>
              <a:t>regular expression </a:t>
            </a:r>
            <a:r>
              <a:rPr lang="en-US" sz="3200" smtClean="0"/>
              <a:t>search pattern:</a:t>
            </a:r>
          </a:p>
          <a:p>
            <a:pPr marL="1097280" lvl="4" indent="0">
              <a:buClr>
                <a:srgbClr val="8FB08C"/>
              </a:buClr>
              <a:buNone/>
            </a:pPr>
            <a:r>
              <a:rPr lang="en-US" sz="2800" b="1" i="1" smtClean="0">
                <a:solidFill>
                  <a:prstClr val="black"/>
                </a:solidFill>
              </a:rPr>
              <a:t>'[a-zA-Z0-9]\S*@\S*</a:t>
            </a:r>
            <a:r>
              <a:rPr lang="en-US" sz="2800" b="1" i="1">
                <a:solidFill>
                  <a:prstClr val="black"/>
                </a:solidFill>
              </a:rPr>
              <a:t>[</a:t>
            </a:r>
            <a:r>
              <a:rPr lang="en-US" sz="2800" b="1" i="1" smtClean="0">
                <a:solidFill>
                  <a:prstClr val="black"/>
                </a:solidFill>
              </a:rPr>
              <a:t>a-zA-Z]'</a:t>
            </a:r>
          </a:p>
          <a:p>
            <a:pPr marL="457200" lvl="4" indent="-457200">
              <a:buClr>
                <a:schemeClr val="accent1"/>
              </a:buClr>
              <a:buSzPct val="85000"/>
              <a:buFont typeface="Wingdings 2"/>
              <a:buChar char=""/>
            </a:pPr>
            <a:endParaRPr lang="en-US" sz="3200" smtClean="0"/>
          </a:p>
          <a:p>
            <a:pPr marL="457200" lvl="4" indent="-457200">
              <a:buClr>
                <a:schemeClr val="accent1"/>
              </a:buClr>
              <a:buSzPct val="85000"/>
              <a:buFont typeface="Wingdings 2"/>
              <a:buChar char=""/>
            </a:pPr>
            <a:r>
              <a:rPr lang="en-US" sz="3200" smtClean="0"/>
              <a:t>Note that the sequence </a:t>
            </a:r>
            <a:r>
              <a:rPr lang="en-US" sz="3200" b="1" i="1">
                <a:solidFill>
                  <a:prstClr val="black"/>
                </a:solidFill>
              </a:rPr>
              <a:t>'\</a:t>
            </a:r>
            <a:r>
              <a:rPr lang="en-US" sz="3200" b="1" i="1" smtClean="0">
                <a:solidFill>
                  <a:prstClr val="black"/>
                </a:solidFill>
              </a:rPr>
              <a:t>S' </a:t>
            </a:r>
            <a:r>
              <a:rPr lang="en-US" sz="3200" smtClean="0"/>
              <a:t>matches a non-whitespace character.</a:t>
            </a:r>
            <a:endParaRPr lang="en-US" sz="3200"/>
          </a:p>
        </p:txBody>
      </p:sp>
    </p:spTree>
    <p:extLst>
      <p:ext uri="{BB962C8B-B14F-4D97-AF65-F5344CB8AC3E}">
        <p14:creationId xmlns:p14="http://schemas.microsoft.com/office/powerpoint/2010/main" val="34296741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Regular Expressions</a:t>
            </a:r>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17</a:t>
            </a:fld>
            <a:endParaRPr kumimoji="0" lang="en-US"/>
          </a:p>
        </p:txBody>
      </p:sp>
      <p:sp>
        <p:nvSpPr>
          <p:cNvPr id="5" name="Content Placeholder 4"/>
          <p:cNvSpPr>
            <a:spLocks noGrp="1"/>
          </p:cNvSpPr>
          <p:nvPr>
            <p:ph sz="quarter" idx="1"/>
          </p:nvPr>
        </p:nvSpPr>
        <p:spPr/>
        <p:txBody>
          <a:bodyPr>
            <a:normAutofit fontScale="92500" lnSpcReduction="20000"/>
          </a:bodyPr>
          <a:lstStyle/>
          <a:p>
            <a:pPr marL="1097280" lvl="4" indent="0">
              <a:buClr>
                <a:srgbClr val="8FB08C"/>
              </a:buClr>
              <a:buNone/>
            </a:pPr>
            <a:r>
              <a:rPr lang="en-US" sz="2800" b="1" i="1">
                <a:solidFill>
                  <a:prstClr val="black"/>
                </a:solidFill>
              </a:rPr>
              <a:t>import </a:t>
            </a:r>
            <a:r>
              <a:rPr lang="en-US" sz="2800" b="1" i="1" smtClean="0">
                <a:solidFill>
                  <a:prstClr val="black"/>
                </a:solidFill>
              </a:rPr>
              <a:t>re</a:t>
            </a:r>
          </a:p>
          <a:p>
            <a:pPr marL="1097280" lvl="4" indent="0">
              <a:buClr>
                <a:srgbClr val="8FB08C"/>
              </a:buClr>
              <a:buNone/>
            </a:pPr>
            <a:endParaRPr lang="en-US" sz="2800" b="1" i="1">
              <a:solidFill>
                <a:prstClr val="black"/>
              </a:solidFill>
            </a:endParaRPr>
          </a:p>
          <a:p>
            <a:pPr marL="1097280" lvl="4" indent="0">
              <a:buClr>
                <a:srgbClr val="8FB08C"/>
              </a:buClr>
              <a:buNone/>
            </a:pPr>
            <a:r>
              <a:rPr lang="en-US" sz="2800" b="1" i="1">
                <a:solidFill>
                  <a:prstClr val="black"/>
                </a:solidFill>
              </a:rPr>
              <a:t>fhand = open('C:/</a:t>
            </a:r>
            <a:r>
              <a:rPr lang="en-US" sz="2800" b="1" i="1" smtClean="0">
                <a:solidFill>
                  <a:prstClr val="black"/>
                </a:solidFill>
              </a:rPr>
              <a:t>UCSD/PythonForInformatics/code/mbox.txt</a:t>
            </a:r>
            <a:r>
              <a:rPr lang="en-US" sz="2800" b="1" i="1">
                <a:solidFill>
                  <a:prstClr val="black"/>
                </a:solidFill>
              </a:rPr>
              <a:t>')</a:t>
            </a:r>
          </a:p>
          <a:p>
            <a:pPr marL="1097280" lvl="4" indent="0">
              <a:buClr>
                <a:srgbClr val="8FB08C"/>
              </a:buClr>
              <a:buNone/>
            </a:pPr>
            <a:r>
              <a:rPr lang="en-US" sz="2800" b="1" i="1">
                <a:solidFill>
                  <a:prstClr val="black"/>
                </a:solidFill>
              </a:rPr>
              <a:t>for line in fhand:</a:t>
            </a:r>
          </a:p>
          <a:p>
            <a:pPr marL="1097280" lvl="4" indent="0">
              <a:buClr>
                <a:srgbClr val="8FB08C"/>
              </a:buClr>
              <a:buNone/>
            </a:pPr>
            <a:r>
              <a:rPr lang="en-US" sz="2800" b="1" i="1">
                <a:solidFill>
                  <a:prstClr val="black"/>
                </a:solidFill>
              </a:rPr>
              <a:t>    line = line.rstrip()</a:t>
            </a:r>
          </a:p>
          <a:p>
            <a:pPr marL="1097280" lvl="4" indent="0">
              <a:buClr>
                <a:srgbClr val="8FB08C"/>
              </a:buClr>
              <a:buNone/>
            </a:pPr>
            <a:r>
              <a:rPr lang="en-US" sz="2800" b="1" i="1">
                <a:solidFill>
                  <a:prstClr val="black"/>
                </a:solidFill>
              </a:rPr>
              <a:t>    </a:t>
            </a:r>
            <a:r>
              <a:rPr lang="en-US" sz="2800" b="1" i="1" smtClean="0">
                <a:solidFill>
                  <a:prstClr val="black"/>
                </a:solidFill>
              </a:rPr>
              <a:t>addr = re.findall(\</a:t>
            </a:r>
          </a:p>
          <a:p>
            <a:pPr marL="1097280" lvl="4" indent="0">
              <a:buClr>
                <a:srgbClr val="8FB08C"/>
              </a:buClr>
              <a:buNone/>
            </a:pPr>
            <a:r>
              <a:rPr lang="en-US" sz="2800" b="1" i="1" smtClean="0">
                <a:solidFill>
                  <a:prstClr val="black"/>
                </a:solidFill>
              </a:rPr>
              <a:t>'[</a:t>
            </a:r>
            <a:r>
              <a:rPr lang="en-US" sz="2800" b="1" i="1">
                <a:solidFill>
                  <a:prstClr val="black"/>
                </a:solidFill>
              </a:rPr>
              <a:t>a-zA-Z0-9]\S*@\S*[</a:t>
            </a:r>
            <a:r>
              <a:rPr lang="en-US" sz="2800" b="1" i="1" smtClean="0">
                <a:solidFill>
                  <a:prstClr val="black"/>
                </a:solidFill>
              </a:rPr>
              <a:t>a-zA-Z]',line)</a:t>
            </a:r>
            <a:endParaRPr lang="en-US" sz="2800" b="1" i="1">
              <a:solidFill>
                <a:prstClr val="black"/>
              </a:solidFill>
            </a:endParaRPr>
          </a:p>
          <a:p>
            <a:pPr marL="1097280" lvl="4" indent="0">
              <a:buClr>
                <a:srgbClr val="8FB08C"/>
              </a:buClr>
              <a:buNone/>
            </a:pPr>
            <a:r>
              <a:rPr lang="en-US" sz="2800" b="1" i="1">
                <a:solidFill>
                  <a:prstClr val="black"/>
                </a:solidFill>
              </a:rPr>
              <a:t>    </a:t>
            </a:r>
            <a:r>
              <a:rPr lang="en-US" sz="2800" b="1" i="1" smtClean="0">
                <a:solidFill>
                  <a:prstClr val="black"/>
                </a:solidFill>
              </a:rPr>
              <a:t>if len(addr) &gt; 0:</a:t>
            </a:r>
          </a:p>
          <a:p>
            <a:pPr marL="1097280" lvl="4" indent="0">
              <a:buClr>
                <a:srgbClr val="8FB08C"/>
              </a:buClr>
              <a:buNone/>
            </a:pPr>
            <a:r>
              <a:rPr lang="en-US" sz="2800" b="1" i="1">
                <a:solidFill>
                  <a:prstClr val="black"/>
                </a:solidFill>
              </a:rPr>
              <a:t> </a:t>
            </a:r>
            <a:r>
              <a:rPr lang="en-US" sz="2800" b="1" i="1" smtClean="0">
                <a:solidFill>
                  <a:prstClr val="black"/>
                </a:solidFill>
              </a:rPr>
              <a:t>       print addr</a:t>
            </a:r>
          </a:p>
          <a:p>
            <a:pPr marL="1097280" lvl="4" indent="0">
              <a:buClr>
                <a:srgbClr val="8FB08C"/>
              </a:buClr>
              <a:buNone/>
            </a:pPr>
            <a:endParaRPr lang="en-US" sz="2800" b="1" i="1">
              <a:solidFill>
                <a:prstClr val="black"/>
              </a:solidFill>
            </a:endParaRPr>
          </a:p>
        </p:txBody>
      </p:sp>
    </p:spTree>
    <p:extLst>
      <p:ext uri="{BB962C8B-B14F-4D97-AF65-F5344CB8AC3E}">
        <p14:creationId xmlns:p14="http://schemas.microsoft.com/office/powerpoint/2010/main" val="12439305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Regular Expressions</a:t>
            </a:r>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18</a:t>
            </a:fld>
            <a:endParaRPr kumimoji="0" lang="en-US"/>
          </a:p>
        </p:txBody>
      </p:sp>
      <p:sp>
        <p:nvSpPr>
          <p:cNvPr id="5" name="Content Placeholder 4"/>
          <p:cNvSpPr>
            <a:spLocks noGrp="1"/>
          </p:cNvSpPr>
          <p:nvPr>
            <p:ph sz="quarter" idx="1"/>
          </p:nvPr>
        </p:nvSpPr>
        <p:spPr/>
        <p:txBody>
          <a:bodyPr>
            <a:normAutofit fontScale="92500"/>
          </a:bodyPr>
          <a:lstStyle/>
          <a:p>
            <a:pPr marL="1097280" lvl="4" indent="0">
              <a:buClr>
                <a:srgbClr val="8FB08C"/>
              </a:buClr>
              <a:buNone/>
            </a:pPr>
            <a:r>
              <a:rPr lang="en-US" sz="2800" b="1" i="1" smtClean="0">
                <a:solidFill>
                  <a:prstClr val="black"/>
                </a:solidFill>
              </a:rPr>
              <a:t>'[a-zA-Z0-9]\S*@\S*</a:t>
            </a:r>
            <a:r>
              <a:rPr lang="en-US" sz="2800" b="1" i="1">
                <a:solidFill>
                  <a:prstClr val="black"/>
                </a:solidFill>
              </a:rPr>
              <a:t>[</a:t>
            </a:r>
            <a:r>
              <a:rPr lang="en-US" sz="2800" b="1" i="1" smtClean="0">
                <a:solidFill>
                  <a:prstClr val="black"/>
                </a:solidFill>
              </a:rPr>
              <a:t>a-zA-Z]'</a:t>
            </a:r>
          </a:p>
          <a:p>
            <a:pPr marL="1097280" lvl="4" indent="0">
              <a:buClr>
                <a:srgbClr val="8FB08C"/>
              </a:buClr>
              <a:buNone/>
            </a:pPr>
            <a:endParaRPr lang="en-US" sz="3200" smtClean="0"/>
          </a:p>
          <a:p>
            <a:pPr marL="457200" lvl="4" indent="-457200">
              <a:buClr>
                <a:schemeClr val="accent1"/>
              </a:buClr>
              <a:buSzPct val="85000"/>
              <a:buFont typeface="Wingdings 2"/>
              <a:buChar char=""/>
            </a:pPr>
            <a:r>
              <a:rPr lang="en-US" sz="3200" smtClean="0"/>
              <a:t>This expression searches for a pattern that begins with a single lower letter, uppercase letter, or number </a:t>
            </a:r>
            <a:r>
              <a:rPr lang="en-US" sz="3200" smtClean="0">
                <a:solidFill>
                  <a:prstClr val="black"/>
                </a:solidFill>
              </a:rPr>
              <a:t>(</a:t>
            </a:r>
            <a:r>
              <a:rPr lang="en-US" sz="3200" b="1" i="1" smtClean="0">
                <a:solidFill>
                  <a:prstClr val="black"/>
                </a:solidFill>
              </a:rPr>
              <a:t>[a-zA-Z0-9]</a:t>
            </a:r>
            <a:r>
              <a:rPr lang="en-US" sz="3200" smtClean="0">
                <a:solidFill>
                  <a:prstClr val="black"/>
                </a:solidFill>
              </a:rPr>
              <a:t>), followed by zero or more non-blank characters (</a:t>
            </a:r>
            <a:r>
              <a:rPr lang="en-US" sz="3200" b="1" i="1" smtClean="0">
                <a:solidFill>
                  <a:prstClr val="black"/>
                </a:solidFill>
              </a:rPr>
              <a:t>\</a:t>
            </a:r>
            <a:r>
              <a:rPr lang="en-US" sz="3200" b="1" i="1">
                <a:solidFill>
                  <a:prstClr val="black"/>
                </a:solidFill>
              </a:rPr>
              <a:t>S</a:t>
            </a:r>
            <a:r>
              <a:rPr lang="en-US" sz="3200" b="1" i="1" smtClean="0">
                <a:solidFill>
                  <a:prstClr val="black"/>
                </a:solidFill>
              </a:rPr>
              <a:t>*</a:t>
            </a:r>
            <a:r>
              <a:rPr lang="en-US" sz="3200" smtClean="0">
                <a:solidFill>
                  <a:prstClr val="black"/>
                </a:solidFill>
              </a:rPr>
              <a:t>), </a:t>
            </a:r>
            <a:r>
              <a:rPr lang="en-US" sz="3200">
                <a:solidFill>
                  <a:prstClr val="black"/>
                </a:solidFill>
              </a:rPr>
              <a:t>followed by an </a:t>
            </a:r>
            <a:r>
              <a:rPr lang="en-US" sz="3200" smtClean="0">
                <a:solidFill>
                  <a:prstClr val="black"/>
                </a:solidFill>
              </a:rPr>
              <a:t>at-sign, </a:t>
            </a:r>
            <a:r>
              <a:rPr lang="en-US" sz="3200">
                <a:solidFill>
                  <a:prstClr val="black"/>
                </a:solidFill>
              </a:rPr>
              <a:t>followed by zero or more non-blank characters (</a:t>
            </a:r>
            <a:r>
              <a:rPr lang="en-US" sz="3200" b="1" i="1">
                <a:solidFill>
                  <a:prstClr val="black"/>
                </a:solidFill>
              </a:rPr>
              <a:t>\S*</a:t>
            </a:r>
            <a:r>
              <a:rPr lang="en-US" sz="3200">
                <a:solidFill>
                  <a:prstClr val="black"/>
                </a:solidFill>
              </a:rPr>
              <a:t>), </a:t>
            </a:r>
            <a:r>
              <a:rPr lang="en-US" sz="3200" smtClean="0">
                <a:solidFill>
                  <a:prstClr val="black"/>
                </a:solidFill>
              </a:rPr>
              <a:t>followed by </a:t>
            </a:r>
            <a:r>
              <a:rPr lang="en-US" sz="3200"/>
              <a:t>a single lower </a:t>
            </a:r>
            <a:r>
              <a:rPr lang="en-US" sz="3200" smtClean="0"/>
              <a:t>or uppercase letter.</a:t>
            </a:r>
            <a:endParaRPr lang="en-US" sz="3200"/>
          </a:p>
        </p:txBody>
      </p:sp>
    </p:spTree>
    <p:extLst>
      <p:ext uri="{BB962C8B-B14F-4D97-AF65-F5344CB8AC3E}">
        <p14:creationId xmlns:p14="http://schemas.microsoft.com/office/powerpoint/2010/main" val="5294671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Regular Expressions</a:t>
            </a:r>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19</a:t>
            </a:fld>
            <a:endParaRPr kumimoji="0" lang="en-US"/>
          </a:p>
        </p:txBody>
      </p:sp>
      <p:sp>
        <p:nvSpPr>
          <p:cNvPr id="5" name="Content Placeholder 4"/>
          <p:cNvSpPr>
            <a:spLocks noGrp="1"/>
          </p:cNvSpPr>
          <p:nvPr>
            <p:ph sz="quarter" idx="1"/>
          </p:nvPr>
        </p:nvSpPr>
        <p:spPr/>
        <p:txBody>
          <a:bodyPr>
            <a:noAutofit/>
          </a:bodyPr>
          <a:lstStyle/>
          <a:p>
            <a:pPr marL="457200" indent="-457200"/>
            <a:r>
              <a:rPr lang="en-US" sz="2400" smtClean="0"/>
              <a:t>Let us now consider another data extraction scenario: we want to process lines that begin with “X-”, and we want to extract any floating point number that appears in the line.</a:t>
            </a:r>
          </a:p>
          <a:p>
            <a:pPr marL="457200" indent="-457200"/>
            <a:r>
              <a:rPr lang="en-US" sz="2400" smtClean="0"/>
              <a:t>To solve the problem of line selection, we construct the following </a:t>
            </a:r>
            <a:r>
              <a:rPr lang="en-US" sz="2400" b="1" i="1" smtClean="0"/>
              <a:t>regular expression</a:t>
            </a:r>
            <a:r>
              <a:rPr lang="en-US" sz="2400" smtClean="0"/>
              <a:t>:</a:t>
            </a:r>
          </a:p>
          <a:p>
            <a:pPr marL="457200" indent="-457200"/>
            <a:endParaRPr lang="en-US" sz="2400" smtClean="0"/>
          </a:p>
          <a:p>
            <a:pPr marL="1097280" lvl="4" indent="0">
              <a:buNone/>
            </a:pPr>
            <a:r>
              <a:rPr lang="en-US" sz="2400" b="1" i="1" smtClean="0">
                <a:solidFill>
                  <a:prstClr val="black"/>
                </a:solidFill>
              </a:rPr>
              <a:t>'^X-.*: [0-9.]+'</a:t>
            </a:r>
          </a:p>
          <a:p>
            <a:pPr marL="1097280" lvl="4" indent="0">
              <a:buNone/>
            </a:pPr>
            <a:endParaRPr lang="en-US" sz="2000" smtClean="0"/>
          </a:p>
          <a:p>
            <a:pPr marL="457200" indent="-457200"/>
            <a:r>
              <a:rPr lang="en-US" sz="2400" smtClean="0"/>
              <a:t>In this case, because the period, “.”, is within the brackets, it is the actual period character as part of the set of matching characters, not a wildcard character.</a:t>
            </a:r>
          </a:p>
        </p:txBody>
      </p:sp>
    </p:spTree>
    <p:extLst>
      <p:ext uri="{BB962C8B-B14F-4D97-AF65-F5344CB8AC3E}">
        <p14:creationId xmlns:p14="http://schemas.microsoft.com/office/powerpoint/2010/main" val="16991910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Regular Expressions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a:t>
            </a:fld>
            <a:endParaRPr kumimoji="0" lang="en-US"/>
          </a:p>
        </p:txBody>
      </p:sp>
      <p:sp>
        <p:nvSpPr>
          <p:cNvPr id="5" name="Content Placeholder 4"/>
          <p:cNvSpPr>
            <a:spLocks noGrp="1"/>
          </p:cNvSpPr>
          <p:nvPr>
            <p:ph sz="quarter" idx="1"/>
          </p:nvPr>
        </p:nvSpPr>
        <p:spPr/>
        <p:txBody>
          <a:bodyPr>
            <a:normAutofit fontScale="92500"/>
          </a:bodyPr>
          <a:lstStyle/>
          <a:p>
            <a:r>
              <a:rPr lang="en-US" sz="3200" b="1" i="1" smtClean="0"/>
              <a:t>Regular expressions </a:t>
            </a:r>
            <a:r>
              <a:rPr lang="en-US" sz="3200" smtClean="0"/>
              <a:t>are a huge topic; entire books have been written to describe their use.</a:t>
            </a:r>
            <a:endParaRPr lang="en-US" sz="3200"/>
          </a:p>
          <a:p>
            <a:r>
              <a:rPr lang="en-US" sz="3200" smtClean="0"/>
              <a:t>From Wikipedia we have the following definition: </a:t>
            </a:r>
            <a:r>
              <a:rPr lang="en-US" sz="3200" i="1" smtClean="0"/>
              <a:t>“</a:t>
            </a:r>
            <a:r>
              <a:rPr lang="en-US" sz="3200" i="1"/>
              <a:t>A regular expression, often called a </a:t>
            </a:r>
            <a:r>
              <a:rPr lang="en-US" sz="3200" b="1" i="1"/>
              <a:t>pattern</a:t>
            </a:r>
            <a:r>
              <a:rPr lang="en-US" sz="3200" i="1"/>
              <a:t>, is an expression used to specify a </a:t>
            </a:r>
            <a:r>
              <a:rPr lang="en-US" sz="3200" i="1" smtClean="0"/>
              <a:t>set of </a:t>
            </a:r>
            <a:r>
              <a:rPr lang="en-US" sz="3200" i="1"/>
              <a:t>strings required for a particular purpose</a:t>
            </a:r>
            <a:r>
              <a:rPr lang="en-US" sz="3200" i="1" smtClean="0"/>
              <a:t>.”</a:t>
            </a:r>
          </a:p>
          <a:p>
            <a:r>
              <a:rPr lang="en-US" sz="3200" b="1" i="1" smtClean="0"/>
              <a:t>Regular expressions </a:t>
            </a:r>
            <a:r>
              <a:rPr lang="en-US" sz="3200" smtClean="0"/>
              <a:t>are almost a small language that prescribes string-based pattern matching algorithms.</a:t>
            </a:r>
          </a:p>
          <a:p>
            <a:endParaRPr lang="en-US" smtClean="0"/>
          </a:p>
          <a:p>
            <a:pPr marL="0" indent="0">
              <a:buNone/>
            </a:pPr>
            <a:endParaRPr lang="en-US" smtClean="0"/>
          </a:p>
          <a:p>
            <a:pPr>
              <a:buFont typeface="Arial" panose="020B0604020202020204" pitchFamily="34" charset="0"/>
              <a:buChar char="•"/>
            </a:pPr>
            <a:endParaRPr lang="en-US"/>
          </a:p>
        </p:txBody>
      </p:sp>
    </p:spTree>
    <p:extLst>
      <p:ext uri="{BB962C8B-B14F-4D97-AF65-F5344CB8AC3E}">
        <p14:creationId xmlns:p14="http://schemas.microsoft.com/office/powerpoint/2010/main" val="42153108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Regular Expressions</a:t>
            </a:r>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20</a:t>
            </a:fld>
            <a:endParaRPr kumimoji="0" lang="en-US"/>
          </a:p>
        </p:txBody>
      </p:sp>
      <p:sp>
        <p:nvSpPr>
          <p:cNvPr id="5" name="Content Placeholder 4"/>
          <p:cNvSpPr>
            <a:spLocks noGrp="1"/>
          </p:cNvSpPr>
          <p:nvPr>
            <p:ph sz="quarter" idx="1"/>
          </p:nvPr>
        </p:nvSpPr>
        <p:spPr/>
        <p:txBody>
          <a:bodyPr>
            <a:noAutofit/>
          </a:bodyPr>
          <a:lstStyle/>
          <a:p>
            <a:pPr marL="1097280" lvl="4" indent="0">
              <a:buNone/>
            </a:pPr>
            <a:r>
              <a:rPr lang="en-US" sz="3200" b="1" i="1" smtClean="0">
                <a:solidFill>
                  <a:prstClr val="black"/>
                </a:solidFill>
              </a:rPr>
              <a:t>'^X-.*: [0-9.]+'</a:t>
            </a:r>
          </a:p>
          <a:p>
            <a:pPr marL="1097280" lvl="4" indent="0">
              <a:buNone/>
            </a:pPr>
            <a:endParaRPr lang="en-US" sz="2800" smtClean="0"/>
          </a:p>
          <a:p>
            <a:pPr marL="457200" indent="-457200"/>
            <a:r>
              <a:rPr lang="en-US" sz="3200" smtClean="0"/>
              <a:t>Translating the above expression into english, we are matching all lines that begin with “</a:t>
            </a:r>
            <a:r>
              <a:rPr lang="en-US" sz="3200" b="1" i="1" smtClean="0"/>
              <a:t>X-</a:t>
            </a:r>
            <a:r>
              <a:rPr lang="en-US" sz="3200" smtClean="0"/>
              <a:t>” followed by zero or more characters (“</a:t>
            </a:r>
            <a:r>
              <a:rPr lang="en-US" sz="3200" b="1" i="1" smtClean="0"/>
              <a:t>.*</a:t>
            </a:r>
            <a:r>
              <a:rPr lang="en-US" sz="3200" smtClean="0"/>
              <a:t>”), followed by a colon (“</a:t>
            </a:r>
            <a:r>
              <a:rPr lang="en-US" sz="3200" b="1" i="1" smtClean="0"/>
              <a:t>:</a:t>
            </a:r>
            <a:r>
              <a:rPr lang="en-US" sz="3200" smtClean="0"/>
              <a:t>”), followed by a space, followed by zero or more characters that are digits (“</a:t>
            </a:r>
            <a:r>
              <a:rPr lang="en-US" sz="3200" b="1" i="1" smtClean="0"/>
              <a:t>0-9</a:t>
            </a:r>
            <a:r>
              <a:rPr lang="en-US" sz="3200" smtClean="0"/>
              <a:t>”) or a period (“</a:t>
            </a:r>
            <a:r>
              <a:rPr lang="en-US" sz="3200" b="1" i="1" smtClean="0"/>
              <a:t>.</a:t>
            </a:r>
            <a:r>
              <a:rPr lang="en-US" sz="3200" smtClean="0"/>
              <a:t>”).</a:t>
            </a:r>
          </a:p>
          <a:p>
            <a:pPr marL="457200" indent="-457200"/>
            <a:endParaRPr lang="en-US" sz="2400" smtClean="0"/>
          </a:p>
        </p:txBody>
      </p:sp>
    </p:spTree>
    <p:extLst>
      <p:ext uri="{BB962C8B-B14F-4D97-AF65-F5344CB8AC3E}">
        <p14:creationId xmlns:p14="http://schemas.microsoft.com/office/powerpoint/2010/main" val="41764390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Regular Expressions</a:t>
            </a:r>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21</a:t>
            </a:fld>
            <a:endParaRPr kumimoji="0" lang="en-US"/>
          </a:p>
        </p:txBody>
      </p:sp>
      <p:sp>
        <p:nvSpPr>
          <p:cNvPr id="5" name="Content Placeholder 4"/>
          <p:cNvSpPr>
            <a:spLocks noGrp="1"/>
          </p:cNvSpPr>
          <p:nvPr>
            <p:ph sz="quarter" idx="1"/>
          </p:nvPr>
        </p:nvSpPr>
        <p:spPr/>
        <p:txBody>
          <a:bodyPr>
            <a:noAutofit/>
          </a:bodyPr>
          <a:lstStyle/>
          <a:p>
            <a:pPr marL="457200" indent="-457200"/>
            <a:r>
              <a:rPr lang="en-US" sz="2800"/>
              <a:t>Now we need to </a:t>
            </a:r>
            <a:r>
              <a:rPr lang="en-US" sz="2800" smtClean="0"/>
              <a:t>address </a:t>
            </a:r>
            <a:r>
              <a:rPr lang="en-US" sz="2800"/>
              <a:t>the issue of how we are going to extract only </a:t>
            </a:r>
            <a:r>
              <a:rPr lang="en-US" sz="2800" smtClean="0"/>
              <a:t>the </a:t>
            </a:r>
            <a:r>
              <a:rPr lang="en-US" sz="2800" smtClean="0"/>
              <a:t>floating </a:t>
            </a:r>
            <a:r>
              <a:rPr lang="en-US" sz="2800"/>
              <a:t>point number.</a:t>
            </a:r>
          </a:p>
          <a:p>
            <a:pPr marL="457200" indent="-457200"/>
            <a:r>
              <a:rPr lang="en-US" sz="2800" smtClean="0"/>
              <a:t>Parentheses </a:t>
            </a:r>
            <a:r>
              <a:rPr lang="en-US" sz="2800"/>
              <a:t>within a regular expression are used to indicate what part of the expression is actually extracted</a:t>
            </a:r>
            <a:r>
              <a:rPr lang="en-US" sz="2800" smtClean="0"/>
              <a:t>.</a:t>
            </a:r>
          </a:p>
          <a:p>
            <a:pPr marL="457200" indent="-457200"/>
            <a:r>
              <a:rPr lang="en-US" sz="2800" smtClean="0"/>
              <a:t>Without parentheses, whatever pattern matches is returned.</a:t>
            </a:r>
          </a:p>
          <a:p>
            <a:pPr marL="457200" indent="-457200"/>
            <a:r>
              <a:rPr lang="en-US" sz="2800" smtClean="0"/>
              <a:t>With parentheses, when a pattern matches, only the portion specified by the parentheses is returned.</a:t>
            </a:r>
            <a:endParaRPr lang="en-US" sz="2800"/>
          </a:p>
          <a:p>
            <a:pPr marL="457200" indent="-457200"/>
            <a:endParaRPr lang="en-US" sz="2400" smtClean="0"/>
          </a:p>
        </p:txBody>
      </p:sp>
    </p:spTree>
    <p:extLst>
      <p:ext uri="{BB962C8B-B14F-4D97-AF65-F5344CB8AC3E}">
        <p14:creationId xmlns:p14="http://schemas.microsoft.com/office/powerpoint/2010/main" val="32004344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Regular Expressions</a:t>
            </a:r>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22</a:t>
            </a:fld>
            <a:endParaRPr kumimoji="0" lang="en-US"/>
          </a:p>
        </p:txBody>
      </p:sp>
      <p:sp>
        <p:nvSpPr>
          <p:cNvPr id="5" name="Content Placeholder 4"/>
          <p:cNvSpPr>
            <a:spLocks noGrp="1"/>
          </p:cNvSpPr>
          <p:nvPr>
            <p:ph sz="quarter" idx="1"/>
          </p:nvPr>
        </p:nvSpPr>
        <p:spPr/>
        <p:txBody>
          <a:bodyPr>
            <a:normAutofit fontScale="92500" lnSpcReduction="10000"/>
          </a:bodyPr>
          <a:lstStyle/>
          <a:p>
            <a:pPr marL="1097280" lvl="4" indent="0">
              <a:buClr>
                <a:srgbClr val="8FB08C"/>
              </a:buClr>
              <a:buNone/>
            </a:pPr>
            <a:r>
              <a:rPr lang="en-US" sz="2800" b="1" i="1">
                <a:solidFill>
                  <a:prstClr val="black"/>
                </a:solidFill>
              </a:rPr>
              <a:t>import </a:t>
            </a:r>
            <a:r>
              <a:rPr lang="en-US" sz="2800" b="1" i="1" smtClean="0">
                <a:solidFill>
                  <a:prstClr val="black"/>
                </a:solidFill>
              </a:rPr>
              <a:t>re</a:t>
            </a:r>
          </a:p>
          <a:p>
            <a:pPr marL="1097280" lvl="4" indent="0">
              <a:buClr>
                <a:srgbClr val="8FB08C"/>
              </a:buClr>
              <a:buNone/>
            </a:pPr>
            <a:endParaRPr lang="en-US" sz="2800" b="1" i="1">
              <a:solidFill>
                <a:prstClr val="black"/>
              </a:solidFill>
            </a:endParaRPr>
          </a:p>
          <a:p>
            <a:pPr marL="1097280" lvl="4" indent="0">
              <a:buClr>
                <a:srgbClr val="8FB08C"/>
              </a:buClr>
              <a:buNone/>
            </a:pPr>
            <a:r>
              <a:rPr lang="en-US" sz="2800" b="1" i="1">
                <a:solidFill>
                  <a:prstClr val="black"/>
                </a:solidFill>
              </a:rPr>
              <a:t>fhand = open('C:/</a:t>
            </a:r>
            <a:r>
              <a:rPr lang="en-US" sz="2800" b="1" i="1" smtClean="0">
                <a:solidFill>
                  <a:prstClr val="black"/>
                </a:solidFill>
              </a:rPr>
              <a:t>UCSD/PythonForInformatics/code/mbox.txt</a:t>
            </a:r>
            <a:r>
              <a:rPr lang="en-US" sz="2800" b="1" i="1">
                <a:solidFill>
                  <a:prstClr val="black"/>
                </a:solidFill>
              </a:rPr>
              <a:t>')</a:t>
            </a:r>
          </a:p>
          <a:p>
            <a:pPr marL="1097280" lvl="4" indent="0">
              <a:buClr>
                <a:srgbClr val="8FB08C"/>
              </a:buClr>
              <a:buNone/>
            </a:pPr>
            <a:r>
              <a:rPr lang="en-US" sz="2800" b="1" i="1">
                <a:solidFill>
                  <a:prstClr val="black"/>
                </a:solidFill>
              </a:rPr>
              <a:t>for line in fhand:</a:t>
            </a:r>
          </a:p>
          <a:p>
            <a:pPr marL="1097280" lvl="4" indent="0">
              <a:buClr>
                <a:srgbClr val="8FB08C"/>
              </a:buClr>
              <a:buNone/>
            </a:pPr>
            <a:r>
              <a:rPr lang="en-US" sz="2800" b="1" i="1">
                <a:solidFill>
                  <a:prstClr val="black"/>
                </a:solidFill>
              </a:rPr>
              <a:t>    line = line.rstrip()</a:t>
            </a:r>
          </a:p>
          <a:p>
            <a:pPr marL="1097280" lvl="4" indent="0">
              <a:buClr>
                <a:srgbClr val="8FB08C"/>
              </a:buClr>
              <a:buNone/>
            </a:pPr>
            <a:r>
              <a:rPr lang="en-US" sz="2800" b="1" i="1">
                <a:solidFill>
                  <a:prstClr val="black"/>
                </a:solidFill>
              </a:rPr>
              <a:t>    </a:t>
            </a:r>
            <a:r>
              <a:rPr lang="en-US" sz="2800" b="1" i="1" smtClean="0">
                <a:solidFill>
                  <a:prstClr val="black"/>
                </a:solidFill>
              </a:rPr>
              <a:t>addr = re.findall('^</a:t>
            </a:r>
            <a:r>
              <a:rPr lang="en-US" sz="2800" b="1" i="1">
                <a:solidFill>
                  <a:prstClr val="black"/>
                </a:solidFill>
              </a:rPr>
              <a:t>X-.*: </a:t>
            </a:r>
            <a:r>
              <a:rPr lang="en-US" sz="2800" b="1" i="1" smtClean="0">
                <a:solidFill>
                  <a:prstClr val="black"/>
                </a:solidFill>
              </a:rPr>
              <a:t>([</a:t>
            </a:r>
            <a:r>
              <a:rPr lang="en-US" sz="2800" b="1" i="1">
                <a:solidFill>
                  <a:prstClr val="black"/>
                </a:solidFill>
              </a:rPr>
              <a:t>0-9</a:t>
            </a:r>
            <a:r>
              <a:rPr lang="en-US" sz="2800" b="1" i="1" smtClean="0">
                <a:solidFill>
                  <a:prstClr val="black"/>
                </a:solidFill>
              </a:rPr>
              <a:t>.]+)', line)</a:t>
            </a:r>
            <a:endParaRPr lang="en-US" sz="2800" b="1" i="1">
              <a:solidFill>
                <a:prstClr val="black"/>
              </a:solidFill>
            </a:endParaRPr>
          </a:p>
          <a:p>
            <a:pPr marL="1097280" lvl="4" indent="0">
              <a:buClr>
                <a:srgbClr val="8FB08C"/>
              </a:buClr>
              <a:buNone/>
            </a:pPr>
            <a:r>
              <a:rPr lang="en-US" sz="2800" b="1" i="1">
                <a:solidFill>
                  <a:prstClr val="black"/>
                </a:solidFill>
              </a:rPr>
              <a:t>    </a:t>
            </a:r>
            <a:r>
              <a:rPr lang="en-US" sz="2800" b="1" i="1" smtClean="0">
                <a:solidFill>
                  <a:prstClr val="black"/>
                </a:solidFill>
              </a:rPr>
              <a:t>if len(addr) &gt; 0:</a:t>
            </a:r>
          </a:p>
          <a:p>
            <a:pPr marL="1097280" lvl="4" indent="0">
              <a:buClr>
                <a:srgbClr val="8FB08C"/>
              </a:buClr>
              <a:buNone/>
            </a:pPr>
            <a:r>
              <a:rPr lang="en-US" sz="2800" b="1" i="1">
                <a:solidFill>
                  <a:prstClr val="black"/>
                </a:solidFill>
              </a:rPr>
              <a:t> </a:t>
            </a:r>
            <a:r>
              <a:rPr lang="en-US" sz="2800" b="1" i="1" smtClean="0">
                <a:solidFill>
                  <a:prstClr val="black"/>
                </a:solidFill>
              </a:rPr>
              <a:t>       print addr</a:t>
            </a:r>
          </a:p>
          <a:p>
            <a:pPr marL="1097280" lvl="4" indent="0">
              <a:buClr>
                <a:srgbClr val="8FB08C"/>
              </a:buClr>
              <a:buNone/>
            </a:pPr>
            <a:endParaRPr lang="en-US" sz="2800" b="1" i="1">
              <a:solidFill>
                <a:prstClr val="black"/>
              </a:solidFill>
            </a:endParaRPr>
          </a:p>
        </p:txBody>
      </p:sp>
    </p:spTree>
    <p:extLst>
      <p:ext uri="{BB962C8B-B14F-4D97-AF65-F5344CB8AC3E}">
        <p14:creationId xmlns:p14="http://schemas.microsoft.com/office/powerpoint/2010/main" val="9994515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Regular Expressions</a:t>
            </a:r>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23</a:t>
            </a:fld>
            <a:endParaRPr kumimoji="0" lang="en-US"/>
          </a:p>
        </p:txBody>
      </p:sp>
      <p:sp>
        <p:nvSpPr>
          <p:cNvPr id="5" name="Content Placeholder 4"/>
          <p:cNvSpPr>
            <a:spLocks noGrp="1"/>
          </p:cNvSpPr>
          <p:nvPr>
            <p:ph sz="quarter" idx="1"/>
          </p:nvPr>
        </p:nvSpPr>
        <p:spPr/>
        <p:txBody>
          <a:bodyPr>
            <a:noAutofit/>
          </a:bodyPr>
          <a:lstStyle/>
          <a:p>
            <a:pPr marL="457200" indent="-457200"/>
            <a:r>
              <a:rPr lang="en-US" sz="2800" smtClean="0"/>
              <a:t>The result is a </a:t>
            </a:r>
            <a:r>
              <a:rPr lang="en-US" sz="2800" b="1" i="1" smtClean="0"/>
              <a:t>list</a:t>
            </a:r>
            <a:r>
              <a:rPr lang="en-US" sz="2800" smtClean="0"/>
              <a:t> of </a:t>
            </a:r>
            <a:r>
              <a:rPr lang="en-US" sz="2800" b="1" i="1" smtClean="0"/>
              <a:t>strings</a:t>
            </a:r>
            <a:r>
              <a:rPr lang="en-US" sz="2800" smtClean="0"/>
              <a:t>, so if we wanted to use them as </a:t>
            </a:r>
            <a:r>
              <a:rPr lang="en-US" sz="2800" b="1" i="1" smtClean="0"/>
              <a:t>floats</a:t>
            </a:r>
            <a:r>
              <a:rPr lang="en-US" sz="2800" smtClean="0"/>
              <a:t> we would need to convert them to type </a:t>
            </a:r>
            <a:r>
              <a:rPr lang="en-US" sz="2800" b="1" i="1" smtClean="0"/>
              <a:t>float</a:t>
            </a:r>
            <a:r>
              <a:rPr lang="en-US" sz="2800" smtClean="0"/>
              <a:t>.</a:t>
            </a:r>
          </a:p>
          <a:p>
            <a:pPr marL="457200" indent="-457200"/>
            <a:r>
              <a:rPr lang="en-US" sz="2800" smtClean="0"/>
              <a:t>Regardless, our use of a </a:t>
            </a:r>
            <a:r>
              <a:rPr lang="en-US" sz="2800" b="1" i="1" smtClean="0"/>
              <a:t>regular expression </a:t>
            </a:r>
            <a:r>
              <a:rPr lang="en-US" sz="2800" smtClean="0"/>
              <a:t>has enabled us to perform a highly precise extraction of the data that we want.</a:t>
            </a:r>
          </a:p>
          <a:p>
            <a:pPr marL="457200" indent="-457200"/>
            <a:r>
              <a:rPr lang="en-US" sz="2800" smtClean="0"/>
              <a:t>Consider how we might extract the revision number from our data file.</a:t>
            </a:r>
          </a:p>
          <a:p>
            <a:pPr marL="1097280" lvl="4" indent="0">
              <a:buNone/>
            </a:pPr>
            <a:r>
              <a:rPr lang="en-US" sz="2800" b="1" i="1" smtClean="0">
                <a:solidFill>
                  <a:prstClr val="black"/>
                </a:solidFill>
              </a:rPr>
              <a:t>'^Details:.*rev=([</a:t>
            </a:r>
            <a:r>
              <a:rPr lang="en-US" sz="2800" b="1" i="1">
                <a:solidFill>
                  <a:prstClr val="black"/>
                </a:solidFill>
              </a:rPr>
              <a:t>0-9.]+)'</a:t>
            </a:r>
            <a:endParaRPr lang="en-US" sz="3200"/>
          </a:p>
          <a:p>
            <a:pPr marL="0" indent="0">
              <a:buNone/>
            </a:pPr>
            <a:r>
              <a:rPr lang="en-US" sz="2400" smtClean="0"/>
              <a:t> </a:t>
            </a:r>
          </a:p>
        </p:txBody>
      </p:sp>
    </p:spTree>
    <p:extLst>
      <p:ext uri="{BB962C8B-B14F-4D97-AF65-F5344CB8AC3E}">
        <p14:creationId xmlns:p14="http://schemas.microsoft.com/office/powerpoint/2010/main" val="16837494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Regular Expressions</a:t>
            </a:r>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24</a:t>
            </a:fld>
            <a:endParaRPr kumimoji="0" lang="en-US"/>
          </a:p>
        </p:txBody>
      </p:sp>
      <p:sp>
        <p:nvSpPr>
          <p:cNvPr id="5" name="Content Placeholder 4"/>
          <p:cNvSpPr>
            <a:spLocks noGrp="1"/>
          </p:cNvSpPr>
          <p:nvPr>
            <p:ph sz="quarter" idx="1"/>
          </p:nvPr>
        </p:nvSpPr>
        <p:spPr/>
        <p:txBody>
          <a:bodyPr>
            <a:noAutofit/>
          </a:bodyPr>
          <a:lstStyle/>
          <a:p>
            <a:r>
              <a:rPr lang="en-US" sz="2400" smtClean="0"/>
              <a:t>Or how about extracting the time of day? </a:t>
            </a:r>
          </a:p>
          <a:p>
            <a:pPr marL="457200" indent="-457200"/>
            <a:endParaRPr lang="en-US" sz="2400" b="1" i="1">
              <a:solidFill>
                <a:prstClr val="black"/>
              </a:solidFill>
            </a:endParaRPr>
          </a:p>
          <a:p>
            <a:pPr marL="1097280" lvl="4" indent="0">
              <a:buNone/>
            </a:pPr>
            <a:r>
              <a:rPr lang="en-US" sz="2400" b="1" i="1" smtClean="0">
                <a:solidFill>
                  <a:prstClr val="black"/>
                </a:solidFill>
              </a:rPr>
              <a:t>'^From .*</a:t>
            </a:r>
            <a:r>
              <a:rPr lang="en-US" sz="2400" b="1" i="1">
                <a:solidFill>
                  <a:prstClr val="black"/>
                </a:solidFill>
              </a:rPr>
              <a:t>[0-9</a:t>
            </a:r>
            <a:r>
              <a:rPr lang="en-US" sz="2400" b="1" i="1" smtClean="0">
                <a:solidFill>
                  <a:prstClr val="black"/>
                </a:solidFill>
              </a:rPr>
              <a:t>.][0-9.]:'</a:t>
            </a:r>
            <a:endParaRPr lang="en-US" sz="2400"/>
          </a:p>
          <a:p>
            <a:pPr marL="0" indent="0">
              <a:buNone/>
            </a:pPr>
            <a:r>
              <a:rPr lang="en-US" sz="2400" smtClean="0"/>
              <a:t> </a:t>
            </a:r>
          </a:p>
          <a:p>
            <a:r>
              <a:rPr lang="en-US" sz="2400" smtClean="0"/>
              <a:t>On </a:t>
            </a:r>
            <a:r>
              <a:rPr lang="en-US" sz="2400"/>
              <a:t>a final note, </a:t>
            </a:r>
            <a:r>
              <a:rPr lang="en-US" sz="2400" smtClean="0"/>
              <a:t>please remember that if you want a character to not be interpreted as a </a:t>
            </a:r>
            <a:r>
              <a:rPr lang="en-US" sz="2400" b="1" i="1" smtClean="0"/>
              <a:t>regular expression special character</a:t>
            </a:r>
            <a:r>
              <a:rPr lang="en-US" sz="2400" smtClean="0"/>
              <a:t>, then all you need to do is precede that character with a </a:t>
            </a:r>
            <a:r>
              <a:rPr lang="en-US" sz="2400" b="1" i="1" smtClean="0"/>
              <a:t>backslash</a:t>
            </a:r>
            <a:r>
              <a:rPr lang="en-US" sz="2400" smtClean="0"/>
              <a:t>.</a:t>
            </a:r>
          </a:p>
          <a:p>
            <a:r>
              <a:rPr lang="en-US" sz="2400" smtClean="0"/>
              <a:t>The </a:t>
            </a:r>
            <a:r>
              <a:rPr lang="en-US" sz="2400" b="1" i="1" smtClean="0"/>
              <a:t>backslash</a:t>
            </a:r>
            <a:r>
              <a:rPr lang="en-US" sz="2400" smtClean="0"/>
              <a:t> “escapes” the </a:t>
            </a:r>
            <a:r>
              <a:rPr lang="en-US" sz="2400" b="1" i="1" smtClean="0"/>
              <a:t>special character </a:t>
            </a:r>
            <a:r>
              <a:rPr lang="en-US" sz="2400" smtClean="0"/>
              <a:t>so it is not considered to be special.</a:t>
            </a:r>
          </a:p>
          <a:p>
            <a:pPr marL="0" indent="0">
              <a:buNone/>
            </a:pPr>
            <a:endParaRPr lang="en-US" sz="2800"/>
          </a:p>
        </p:txBody>
      </p:sp>
    </p:spTree>
    <p:extLst>
      <p:ext uri="{BB962C8B-B14F-4D97-AF65-F5344CB8AC3E}">
        <p14:creationId xmlns:p14="http://schemas.microsoft.com/office/powerpoint/2010/main" val="18536610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Network Programming</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25</a:t>
            </a:fld>
            <a:endParaRPr kumimoji="0" lang="en-US"/>
          </a:p>
        </p:txBody>
      </p:sp>
      <p:sp>
        <p:nvSpPr>
          <p:cNvPr id="5" name="Content Placeholder 4"/>
          <p:cNvSpPr>
            <a:spLocks noGrp="1"/>
          </p:cNvSpPr>
          <p:nvPr>
            <p:ph sz="quarter" idx="1"/>
          </p:nvPr>
        </p:nvSpPr>
        <p:spPr/>
        <p:txBody>
          <a:bodyPr>
            <a:noAutofit/>
          </a:bodyPr>
          <a:lstStyle/>
          <a:p>
            <a:r>
              <a:rPr lang="en-US" sz="2800" smtClean="0"/>
              <a:t>Up until now the input sources we have utilized include hardcoded, literal data, user input from the keyboard, and input read from data files.</a:t>
            </a:r>
          </a:p>
          <a:p>
            <a:r>
              <a:rPr lang="en-US" sz="2800" smtClean="0"/>
              <a:t>Now we are going to look at web page data that we read from the </a:t>
            </a:r>
            <a:r>
              <a:rPr lang="en-US" sz="2800" b="1" i="1" smtClean="0"/>
              <a:t>World Wide Web</a:t>
            </a:r>
            <a:r>
              <a:rPr lang="en-US" sz="2800" smtClean="0"/>
              <a:t>.</a:t>
            </a:r>
          </a:p>
          <a:p>
            <a:r>
              <a:rPr lang="en-US" sz="2800" smtClean="0"/>
              <a:t>To accomplish this, we will write programs that pretend to be a web browser, and send and receive information by using the </a:t>
            </a:r>
            <a:r>
              <a:rPr lang="en-US" sz="2800" b="1" i="1" smtClean="0"/>
              <a:t>HyperText Transport Protocol (HTTP)</a:t>
            </a:r>
            <a:r>
              <a:rPr lang="en-US" sz="2800" smtClean="0"/>
              <a:t>.</a:t>
            </a:r>
          </a:p>
          <a:p>
            <a:endParaRPr lang="en-US" sz="2400" smtClean="0"/>
          </a:p>
          <a:p>
            <a:pPr marL="0" indent="0">
              <a:buNone/>
            </a:pPr>
            <a:endParaRPr lang="en-US" sz="2800"/>
          </a:p>
        </p:txBody>
      </p:sp>
    </p:spTree>
    <p:extLst>
      <p:ext uri="{BB962C8B-B14F-4D97-AF65-F5344CB8AC3E}">
        <p14:creationId xmlns:p14="http://schemas.microsoft.com/office/powerpoint/2010/main" val="42182704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Network Programming</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26</a:t>
            </a:fld>
            <a:endParaRPr kumimoji="0" lang="en-US"/>
          </a:p>
        </p:txBody>
      </p:sp>
      <p:sp>
        <p:nvSpPr>
          <p:cNvPr id="5" name="Content Placeholder 4"/>
          <p:cNvSpPr>
            <a:spLocks noGrp="1"/>
          </p:cNvSpPr>
          <p:nvPr>
            <p:ph sz="quarter" idx="1"/>
          </p:nvPr>
        </p:nvSpPr>
        <p:spPr/>
        <p:txBody>
          <a:bodyPr>
            <a:noAutofit/>
          </a:bodyPr>
          <a:lstStyle/>
          <a:p>
            <a:r>
              <a:rPr lang="en-US" sz="2800" smtClean="0"/>
              <a:t>To support the communication of two or more computers within a network, Python provides a powerful abstraction known as a </a:t>
            </a:r>
            <a:r>
              <a:rPr lang="en-US" sz="2800" b="1" i="1" smtClean="0"/>
              <a:t>socket</a:t>
            </a:r>
            <a:r>
              <a:rPr lang="en-US" sz="2800" smtClean="0"/>
              <a:t>.</a:t>
            </a:r>
          </a:p>
          <a:p>
            <a:r>
              <a:rPr lang="en-US" sz="2800" smtClean="0"/>
              <a:t>A </a:t>
            </a:r>
            <a:r>
              <a:rPr lang="en-US" sz="2800" b="1" i="1" smtClean="0"/>
              <a:t>socket</a:t>
            </a:r>
            <a:r>
              <a:rPr lang="en-US" sz="2800" smtClean="0"/>
              <a:t> represents a two-way information exchange device that establishes a </a:t>
            </a:r>
            <a:r>
              <a:rPr lang="en-US" sz="2800" b="1" i="1" smtClean="0"/>
              <a:t>connection</a:t>
            </a:r>
            <a:r>
              <a:rPr lang="en-US" sz="2800" smtClean="0"/>
              <a:t> between two computers.</a:t>
            </a:r>
          </a:p>
          <a:p>
            <a:r>
              <a:rPr lang="en-US" sz="2800" b="1" i="1" smtClean="0"/>
              <a:t>Server</a:t>
            </a:r>
            <a:r>
              <a:rPr lang="en-US" sz="2800" smtClean="0"/>
              <a:t> programs can use a </a:t>
            </a:r>
            <a:r>
              <a:rPr lang="en-US" sz="2800" b="1" i="1" smtClean="0"/>
              <a:t>socket</a:t>
            </a:r>
            <a:r>
              <a:rPr lang="en-US" sz="2800" smtClean="0"/>
              <a:t> to establish </a:t>
            </a:r>
            <a:r>
              <a:rPr lang="en-US" sz="2800" b="1" i="1" smtClean="0"/>
              <a:t>connections</a:t>
            </a:r>
            <a:r>
              <a:rPr lang="en-US" sz="2800" smtClean="0"/>
              <a:t> with multiple </a:t>
            </a:r>
            <a:r>
              <a:rPr lang="en-US" sz="2800" b="1" i="1" smtClean="0"/>
              <a:t>clients</a:t>
            </a:r>
            <a:r>
              <a:rPr lang="en-US" sz="2800" smtClean="0"/>
              <a:t>, however, we will be focusing only upon single </a:t>
            </a:r>
            <a:r>
              <a:rPr lang="en-US" sz="2800" b="1" i="1" smtClean="0"/>
              <a:t>client</a:t>
            </a:r>
            <a:r>
              <a:rPr lang="en-US" sz="2800" smtClean="0"/>
              <a:t> programs that have a </a:t>
            </a:r>
            <a:r>
              <a:rPr lang="en-US" sz="2800" b="1" i="1" smtClean="0"/>
              <a:t>connection</a:t>
            </a:r>
            <a:r>
              <a:rPr lang="en-US" sz="2800" smtClean="0"/>
              <a:t> with a single </a:t>
            </a:r>
            <a:r>
              <a:rPr lang="en-US" sz="2800" b="1" i="1" smtClean="0"/>
              <a:t>server</a:t>
            </a:r>
            <a:r>
              <a:rPr lang="en-US" sz="2800" smtClean="0"/>
              <a:t>.</a:t>
            </a:r>
          </a:p>
          <a:p>
            <a:endParaRPr lang="en-US" sz="2400" smtClean="0"/>
          </a:p>
          <a:p>
            <a:pPr marL="0" indent="0">
              <a:buNone/>
            </a:pPr>
            <a:endParaRPr lang="en-US" sz="2800"/>
          </a:p>
        </p:txBody>
      </p:sp>
    </p:spTree>
    <p:extLst>
      <p:ext uri="{BB962C8B-B14F-4D97-AF65-F5344CB8AC3E}">
        <p14:creationId xmlns:p14="http://schemas.microsoft.com/office/powerpoint/2010/main" val="34850500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Network Programming</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27</a:t>
            </a:fld>
            <a:endParaRPr kumimoji="0" lang="en-US"/>
          </a:p>
        </p:txBody>
      </p:sp>
      <p:sp>
        <p:nvSpPr>
          <p:cNvPr id="5" name="Content Placeholder 4"/>
          <p:cNvSpPr>
            <a:spLocks noGrp="1"/>
          </p:cNvSpPr>
          <p:nvPr>
            <p:ph sz="quarter" idx="1"/>
          </p:nvPr>
        </p:nvSpPr>
        <p:spPr/>
        <p:txBody>
          <a:bodyPr>
            <a:noAutofit/>
          </a:bodyPr>
          <a:lstStyle/>
          <a:p>
            <a:r>
              <a:rPr lang="en-US" sz="3200" smtClean="0"/>
              <a:t>If you are especially curious, you will find extensive documentation regarding the </a:t>
            </a:r>
            <a:r>
              <a:rPr lang="en-US" sz="3200" b="1" i="1" smtClean="0"/>
              <a:t>HTTP protocol</a:t>
            </a:r>
            <a:r>
              <a:rPr lang="en-US" sz="3200" smtClean="0"/>
              <a:t> at this URL:</a:t>
            </a:r>
          </a:p>
          <a:p>
            <a:pPr marL="822960" lvl="3" indent="0">
              <a:buNone/>
            </a:pPr>
            <a:r>
              <a:rPr lang="en-US" sz="2400" smtClean="0">
                <a:hlinkClick r:id="rId3"/>
              </a:rPr>
              <a:t>http://www.w3.org/Protocols/rfc2616/rfc2616.txt</a:t>
            </a:r>
            <a:endParaRPr lang="en-US" sz="2400" smtClean="0"/>
          </a:p>
          <a:p>
            <a:endParaRPr lang="en-US" sz="2800" smtClean="0"/>
          </a:p>
          <a:p>
            <a:r>
              <a:rPr lang="en-US" sz="3200"/>
              <a:t>Within this document, you will find an explanation of GET request.</a:t>
            </a:r>
          </a:p>
          <a:p>
            <a:pPr marL="0" indent="0">
              <a:buNone/>
            </a:pPr>
            <a:endParaRPr lang="en-US" sz="2800"/>
          </a:p>
        </p:txBody>
      </p:sp>
    </p:spTree>
    <p:extLst>
      <p:ext uri="{BB962C8B-B14F-4D97-AF65-F5344CB8AC3E}">
        <p14:creationId xmlns:p14="http://schemas.microsoft.com/office/powerpoint/2010/main" val="25115814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Network Programming</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28</a:t>
            </a:fld>
            <a:endParaRPr kumimoji="0" lang="en-US"/>
          </a:p>
        </p:txBody>
      </p:sp>
      <p:sp>
        <p:nvSpPr>
          <p:cNvPr id="5" name="Content Placeholder 4"/>
          <p:cNvSpPr>
            <a:spLocks noGrp="1"/>
          </p:cNvSpPr>
          <p:nvPr>
            <p:ph sz="quarter" idx="1"/>
          </p:nvPr>
        </p:nvSpPr>
        <p:spPr/>
        <p:txBody>
          <a:bodyPr>
            <a:noAutofit/>
          </a:bodyPr>
          <a:lstStyle/>
          <a:p>
            <a:r>
              <a:rPr lang="en-US" sz="2400"/>
              <a:t>As an example, to request a document from a web server we could establish a connection to the </a:t>
            </a:r>
            <a:r>
              <a:rPr lang="en-US" sz="2400">
                <a:hlinkClick r:id="rId3"/>
              </a:rPr>
              <a:t>www.py4inf.com</a:t>
            </a:r>
            <a:r>
              <a:rPr lang="en-US" sz="2400"/>
              <a:t> server on port 80 (the standard HTTP port), and then send a GET request text string with following form:</a:t>
            </a:r>
          </a:p>
          <a:p>
            <a:pPr marL="868680" lvl="3" indent="0">
              <a:buNone/>
            </a:pPr>
            <a:r>
              <a:rPr lang="en-US">
                <a:solidFill>
                  <a:schemeClr val="tx1"/>
                </a:solidFill>
              </a:rPr>
              <a:t>GET http://www.py4inf.com/code/romeo.txt </a:t>
            </a:r>
            <a:r>
              <a:rPr lang="en-US" smtClean="0">
                <a:solidFill>
                  <a:schemeClr val="tx1"/>
                </a:solidFill>
              </a:rPr>
              <a:t>HTTP/1.0</a:t>
            </a:r>
          </a:p>
          <a:p>
            <a:pPr marL="868680" lvl="3" indent="0">
              <a:buNone/>
            </a:pPr>
            <a:endParaRPr lang="en-US" sz="2800" smtClean="0"/>
          </a:p>
          <a:p>
            <a:r>
              <a:rPr lang="en-US" sz="2400" smtClean="0"/>
              <a:t>The second parameter is the web page being requested. We also need to send a blank line.</a:t>
            </a:r>
          </a:p>
          <a:p>
            <a:r>
              <a:rPr lang="en-US" sz="2400" smtClean="0"/>
              <a:t>The web server will respond with header information, a  blank line, and the document content.</a:t>
            </a:r>
          </a:p>
          <a:p>
            <a:r>
              <a:rPr lang="en-US" sz="2600" b="1" i="1" smtClean="0"/>
              <a:t>HTTP</a:t>
            </a:r>
            <a:r>
              <a:rPr lang="en-US" sz="2600" smtClean="0"/>
              <a:t> uses a </a:t>
            </a:r>
            <a:r>
              <a:rPr lang="en-US" sz="2600" b="1" i="1" smtClean="0"/>
              <a:t>blank line </a:t>
            </a:r>
            <a:r>
              <a:rPr lang="en-US" sz="2600" smtClean="0"/>
              <a:t>to denote </a:t>
            </a:r>
            <a:r>
              <a:rPr lang="en-US" sz="2600" b="1" i="1" smtClean="0"/>
              <a:t>end-of-transmission</a:t>
            </a:r>
            <a:r>
              <a:rPr lang="en-US" sz="2600" smtClean="0"/>
              <a:t>.</a:t>
            </a:r>
            <a:endParaRPr lang="en-US" sz="2600"/>
          </a:p>
        </p:txBody>
      </p:sp>
    </p:spTree>
    <p:extLst>
      <p:ext uri="{BB962C8B-B14F-4D97-AF65-F5344CB8AC3E}">
        <p14:creationId xmlns:p14="http://schemas.microsoft.com/office/powerpoint/2010/main" val="1665733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Network Programming</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29</a:t>
            </a:fld>
            <a:endParaRPr kumimoji="0" lang="en-US"/>
          </a:p>
        </p:txBody>
      </p:sp>
      <p:sp>
        <p:nvSpPr>
          <p:cNvPr id="5" name="Content Placeholder 4"/>
          <p:cNvSpPr>
            <a:spLocks noGrp="1"/>
          </p:cNvSpPr>
          <p:nvPr>
            <p:ph sz="quarter" idx="1"/>
          </p:nvPr>
        </p:nvSpPr>
        <p:spPr/>
        <p:txBody>
          <a:bodyPr>
            <a:noAutofit/>
          </a:bodyPr>
          <a:lstStyle/>
          <a:p>
            <a:r>
              <a:rPr lang="en-US" sz="3200" smtClean="0"/>
              <a:t>As a gentle introduction to web programming, let’s look at a Python HTTP version of “hello world”– i.e., a program that requests a text document from a web page and print it to the console.</a:t>
            </a:r>
          </a:p>
          <a:p>
            <a:r>
              <a:rPr lang="en-US" sz="3200" smtClean="0"/>
              <a:t>Be sure to copy and paste this into your Python interpreter so you can see how it operates.</a:t>
            </a:r>
          </a:p>
          <a:p>
            <a:endParaRPr lang="en-US" sz="2600"/>
          </a:p>
        </p:txBody>
      </p:sp>
    </p:spTree>
    <p:extLst>
      <p:ext uri="{BB962C8B-B14F-4D97-AF65-F5344CB8AC3E}">
        <p14:creationId xmlns:p14="http://schemas.microsoft.com/office/powerpoint/2010/main" val="1153715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Regular Expressions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a:t>
            </a:fld>
            <a:endParaRPr kumimoji="0" lang="en-US"/>
          </a:p>
        </p:txBody>
      </p:sp>
      <p:sp>
        <p:nvSpPr>
          <p:cNvPr id="5" name="Content Placeholder 4"/>
          <p:cNvSpPr>
            <a:spLocks noGrp="1"/>
          </p:cNvSpPr>
          <p:nvPr>
            <p:ph sz="quarter" idx="1"/>
          </p:nvPr>
        </p:nvSpPr>
        <p:spPr/>
        <p:txBody>
          <a:bodyPr>
            <a:normAutofit/>
          </a:bodyPr>
          <a:lstStyle/>
          <a:p>
            <a:r>
              <a:rPr lang="en-US" sz="3200" smtClean="0"/>
              <a:t>For more detail on regular expressions and the history of their development, please see:</a:t>
            </a:r>
            <a:endParaRPr lang="en-US" sz="3200" i="1" smtClean="0"/>
          </a:p>
          <a:p>
            <a:pPr marL="1097280" lvl="4" indent="0">
              <a:buNone/>
            </a:pPr>
            <a:r>
              <a:rPr lang="en-US" sz="2400">
                <a:hlinkClick r:id="rId2"/>
              </a:rPr>
              <a:t>https://</a:t>
            </a:r>
            <a:r>
              <a:rPr lang="en-US" sz="2400" smtClean="0">
                <a:hlinkClick r:id="rId2"/>
              </a:rPr>
              <a:t>en.wikipedia.org/wiki/Regular_expression</a:t>
            </a:r>
            <a:endParaRPr lang="en-US" sz="2400" smtClean="0"/>
          </a:p>
          <a:p>
            <a:endParaRPr lang="en-US"/>
          </a:p>
          <a:p>
            <a:r>
              <a:rPr lang="en-US" sz="3200"/>
              <a:t>As a reference for the regular expression Python module, please </a:t>
            </a:r>
            <a:r>
              <a:rPr lang="en-US" sz="3200" smtClean="0"/>
              <a:t>see:</a:t>
            </a:r>
          </a:p>
          <a:p>
            <a:pPr marL="1143000" lvl="4" indent="0">
              <a:buNone/>
            </a:pPr>
            <a:r>
              <a:rPr lang="en-US" sz="2400" smtClean="0">
                <a:hlinkClick r:id="rId3"/>
              </a:rPr>
              <a:t>https://docs.python.org/2/library/re.html</a:t>
            </a:r>
            <a:endParaRPr lang="en-US" sz="2400" smtClean="0"/>
          </a:p>
          <a:p>
            <a:endParaRPr lang="en-US" smtClean="0"/>
          </a:p>
          <a:p>
            <a:pPr>
              <a:buFont typeface="Arial" panose="020B0604020202020204" pitchFamily="34" charset="0"/>
              <a:buChar char="•"/>
            </a:pPr>
            <a:endParaRPr lang="en-US"/>
          </a:p>
        </p:txBody>
      </p:sp>
    </p:spTree>
    <p:extLst>
      <p:ext uri="{BB962C8B-B14F-4D97-AF65-F5344CB8AC3E}">
        <p14:creationId xmlns:p14="http://schemas.microsoft.com/office/powerpoint/2010/main" val="39831407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Network Programming</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30</a:t>
            </a:fld>
            <a:endParaRPr kumimoji="0" lang="en-US"/>
          </a:p>
        </p:txBody>
      </p:sp>
      <p:sp>
        <p:nvSpPr>
          <p:cNvPr id="5" name="Content Placeholder 4"/>
          <p:cNvSpPr>
            <a:spLocks noGrp="1"/>
          </p:cNvSpPr>
          <p:nvPr>
            <p:ph sz="quarter" idx="1"/>
          </p:nvPr>
        </p:nvSpPr>
        <p:spPr/>
        <p:txBody>
          <a:bodyPr>
            <a:noAutofit/>
          </a:bodyPr>
          <a:lstStyle/>
          <a:p>
            <a:pPr marL="822960" lvl="3" indent="0">
              <a:buNone/>
            </a:pPr>
            <a:r>
              <a:rPr lang="en-US" sz="1800" b="1" i="1">
                <a:solidFill>
                  <a:schemeClr val="tx1"/>
                </a:solidFill>
              </a:rPr>
              <a:t>import socket</a:t>
            </a:r>
          </a:p>
          <a:p>
            <a:pPr marL="822960" lvl="3" indent="0">
              <a:buNone/>
            </a:pPr>
            <a:endParaRPr lang="en-US" sz="1800" b="1" i="1">
              <a:solidFill>
                <a:schemeClr val="tx1"/>
              </a:solidFill>
            </a:endParaRPr>
          </a:p>
          <a:p>
            <a:pPr marL="822960" lvl="3" indent="0">
              <a:buNone/>
            </a:pPr>
            <a:r>
              <a:rPr lang="en-US" sz="1800" b="1" i="1">
                <a:solidFill>
                  <a:schemeClr val="tx1"/>
                </a:solidFill>
              </a:rPr>
              <a:t>mysock = socket.socket(socket.AF_INET, socket.SOCK_STREAM)</a:t>
            </a:r>
          </a:p>
          <a:p>
            <a:pPr marL="822960" lvl="3" indent="0">
              <a:buNone/>
            </a:pPr>
            <a:r>
              <a:rPr lang="en-US" sz="1800" b="1" i="1">
                <a:solidFill>
                  <a:schemeClr val="tx1"/>
                </a:solidFill>
              </a:rPr>
              <a:t>mysock.connect(('www.py4inf.com', 80))</a:t>
            </a:r>
          </a:p>
          <a:p>
            <a:pPr marL="822960" lvl="3" indent="0">
              <a:buNone/>
            </a:pPr>
            <a:r>
              <a:rPr lang="en-US" sz="1800" b="1" i="1">
                <a:solidFill>
                  <a:schemeClr val="tx1"/>
                </a:solidFill>
              </a:rPr>
              <a:t>mysock.send('GET http://www.py4inf.com/code/romeo.txt HTTP/1.0\n\n')</a:t>
            </a:r>
          </a:p>
          <a:p>
            <a:pPr marL="822960" lvl="3" indent="0">
              <a:buNone/>
            </a:pPr>
            <a:endParaRPr lang="en-US" sz="1800" b="1" i="1">
              <a:solidFill>
                <a:schemeClr val="tx1"/>
              </a:solidFill>
            </a:endParaRPr>
          </a:p>
          <a:p>
            <a:pPr marL="822960" lvl="3" indent="0">
              <a:buNone/>
            </a:pPr>
            <a:r>
              <a:rPr lang="en-US" sz="1800" b="1" i="1">
                <a:solidFill>
                  <a:schemeClr val="tx1"/>
                </a:solidFill>
              </a:rPr>
              <a:t>while True:</a:t>
            </a:r>
          </a:p>
          <a:p>
            <a:pPr marL="822960" lvl="3" indent="0">
              <a:buNone/>
            </a:pPr>
            <a:r>
              <a:rPr lang="en-US" sz="1800" b="1" i="1">
                <a:solidFill>
                  <a:schemeClr val="tx1"/>
                </a:solidFill>
              </a:rPr>
              <a:t>    data = mysock.recv(512)</a:t>
            </a:r>
          </a:p>
          <a:p>
            <a:pPr marL="822960" lvl="3" indent="0">
              <a:buNone/>
            </a:pPr>
            <a:r>
              <a:rPr lang="en-US" sz="1800" b="1" i="1">
                <a:solidFill>
                  <a:schemeClr val="tx1"/>
                </a:solidFill>
              </a:rPr>
              <a:t>    if ( len(data) &lt; 1 ) :</a:t>
            </a:r>
          </a:p>
          <a:p>
            <a:pPr marL="822960" lvl="3" indent="0">
              <a:buNone/>
            </a:pPr>
            <a:r>
              <a:rPr lang="en-US" sz="1800" b="1" i="1">
                <a:solidFill>
                  <a:schemeClr val="tx1"/>
                </a:solidFill>
              </a:rPr>
              <a:t>        break</a:t>
            </a:r>
          </a:p>
          <a:p>
            <a:pPr marL="822960" lvl="3" indent="0">
              <a:buNone/>
            </a:pPr>
            <a:r>
              <a:rPr lang="en-US" sz="1800" b="1" i="1">
                <a:solidFill>
                  <a:schemeClr val="tx1"/>
                </a:solidFill>
              </a:rPr>
              <a:t>    print data;</a:t>
            </a:r>
          </a:p>
          <a:p>
            <a:pPr marL="822960" lvl="3" indent="0">
              <a:buNone/>
            </a:pPr>
            <a:endParaRPr lang="en-US" sz="1800" b="1" i="1">
              <a:solidFill>
                <a:schemeClr val="tx1"/>
              </a:solidFill>
            </a:endParaRPr>
          </a:p>
          <a:p>
            <a:pPr marL="822960" lvl="3" indent="0">
              <a:buNone/>
            </a:pPr>
            <a:r>
              <a:rPr lang="en-US" sz="1800" b="1" i="1">
                <a:solidFill>
                  <a:schemeClr val="tx1"/>
                </a:solidFill>
              </a:rPr>
              <a:t>mysock.close()</a:t>
            </a:r>
          </a:p>
          <a:p>
            <a:pPr lvl="3"/>
            <a:endParaRPr lang="en-US" sz="900" b="1" i="1"/>
          </a:p>
        </p:txBody>
      </p:sp>
    </p:spTree>
    <p:extLst>
      <p:ext uri="{BB962C8B-B14F-4D97-AF65-F5344CB8AC3E}">
        <p14:creationId xmlns:p14="http://schemas.microsoft.com/office/powerpoint/2010/main" val="14277010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Network Programming</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31</a:t>
            </a:fld>
            <a:endParaRPr kumimoji="0" lang="en-US"/>
          </a:p>
        </p:txBody>
      </p:sp>
      <p:sp>
        <p:nvSpPr>
          <p:cNvPr id="5" name="Content Placeholder 4"/>
          <p:cNvSpPr>
            <a:spLocks noGrp="1"/>
          </p:cNvSpPr>
          <p:nvPr>
            <p:ph sz="quarter" idx="1"/>
          </p:nvPr>
        </p:nvSpPr>
        <p:spPr/>
        <p:txBody>
          <a:bodyPr>
            <a:noAutofit/>
          </a:bodyPr>
          <a:lstStyle/>
          <a:p>
            <a:r>
              <a:rPr lang="en-US" sz="2800" smtClean="0"/>
              <a:t>Whereas before you were reading the </a:t>
            </a:r>
            <a:r>
              <a:rPr lang="en-US" sz="2800" b="1" i="1" smtClean="0"/>
              <a:t>romeo.txt</a:t>
            </a:r>
            <a:r>
              <a:rPr lang="en-US" sz="2800" smtClean="0"/>
              <a:t> file as a text file on your local computer system, you are now reading the file as an </a:t>
            </a:r>
            <a:r>
              <a:rPr lang="en-US" sz="2800" b="1" i="1" smtClean="0"/>
              <a:t>HTTP document</a:t>
            </a:r>
            <a:r>
              <a:rPr lang="en-US" sz="2800" smtClean="0"/>
              <a:t>!</a:t>
            </a:r>
          </a:p>
          <a:p>
            <a:r>
              <a:rPr lang="en-US" sz="2800" smtClean="0"/>
              <a:t>Our program establishes a </a:t>
            </a:r>
            <a:r>
              <a:rPr lang="en-US" sz="2800" b="1" i="1" smtClean="0"/>
              <a:t>connection</a:t>
            </a:r>
            <a:r>
              <a:rPr lang="en-US" sz="2800" smtClean="0"/>
              <a:t> through </a:t>
            </a:r>
            <a:r>
              <a:rPr lang="en-US" sz="2800" b="1" i="1" smtClean="0"/>
              <a:t>port 80 </a:t>
            </a:r>
            <a:r>
              <a:rPr lang="en-US" sz="2800" smtClean="0"/>
              <a:t>with the </a:t>
            </a:r>
            <a:r>
              <a:rPr lang="en-US" sz="2800" smtClean="0">
                <a:hlinkClick r:id="rId3"/>
              </a:rPr>
              <a:t>www.py4inf.com</a:t>
            </a:r>
            <a:r>
              <a:rPr lang="en-US" sz="2800" smtClean="0"/>
              <a:t> web server.</a:t>
            </a:r>
          </a:p>
          <a:p>
            <a:pPr marL="822960" lvl="3" indent="0">
              <a:buClr>
                <a:srgbClr val="8C7B70"/>
              </a:buClr>
              <a:buNone/>
            </a:pPr>
            <a:r>
              <a:rPr lang="en-US" sz="1800" b="1" i="1" smtClean="0">
                <a:solidFill>
                  <a:prstClr val="black"/>
                </a:solidFill>
              </a:rPr>
              <a:t>mysock </a:t>
            </a:r>
            <a:r>
              <a:rPr lang="en-US" sz="1800" b="1" i="1">
                <a:solidFill>
                  <a:prstClr val="black"/>
                </a:solidFill>
              </a:rPr>
              <a:t>= socket.socket(socket.AF_INET, socket.SOCK_STREAM)</a:t>
            </a:r>
          </a:p>
          <a:p>
            <a:pPr marL="822960" lvl="3" indent="0">
              <a:buClr>
                <a:srgbClr val="8C7B70"/>
              </a:buClr>
              <a:buNone/>
            </a:pPr>
            <a:r>
              <a:rPr lang="en-US" sz="1800" b="1" i="1">
                <a:solidFill>
                  <a:prstClr val="black"/>
                </a:solidFill>
              </a:rPr>
              <a:t>mysock.connect(('www.py4inf.com', 80))</a:t>
            </a:r>
          </a:p>
          <a:p>
            <a:pPr marL="0" indent="0">
              <a:buNone/>
            </a:pPr>
            <a:endParaRPr lang="en-US" sz="2800" smtClean="0"/>
          </a:p>
          <a:p>
            <a:endParaRPr lang="en-US" sz="3200" smtClean="0"/>
          </a:p>
          <a:p>
            <a:pPr marL="0" indent="0">
              <a:buNone/>
            </a:pPr>
            <a:endParaRPr lang="en-US" sz="3200" smtClean="0"/>
          </a:p>
        </p:txBody>
      </p:sp>
    </p:spTree>
    <p:extLst>
      <p:ext uri="{BB962C8B-B14F-4D97-AF65-F5344CB8AC3E}">
        <p14:creationId xmlns:p14="http://schemas.microsoft.com/office/powerpoint/2010/main" val="19598500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Network Programming</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32</a:t>
            </a:fld>
            <a:endParaRPr kumimoji="0" lang="en-US"/>
          </a:p>
        </p:txBody>
      </p:sp>
      <p:sp>
        <p:nvSpPr>
          <p:cNvPr id="5" name="Content Placeholder 4"/>
          <p:cNvSpPr>
            <a:spLocks noGrp="1"/>
          </p:cNvSpPr>
          <p:nvPr>
            <p:ph sz="quarter" idx="1"/>
          </p:nvPr>
        </p:nvSpPr>
        <p:spPr/>
        <p:txBody>
          <a:bodyPr>
            <a:noAutofit/>
          </a:bodyPr>
          <a:lstStyle/>
          <a:p>
            <a:r>
              <a:rPr lang="en-US" sz="2800"/>
              <a:t>We send a </a:t>
            </a:r>
            <a:r>
              <a:rPr lang="en-US" sz="2800" b="1" i="1"/>
              <a:t>GET command </a:t>
            </a:r>
            <a:r>
              <a:rPr lang="en-US" sz="2800"/>
              <a:t>followed by a </a:t>
            </a:r>
            <a:r>
              <a:rPr lang="en-US" sz="2800" b="1" i="1"/>
              <a:t>blank line</a:t>
            </a:r>
            <a:r>
              <a:rPr lang="en-US" sz="2800"/>
              <a:t>.</a:t>
            </a:r>
          </a:p>
          <a:p>
            <a:pPr marL="548640" lvl="5" indent="0">
              <a:buClr>
                <a:schemeClr val="accent1"/>
              </a:buClr>
              <a:buSzPct val="85000"/>
              <a:buNone/>
            </a:pPr>
            <a:r>
              <a:rPr lang="en-US" b="1" i="1">
                <a:solidFill>
                  <a:schemeClr val="tx1"/>
                </a:solidFill>
              </a:rPr>
              <a:t>mysock.send('GET http://www.py4inf.com/code/romeo.txt HTTP/1.0\n\n</a:t>
            </a:r>
            <a:r>
              <a:rPr lang="en-US" b="1" i="1" smtClean="0">
                <a:solidFill>
                  <a:schemeClr val="tx1"/>
                </a:solidFill>
              </a:rPr>
              <a:t>')</a:t>
            </a:r>
          </a:p>
          <a:p>
            <a:pPr marL="548640" lvl="5" indent="0">
              <a:buClr>
                <a:schemeClr val="accent1"/>
              </a:buClr>
              <a:buSzPct val="85000"/>
              <a:buNone/>
            </a:pPr>
            <a:endParaRPr lang="en-US" b="1" i="1"/>
          </a:p>
          <a:p>
            <a:r>
              <a:rPr lang="en-US" sz="2800" smtClean="0"/>
              <a:t>We process the receipt of 512-character blocks from the socket, printing them out as we iterate within a loop.</a:t>
            </a:r>
          </a:p>
          <a:p>
            <a:pPr marL="548640" lvl="2" indent="0">
              <a:buNone/>
            </a:pPr>
            <a:r>
              <a:rPr lang="en-US" sz="1800"/>
              <a:t> </a:t>
            </a:r>
            <a:r>
              <a:rPr lang="en-US" sz="1800" b="1" i="1"/>
              <a:t>while True:</a:t>
            </a:r>
          </a:p>
          <a:p>
            <a:pPr marL="548640" lvl="2" indent="0">
              <a:buNone/>
            </a:pPr>
            <a:r>
              <a:rPr lang="en-US" sz="1800" b="1" i="1"/>
              <a:t>    data = mysock.recv(512)</a:t>
            </a:r>
          </a:p>
          <a:p>
            <a:pPr marL="548640" lvl="2" indent="0">
              <a:buNone/>
            </a:pPr>
            <a:r>
              <a:rPr lang="en-US" sz="1800" b="1" i="1"/>
              <a:t>    if ( len(data) &lt; 1 ) </a:t>
            </a:r>
            <a:r>
              <a:rPr lang="en-US" sz="1800" b="1" i="1" smtClean="0"/>
              <a:t>:  # Loop until we receive an empty string.</a:t>
            </a:r>
            <a:endParaRPr lang="en-US" sz="1800" b="1" i="1"/>
          </a:p>
          <a:p>
            <a:pPr marL="548640" lvl="2" indent="0">
              <a:buNone/>
            </a:pPr>
            <a:r>
              <a:rPr lang="en-US" sz="1800" b="1" i="1"/>
              <a:t>        break</a:t>
            </a:r>
          </a:p>
          <a:p>
            <a:pPr marL="548640" lvl="2" indent="0">
              <a:buNone/>
            </a:pPr>
            <a:r>
              <a:rPr lang="en-US" sz="1800" b="1" i="1"/>
              <a:t>    print </a:t>
            </a:r>
            <a:r>
              <a:rPr lang="en-US" sz="1800" b="1" i="1" smtClean="0"/>
              <a:t>data</a:t>
            </a:r>
            <a:endParaRPr lang="en-US" sz="1800" b="1" i="1"/>
          </a:p>
          <a:p>
            <a:pPr marL="0" indent="0">
              <a:buNone/>
            </a:pPr>
            <a:endParaRPr lang="en-US" sz="3200" smtClean="0"/>
          </a:p>
        </p:txBody>
      </p:sp>
    </p:spTree>
    <p:extLst>
      <p:ext uri="{BB962C8B-B14F-4D97-AF65-F5344CB8AC3E}">
        <p14:creationId xmlns:p14="http://schemas.microsoft.com/office/powerpoint/2010/main" val="35568633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Network Programming</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33</a:t>
            </a:fld>
            <a:endParaRPr kumimoji="0" lang="en-US"/>
          </a:p>
        </p:txBody>
      </p:sp>
      <p:sp>
        <p:nvSpPr>
          <p:cNvPr id="5" name="Content Placeholder 4"/>
          <p:cNvSpPr>
            <a:spLocks noGrp="1"/>
          </p:cNvSpPr>
          <p:nvPr>
            <p:ph sz="quarter" idx="1"/>
          </p:nvPr>
        </p:nvSpPr>
        <p:spPr/>
        <p:txBody>
          <a:bodyPr>
            <a:noAutofit/>
          </a:bodyPr>
          <a:lstStyle/>
          <a:p>
            <a:r>
              <a:rPr lang="en-US" sz="2800" smtClean="0"/>
              <a:t>The output includes the headers, a blank line, and the content of the text document.</a:t>
            </a:r>
            <a:endParaRPr lang="en-US" b="1" i="1"/>
          </a:p>
          <a:p>
            <a:r>
              <a:rPr lang="en-US" sz="2800" smtClean="0"/>
              <a:t>When we are done, we are careful to close the </a:t>
            </a:r>
            <a:r>
              <a:rPr lang="en-US" sz="2800" b="1" i="1" smtClean="0"/>
              <a:t>socket</a:t>
            </a:r>
            <a:r>
              <a:rPr lang="en-US" sz="2800" smtClean="0"/>
              <a:t>, since we don’t need it anymore.</a:t>
            </a:r>
          </a:p>
          <a:p>
            <a:r>
              <a:rPr lang="en-US" sz="2800" smtClean="0"/>
              <a:t>This example demonstrates how to communicate with a web server, but we can also communicate with other kinds of servers—mail, FTP, etc.</a:t>
            </a:r>
          </a:p>
          <a:p>
            <a:r>
              <a:rPr lang="en-US" sz="2800" smtClean="0"/>
              <a:t>We merely need to implement the necessary protocol for the a given kind of server.</a:t>
            </a:r>
            <a:endParaRPr lang="en-US" sz="2800"/>
          </a:p>
          <a:p>
            <a:endParaRPr lang="en-US" sz="1800" b="1" i="1"/>
          </a:p>
          <a:p>
            <a:pPr marL="0" indent="0">
              <a:buNone/>
            </a:pPr>
            <a:endParaRPr lang="en-US" sz="3200" smtClean="0"/>
          </a:p>
        </p:txBody>
      </p:sp>
    </p:spTree>
    <p:extLst>
      <p:ext uri="{BB962C8B-B14F-4D97-AF65-F5344CB8AC3E}">
        <p14:creationId xmlns:p14="http://schemas.microsoft.com/office/powerpoint/2010/main" val="10615411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Network Programming</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34</a:t>
            </a:fld>
            <a:endParaRPr kumimoji="0" lang="en-US"/>
          </a:p>
        </p:txBody>
      </p:sp>
      <p:sp>
        <p:nvSpPr>
          <p:cNvPr id="5" name="Content Placeholder 4"/>
          <p:cNvSpPr>
            <a:spLocks noGrp="1"/>
          </p:cNvSpPr>
          <p:nvPr>
            <p:ph sz="quarter" idx="1"/>
          </p:nvPr>
        </p:nvSpPr>
        <p:spPr/>
        <p:txBody>
          <a:bodyPr>
            <a:noAutofit/>
          </a:bodyPr>
          <a:lstStyle/>
          <a:p>
            <a:pPr marL="285750" indent="-285750"/>
            <a:r>
              <a:rPr lang="en-US" sz="1600" smtClean="0">
                <a:solidFill>
                  <a:schemeClr val="tx1"/>
                </a:solidFill>
              </a:rPr>
              <a:t>With a little ingenuity, we can generalize our code to allow the user to provide a web page address as input.</a:t>
            </a:r>
          </a:p>
          <a:p>
            <a:pPr marL="822960" lvl="3" indent="0">
              <a:buNone/>
            </a:pPr>
            <a:r>
              <a:rPr lang="en-US" sz="1400" b="1" i="1" smtClean="0">
                <a:solidFill>
                  <a:schemeClr val="tx1"/>
                </a:solidFill>
              </a:rPr>
              <a:t>import </a:t>
            </a:r>
            <a:r>
              <a:rPr lang="en-US" sz="1400" b="1" i="1">
                <a:solidFill>
                  <a:schemeClr val="tx1"/>
                </a:solidFill>
              </a:rPr>
              <a:t>socket</a:t>
            </a:r>
          </a:p>
          <a:p>
            <a:pPr marL="822960" lvl="3" indent="0">
              <a:buNone/>
            </a:pPr>
            <a:endParaRPr lang="en-US" sz="1400" b="1" i="1">
              <a:solidFill>
                <a:schemeClr val="tx1"/>
              </a:solidFill>
            </a:endParaRPr>
          </a:p>
          <a:p>
            <a:pPr marL="822960" lvl="3" indent="0">
              <a:buNone/>
            </a:pPr>
            <a:r>
              <a:rPr lang="en-US" sz="1400" b="1" i="1">
                <a:solidFill>
                  <a:schemeClr val="tx1"/>
                </a:solidFill>
              </a:rPr>
              <a:t>url = raw_input('Enter: ')</a:t>
            </a:r>
          </a:p>
          <a:p>
            <a:pPr marL="822960" lvl="3" indent="0">
              <a:buNone/>
            </a:pPr>
            <a:r>
              <a:rPr lang="en-US" sz="1400" b="1" i="1">
                <a:solidFill>
                  <a:schemeClr val="tx1"/>
                </a:solidFill>
              </a:rPr>
              <a:t>words = url.split('/')</a:t>
            </a:r>
          </a:p>
          <a:p>
            <a:pPr marL="822960" lvl="3" indent="0">
              <a:buNone/>
            </a:pPr>
            <a:r>
              <a:rPr lang="en-US" sz="1400" b="1" i="1">
                <a:solidFill>
                  <a:schemeClr val="tx1"/>
                </a:solidFill>
              </a:rPr>
              <a:t>host = words[2]</a:t>
            </a:r>
          </a:p>
          <a:p>
            <a:pPr marL="822960" lvl="3" indent="0">
              <a:buNone/>
            </a:pPr>
            <a:endParaRPr lang="en-US" sz="1400" b="1" i="1">
              <a:solidFill>
                <a:schemeClr val="tx1"/>
              </a:solidFill>
            </a:endParaRPr>
          </a:p>
          <a:p>
            <a:pPr marL="822960" lvl="3" indent="0">
              <a:buNone/>
            </a:pPr>
            <a:r>
              <a:rPr lang="en-US" sz="1400" b="1" i="1">
                <a:solidFill>
                  <a:schemeClr val="tx1"/>
                </a:solidFill>
              </a:rPr>
              <a:t>mysock = socket.socket(socket.AF_INET, socket.SOCK_STREAM)</a:t>
            </a:r>
          </a:p>
          <a:p>
            <a:pPr marL="822960" lvl="3" indent="0">
              <a:buNone/>
            </a:pPr>
            <a:r>
              <a:rPr lang="en-US" sz="1400" b="1" i="1">
                <a:solidFill>
                  <a:schemeClr val="tx1"/>
                </a:solidFill>
              </a:rPr>
              <a:t>mysock.connect((host, 80))</a:t>
            </a:r>
          </a:p>
          <a:p>
            <a:pPr marL="822960" lvl="3" indent="0">
              <a:buNone/>
            </a:pPr>
            <a:r>
              <a:rPr lang="en-US" sz="1400" b="1" i="1">
                <a:solidFill>
                  <a:schemeClr val="tx1"/>
                </a:solidFill>
              </a:rPr>
              <a:t>mysock.send('GET '+url+' HTTP/1.0\n\n')</a:t>
            </a:r>
          </a:p>
          <a:p>
            <a:pPr marL="822960" lvl="3" indent="0">
              <a:buNone/>
            </a:pPr>
            <a:endParaRPr lang="en-US" sz="1400" b="1" i="1">
              <a:solidFill>
                <a:schemeClr val="tx1"/>
              </a:solidFill>
            </a:endParaRPr>
          </a:p>
          <a:p>
            <a:pPr marL="822960" lvl="3" indent="0">
              <a:buNone/>
            </a:pPr>
            <a:r>
              <a:rPr lang="en-US" sz="1400" b="1" i="1">
                <a:solidFill>
                  <a:schemeClr val="tx1"/>
                </a:solidFill>
              </a:rPr>
              <a:t>while True:</a:t>
            </a:r>
          </a:p>
          <a:p>
            <a:pPr marL="822960" lvl="3" indent="0">
              <a:buNone/>
            </a:pPr>
            <a:r>
              <a:rPr lang="en-US" sz="1400" b="1" i="1">
                <a:solidFill>
                  <a:schemeClr val="tx1"/>
                </a:solidFill>
              </a:rPr>
              <a:t>    data = mysock.recv(512)</a:t>
            </a:r>
          </a:p>
          <a:p>
            <a:pPr marL="822960" lvl="3" indent="0">
              <a:buNone/>
            </a:pPr>
            <a:r>
              <a:rPr lang="en-US" sz="1400" b="1" i="1">
                <a:solidFill>
                  <a:schemeClr val="tx1"/>
                </a:solidFill>
              </a:rPr>
              <a:t>    if ( len(data) &lt; 1 ) :</a:t>
            </a:r>
          </a:p>
          <a:p>
            <a:pPr marL="822960" lvl="3" indent="0">
              <a:buNone/>
            </a:pPr>
            <a:r>
              <a:rPr lang="en-US" sz="1400" b="1" i="1">
                <a:solidFill>
                  <a:schemeClr val="tx1"/>
                </a:solidFill>
              </a:rPr>
              <a:t>        break</a:t>
            </a:r>
          </a:p>
          <a:p>
            <a:pPr marL="822960" lvl="3" indent="0">
              <a:buNone/>
            </a:pPr>
            <a:r>
              <a:rPr lang="en-US" sz="1400" b="1" i="1">
                <a:solidFill>
                  <a:schemeClr val="tx1"/>
                </a:solidFill>
              </a:rPr>
              <a:t>    print data,</a:t>
            </a:r>
          </a:p>
          <a:p>
            <a:pPr marL="822960" lvl="3" indent="0">
              <a:buNone/>
            </a:pPr>
            <a:endParaRPr lang="en-US" sz="1400" b="1" i="1">
              <a:solidFill>
                <a:schemeClr val="tx1"/>
              </a:solidFill>
            </a:endParaRPr>
          </a:p>
          <a:p>
            <a:pPr marL="822960" lvl="3" indent="0">
              <a:buNone/>
            </a:pPr>
            <a:r>
              <a:rPr lang="en-US" sz="1400" b="1" i="1">
                <a:solidFill>
                  <a:schemeClr val="tx1"/>
                </a:solidFill>
              </a:rPr>
              <a:t>mysock.close()</a:t>
            </a:r>
          </a:p>
          <a:p>
            <a:pPr marL="822960" lvl="3" indent="0">
              <a:buNone/>
            </a:pPr>
            <a:endParaRPr lang="en-US" sz="2800" smtClean="0">
              <a:solidFill>
                <a:schemeClr val="tx1"/>
              </a:solidFill>
            </a:endParaRPr>
          </a:p>
        </p:txBody>
      </p:sp>
    </p:spTree>
    <p:extLst>
      <p:ext uri="{BB962C8B-B14F-4D97-AF65-F5344CB8AC3E}">
        <p14:creationId xmlns:p14="http://schemas.microsoft.com/office/powerpoint/2010/main" val="32798263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Network Programming</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35</a:t>
            </a:fld>
            <a:endParaRPr kumimoji="0" lang="en-US"/>
          </a:p>
        </p:txBody>
      </p:sp>
      <p:sp>
        <p:nvSpPr>
          <p:cNvPr id="5" name="Content Placeholder 4"/>
          <p:cNvSpPr>
            <a:spLocks noGrp="1"/>
          </p:cNvSpPr>
          <p:nvPr>
            <p:ph sz="quarter" idx="1"/>
          </p:nvPr>
        </p:nvSpPr>
        <p:spPr/>
        <p:txBody>
          <a:bodyPr>
            <a:noAutofit/>
          </a:bodyPr>
          <a:lstStyle/>
          <a:p>
            <a:r>
              <a:rPr lang="en-US" sz="2800" smtClean="0"/>
              <a:t>Since we all know that a picture is worth a thousand words, wouldn’t it be worthwhile to retreive an image file from a web server?</a:t>
            </a:r>
            <a:endParaRPr lang="en-US" sz="1800" b="1" i="1"/>
          </a:p>
          <a:p>
            <a:pPr marL="822960" lvl="3" indent="0">
              <a:buNone/>
            </a:pPr>
            <a:r>
              <a:rPr lang="en-US" b="1" i="1">
                <a:solidFill>
                  <a:schemeClr val="tx1"/>
                </a:solidFill>
              </a:rPr>
              <a:t>import socket</a:t>
            </a:r>
          </a:p>
          <a:p>
            <a:pPr marL="822960" lvl="3" indent="0">
              <a:buNone/>
            </a:pPr>
            <a:r>
              <a:rPr lang="en-US" b="1" i="1">
                <a:solidFill>
                  <a:schemeClr val="tx1"/>
                </a:solidFill>
              </a:rPr>
              <a:t>import time</a:t>
            </a:r>
          </a:p>
          <a:p>
            <a:pPr marL="822960" lvl="3" indent="0">
              <a:buNone/>
            </a:pPr>
            <a:endParaRPr lang="en-US" b="1" i="1" smtClean="0">
              <a:solidFill>
                <a:schemeClr val="tx1"/>
              </a:solidFill>
            </a:endParaRPr>
          </a:p>
          <a:p>
            <a:pPr marL="822960" lvl="3" indent="0">
              <a:buNone/>
            </a:pPr>
            <a:r>
              <a:rPr lang="en-US" b="1" i="1" smtClean="0">
                <a:solidFill>
                  <a:schemeClr val="tx1"/>
                </a:solidFill>
              </a:rPr>
              <a:t># Establish a socket connection and send a GET request.</a:t>
            </a:r>
            <a:endParaRPr lang="en-US" b="1" i="1">
              <a:solidFill>
                <a:schemeClr val="tx1"/>
              </a:solidFill>
            </a:endParaRPr>
          </a:p>
          <a:p>
            <a:pPr marL="822960" lvl="3" indent="0">
              <a:buNone/>
            </a:pPr>
            <a:r>
              <a:rPr lang="en-US" b="1" i="1">
                <a:solidFill>
                  <a:schemeClr val="tx1"/>
                </a:solidFill>
              </a:rPr>
              <a:t>mysock = socket.socket(socket.AF_INET, socket.SOCK_STREAM)</a:t>
            </a:r>
          </a:p>
          <a:p>
            <a:pPr marL="822960" lvl="3" indent="0">
              <a:buNone/>
            </a:pPr>
            <a:r>
              <a:rPr lang="en-US" b="1" i="1">
                <a:solidFill>
                  <a:schemeClr val="tx1"/>
                </a:solidFill>
              </a:rPr>
              <a:t>mysock.connect(('www.py4inf.com', 80))</a:t>
            </a:r>
          </a:p>
          <a:p>
            <a:pPr marL="822960" lvl="3" indent="0">
              <a:buNone/>
            </a:pPr>
            <a:r>
              <a:rPr lang="en-US" b="1" i="1">
                <a:solidFill>
                  <a:schemeClr val="tx1"/>
                </a:solidFill>
              </a:rPr>
              <a:t>mysock.send('GET http://www.py4inf.com/cover.jpg HTTP/1.0\n\n</a:t>
            </a:r>
            <a:r>
              <a:rPr lang="en-US" b="1" i="1" smtClean="0">
                <a:solidFill>
                  <a:schemeClr val="tx1"/>
                </a:solidFill>
              </a:rPr>
              <a:t>')</a:t>
            </a:r>
            <a:endParaRPr lang="en-US" b="1" i="1">
              <a:solidFill>
                <a:schemeClr val="tx1"/>
              </a:solidFill>
            </a:endParaRPr>
          </a:p>
        </p:txBody>
      </p:sp>
    </p:spTree>
    <p:extLst>
      <p:ext uri="{BB962C8B-B14F-4D97-AF65-F5344CB8AC3E}">
        <p14:creationId xmlns:p14="http://schemas.microsoft.com/office/powerpoint/2010/main" val="12990305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Network Programming</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36</a:t>
            </a:fld>
            <a:endParaRPr kumimoji="0" lang="en-US"/>
          </a:p>
        </p:txBody>
      </p:sp>
      <p:sp>
        <p:nvSpPr>
          <p:cNvPr id="5" name="Content Placeholder 4"/>
          <p:cNvSpPr>
            <a:spLocks noGrp="1"/>
          </p:cNvSpPr>
          <p:nvPr>
            <p:ph sz="quarter" idx="1"/>
          </p:nvPr>
        </p:nvSpPr>
        <p:spPr/>
        <p:txBody>
          <a:bodyPr>
            <a:noAutofit/>
          </a:bodyPr>
          <a:lstStyle/>
          <a:p>
            <a:pPr marL="822960" lvl="3" indent="0">
              <a:buNone/>
            </a:pPr>
            <a:r>
              <a:rPr lang="en-US" b="1" i="1" smtClean="0">
                <a:solidFill>
                  <a:schemeClr val="tx1"/>
                </a:solidFill>
              </a:rPr>
              <a:t># Process the jpg file received in 5120 character chunks</a:t>
            </a:r>
          </a:p>
          <a:p>
            <a:pPr marL="822960" lvl="3" indent="0">
              <a:buNone/>
            </a:pPr>
            <a:r>
              <a:rPr lang="en-US" b="1" i="1" smtClean="0">
                <a:solidFill>
                  <a:schemeClr val="tx1"/>
                </a:solidFill>
              </a:rPr>
              <a:t># (chunks may be &lt; 5120 depending on network traffic).</a:t>
            </a:r>
          </a:p>
          <a:p>
            <a:pPr marL="822960" lvl="3" indent="0">
              <a:buNone/>
            </a:pPr>
            <a:r>
              <a:rPr lang="en-US" b="1" i="1" smtClean="0">
                <a:solidFill>
                  <a:schemeClr val="tx1"/>
                </a:solidFill>
              </a:rPr>
              <a:t>count </a:t>
            </a:r>
            <a:r>
              <a:rPr lang="en-US" b="1" i="1">
                <a:solidFill>
                  <a:schemeClr val="tx1"/>
                </a:solidFill>
              </a:rPr>
              <a:t>= 0</a:t>
            </a:r>
          </a:p>
          <a:p>
            <a:pPr marL="822960" lvl="3" indent="0">
              <a:buNone/>
            </a:pPr>
            <a:r>
              <a:rPr lang="en-US" b="1" i="1">
                <a:solidFill>
                  <a:schemeClr val="tx1"/>
                </a:solidFill>
              </a:rPr>
              <a:t>picture = "";</a:t>
            </a:r>
          </a:p>
          <a:p>
            <a:pPr marL="822960" lvl="3" indent="0">
              <a:buNone/>
            </a:pPr>
            <a:r>
              <a:rPr lang="en-US" b="1" i="1">
                <a:solidFill>
                  <a:schemeClr val="tx1"/>
                </a:solidFill>
              </a:rPr>
              <a:t>while True:</a:t>
            </a:r>
          </a:p>
          <a:p>
            <a:pPr marL="822960" lvl="3" indent="0">
              <a:buNone/>
            </a:pPr>
            <a:r>
              <a:rPr lang="en-US" b="1" i="1">
                <a:solidFill>
                  <a:schemeClr val="tx1"/>
                </a:solidFill>
              </a:rPr>
              <a:t>    data = mysock.recv(5120)</a:t>
            </a:r>
          </a:p>
          <a:p>
            <a:pPr marL="822960" lvl="3" indent="0">
              <a:buNone/>
            </a:pPr>
            <a:r>
              <a:rPr lang="en-US" b="1" i="1">
                <a:solidFill>
                  <a:schemeClr val="tx1"/>
                </a:solidFill>
              </a:rPr>
              <a:t>    if ( len(data) &lt; 1 ) : break</a:t>
            </a:r>
          </a:p>
          <a:p>
            <a:pPr marL="822960" lvl="3" indent="0">
              <a:buNone/>
            </a:pPr>
            <a:r>
              <a:rPr lang="en-US" b="1" i="1">
                <a:solidFill>
                  <a:schemeClr val="tx1"/>
                </a:solidFill>
              </a:rPr>
              <a:t>    time.sleep(0.25</a:t>
            </a:r>
            <a:r>
              <a:rPr lang="en-US" b="1" i="1" smtClean="0">
                <a:solidFill>
                  <a:schemeClr val="tx1"/>
                </a:solidFill>
              </a:rPr>
              <a:t>)  # Delay for pacing ourselves.</a:t>
            </a:r>
            <a:endParaRPr lang="en-US" b="1" i="1">
              <a:solidFill>
                <a:schemeClr val="tx1"/>
              </a:solidFill>
            </a:endParaRPr>
          </a:p>
          <a:p>
            <a:pPr marL="822960" lvl="3" indent="0">
              <a:buNone/>
            </a:pPr>
            <a:r>
              <a:rPr lang="en-US" b="1" i="1">
                <a:solidFill>
                  <a:schemeClr val="tx1"/>
                </a:solidFill>
              </a:rPr>
              <a:t>    count = count + len(data)</a:t>
            </a:r>
          </a:p>
          <a:p>
            <a:pPr marL="822960" lvl="3" indent="0">
              <a:buNone/>
            </a:pPr>
            <a:r>
              <a:rPr lang="en-US" b="1" i="1">
                <a:solidFill>
                  <a:schemeClr val="tx1"/>
                </a:solidFill>
              </a:rPr>
              <a:t>    print len(data),count</a:t>
            </a:r>
          </a:p>
          <a:p>
            <a:pPr marL="822960" lvl="3" indent="0">
              <a:buNone/>
            </a:pPr>
            <a:r>
              <a:rPr lang="en-US" b="1" i="1">
                <a:solidFill>
                  <a:schemeClr val="tx1"/>
                </a:solidFill>
              </a:rPr>
              <a:t>    picture = picture + data</a:t>
            </a:r>
          </a:p>
          <a:p>
            <a:pPr marL="822960" lvl="3" indent="0">
              <a:buNone/>
            </a:pPr>
            <a:endParaRPr lang="en-US" b="1" i="1">
              <a:solidFill>
                <a:schemeClr val="tx1"/>
              </a:solidFill>
            </a:endParaRPr>
          </a:p>
          <a:p>
            <a:pPr marL="822960" lvl="3" indent="0">
              <a:buNone/>
            </a:pPr>
            <a:r>
              <a:rPr lang="en-US" b="1" i="1">
                <a:solidFill>
                  <a:schemeClr val="tx1"/>
                </a:solidFill>
              </a:rPr>
              <a:t>mysock.close</a:t>
            </a:r>
            <a:r>
              <a:rPr lang="en-US" b="1" i="1" smtClean="0">
                <a:solidFill>
                  <a:schemeClr val="tx1"/>
                </a:solidFill>
              </a:rPr>
              <a:t>()</a:t>
            </a:r>
            <a:endParaRPr lang="en-US" b="1" i="1">
              <a:solidFill>
                <a:schemeClr val="tx1"/>
              </a:solidFill>
            </a:endParaRPr>
          </a:p>
        </p:txBody>
      </p:sp>
    </p:spTree>
    <p:extLst>
      <p:ext uri="{BB962C8B-B14F-4D97-AF65-F5344CB8AC3E}">
        <p14:creationId xmlns:p14="http://schemas.microsoft.com/office/powerpoint/2010/main" val="2603484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Network Programming</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37</a:t>
            </a:fld>
            <a:endParaRPr kumimoji="0" lang="en-US"/>
          </a:p>
        </p:txBody>
      </p:sp>
      <p:sp>
        <p:nvSpPr>
          <p:cNvPr id="5" name="Content Placeholder 4"/>
          <p:cNvSpPr>
            <a:spLocks noGrp="1"/>
          </p:cNvSpPr>
          <p:nvPr>
            <p:ph sz="quarter" idx="1"/>
          </p:nvPr>
        </p:nvSpPr>
        <p:spPr/>
        <p:txBody>
          <a:bodyPr>
            <a:noAutofit/>
          </a:bodyPr>
          <a:lstStyle/>
          <a:p>
            <a:pPr marL="822960" lvl="3" indent="0">
              <a:buNone/>
            </a:pPr>
            <a:endParaRPr lang="en-US" b="1" i="1">
              <a:solidFill>
                <a:schemeClr val="tx1"/>
              </a:solidFill>
            </a:endParaRPr>
          </a:p>
          <a:p>
            <a:pPr marL="822960" lvl="3" indent="0">
              <a:buNone/>
            </a:pPr>
            <a:r>
              <a:rPr lang="en-US" b="1" i="1">
                <a:solidFill>
                  <a:schemeClr val="tx1"/>
                </a:solidFill>
              </a:rPr>
              <a:t># Look for the end of the header (2 CRLF)</a:t>
            </a:r>
          </a:p>
          <a:p>
            <a:pPr marL="822960" lvl="3" indent="0">
              <a:buNone/>
            </a:pPr>
            <a:r>
              <a:rPr lang="en-US" b="1" i="1">
                <a:solidFill>
                  <a:schemeClr val="tx1"/>
                </a:solidFill>
              </a:rPr>
              <a:t>pos = picture.find("\r\n\r\n");</a:t>
            </a:r>
          </a:p>
          <a:p>
            <a:pPr marL="822960" lvl="3" indent="0">
              <a:buNone/>
            </a:pPr>
            <a:r>
              <a:rPr lang="en-US" b="1" i="1">
                <a:solidFill>
                  <a:schemeClr val="tx1"/>
                </a:solidFill>
              </a:rPr>
              <a:t>print 'Header length',pos</a:t>
            </a:r>
          </a:p>
          <a:p>
            <a:pPr marL="822960" lvl="3" indent="0">
              <a:buNone/>
            </a:pPr>
            <a:r>
              <a:rPr lang="en-US" b="1" i="1">
                <a:solidFill>
                  <a:schemeClr val="tx1"/>
                </a:solidFill>
              </a:rPr>
              <a:t>print picture[:pos]</a:t>
            </a:r>
          </a:p>
          <a:p>
            <a:pPr marL="822960" lvl="3" indent="0">
              <a:buNone/>
            </a:pPr>
            <a:endParaRPr lang="en-US" b="1" i="1">
              <a:solidFill>
                <a:schemeClr val="tx1"/>
              </a:solidFill>
            </a:endParaRPr>
          </a:p>
          <a:p>
            <a:pPr marL="822960" lvl="3" indent="0">
              <a:buNone/>
            </a:pPr>
            <a:r>
              <a:rPr lang="en-US" b="1" i="1">
                <a:solidFill>
                  <a:schemeClr val="tx1"/>
                </a:solidFill>
              </a:rPr>
              <a:t># Skip past the header and save the picture data</a:t>
            </a:r>
          </a:p>
          <a:p>
            <a:pPr marL="822960" lvl="3" indent="0">
              <a:buNone/>
            </a:pPr>
            <a:r>
              <a:rPr lang="en-US" b="1" i="1">
                <a:solidFill>
                  <a:schemeClr val="tx1"/>
                </a:solidFill>
              </a:rPr>
              <a:t>picture = picture[pos+4:]</a:t>
            </a:r>
          </a:p>
          <a:p>
            <a:pPr marL="822960" lvl="3" indent="0">
              <a:buNone/>
            </a:pPr>
            <a:r>
              <a:rPr lang="en-US" b="1" i="1">
                <a:solidFill>
                  <a:schemeClr val="tx1"/>
                </a:solidFill>
              </a:rPr>
              <a:t>fhand = open("stuff.jpg","wb")</a:t>
            </a:r>
          </a:p>
          <a:p>
            <a:pPr marL="822960" lvl="3" indent="0">
              <a:buNone/>
            </a:pPr>
            <a:r>
              <a:rPr lang="en-US" b="1" i="1">
                <a:solidFill>
                  <a:schemeClr val="tx1"/>
                </a:solidFill>
              </a:rPr>
              <a:t>fhand.write(picture);</a:t>
            </a:r>
          </a:p>
          <a:p>
            <a:pPr marL="822960" lvl="3" indent="0">
              <a:buNone/>
            </a:pPr>
            <a:r>
              <a:rPr lang="en-US" b="1" i="1">
                <a:solidFill>
                  <a:schemeClr val="tx1"/>
                </a:solidFill>
              </a:rPr>
              <a:t>fhand.close()</a:t>
            </a:r>
          </a:p>
        </p:txBody>
      </p:sp>
    </p:spTree>
    <p:extLst>
      <p:ext uri="{BB962C8B-B14F-4D97-AF65-F5344CB8AC3E}">
        <p14:creationId xmlns:p14="http://schemas.microsoft.com/office/powerpoint/2010/main" val="5282372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Network Programming</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38</a:t>
            </a:fld>
            <a:endParaRPr kumimoji="0" lang="en-US"/>
          </a:p>
        </p:txBody>
      </p:sp>
      <p:sp>
        <p:nvSpPr>
          <p:cNvPr id="5" name="Content Placeholder 4"/>
          <p:cNvSpPr>
            <a:spLocks noGrp="1"/>
          </p:cNvSpPr>
          <p:nvPr>
            <p:ph sz="quarter" idx="1"/>
          </p:nvPr>
        </p:nvSpPr>
        <p:spPr/>
        <p:txBody>
          <a:bodyPr>
            <a:noAutofit/>
          </a:bodyPr>
          <a:lstStyle/>
          <a:p>
            <a:r>
              <a:rPr lang="en-US" sz="3200" smtClean="0"/>
              <a:t>If the server fills up the socket’s buffer before we have a chance to start processing it, the server will pause in its transmission.</a:t>
            </a:r>
          </a:p>
          <a:p>
            <a:r>
              <a:rPr lang="en-US" sz="3200" smtClean="0"/>
              <a:t>Simularly, if we finish processing the current buffer before the server has had a chance to send another one, our program will pause in its reception.</a:t>
            </a:r>
          </a:p>
          <a:p>
            <a:r>
              <a:rPr lang="en-US" sz="3200" smtClean="0"/>
              <a:t>This approach to buffer management is known as </a:t>
            </a:r>
            <a:r>
              <a:rPr lang="en-US" sz="3200" b="1" i="1" smtClean="0"/>
              <a:t>flow control</a:t>
            </a:r>
            <a:r>
              <a:rPr lang="en-US" sz="3200" smtClean="0"/>
              <a:t>.</a:t>
            </a:r>
            <a:endParaRPr lang="en-US" sz="2800"/>
          </a:p>
          <a:p>
            <a:endParaRPr lang="en-US" sz="1800" b="1" i="1"/>
          </a:p>
          <a:p>
            <a:pPr marL="0" indent="0">
              <a:buNone/>
            </a:pPr>
            <a:endParaRPr lang="en-US" sz="3200" smtClean="0"/>
          </a:p>
        </p:txBody>
      </p:sp>
    </p:spTree>
    <p:extLst>
      <p:ext uri="{BB962C8B-B14F-4D97-AF65-F5344CB8AC3E}">
        <p14:creationId xmlns:p14="http://schemas.microsoft.com/office/powerpoint/2010/main" val="31228280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Network Programming</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39</a:t>
            </a:fld>
            <a:endParaRPr kumimoji="0" lang="en-US"/>
          </a:p>
        </p:txBody>
      </p:sp>
      <p:sp>
        <p:nvSpPr>
          <p:cNvPr id="5" name="Content Placeholder 4"/>
          <p:cNvSpPr>
            <a:spLocks noGrp="1"/>
          </p:cNvSpPr>
          <p:nvPr>
            <p:ph sz="quarter" idx="1"/>
          </p:nvPr>
        </p:nvSpPr>
        <p:spPr/>
        <p:txBody>
          <a:bodyPr>
            <a:noAutofit/>
          </a:bodyPr>
          <a:lstStyle/>
          <a:p>
            <a:r>
              <a:rPr lang="en-US" sz="3200" smtClean="0"/>
              <a:t>We’ve seen how we can request and receive a document by using an </a:t>
            </a:r>
            <a:r>
              <a:rPr lang="en-US" sz="3200" b="1" i="1" smtClean="0"/>
              <a:t>HTTP</a:t>
            </a:r>
            <a:r>
              <a:rPr lang="en-US" sz="3200" smtClean="0"/>
              <a:t> based </a:t>
            </a:r>
            <a:r>
              <a:rPr lang="en-US" sz="3200" b="1" i="1" smtClean="0"/>
              <a:t>socket</a:t>
            </a:r>
            <a:r>
              <a:rPr lang="en-US" sz="3200" smtClean="0"/>
              <a:t>, but there’s an easier way provided by the </a:t>
            </a:r>
            <a:r>
              <a:rPr lang="en-US" sz="3200" b="1" i="1" smtClean="0"/>
              <a:t>urllib</a:t>
            </a:r>
            <a:r>
              <a:rPr lang="en-US" sz="3200" smtClean="0"/>
              <a:t> library.</a:t>
            </a:r>
            <a:endParaRPr lang="en-US" sz="2800"/>
          </a:p>
          <a:p>
            <a:pPr marL="822960" lvl="3" indent="0">
              <a:buNone/>
            </a:pPr>
            <a:r>
              <a:rPr lang="en-US" sz="2200" b="1" i="1">
                <a:solidFill>
                  <a:schemeClr val="tx1"/>
                </a:solidFill>
              </a:rPr>
              <a:t>import urllib</a:t>
            </a:r>
          </a:p>
          <a:p>
            <a:pPr marL="822960" lvl="3" indent="0">
              <a:buNone/>
            </a:pPr>
            <a:endParaRPr lang="en-US" sz="2200" b="1" i="1">
              <a:solidFill>
                <a:schemeClr val="tx1"/>
              </a:solidFill>
            </a:endParaRPr>
          </a:p>
          <a:p>
            <a:pPr marL="822960" lvl="3" indent="0">
              <a:buNone/>
            </a:pPr>
            <a:r>
              <a:rPr lang="en-US" sz="2200" b="1" i="1">
                <a:solidFill>
                  <a:schemeClr val="tx1"/>
                </a:solidFill>
              </a:rPr>
              <a:t>fhand = urllib.urlopen('http://www.py4inf.com/code/romeo.txt')</a:t>
            </a:r>
          </a:p>
          <a:p>
            <a:pPr marL="822960" lvl="3" indent="0">
              <a:buNone/>
            </a:pPr>
            <a:r>
              <a:rPr lang="en-US" sz="2200" b="1" i="1">
                <a:solidFill>
                  <a:schemeClr val="tx1"/>
                </a:solidFill>
              </a:rPr>
              <a:t>for line in fhand:</a:t>
            </a:r>
          </a:p>
          <a:p>
            <a:pPr marL="822960" lvl="3" indent="0">
              <a:buNone/>
            </a:pPr>
            <a:r>
              <a:rPr lang="en-US" sz="2200" b="1" i="1">
                <a:solidFill>
                  <a:schemeClr val="tx1"/>
                </a:solidFill>
              </a:rPr>
              <a:t>   print line.strip()</a:t>
            </a:r>
          </a:p>
          <a:p>
            <a:pPr marL="0" indent="0">
              <a:buNone/>
            </a:pPr>
            <a:endParaRPr lang="en-US" sz="1800" b="1" i="1"/>
          </a:p>
          <a:p>
            <a:pPr marL="0" indent="0">
              <a:buNone/>
            </a:pPr>
            <a:endParaRPr lang="en-US" sz="3200" smtClean="0"/>
          </a:p>
        </p:txBody>
      </p:sp>
    </p:spTree>
    <p:extLst>
      <p:ext uri="{BB962C8B-B14F-4D97-AF65-F5344CB8AC3E}">
        <p14:creationId xmlns:p14="http://schemas.microsoft.com/office/powerpoint/2010/main" val="30646767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Regular Expressions</a:t>
            </a:r>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a:t>
            </a:fld>
            <a:endParaRPr kumimoji="0" lang="en-US"/>
          </a:p>
        </p:txBody>
      </p:sp>
      <p:sp>
        <p:nvSpPr>
          <p:cNvPr id="5" name="Content Placeholder 4"/>
          <p:cNvSpPr>
            <a:spLocks noGrp="1"/>
          </p:cNvSpPr>
          <p:nvPr>
            <p:ph sz="quarter" idx="1"/>
          </p:nvPr>
        </p:nvSpPr>
        <p:spPr/>
        <p:txBody>
          <a:bodyPr>
            <a:normAutofit/>
          </a:bodyPr>
          <a:lstStyle/>
          <a:p>
            <a:r>
              <a:rPr lang="en-US" sz="3200" smtClean="0"/>
              <a:t>To work with </a:t>
            </a:r>
            <a:r>
              <a:rPr lang="en-US" sz="3200" b="1" i="1" smtClean="0"/>
              <a:t>regular expressions </a:t>
            </a:r>
            <a:r>
              <a:rPr lang="en-US" sz="3200" smtClean="0"/>
              <a:t>in Python, you must import the </a:t>
            </a:r>
            <a:r>
              <a:rPr lang="en-US" sz="3200" b="1" i="1" smtClean="0"/>
              <a:t>regular expression </a:t>
            </a:r>
            <a:r>
              <a:rPr lang="en-US" sz="3200" smtClean="0"/>
              <a:t>module, </a:t>
            </a:r>
            <a:r>
              <a:rPr lang="en-US" sz="3200" b="1" i="1" smtClean="0"/>
              <a:t>re</a:t>
            </a:r>
            <a:r>
              <a:rPr lang="en-US" sz="3200" smtClean="0"/>
              <a:t>.</a:t>
            </a:r>
          </a:p>
          <a:p>
            <a:r>
              <a:rPr lang="en-US" sz="3200" smtClean="0"/>
              <a:t>Let us consider a scenario in which you want to read through successive text lines in a file, and you want to print only the lines that contain the string “From:”.</a:t>
            </a:r>
          </a:p>
          <a:p>
            <a:endParaRPr lang="en-US" smtClean="0"/>
          </a:p>
          <a:p>
            <a:pPr marL="0" indent="0">
              <a:buNone/>
            </a:pPr>
            <a:endParaRPr lang="en-US" smtClean="0"/>
          </a:p>
          <a:p>
            <a:pPr>
              <a:buFont typeface="Arial" panose="020B0604020202020204" pitchFamily="34" charset="0"/>
              <a:buChar char="•"/>
            </a:pPr>
            <a:endParaRPr lang="en-US"/>
          </a:p>
        </p:txBody>
      </p:sp>
    </p:spTree>
    <p:extLst>
      <p:ext uri="{BB962C8B-B14F-4D97-AF65-F5344CB8AC3E}">
        <p14:creationId xmlns:p14="http://schemas.microsoft.com/office/powerpoint/2010/main" val="31541676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Network Programming</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40</a:t>
            </a:fld>
            <a:endParaRPr kumimoji="0" lang="en-US"/>
          </a:p>
        </p:txBody>
      </p:sp>
      <p:sp>
        <p:nvSpPr>
          <p:cNvPr id="5" name="Content Placeholder 4"/>
          <p:cNvSpPr>
            <a:spLocks noGrp="1"/>
          </p:cNvSpPr>
          <p:nvPr>
            <p:ph sz="quarter" idx="1"/>
          </p:nvPr>
        </p:nvSpPr>
        <p:spPr/>
        <p:txBody>
          <a:bodyPr>
            <a:noAutofit/>
          </a:bodyPr>
          <a:lstStyle/>
          <a:p>
            <a:r>
              <a:rPr lang="en-US" sz="3200" smtClean="0"/>
              <a:t>Note that by using </a:t>
            </a:r>
            <a:r>
              <a:rPr lang="en-US" sz="3200" b="1" i="1" smtClean="0"/>
              <a:t>urllib</a:t>
            </a:r>
            <a:r>
              <a:rPr lang="en-US" sz="3200" smtClean="0"/>
              <a:t> we avoid having to write all of that socket code because </a:t>
            </a:r>
            <a:r>
              <a:rPr lang="en-US" sz="3200" b="1" i="1" smtClean="0"/>
              <a:t>urllib</a:t>
            </a:r>
            <a:r>
              <a:rPr lang="en-US" sz="3200" smtClean="0"/>
              <a:t> handles those details for us.</a:t>
            </a:r>
          </a:p>
          <a:p>
            <a:r>
              <a:rPr lang="en-US" sz="3200" b="1" i="1"/>
              <a:t>u</a:t>
            </a:r>
            <a:r>
              <a:rPr lang="en-US" sz="3200" b="1" i="1" smtClean="0"/>
              <a:t>rllib</a:t>
            </a:r>
            <a:r>
              <a:rPr lang="en-US" sz="3200" smtClean="0"/>
              <a:t> allows us to treat a web </a:t>
            </a:r>
            <a:r>
              <a:rPr lang="en-US" sz="3200" b="1" i="1" smtClean="0"/>
              <a:t>URL</a:t>
            </a:r>
            <a:r>
              <a:rPr lang="en-US" sz="3200" smtClean="0"/>
              <a:t> as if it were a regular </a:t>
            </a:r>
            <a:r>
              <a:rPr lang="en-US" sz="3200" b="1" i="1" smtClean="0"/>
              <a:t>file</a:t>
            </a:r>
            <a:r>
              <a:rPr lang="en-US" sz="3200" smtClean="0"/>
              <a:t>.</a:t>
            </a:r>
          </a:p>
          <a:p>
            <a:r>
              <a:rPr lang="en-US" sz="3200" smtClean="0"/>
              <a:t>The following slide shows a program that uses </a:t>
            </a:r>
            <a:r>
              <a:rPr lang="en-US" sz="3200" b="1" i="1" smtClean="0"/>
              <a:t>urllib</a:t>
            </a:r>
            <a:r>
              <a:rPr lang="en-US" sz="3200" smtClean="0"/>
              <a:t> to retrieve the </a:t>
            </a:r>
            <a:r>
              <a:rPr lang="en-US" sz="3200" b="1" i="1" smtClean="0"/>
              <a:t>romeo.txt</a:t>
            </a:r>
            <a:r>
              <a:rPr lang="en-US" sz="3200" smtClean="0"/>
              <a:t> web document and determine the frequency of each word.</a:t>
            </a:r>
          </a:p>
          <a:p>
            <a:endParaRPr lang="en-US" sz="2200" b="1" i="1">
              <a:solidFill>
                <a:schemeClr val="tx1"/>
              </a:solidFill>
            </a:endParaRPr>
          </a:p>
          <a:p>
            <a:pPr marL="0" indent="0">
              <a:buNone/>
            </a:pPr>
            <a:endParaRPr lang="en-US" sz="1800" b="1" i="1"/>
          </a:p>
          <a:p>
            <a:pPr marL="0" indent="0">
              <a:buNone/>
            </a:pPr>
            <a:endParaRPr lang="en-US" sz="3200" smtClean="0"/>
          </a:p>
        </p:txBody>
      </p:sp>
    </p:spTree>
    <p:extLst>
      <p:ext uri="{BB962C8B-B14F-4D97-AF65-F5344CB8AC3E}">
        <p14:creationId xmlns:p14="http://schemas.microsoft.com/office/powerpoint/2010/main" val="41832406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Network Programming</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41</a:t>
            </a:fld>
            <a:endParaRPr kumimoji="0" lang="en-US"/>
          </a:p>
        </p:txBody>
      </p:sp>
      <p:sp>
        <p:nvSpPr>
          <p:cNvPr id="5" name="Content Placeholder 4"/>
          <p:cNvSpPr>
            <a:spLocks noGrp="1"/>
          </p:cNvSpPr>
          <p:nvPr>
            <p:ph sz="quarter" idx="1"/>
          </p:nvPr>
        </p:nvSpPr>
        <p:spPr/>
        <p:txBody>
          <a:bodyPr>
            <a:noAutofit/>
          </a:bodyPr>
          <a:lstStyle/>
          <a:p>
            <a:pPr marL="822960" lvl="3" indent="0">
              <a:buNone/>
            </a:pPr>
            <a:r>
              <a:rPr lang="en-US" sz="2400" b="1" i="1" smtClean="0">
                <a:solidFill>
                  <a:schemeClr val="tx1"/>
                </a:solidFill>
              </a:rPr>
              <a:t>import urllib  # This is much easier!</a:t>
            </a:r>
            <a:endParaRPr lang="en-US" sz="2400" b="1" i="1">
              <a:solidFill>
                <a:schemeClr val="tx1"/>
              </a:solidFill>
            </a:endParaRPr>
          </a:p>
          <a:p>
            <a:pPr marL="822960" lvl="3" indent="0">
              <a:buNone/>
            </a:pPr>
            <a:endParaRPr lang="en-US" sz="2400" b="1" i="1">
              <a:solidFill>
                <a:schemeClr val="tx1"/>
              </a:solidFill>
            </a:endParaRPr>
          </a:p>
          <a:p>
            <a:pPr marL="822960" lvl="3" indent="0">
              <a:buNone/>
            </a:pPr>
            <a:r>
              <a:rPr lang="en-US" sz="2400" b="1" i="1">
                <a:solidFill>
                  <a:schemeClr val="tx1"/>
                </a:solidFill>
              </a:rPr>
              <a:t>counts = dict()</a:t>
            </a:r>
          </a:p>
          <a:p>
            <a:pPr marL="822960" lvl="3" indent="0">
              <a:buNone/>
            </a:pPr>
            <a:r>
              <a:rPr lang="en-US" sz="2400" b="1" i="1">
                <a:solidFill>
                  <a:schemeClr val="tx1"/>
                </a:solidFill>
              </a:rPr>
              <a:t>fhand = urllib.urlopen('http://www.py4inf.com/code/romeo.txt')</a:t>
            </a:r>
          </a:p>
          <a:p>
            <a:pPr marL="822960" lvl="3" indent="0">
              <a:buNone/>
            </a:pPr>
            <a:r>
              <a:rPr lang="en-US" sz="2400" b="1" i="1">
                <a:solidFill>
                  <a:schemeClr val="tx1"/>
                </a:solidFill>
              </a:rPr>
              <a:t>for line in fhand:</a:t>
            </a:r>
          </a:p>
          <a:p>
            <a:pPr marL="822960" lvl="3" indent="0">
              <a:buNone/>
            </a:pPr>
            <a:r>
              <a:rPr lang="en-US" sz="2400" b="1" i="1">
                <a:solidFill>
                  <a:schemeClr val="tx1"/>
                </a:solidFill>
              </a:rPr>
              <a:t>   words = line.split()</a:t>
            </a:r>
          </a:p>
          <a:p>
            <a:pPr marL="822960" lvl="3" indent="0">
              <a:buNone/>
            </a:pPr>
            <a:r>
              <a:rPr lang="en-US" sz="2400" b="1" i="1">
                <a:solidFill>
                  <a:schemeClr val="tx1"/>
                </a:solidFill>
              </a:rPr>
              <a:t>   for word in words:</a:t>
            </a:r>
          </a:p>
          <a:p>
            <a:pPr marL="822960" lvl="3" indent="0">
              <a:buNone/>
            </a:pPr>
            <a:r>
              <a:rPr lang="en-US" sz="2400" b="1" i="1">
                <a:solidFill>
                  <a:schemeClr val="tx1"/>
                </a:solidFill>
              </a:rPr>
              <a:t>      counts[word] = counts.get(word,0) + 1   </a:t>
            </a:r>
          </a:p>
          <a:p>
            <a:pPr marL="822960" lvl="3" indent="0">
              <a:buNone/>
            </a:pPr>
            <a:r>
              <a:rPr lang="en-US" sz="2400" b="1" i="1">
                <a:solidFill>
                  <a:schemeClr val="tx1"/>
                </a:solidFill>
              </a:rPr>
              <a:t>print counts</a:t>
            </a:r>
          </a:p>
          <a:p>
            <a:pPr marL="0" indent="0">
              <a:buNone/>
            </a:pPr>
            <a:endParaRPr lang="en-US" sz="3200" smtClean="0"/>
          </a:p>
        </p:txBody>
      </p:sp>
    </p:spTree>
    <p:extLst>
      <p:ext uri="{BB962C8B-B14F-4D97-AF65-F5344CB8AC3E}">
        <p14:creationId xmlns:p14="http://schemas.microsoft.com/office/powerpoint/2010/main" val="11576606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Network Programming</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42</a:t>
            </a:fld>
            <a:endParaRPr kumimoji="0" lang="en-US"/>
          </a:p>
        </p:txBody>
      </p:sp>
      <p:sp>
        <p:nvSpPr>
          <p:cNvPr id="5" name="Content Placeholder 4"/>
          <p:cNvSpPr>
            <a:spLocks noGrp="1"/>
          </p:cNvSpPr>
          <p:nvPr>
            <p:ph sz="quarter" idx="1"/>
          </p:nvPr>
        </p:nvSpPr>
        <p:spPr/>
        <p:txBody>
          <a:bodyPr>
            <a:noAutofit/>
          </a:bodyPr>
          <a:lstStyle/>
          <a:p>
            <a:r>
              <a:rPr lang="en-US" sz="3200" b="1" i="1" smtClean="0"/>
              <a:t>Web scraping </a:t>
            </a:r>
            <a:r>
              <a:rPr lang="en-US" sz="3200" smtClean="0"/>
              <a:t>is the process of retrieving web pages, analyzing their contents, and then extracting data from them based </a:t>
            </a:r>
            <a:r>
              <a:rPr lang="en-US" sz="3200" smtClean="0"/>
              <a:t>on that </a:t>
            </a:r>
            <a:r>
              <a:rPr lang="en-US" sz="3200" smtClean="0"/>
              <a:t>analysis.</a:t>
            </a:r>
            <a:endParaRPr lang="en-US" sz="3200"/>
          </a:p>
          <a:p>
            <a:r>
              <a:rPr lang="en-US" sz="3200" b="1" i="1" smtClean="0"/>
              <a:t>urllib</a:t>
            </a:r>
            <a:r>
              <a:rPr lang="en-US" sz="3200" smtClean="0"/>
              <a:t> is an extremely useful resource for </a:t>
            </a:r>
            <a:r>
              <a:rPr lang="en-US" sz="3200" b="1" i="1" smtClean="0"/>
              <a:t>web scraping</a:t>
            </a:r>
            <a:r>
              <a:rPr lang="en-US" sz="3200" smtClean="0"/>
              <a:t>.</a:t>
            </a:r>
          </a:p>
          <a:p>
            <a:r>
              <a:rPr lang="en-US" sz="3200" smtClean="0"/>
              <a:t>One very common technique is to search a web page for </a:t>
            </a:r>
            <a:r>
              <a:rPr lang="en-US" sz="3200" b="1" i="1" smtClean="0"/>
              <a:t>links</a:t>
            </a:r>
            <a:r>
              <a:rPr lang="en-US" sz="3200" smtClean="0"/>
              <a:t> to other web pages. </a:t>
            </a:r>
          </a:p>
        </p:txBody>
      </p:sp>
    </p:spTree>
    <p:extLst>
      <p:ext uri="{BB962C8B-B14F-4D97-AF65-F5344CB8AC3E}">
        <p14:creationId xmlns:p14="http://schemas.microsoft.com/office/powerpoint/2010/main" val="727433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Network Programming</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43</a:t>
            </a:fld>
            <a:endParaRPr kumimoji="0" lang="en-US"/>
          </a:p>
        </p:txBody>
      </p:sp>
      <p:sp>
        <p:nvSpPr>
          <p:cNvPr id="5" name="Content Placeholder 4"/>
          <p:cNvSpPr>
            <a:spLocks noGrp="1"/>
          </p:cNvSpPr>
          <p:nvPr>
            <p:ph sz="quarter" idx="1"/>
          </p:nvPr>
        </p:nvSpPr>
        <p:spPr/>
        <p:txBody>
          <a:bodyPr>
            <a:noAutofit/>
          </a:bodyPr>
          <a:lstStyle/>
          <a:p>
            <a:r>
              <a:rPr lang="en-US" sz="3200" smtClean="0"/>
              <a:t>Here’s an HTML snippet from Wikipedia’s Monty Python page:</a:t>
            </a:r>
          </a:p>
          <a:p>
            <a:pPr marL="548640" lvl="2" indent="0">
              <a:buNone/>
            </a:pPr>
            <a:r>
              <a:rPr lang="en-US" b="1" i="1"/>
              <a:t>&lt;ul&gt; &lt;li&gt;&lt;a href="</a:t>
            </a:r>
            <a:r>
              <a:rPr lang="en-US" b="1" i="1">
                <a:hlinkClick r:id="rId3"/>
              </a:rPr>
              <a:t>/wiki/Satire</a:t>
            </a:r>
            <a:r>
              <a:rPr lang="en-US" b="1" i="1"/>
              <a:t>" title="Satire"&gt;Satire&lt;/a&gt;&lt;/li&gt; &lt;li&gt;&lt;a href="</a:t>
            </a:r>
            <a:r>
              <a:rPr lang="en-US" b="1" i="1">
                <a:hlinkClick r:id="rId4"/>
              </a:rPr>
              <a:t>/wiki/Surreal_humour</a:t>
            </a:r>
            <a:r>
              <a:rPr lang="en-US" b="1" i="1"/>
              <a:t>" title="Surreal humour"&gt;surreal humour&lt;/a&gt;&lt;/li&gt; &lt;li&gt;&lt;a href="</a:t>
            </a:r>
            <a:r>
              <a:rPr lang="en-US" b="1" i="1">
                <a:hlinkClick r:id="rId5"/>
              </a:rPr>
              <a:t>/wiki/Black_comedy</a:t>
            </a:r>
            <a:r>
              <a:rPr lang="en-US" b="1" i="1"/>
              <a:t>" title="Black comedy"&gt;black comedy&lt;/a&gt;&lt;/li&gt; &lt;/ul&gt;</a:t>
            </a:r>
          </a:p>
          <a:p>
            <a:r>
              <a:rPr lang="en-US" sz="3200" smtClean="0"/>
              <a:t>Now, consider a </a:t>
            </a:r>
            <a:r>
              <a:rPr lang="en-US" sz="3200" b="1" i="1" smtClean="0"/>
              <a:t>regular expression </a:t>
            </a:r>
            <a:r>
              <a:rPr lang="en-US" sz="3200" smtClean="0"/>
              <a:t>that helps us identify a </a:t>
            </a:r>
            <a:r>
              <a:rPr lang="en-US" sz="3200" b="1" i="1" smtClean="0"/>
              <a:t>web link</a:t>
            </a:r>
            <a:r>
              <a:rPr lang="en-US" sz="3200" smtClean="0"/>
              <a:t>.</a:t>
            </a:r>
          </a:p>
          <a:p>
            <a:pPr marL="822960" lvl="3" indent="0">
              <a:buNone/>
            </a:pPr>
            <a:r>
              <a:rPr lang="en-US" sz="2800" b="1" i="1">
                <a:solidFill>
                  <a:schemeClr val="tx1"/>
                </a:solidFill>
              </a:rPr>
              <a:t>href = 'http://.+?'</a:t>
            </a:r>
          </a:p>
        </p:txBody>
      </p:sp>
    </p:spTree>
    <p:extLst>
      <p:ext uri="{BB962C8B-B14F-4D97-AF65-F5344CB8AC3E}">
        <p14:creationId xmlns:p14="http://schemas.microsoft.com/office/powerpoint/2010/main" val="9628385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Network Programming</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44</a:t>
            </a:fld>
            <a:endParaRPr kumimoji="0" lang="en-US"/>
          </a:p>
        </p:txBody>
      </p:sp>
      <p:sp>
        <p:nvSpPr>
          <p:cNvPr id="5" name="Content Placeholder 4"/>
          <p:cNvSpPr>
            <a:spLocks noGrp="1"/>
          </p:cNvSpPr>
          <p:nvPr>
            <p:ph sz="quarter" idx="1"/>
          </p:nvPr>
        </p:nvSpPr>
        <p:spPr/>
        <p:txBody>
          <a:bodyPr>
            <a:noAutofit/>
          </a:bodyPr>
          <a:lstStyle/>
          <a:p>
            <a:r>
              <a:rPr lang="en-US" sz="3200" smtClean="0"/>
              <a:t>Let’s write a program that uses the </a:t>
            </a:r>
            <a:r>
              <a:rPr lang="en-US" sz="3200" b="1" i="1" smtClean="0"/>
              <a:t>regular expression</a:t>
            </a:r>
            <a:r>
              <a:rPr lang="en-US" sz="3200" smtClean="0"/>
              <a:t> along with </a:t>
            </a:r>
            <a:r>
              <a:rPr lang="en-US" sz="3200" b="1" i="1" smtClean="0"/>
              <a:t>urllib</a:t>
            </a:r>
            <a:r>
              <a:rPr lang="en-US" sz="3200" smtClean="0"/>
              <a:t>.</a:t>
            </a:r>
          </a:p>
          <a:p>
            <a:pPr marL="822960" lvl="3" indent="0">
              <a:buNone/>
            </a:pPr>
            <a:r>
              <a:rPr lang="en-US" b="1" i="1">
                <a:solidFill>
                  <a:schemeClr val="tx1"/>
                </a:solidFill>
              </a:rPr>
              <a:t># Search for lines that start with From and </a:t>
            </a:r>
            <a:endParaRPr lang="en-US" b="1" i="1" smtClean="0">
              <a:solidFill>
                <a:schemeClr val="tx1"/>
              </a:solidFill>
            </a:endParaRPr>
          </a:p>
          <a:p>
            <a:pPr marL="822960" lvl="3" indent="0">
              <a:buNone/>
            </a:pPr>
            <a:r>
              <a:rPr lang="en-US" b="1" i="1" smtClean="0">
                <a:solidFill>
                  <a:schemeClr val="tx1"/>
                </a:solidFill>
              </a:rPr>
              <a:t># have an at sign</a:t>
            </a:r>
          </a:p>
          <a:p>
            <a:pPr marL="822960" lvl="3" indent="0">
              <a:buNone/>
            </a:pPr>
            <a:r>
              <a:rPr lang="en-US" b="1" i="1" smtClean="0">
                <a:solidFill>
                  <a:schemeClr val="tx1"/>
                </a:solidFill>
              </a:rPr>
              <a:t>import urllib</a:t>
            </a:r>
          </a:p>
          <a:p>
            <a:pPr marL="822960" lvl="3" indent="0">
              <a:buNone/>
            </a:pPr>
            <a:r>
              <a:rPr lang="en-US" b="1" i="1" smtClean="0">
                <a:solidFill>
                  <a:schemeClr val="tx1"/>
                </a:solidFill>
              </a:rPr>
              <a:t>import re</a:t>
            </a:r>
          </a:p>
          <a:p>
            <a:pPr marL="822960" lvl="3" indent="0">
              <a:buNone/>
            </a:pPr>
            <a:r>
              <a:rPr lang="en-US" b="1" i="1" smtClean="0">
                <a:solidFill>
                  <a:schemeClr val="tx1"/>
                </a:solidFill>
              </a:rPr>
              <a:t># Test this with http://www.py4inf.com/book.htm</a:t>
            </a:r>
          </a:p>
          <a:p>
            <a:pPr marL="822960" lvl="3" indent="0">
              <a:buNone/>
            </a:pPr>
            <a:r>
              <a:rPr lang="en-US" b="1" i="1" smtClean="0">
                <a:solidFill>
                  <a:schemeClr val="tx1"/>
                </a:solidFill>
              </a:rPr>
              <a:t>url = raw_input('Enter - ')</a:t>
            </a:r>
          </a:p>
          <a:p>
            <a:pPr marL="822960" lvl="3" indent="0">
              <a:buNone/>
            </a:pPr>
            <a:r>
              <a:rPr lang="en-US" b="1" i="1" smtClean="0">
                <a:solidFill>
                  <a:schemeClr val="tx1"/>
                </a:solidFill>
              </a:rPr>
              <a:t>html </a:t>
            </a:r>
            <a:r>
              <a:rPr lang="en-US" b="1" i="1">
                <a:solidFill>
                  <a:schemeClr val="tx1"/>
                </a:solidFill>
              </a:rPr>
              <a:t>= urllib.urlopen(url).read()</a:t>
            </a:r>
          </a:p>
          <a:p>
            <a:pPr marL="822960" lvl="3" indent="0">
              <a:buNone/>
            </a:pPr>
            <a:r>
              <a:rPr lang="en-US" b="1" i="1">
                <a:solidFill>
                  <a:schemeClr val="tx1"/>
                </a:solidFill>
              </a:rPr>
              <a:t>links = re.findall('href="(http://.*?)"', html)</a:t>
            </a:r>
          </a:p>
          <a:p>
            <a:pPr marL="822960" lvl="3" indent="0">
              <a:buNone/>
            </a:pPr>
            <a:r>
              <a:rPr lang="en-US" b="1" i="1">
                <a:solidFill>
                  <a:schemeClr val="tx1"/>
                </a:solidFill>
              </a:rPr>
              <a:t>for link in links:</a:t>
            </a:r>
          </a:p>
          <a:p>
            <a:pPr marL="822960" lvl="3" indent="0">
              <a:buNone/>
            </a:pPr>
            <a:r>
              <a:rPr lang="en-US" b="1" i="1">
                <a:solidFill>
                  <a:schemeClr val="tx1"/>
                </a:solidFill>
              </a:rPr>
              <a:t>    print link</a:t>
            </a:r>
          </a:p>
          <a:p>
            <a:pPr marL="822960" lvl="3" indent="0">
              <a:buNone/>
            </a:pPr>
            <a:endParaRPr lang="en-US" b="1" i="1" smtClean="0"/>
          </a:p>
          <a:p>
            <a:endParaRPr lang="en-US" sz="2800" b="1" i="1">
              <a:solidFill>
                <a:schemeClr val="tx1"/>
              </a:solidFill>
            </a:endParaRPr>
          </a:p>
        </p:txBody>
      </p:sp>
    </p:spTree>
    <p:extLst>
      <p:ext uri="{BB962C8B-B14F-4D97-AF65-F5344CB8AC3E}">
        <p14:creationId xmlns:p14="http://schemas.microsoft.com/office/powerpoint/2010/main" val="180913411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Network Programming</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45</a:t>
            </a:fld>
            <a:endParaRPr kumimoji="0" lang="en-US"/>
          </a:p>
        </p:txBody>
      </p:sp>
      <p:sp>
        <p:nvSpPr>
          <p:cNvPr id="5" name="Content Placeholder 4"/>
          <p:cNvSpPr>
            <a:spLocks noGrp="1"/>
          </p:cNvSpPr>
          <p:nvPr>
            <p:ph sz="quarter" idx="1"/>
          </p:nvPr>
        </p:nvSpPr>
        <p:spPr/>
        <p:txBody>
          <a:bodyPr>
            <a:noAutofit/>
          </a:bodyPr>
          <a:lstStyle/>
          <a:p>
            <a:r>
              <a:rPr lang="en-US" sz="4000" smtClean="0"/>
              <a:t>While the </a:t>
            </a:r>
            <a:r>
              <a:rPr lang="en-US" sz="4000" b="1" i="1" smtClean="0"/>
              <a:t>regular expression </a:t>
            </a:r>
            <a:r>
              <a:rPr lang="en-US" sz="4000" smtClean="0"/>
              <a:t>approach works, it is also quite fragile.</a:t>
            </a:r>
          </a:p>
          <a:p>
            <a:r>
              <a:rPr lang="en-US" sz="4000"/>
              <a:t>The web is replete with broken links, and valid links can adopt a wide variety of formats</a:t>
            </a:r>
            <a:r>
              <a:rPr lang="en-US" sz="4000" smtClean="0"/>
              <a:t>.</a:t>
            </a:r>
          </a:p>
          <a:p>
            <a:pPr marL="822960" lvl="3" indent="0">
              <a:buNone/>
            </a:pPr>
            <a:endParaRPr lang="en-US" b="1" i="1" smtClean="0"/>
          </a:p>
          <a:p>
            <a:endParaRPr lang="en-US" sz="2800" b="1" i="1">
              <a:solidFill>
                <a:schemeClr val="tx1"/>
              </a:solidFill>
            </a:endParaRPr>
          </a:p>
        </p:txBody>
      </p:sp>
    </p:spTree>
    <p:extLst>
      <p:ext uri="{BB962C8B-B14F-4D97-AF65-F5344CB8AC3E}">
        <p14:creationId xmlns:p14="http://schemas.microsoft.com/office/powerpoint/2010/main" val="33547060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Network Programming</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46</a:t>
            </a:fld>
            <a:endParaRPr kumimoji="0" lang="en-US"/>
          </a:p>
        </p:txBody>
      </p:sp>
      <p:sp>
        <p:nvSpPr>
          <p:cNvPr id="5" name="Content Placeholder 4"/>
          <p:cNvSpPr>
            <a:spLocks noGrp="1"/>
          </p:cNvSpPr>
          <p:nvPr>
            <p:ph sz="quarter" idx="1"/>
          </p:nvPr>
        </p:nvSpPr>
        <p:spPr/>
        <p:txBody>
          <a:bodyPr>
            <a:noAutofit/>
          </a:bodyPr>
          <a:lstStyle/>
          <a:p>
            <a:r>
              <a:rPr lang="en-US" sz="3600"/>
              <a:t>There are a number of Python libraries that help us parse HTML pages and extract data from them</a:t>
            </a:r>
            <a:r>
              <a:rPr lang="en-US" sz="3600" smtClean="0"/>
              <a:t>.</a:t>
            </a:r>
          </a:p>
          <a:p>
            <a:r>
              <a:rPr lang="en-US" sz="3600" smtClean="0"/>
              <a:t>Each one of them has advantages and disadvantages.</a:t>
            </a:r>
          </a:p>
          <a:p>
            <a:r>
              <a:rPr lang="en-US" sz="3600" smtClean="0"/>
              <a:t>By getting to know them, you’ll be able to choose the best one that suits your current needs.</a:t>
            </a:r>
            <a:endParaRPr lang="en-US" sz="3600"/>
          </a:p>
          <a:p>
            <a:pPr marL="822960" lvl="3" indent="0">
              <a:buNone/>
            </a:pPr>
            <a:endParaRPr lang="en-US" b="1" i="1" smtClean="0"/>
          </a:p>
          <a:p>
            <a:endParaRPr lang="en-US" sz="2800" b="1" i="1">
              <a:solidFill>
                <a:schemeClr val="tx1"/>
              </a:solidFill>
            </a:endParaRPr>
          </a:p>
        </p:txBody>
      </p:sp>
    </p:spTree>
    <p:extLst>
      <p:ext uri="{BB962C8B-B14F-4D97-AF65-F5344CB8AC3E}">
        <p14:creationId xmlns:p14="http://schemas.microsoft.com/office/powerpoint/2010/main" val="12899268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Network Programming</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47</a:t>
            </a:fld>
            <a:endParaRPr kumimoji="0" lang="en-US"/>
          </a:p>
        </p:txBody>
      </p:sp>
      <p:sp>
        <p:nvSpPr>
          <p:cNvPr id="5" name="Content Placeholder 4"/>
          <p:cNvSpPr>
            <a:spLocks noGrp="1"/>
          </p:cNvSpPr>
          <p:nvPr>
            <p:ph sz="quarter" idx="1"/>
          </p:nvPr>
        </p:nvSpPr>
        <p:spPr/>
        <p:txBody>
          <a:bodyPr>
            <a:noAutofit/>
          </a:bodyPr>
          <a:lstStyle/>
          <a:p>
            <a:r>
              <a:rPr lang="en-US" sz="2800" smtClean="0"/>
              <a:t>We are going to look at the </a:t>
            </a:r>
            <a:r>
              <a:rPr lang="en-US" sz="2800" b="1" i="1" smtClean="0"/>
              <a:t>BeautifulSoup</a:t>
            </a:r>
            <a:r>
              <a:rPr lang="en-US" sz="2800" smtClean="0"/>
              <a:t> library.</a:t>
            </a:r>
          </a:p>
          <a:p>
            <a:r>
              <a:rPr lang="en-US" sz="2800" smtClean="0"/>
              <a:t>The </a:t>
            </a:r>
            <a:r>
              <a:rPr lang="en-US" sz="2800" b="1" i="1" smtClean="0"/>
              <a:t>BeautifulSoup</a:t>
            </a:r>
            <a:r>
              <a:rPr lang="en-US" sz="2800" smtClean="0"/>
              <a:t> library can be downloaded and installed from:</a:t>
            </a:r>
          </a:p>
          <a:p>
            <a:pPr marL="822960" lvl="3" indent="0">
              <a:buNone/>
            </a:pPr>
            <a:r>
              <a:rPr lang="en-US" sz="2800" b="1" i="1" smtClean="0">
                <a:solidFill>
                  <a:schemeClr val="tx1"/>
                </a:solidFill>
                <a:hlinkClick r:id="rId3"/>
              </a:rPr>
              <a:t>http://www.crummy.com/software/</a:t>
            </a:r>
            <a:endParaRPr lang="en-US" sz="2800" b="1" i="1" smtClean="0">
              <a:solidFill>
                <a:schemeClr val="tx1"/>
              </a:solidFill>
            </a:endParaRPr>
          </a:p>
          <a:p>
            <a:pPr marL="822960" lvl="3" indent="0">
              <a:buNone/>
            </a:pPr>
            <a:endParaRPr lang="en-US" b="1" i="1" smtClean="0"/>
          </a:p>
          <a:p>
            <a:r>
              <a:rPr lang="en-US" sz="2800" smtClean="0">
                <a:solidFill>
                  <a:schemeClr val="tx1"/>
                </a:solidFill>
              </a:rPr>
              <a:t>Alternatively, instead of “installing” </a:t>
            </a:r>
            <a:r>
              <a:rPr lang="en-US" sz="2800" b="1" i="1" smtClean="0">
                <a:solidFill>
                  <a:schemeClr val="tx1"/>
                </a:solidFill>
              </a:rPr>
              <a:t>BeautifulSoup</a:t>
            </a:r>
            <a:r>
              <a:rPr lang="en-US" sz="2800" smtClean="0">
                <a:solidFill>
                  <a:schemeClr val="tx1"/>
                </a:solidFill>
              </a:rPr>
              <a:t>, you can just put the BeautifulSoup.py file in the same directory as your program.</a:t>
            </a:r>
            <a:endParaRPr lang="en-US" sz="2800">
              <a:solidFill>
                <a:schemeClr val="tx1"/>
              </a:solidFill>
            </a:endParaRPr>
          </a:p>
        </p:txBody>
      </p:sp>
    </p:spTree>
    <p:extLst>
      <p:ext uri="{BB962C8B-B14F-4D97-AF65-F5344CB8AC3E}">
        <p14:creationId xmlns:p14="http://schemas.microsoft.com/office/powerpoint/2010/main" val="42308642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Network Programming</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48</a:t>
            </a:fld>
            <a:endParaRPr kumimoji="0" lang="en-US"/>
          </a:p>
        </p:txBody>
      </p:sp>
      <p:sp>
        <p:nvSpPr>
          <p:cNvPr id="5" name="Content Placeholder 4"/>
          <p:cNvSpPr>
            <a:spLocks noGrp="1"/>
          </p:cNvSpPr>
          <p:nvPr>
            <p:ph sz="quarter" idx="1"/>
          </p:nvPr>
        </p:nvSpPr>
        <p:spPr/>
        <p:txBody>
          <a:bodyPr>
            <a:noAutofit/>
          </a:bodyPr>
          <a:lstStyle/>
          <a:p>
            <a:r>
              <a:rPr lang="en-US" sz="3000" smtClean="0"/>
              <a:t>The approach that </a:t>
            </a:r>
            <a:r>
              <a:rPr lang="en-US" sz="3000" b="1" i="1" smtClean="0"/>
              <a:t>BeautifulSoup</a:t>
            </a:r>
            <a:r>
              <a:rPr lang="en-US" sz="3000" smtClean="0"/>
              <a:t> takes is to be very forgiving with respect to the HTML format.</a:t>
            </a:r>
          </a:p>
          <a:p>
            <a:r>
              <a:rPr lang="en-US" sz="3000" smtClean="0">
                <a:solidFill>
                  <a:schemeClr val="tx1"/>
                </a:solidFill>
              </a:rPr>
              <a:t>Even if the HTML we are parsing is highly flawed, there’s a good chance that </a:t>
            </a:r>
            <a:r>
              <a:rPr lang="en-US" sz="3000" b="1" i="1" smtClean="0">
                <a:solidFill>
                  <a:schemeClr val="tx1"/>
                </a:solidFill>
              </a:rPr>
              <a:t>BeautifulSoup</a:t>
            </a:r>
            <a:r>
              <a:rPr lang="en-US" sz="3000" smtClean="0">
                <a:solidFill>
                  <a:schemeClr val="tx1"/>
                </a:solidFill>
              </a:rPr>
              <a:t> will still allow us to parse it and extract the data that we need.</a:t>
            </a:r>
          </a:p>
          <a:p>
            <a:r>
              <a:rPr lang="en-US" sz="3000" smtClean="0"/>
              <a:t>The following slide demonstrates the code that will extract the </a:t>
            </a:r>
            <a:r>
              <a:rPr lang="en-US" sz="3000" b="1" i="1" smtClean="0"/>
              <a:t>href</a:t>
            </a:r>
            <a:r>
              <a:rPr lang="en-US" sz="3000" smtClean="0"/>
              <a:t> attributes from the </a:t>
            </a:r>
            <a:r>
              <a:rPr lang="en-US" sz="3000" b="1" i="1" smtClean="0"/>
              <a:t>anchor</a:t>
            </a:r>
            <a:r>
              <a:rPr lang="en-US" sz="3000" smtClean="0"/>
              <a:t> (</a:t>
            </a:r>
            <a:r>
              <a:rPr lang="en-US" sz="3000" b="1" i="1" smtClean="0"/>
              <a:t>a</a:t>
            </a:r>
            <a:r>
              <a:rPr lang="en-US" sz="3000" smtClean="0"/>
              <a:t>) tags.</a:t>
            </a:r>
            <a:endParaRPr lang="en-US" sz="3000" smtClean="0">
              <a:solidFill>
                <a:schemeClr val="tx1"/>
              </a:solidFill>
            </a:endParaRPr>
          </a:p>
          <a:p>
            <a:pPr marL="0" indent="0">
              <a:buNone/>
            </a:pPr>
            <a:endParaRPr lang="en-US" sz="2800" smtClean="0">
              <a:solidFill>
                <a:schemeClr val="tx1"/>
              </a:solidFill>
            </a:endParaRPr>
          </a:p>
          <a:p>
            <a:endParaRPr lang="en-US" sz="2800">
              <a:solidFill>
                <a:schemeClr val="tx1"/>
              </a:solidFill>
            </a:endParaRPr>
          </a:p>
        </p:txBody>
      </p:sp>
    </p:spTree>
    <p:extLst>
      <p:ext uri="{BB962C8B-B14F-4D97-AF65-F5344CB8AC3E}">
        <p14:creationId xmlns:p14="http://schemas.microsoft.com/office/powerpoint/2010/main" val="35651309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Network Programming</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49</a:t>
            </a:fld>
            <a:endParaRPr kumimoji="0" lang="en-US"/>
          </a:p>
        </p:txBody>
      </p:sp>
      <p:sp>
        <p:nvSpPr>
          <p:cNvPr id="5" name="Content Placeholder 4"/>
          <p:cNvSpPr>
            <a:spLocks noGrp="1"/>
          </p:cNvSpPr>
          <p:nvPr>
            <p:ph sz="quarter" idx="1"/>
          </p:nvPr>
        </p:nvSpPr>
        <p:spPr/>
        <p:txBody>
          <a:bodyPr>
            <a:noAutofit/>
          </a:bodyPr>
          <a:lstStyle/>
          <a:p>
            <a:pPr marL="868680" lvl="3" indent="0">
              <a:buNone/>
            </a:pPr>
            <a:r>
              <a:rPr lang="en-US" sz="2100" b="1" i="1" smtClean="0">
                <a:solidFill>
                  <a:schemeClr val="tx1"/>
                </a:solidFill>
              </a:rPr>
              <a:t>import </a:t>
            </a:r>
            <a:r>
              <a:rPr lang="en-US" sz="2100" b="1" i="1">
                <a:solidFill>
                  <a:schemeClr val="tx1"/>
                </a:solidFill>
              </a:rPr>
              <a:t>urllib</a:t>
            </a:r>
          </a:p>
          <a:p>
            <a:pPr marL="868680" lvl="3" indent="0">
              <a:buNone/>
            </a:pPr>
            <a:r>
              <a:rPr lang="en-US" sz="2100" b="1" i="1">
                <a:solidFill>
                  <a:schemeClr val="tx1"/>
                </a:solidFill>
              </a:rPr>
              <a:t>from BeautifulSoup import *</a:t>
            </a:r>
          </a:p>
          <a:p>
            <a:pPr marL="868680" lvl="3" indent="0">
              <a:buNone/>
            </a:pPr>
            <a:endParaRPr lang="en-US" sz="2100" b="1" i="1">
              <a:solidFill>
                <a:schemeClr val="tx1"/>
              </a:solidFill>
            </a:endParaRPr>
          </a:p>
          <a:p>
            <a:pPr marL="868680" lvl="3" indent="0">
              <a:buNone/>
            </a:pPr>
            <a:r>
              <a:rPr lang="en-US" sz="2100" b="1" i="1">
                <a:solidFill>
                  <a:schemeClr val="tx1"/>
                </a:solidFill>
              </a:rPr>
              <a:t>url = raw_input('Enter - ')</a:t>
            </a:r>
          </a:p>
          <a:p>
            <a:pPr marL="868680" lvl="3" indent="0">
              <a:buNone/>
            </a:pPr>
            <a:r>
              <a:rPr lang="en-US" sz="2100" b="1" i="1">
                <a:solidFill>
                  <a:schemeClr val="tx1"/>
                </a:solidFill>
              </a:rPr>
              <a:t>html = urllib.urlopen(url).read()</a:t>
            </a:r>
          </a:p>
          <a:p>
            <a:pPr marL="868680" lvl="3" indent="0">
              <a:buNone/>
            </a:pPr>
            <a:r>
              <a:rPr lang="en-US" sz="2100" b="1" i="1">
                <a:solidFill>
                  <a:schemeClr val="tx1"/>
                </a:solidFill>
              </a:rPr>
              <a:t>soup = BeautifulSoup(html)</a:t>
            </a:r>
          </a:p>
          <a:p>
            <a:pPr marL="868680" lvl="3" indent="0">
              <a:buNone/>
            </a:pPr>
            <a:endParaRPr lang="en-US" sz="2100" b="1" i="1">
              <a:solidFill>
                <a:schemeClr val="tx1"/>
              </a:solidFill>
            </a:endParaRPr>
          </a:p>
          <a:p>
            <a:pPr marL="868680" lvl="3" indent="0">
              <a:buNone/>
            </a:pPr>
            <a:r>
              <a:rPr lang="en-US" sz="2100" b="1" i="1">
                <a:solidFill>
                  <a:schemeClr val="tx1"/>
                </a:solidFill>
              </a:rPr>
              <a:t># Retrieve all of the anchor tags</a:t>
            </a:r>
          </a:p>
          <a:p>
            <a:pPr marL="868680" lvl="3" indent="0">
              <a:buNone/>
            </a:pPr>
            <a:r>
              <a:rPr lang="en-US" sz="2100" b="1" i="1">
                <a:solidFill>
                  <a:schemeClr val="tx1"/>
                </a:solidFill>
              </a:rPr>
              <a:t>tags = soup('a')</a:t>
            </a:r>
          </a:p>
          <a:p>
            <a:pPr marL="868680" lvl="3" indent="0">
              <a:buNone/>
            </a:pPr>
            <a:r>
              <a:rPr lang="en-US" sz="2100" b="1" i="1">
                <a:solidFill>
                  <a:schemeClr val="tx1"/>
                </a:solidFill>
              </a:rPr>
              <a:t>for tag in tags:</a:t>
            </a:r>
          </a:p>
          <a:p>
            <a:pPr marL="868680" lvl="3" indent="0">
              <a:buNone/>
            </a:pPr>
            <a:r>
              <a:rPr lang="en-US" sz="2100" b="1" i="1">
                <a:solidFill>
                  <a:schemeClr val="tx1"/>
                </a:solidFill>
              </a:rPr>
              <a:t>   print tag.get('href', None)</a:t>
            </a:r>
          </a:p>
          <a:p>
            <a:pPr marL="868680" lvl="3" indent="0">
              <a:buNone/>
            </a:pPr>
            <a:endParaRPr lang="en-US" sz="2100" b="1" i="1">
              <a:solidFill>
                <a:schemeClr val="tx1"/>
              </a:solidFill>
            </a:endParaRPr>
          </a:p>
        </p:txBody>
      </p:sp>
    </p:spTree>
    <p:extLst>
      <p:ext uri="{BB962C8B-B14F-4D97-AF65-F5344CB8AC3E}">
        <p14:creationId xmlns:p14="http://schemas.microsoft.com/office/powerpoint/2010/main" val="30652838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Regular Expressions</a:t>
            </a:r>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a:t>
            </a:fld>
            <a:endParaRPr kumimoji="0" lang="en-US"/>
          </a:p>
        </p:txBody>
      </p:sp>
      <p:sp>
        <p:nvSpPr>
          <p:cNvPr id="5" name="Content Placeholder 4"/>
          <p:cNvSpPr>
            <a:spLocks noGrp="1"/>
          </p:cNvSpPr>
          <p:nvPr>
            <p:ph sz="quarter" idx="1"/>
          </p:nvPr>
        </p:nvSpPr>
        <p:spPr/>
        <p:txBody>
          <a:bodyPr>
            <a:normAutofit/>
          </a:bodyPr>
          <a:lstStyle/>
          <a:p>
            <a:pPr marL="1097280" lvl="4" indent="0">
              <a:buNone/>
            </a:pPr>
            <a:r>
              <a:rPr lang="en-US" sz="2800" b="1" i="1" smtClean="0"/>
              <a:t>import </a:t>
            </a:r>
            <a:r>
              <a:rPr lang="en-US" sz="2800" b="1" i="1"/>
              <a:t>re</a:t>
            </a:r>
          </a:p>
          <a:p>
            <a:pPr marL="1097280" lvl="4" indent="0">
              <a:buNone/>
            </a:pPr>
            <a:endParaRPr lang="en-US" sz="2800" b="1" i="1"/>
          </a:p>
          <a:p>
            <a:pPr marL="1097280" lvl="4" indent="0">
              <a:buNone/>
            </a:pPr>
            <a:r>
              <a:rPr lang="en-US" sz="2800" b="1" i="1"/>
              <a:t>fhand = open('C:/UCSD/PythonForInformatics/code/mbox-short.txt')</a:t>
            </a:r>
          </a:p>
          <a:p>
            <a:pPr marL="1097280" lvl="4" indent="0">
              <a:buNone/>
            </a:pPr>
            <a:r>
              <a:rPr lang="en-US" sz="2800" b="1" i="1"/>
              <a:t>for line in fhand:</a:t>
            </a:r>
          </a:p>
          <a:p>
            <a:pPr marL="1097280" lvl="4" indent="0">
              <a:buNone/>
            </a:pPr>
            <a:r>
              <a:rPr lang="en-US" sz="2800" b="1" i="1"/>
              <a:t>    line = line.rstrip()</a:t>
            </a:r>
          </a:p>
          <a:p>
            <a:pPr marL="1097280" lvl="4" indent="0">
              <a:buNone/>
            </a:pPr>
            <a:r>
              <a:rPr lang="en-US" sz="2800" b="1" i="1"/>
              <a:t>    if re.search('From:', line):</a:t>
            </a:r>
          </a:p>
          <a:p>
            <a:pPr marL="1097280" lvl="4" indent="0">
              <a:buNone/>
            </a:pPr>
            <a:r>
              <a:rPr lang="en-US" sz="2800" b="1" i="1"/>
              <a:t>        print line</a:t>
            </a:r>
          </a:p>
          <a:p>
            <a:pPr marL="1097280" lvl="4" indent="0">
              <a:buNone/>
            </a:pPr>
            <a:endParaRPr lang="en-US" smtClean="0"/>
          </a:p>
          <a:p>
            <a:pPr marL="1097280" lvl="4" indent="0">
              <a:buNone/>
            </a:pPr>
            <a:endParaRPr lang="en-US" smtClean="0"/>
          </a:p>
          <a:p>
            <a:pPr>
              <a:buFont typeface="Arial" panose="020B0604020202020204" pitchFamily="34" charset="0"/>
              <a:buChar char="•"/>
            </a:pPr>
            <a:endParaRPr lang="en-US"/>
          </a:p>
        </p:txBody>
      </p:sp>
    </p:spTree>
    <p:extLst>
      <p:ext uri="{BB962C8B-B14F-4D97-AF65-F5344CB8AC3E}">
        <p14:creationId xmlns:p14="http://schemas.microsoft.com/office/powerpoint/2010/main" val="4816064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Network Programming</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50</a:t>
            </a:fld>
            <a:endParaRPr kumimoji="0" lang="en-US"/>
          </a:p>
        </p:txBody>
      </p:sp>
      <p:sp>
        <p:nvSpPr>
          <p:cNvPr id="5" name="Content Placeholder 4"/>
          <p:cNvSpPr>
            <a:spLocks noGrp="1"/>
          </p:cNvSpPr>
          <p:nvPr>
            <p:ph sz="quarter" idx="1"/>
          </p:nvPr>
        </p:nvSpPr>
        <p:spPr/>
        <p:txBody>
          <a:bodyPr>
            <a:noAutofit/>
          </a:bodyPr>
          <a:lstStyle/>
          <a:p>
            <a:r>
              <a:rPr lang="en-US" sz="3600" smtClean="0">
                <a:solidFill>
                  <a:schemeClr val="tx1"/>
                </a:solidFill>
              </a:rPr>
              <a:t>Our program accepts a web page URL from the user, opens it, reads the page data, and passes it to the </a:t>
            </a:r>
            <a:r>
              <a:rPr lang="en-US" sz="3600" b="1" i="1" smtClean="0">
                <a:solidFill>
                  <a:schemeClr val="tx1"/>
                </a:solidFill>
              </a:rPr>
              <a:t>BeautifulSoup</a:t>
            </a:r>
            <a:r>
              <a:rPr lang="en-US" sz="3600" smtClean="0">
                <a:solidFill>
                  <a:schemeClr val="tx1"/>
                </a:solidFill>
              </a:rPr>
              <a:t> parser.</a:t>
            </a:r>
          </a:p>
          <a:p>
            <a:r>
              <a:rPr lang="en-US" sz="3600" smtClean="0">
                <a:solidFill>
                  <a:schemeClr val="tx1"/>
                </a:solidFill>
              </a:rPr>
              <a:t>The </a:t>
            </a:r>
            <a:r>
              <a:rPr lang="en-US" sz="3600" b="1" i="1"/>
              <a:t>BeautifulSoup</a:t>
            </a:r>
            <a:r>
              <a:rPr lang="en-US" sz="3600"/>
              <a:t> </a:t>
            </a:r>
            <a:r>
              <a:rPr lang="en-US" sz="3600" smtClean="0"/>
              <a:t>parser returns all of the </a:t>
            </a:r>
            <a:r>
              <a:rPr lang="en-US" sz="3600" b="1" i="1" smtClean="0"/>
              <a:t>anchor tags</a:t>
            </a:r>
            <a:r>
              <a:rPr lang="en-US" sz="3600" smtClean="0"/>
              <a:t>.</a:t>
            </a:r>
          </a:p>
          <a:p>
            <a:r>
              <a:rPr lang="en-US" sz="3600" smtClean="0">
                <a:solidFill>
                  <a:schemeClr val="tx1"/>
                </a:solidFill>
              </a:rPr>
              <a:t>Our program prints the </a:t>
            </a:r>
            <a:r>
              <a:rPr lang="en-US" sz="3600" b="1" i="1" smtClean="0">
                <a:solidFill>
                  <a:schemeClr val="tx1"/>
                </a:solidFill>
              </a:rPr>
              <a:t>href attribute </a:t>
            </a:r>
            <a:r>
              <a:rPr lang="en-US" sz="3600" smtClean="0">
                <a:solidFill>
                  <a:schemeClr val="tx1"/>
                </a:solidFill>
              </a:rPr>
              <a:t>of each </a:t>
            </a:r>
            <a:r>
              <a:rPr lang="en-US" sz="3600" b="1" i="1" smtClean="0">
                <a:solidFill>
                  <a:schemeClr val="tx1"/>
                </a:solidFill>
              </a:rPr>
              <a:t>anchor tag</a:t>
            </a:r>
            <a:r>
              <a:rPr lang="en-US" sz="3600" smtClean="0">
                <a:solidFill>
                  <a:schemeClr val="tx1"/>
                </a:solidFill>
              </a:rPr>
              <a:t>.</a:t>
            </a:r>
            <a:endParaRPr lang="en-US" sz="2800">
              <a:solidFill>
                <a:schemeClr val="tx1"/>
              </a:solidFill>
            </a:endParaRPr>
          </a:p>
        </p:txBody>
      </p:sp>
    </p:spTree>
    <p:extLst>
      <p:ext uri="{BB962C8B-B14F-4D97-AF65-F5344CB8AC3E}">
        <p14:creationId xmlns:p14="http://schemas.microsoft.com/office/powerpoint/2010/main" val="320195987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Network Programming</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51</a:t>
            </a:fld>
            <a:endParaRPr kumimoji="0" lang="en-US"/>
          </a:p>
        </p:txBody>
      </p:sp>
      <p:sp>
        <p:nvSpPr>
          <p:cNvPr id="5" name="Content Placeholder 4"/>
          <p:cNvSpPr>
            <a:spLocks noGrp="1"/>
          </p:cNvSpPr>
          <p:nvPr>
            <p:ph sz="quarter" idx="1"/>
          </p:nvPr>
        </p:nvSpPr>
        <p:spPr/>
        <p:txBody>
          <a:bodyPr>
            <a:noAutofit/>
          </a:bodyPr>
          <a:lstStyle/>
          <a:p>
            <a:r>
              <a:rPr lang="en-US" sz="2800" smtClean="0">
                <a:solidFill>
                  <a:schemeClr val="tx1"/>
                </a:solidFill>
              </a:rPr>
              <a:t>So far we’ve seen how the </a:t>
            </a:r>
            <a:r>
              <a:rPr lang="en-US" sz="2800" b="1" i="1" smtClean="0">
                <a:solidFill>
                  <a:schemeClr val="tx1"/>
                </a:solidFill>
              </a:rPr>
              <a:t>urllib</a:t>
            </a:r>
            <a:r>
              <a:rPr lang="en-US" sz="2800" smtClean="0">
                <a:solidFill>
                  <a:schemeClr val="tx1"/>
                </a:solidFill>
              </a:rPr>
              <a:t> library can help us deal with sources of text data.</a:t>
            </a:r>
          </a:p>
          <a:p>
            <a:r>
              <a:rPr lang="en-US" sz="2800" b="1" i="1"/>
              <a:t>u</a:t>
            </a:r>
            <a:r>
              <a:rPr lang="en-US" sz="2800" b="1" i="1" smtClean="0"/>
              <a:t>rllib</a:t>
            </a:r>
            <a:r>
              <a:rPr lang="en-US" sz="2800" smtClean="0"/>
              <a:t> can also be used to read and write binary data such as image and sound files.</a:t>
            </a:r>
          </a:p>
          <a:p>
            <a:endParaRPr lang="en-US" sz="2800" smtClean="0"/>
          </a:p>
          <a:p>
            <a:pPr marL="548640" lvl="2" indent="0">
              <a:buNone/>
            </a:pPr>
            <a:r>
              <a:rPr lang="en-US" sz="1800" b="1" i="1">
                <a:solidFill>
                  <a:schemeClr val="tx1"/>
                </a:solidFill>
              </a:rPr>
              <a:t>import urllib</a:t>
            </a:r>
          </a:p>
          <a:p>
            <a:pPr marL="548640" lvl="2" indent="0">
              <a:buNone/>
            </a:pPr>
            <a:endParaRPr lang="en-US" sz="1800" b="1" i="1">
              <a:solidFill>
                <a:schemeClr val="tx1"/>
              </a:solidFill>
            </a:endParaRPr>
          </a:p>
          <a:p>
            <a:pPr marL="548640" lvl="2" indent="0">
              <a:buNone/>
            </a:pPr>
            <a:r>
              <a:rPr lang="en-US" sz="1800" b="1" i="1">
                <a:solidFill>
                  <a:schemeClr val="tx1"/>
                </a:solidFill>
              </a:rPr>
              <a:t>img = urllib.urlopen('http://www.py4inf.com/cover.jpg').read()</a:t>
            </a:r>
          </a:p>
          <a:p>
            <a:pPr marL="548640" lvl="2" indent="0">
              <a:buNone/>
            </a:pPr>
            <a:r>
              <a:rPr lang="en-US" sz="1800" b="1" i="1">
                <a:solidFill>
                  <a:schemeClr val="tx1"/>
                </a:solidFill>
              </a:rPr>
              <a:t>fhand = open('cover.jpg', 'w')</a:t>
            </a:r>
          </a:p>
          <a:p>
            <a:pPr marL="548640" lvl="2" indent="0">
              <a:buNone/>
            </a:pPr>
            <a:r>
              <a:rPr lang="en-US" sz="1800" b="1" i="1">
                <a:solidFill>
                  <a:schemeClr val="tx1"/>
                </a:solidFill>
              </a:rPr>
              <a:t>fhand.write(img)</a:t>
            </a:r>
          </a:p>
          <a:p>
            <a:pPr marL="548640" lvl="2" indent="0">
              <a:buNone/>
            </a:pPr>
            <a:r>
              <a:rPr lang="en-US" sz="1800" b="1" i="1">
                <a:solidFill>
                  <a:schemeClr val="tx1"/>
                </a:solidFill>
              </a:rPr>
              <a:t>fhand.close()</a:t>
            </a:r>
          </a:p>
          <a:p>
            <a:pPr marL="0" indent="0">
              <a:buNone/>
            </a:pPr>
            <a:endParaRPr lang="en-US" sz="2800">
              <a:solidFill>
                <a:schemeClr val="tx1"/>
              </a:solidFill>
            </a:endParaRPr>
          </a:p>
        </p:txBody>
      </p:sp>
    </p:spTree>
    <p:extLst>
      <p:ext uri="{BB962C8B-B14F-4D97-AF65-F5344CB8AC3E}">
        <p14:creationId xmlns:p14="http://schemas.microsoft.com/office/powerpoint/2010/main" val="8282556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Network Programming</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52</a:t>
            </a:fld>
            <a:endParaRPr kumimoji="0" lang="en-US"/>
          </a:p>
        </p:txBody>
      </p:sp>
      <p:sp>
        <p:nvSpPr>
          <p:cNvPr id="5" name="Content Placeholder 4"/>
          <p:cNvSpPr>
            <a:spLocks noGrp="1"/>
          </p:cNvSpPr>
          <p:nvPr>
            <p:ph sz="quarter" idx="1"/>
          </p:nvPr>
        </p:nvSpPr>
        <p:spPr/>
        <p:txBody>
          <a:bodyPr>
            <a:noAutofit/>
          </a:bodyPr>
          <a:lstStyle/>
          <a:p>
            <a:r>
              <a:rPr lang="en-US" sz="1800" smtClean="0">
                <a:solidFill>
                  <a:schemeClr val="tx1"/>
                </a:solidFill>
              </a:rPr>
              <a:t>While this approach will work fine as long as your file is small enough to fit into available memory all at one time, it would be better if we can buffer our processing of the file so we don’t have such as risk of running out of memory.</a:t>
            </a:r>
            <a:endParaRPr lang="en-US" sz="1800" smtClean="0"/>
          </a:p>
          <a:p>
            <a:pPr marL="548640" lvl="2" indent="0">
              <a:buNone/>
            </a:pPr>
            <a:r>
              <a:rPr lang="en-US" sz="1600" b="1" i="1"/>
              <a:t>import urllib</a:t>
            </a:r>
          </a:p>
          <a:p>
            <a:pPr marL="548640" lvl="2" indent="0">
              <a:buNone/>
            </a:pPr>
            <a:endParaRPr lang="en-US" sz="1600" b="1" i="1"/>
          </a:p>
          <a:p>
            <a:pPr marL="548640" lvl="2" indent="0">
              <a:buNone/>
            </a:pPr>
            <a:r>
              <a:rPr lang="en-US" sz="1600" b="1" i="1"/>
              <a:t>img = urllib.urlopen('http://www.py4inf.com/cover.jpg')</a:t>
            </a:r>
          </a:p>
          <a:p>
            <a:pPr marL="548640" lvl="2" indent="0">
              <a:buNone/>
            </a:pPr>
            <a:r>
              <a:rPr lang="en-US" sz="1600" b="1" i="1"/>
              <a:t>fhand = open('cover.jpg', 'w')</a:t>
            </a:r>
          </a:p>
          <a:p>
            <a:pPr marL="548640" lvl="2" indent="0">
              <a:buNone/>
            </a:pPr>
            <a:r>
              <a:rPr lang="en-US" sz="1600" b="1" i="1"/>
              <a:t>size = 0</a:t>
            </a:r>
          </a:p>
          <a:p>
            <a:pPr marL="548640" lvl="2" indent="0">
              <a:buNone/>
            </a:pPr>
            <a:r>
              <a:rPr lang="en-US" sz="1600" b="1" i="1"/>
              <a:t>while True:</a:t>
            </a:r>
          </a:p>
          <a:p>
            <a:pPr marL="548640" lvl="2" indent="0">
              <a:buNone/>
            </a:pPr>
            <a:r>
              <a:rPr lang="en-US" sz="1600" b="1" i="1"/>
              <a:t>    info = img.read(100000)</a:t>
            </a:r>
          </a:p>
          <a:p>
            <a:pPr marL="548640" lvl="2" indent="0">
              <a:buNone/>
            </a:pPr>
            <a:r>
              <a:rPr lang="en-US" sz="1600" b="1" i="1"/>
              <a:t>    if len(info) &lt; 1 : break</a:t>
            </a:r>
          </a:p>
          <a:p>
            <a:pPr marL="548640" lvl="2" indent="0">
              <a:buNone/>
            </a:pPr>
            <a:r>
              <a:rPr lang="en-US" sz="1600" b="1" i="1"/>
              <a:t>    size = size + len(info)</a:t>
            </a:r>
          </a:p>
          <a:p>
            <a:pPr marL="548640" lvl="2" indent="0">
              <a:buNone/>
            </a:pPr>
            <a:r>
              <a:rPr lang="en-US" sz="1600" b="1" i="1"/>
              <a:t>    fhand.write(info)</a:t>
            </a:r>
          </a:p>
          <a:p>
            <a:pPr marL="548640" lvl="2" indent="0">
              <a:buNone/>
            </a:pPr>
            <a:endParaRPr lang="en-US" sz="1600" b="1" i="1"/>
          </a:p>
          <a:p>
            <a:pPr marL="548640" lvl="2" indent="0">
              <a:buNone/>
            </a:pPr>
            <a:r>
              <a:rPr lang="en-US" sz="1600" b="1" i="1"/>
              <a:t>print size,'characters copied.'</a:t>
            </a:r>
          </a:p>
          <a:p>
            <a:pPr marL="548640" lvl="2" indent="0">
              <a:buNone/>
            </a:pPr>
            <a:r>
              <a:rPr lang="en-US" sz="1600" b="1" i="1"/>
              <a:t>fhand.close()</a:t>
            </a:r>
          </a:p>
          <a:p>
            <a:pPr marL="0" indent="0">
              <a:buNone/>
            </a:pPr>
            <a:endParaRPr lang="en-US" sz="2800">
              <a:solidFill>
                <a:schemeClr val="tx1"/>
              </a:solidFill>
            </a:endParaRPr>
          </a:p>
        </p:txBody>
      </p:sp>
    </p:spTree>
    <p:extLst>
      <p:ext uri="{BB962C8B-B14F-4D97-AF65-F5344CB8AC3E}">
        <p14:creationId xmlns:p14="http://schemas.microsoft.com/office/powerpoint/2010/main" val="34412865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Network Programming</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53</a:t>
            </a:fld>
            <a:endParaRPr kumimoji="0" lang="en-US"/>
          </a:p>
        </p:txBody>
      </p:sp>
      <p:sp>
        <p:nvSpPr>
          <p:cNvPr id="5" name="Content Placeholder 4"/>
          <p:cNvSpPr>
            <a:spLocks noGrp="1"/>
          </p:cNvSpPr>
          <p:nvPr>
            <p:ph sz="quarter" idx="1"/>
          </p:nvPr>
        </p:nvSpPr>
        <p:spPr/>
        <p:txBody>
          <a:bodyPr>
            <a:noAutofit/>
          </a:bodyPr>
          <a:lstStyle/>
          <a:p>
            <a:r>
              <a:rPr lang="en-US" sz="1800" smtClean="0"/>
              <a:t>This last version of the program code has been optimized for usability and efficiency.</a:t>
            </a:r>
          </a:p>
          <a:p>
            <a:pPr marL="0" indent="0">
              <a:buNone/>
            </a:pPr>
            <a:endParaRPr lang="en-US" sz="1800" smtClean="0"/>
          </a:p>
          <a:p>
            <a:pPr marL="548640" lvl="2" indent="0">
              <a:buNone/>
            </a:pPr>
            <a:r>
              <a:rPr lang="en-US" sz="1600" b="1" i="1"/>
              <a:t>import os</a:t>
            </a:r>
          </a:p>
          <a:p>
            <a:pPr marL="548640" lvl="2" indent="0">
              <a:buNone/>
            </a:pPr>
            <a:r>
              <a:rPr lang="en-US" sz="1600" b="1" i="1"/>
              <a:t>import urllib</a:t>
            </a:r>
          </a:p>
          <a:p>
            <a:pPr marL="548640" lvl="2" indent="0">
              <a:buNone/>
            </a:pPr>
            <a:endParaRPr lang="en-US" sz="1600" b="1" i="1"/>
          </a:p>
          <a:p>
            <a:pPr marL="548640" lvl="2" indent="0">
              <a:buNone/>
            </a:pPr>
            <a:r>
              <a:rPr lang="en-US" sz="1600" b="1" i="1"/>
              <a:t>print 'Please enter a URL like http://www.py4inf.com/cover.jpg'</a:t>
            </a:r>
          </a:p>
          <a:p>
            <a:pPr marL="548640" lvl="2" indent="0">
              <a:buNone/>
            </a:pPr>
            <a:r>
              <a:rPr lang="en-US" sz="1600" b="1" i="1"/>
              <a:t>urlstr = raw_input().strip()</a:t>
            </a:r>
          </a:p>
          <a:p>
            <a:pPr marL="548640" lvl="2" indent="0">
              <a:buNone/>
            </a:pPr>
            <a:r>
              <a:rPr lang="en-US" sz="1600" b="1" i="1"/>
              <a:t>img = urllib.urlopen(urlstr)</a:t>
            </a:r>
          </a:p>
          <a:p>
            <a:pPr marL="548640" lvl="2" indent="0">
              <a:buNone/>
            </a:pPr>
            <a:endParaRPr lang="en-US" sz="1600" b="1" i="1"/>
          </a:p>
          <a:p>
            <a:pPr marL="548640" lvl="2" indent="0">
              <a:buNone/>
            </a:pPr>
            <a:r>
              <a:rPr lang="en-US" sz="1600" b="1" i="1"/>
              <a:t># Get the last "word"</a:t>
            </a:r>
          </a:p>
          <a:p>
            <a:pPr marL="548640" lvl="2" indent="0">
              <a:buNone/>
            </a:pPr>
            <a:r>
              <a:rPr lang="en-US" sz="1600" b="1" i="1"/>
              <a:t>words = urlstr.split('/')</a:t>
            </a:r>
          </a:p>
          <a:p>
            <a:pPr marL="548640" lvl="2" indent="0">
              <a:buNone/>
            </a:pPr>
            <a:r>
              <a:rPr lang="en-US" sz="1600" b="1" i="1"/>
              <a:t>fname = words[-1]</a:t>
            </a:r>
          </a:p>
          <a:p>
            <a:pPr marL="548640" lvl="2" indent="0">
              <a:buNone/>
            </a:pPr>
            <a:endParaRPr lang="en-US" sz="1600" b="1" i="1"/>
          </a:p>
        </p:txBody>
      </p:sp>
    </p:spTree>
    <p:extLst>
      <p:ext uri="{BB962C8B-B14F-4D97-AF65-F5344CB8AC3E}">
        <p14:creationId xmlns:p14="http://schemas.microsoft.com/office/powerpoint/2010/main" val="107440323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Network Programming</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54</a:t>
            </a:fld>
            <a:endParaRPr kumimoji="0" lang="en-US"/>
          </a:p>
        </p:txBody>
      </p:sp>
      <p:sp>
        <p:nvSpPr>
          <p:cNvPr id="5" name="Content Placeholder 4"/>
          <p:cNvSpPr>
            <a:spLocks noGrp="1"/>
          </p:cNvSpPr>
          <p:nvPr>
            <p:ph sz="quarter" idx="1"/>
          </p:nvPr>
        </p:nvSpPr>
        <p:spPr/>
        <p:txBody>
          <a:bodyPr>
            <a:noAutofit/>
          </a:bodyPr>
          <a:lstStyle/>
          <a:p>
            <a:pPr marL="548640" lvl="2" indent="0">
              <a:buNone/>
            </a:pPr>
            <a:endParaRPr lang="en-US" sz="1400" b="1" i="1" smtClean="0"/>
          </a:p>
          <a:p>
            <a:pPr marL="548640" lvl="2" indent="0">
              <a:buNone/>
            </a:pPr>
            <a:r>
              <a:rPr lang="en-US" sz="1400" b="1" i="1" smtClean="0"/>
              <a:t># </a:t>
            </a:r>
            <a:r>
              <a:rPr lang="en-US" sz="1400" b="1" i="1"/>
              <a:t>Don't overwrite the file</a:t>
            </a:r>
          </a:p>
          <a:p>
            <a:pPr marL="548640" lvl="2" indent="0">
              <a:buNone/>
            </a:pPr>
            <a:r>
              <a:rPr lang="en-US" sz="1400" b="1" i="1"/>
              <a:t>if os.path.exists(fname) :</a:t>
            </a:r>
          </a:p>
          <a:p>
            <a:pPr marL="548640" lvl="2" indent="0">
              <a:buNone/>
            </a:pPr>
            <a:r>
              <a:rPr lang="en-US" sz="1400" b="1" i="1"/>
              <a:t>   if raw_input('Replace '+fname+' (Y/n)?') != 'Y' :</a:t>
            </a:r>
          </a:p>
          <a:p>
            <a:pPr marL="548640" lvl="2" indent="0">
              <a:buNone/>
            </a:pPr>
            <a:r>
              <a:rPr lang="en-US" sz="1400" b="1" i="1"/>
              <a:t>      print 'Data not copied'</a:t>
            </a:r>
          </a:p>
          <a:p>
            <a:pPr marL="548640" lvl="2" indent="0">
              <a:buNone/>
            </a:pPr>
            <a:r>
              <a:rPr lang="en-US" sz="1400" b="1" i="1"/>
              <a:t>      exit()</a:t>
            </a:r>
          </a:p>
          <a:p>
            <a:pPr marL="548640" lvl="2" indent="0">
              <a:buNone/>
            </a:pPr>
            <a:r>
              <a:rPr lang="en-US" sz="1400" b="1" i="1"/>
              <a:t>   print 'Replacing',fname</a:t>
            </a:r>
          </a:p>
          <a:p>
            <a:pPr marL="548640" lvl="2" indent="0">
              <a:buNone/>
            </a:pPr>
            <a:endParaRPr lang="en-US" sz="1400" b="1" i="1"/>
          </a:p>
          <a:p>
            <a:pPr marL="548640" lvl="2" indent="0">
              <a:buNone/>
            </a:pPr>
            <a:r>
              <a:rPr lang="en-US" sz="1400" b="1" i="1"/>
              <a:t>fhand = open(fname, 'w')</a:t>
            </a:r>
          </a:p>
          <a:p>
            <a:pPr marL="548640" lvl="2" indent="0">
              <a:buNone/>
            </a:pPr>
            <a:r>
              <a:rPr lang="en-US" sz="1400" b="1" i="1"/>
              <a:t>size = 0</a:t>
            </a:r>
          </a:p>
          <a:p>
            <a:pPr marL="548640" lvl="2" indent="0">
              <a:buNone/>
            </a:pPr>
            <a:r>
              <a:rPr lang="en-US" sz="1400" b="1" i="1"/>
              <a:t>while True:</a:t>
            </a:r>
          </a:p>
          <a:p>
            <a:pPr marL="548640" lvl="2" indent="0">
              <a:buNone/>
            </a:pPr>
            <a:r>
              <a:rPr lang="en-US" sz="1400" b="1" i="1"/>
              <a:t>    info = img.read(100000)</a:t>
            </a:r>
          </a:p>
          <a:p>
            <a:pPr marL="548640" lvl="2" indent="0">
              <a:buNone/>
            </a:pPr>
            <a:r>
              <a:rPr lang="en-US" sz="1400" b="1" i="1"/>
              <a:t>    if len(info) &lt; 1 : break</a:t>
            </a:r>
          </a:p>
          <a:p>
            <a:pPr marL="548640" lvl="2" indent="0">
              <a:buNone/>
            </a:pPr>
            <a:r>
              <a:rPr lang="en-US" sz="1400" b="1" i="1"/>
              <a:t>    size = size + len(info)</a:t>
            </a:r>
          </a:p>
          <a:p>
            <a:pPr marL="548640" lvl="2" indent="0">
              <a:buNone/>
            </a:pPr>
            <a:r>
              <a:rPr lang="en-US" sz="1400" b="1" i="1"/>
              <a:t>    fhand.write(info)</a:t>
            </a:r>
          </a:p>
          <a:p>
            <a:pPr marL="548640" lvl="2" indent="0">
              <a:buNone/>
            </a:pPr>
            <a:endParaRPr lang="en-US" sz="1400" b="1" i="1"/>
          </a:p>
          <a:p>
            <a:pPr marL="548640" lvl="2" indent="0">
              <a:buNone/>
            </a:pPr>
            <a:r>
              <a:rPr lang="en-US" sz="1400" b="1" i="1"/>
              <a:t>print size,'characters copied to',fname</a:t>
            </a:r>
          </a:p>
          <a:p>
            <a:pPr marL="548640" lvl="2" indent="0">
              <a:buNone/>
            </a:pPr>
            <a:r>
              <a:rPr lang="en-US" sz="1400" b="1" i="1"/>
              <a:t>fhand.close()</a:t>
            </a:r>
          </a:p>
          <a:p>
            <a:pPr marL="0" indent="0">
              <a:buNone/>
            </a:pPr>
            <a:endParaRPr lang="en-US" sz="2800"/>
          </a:p>
          <a:p>
            <a:pPr marL="548640" lvl="2" indent="0">
              <a:buNone/>
            </a:pPr>
            <a:endParaRPr lang="en-US" sz="1600" b="1" i="1"/>
          </a:p>
        </p:txBody>
      </p:sp>
    </p:spTree>
    <p:extLst>
      <p:ext uri="{BB962C8B-B14F-4D97-AF65-F5344CB8AC3E}">
        <p14:creationId xmlns:p14="http://schemas.microsoft.com/office/powerpoint/2010/main" val="23474469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Regular Expressions</a:t>
            </a:r>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6</a:t>
            </a:fld>
            <a:endParaRPr kumimoji="0" lang="en-US"/>
          </a:p>
        </p:txBody>
      </p:sp>
      <p:sp>
        <p:nvSpPr>
          <p:cNvPr id="5" name="Content Placeholder 4"/>
          <p:cNvSpPr>
            <a:spLocks noGrp="1"/>
          </p:cNvSpPr>
          <p:nvPr>
            <p:ph sz="quarter" idx="1"/>
          </p:nvPr>
        </p:nvSpPr>
        <p:spPr/>
        <p:txBody>
          <a:bodyPr>
            <a:normAutofit/>
          </a:bodyPr>
          <a:lstStyle/>
          <a:p>
            <a:pPr marL="457200" indent="-457200"/>
            <a:r>
              <a:rPr lang="en-US" sz="3600" smtClean="0"/>
              <a:t>But, instead of…</a:t>
            </a:r>
            <a:endParaRPr lang="en-US" sz="3600"/>
          </a:p>
          <a:p>
            <a:pPr marL="1097280" lvl="4" indent="0">
              <a:buNone/>
            </a:pPr>
            <a:r>
              <a:rPr lang="en-US" sz="2800" b="1" i="1" smtClean="0"/>
              <a:t>    if </a:t>
            </a:r>
            <a:r>
              <a:rPr lang="en-US" sz="2800" b="1" i="1"/>
              <a:t>re.search('From:', line</a:t>
            </a:r>
            <a:r>
              <a:rPr lang="en-US" sz="2800" b="1" i="1" smtClean="0"/>
              <a:t>):</a:t>
            </a:r>
          </a:p>
          <a:p>
            <a:pPr marL="1097280" lvl="4" indent="0">
              <a:buNone/>
            </a:pPr>
            <a:endParaRPr lang="en-US" sz="2800" b="1" i="1" smtClean="0"/>
          </a:p>
          <a:p>
            <a:pPr marL="548640" lvl="2" indent="0">
              <a:buNone/>
            </a:pPr>
            <a:r>
              <a:rPr lang="en-US" sz="3600"/>
              <a:t>Why not use the </a:t>
            </a:r>
            <a:r>
              <a:rPr lang="en-US" sz="3600" b="1" i="1"/>
              <a:t>find() </a:t>
            </a:r>
            <a:r>
              <a:rPr lang="en-US" sz="3600"/>
              <a:t>method?</a:t>
            </a:r>
          </a:p>
          <a:p>
            <a:pPr marL="1097280" lvl="4" indent="0">
              <a:buNone/>
            </a:pPr>
            <a:r>
              <a:rPr lang="en-US" sz="2800" b="1" i="1"/>
              <a:t>    if line.find('From:') != -1:</a:t>
            </a:r>
            <a:endParaRPr lang="en-US" smtClean="0"/>
          </a:p>
          <a:p>
            <a:pPr marL="1097280" lvl="4" indent="0">
              <a:buNone/>
            </a:pPr>
            <a:endParaRPr lang="en-US" smtClean="0"/>
          </a:p>
          <a:p>
            <a:pPr marL="457200" indent="-457200"/>
            <a:r>
              <a:rPr lang="en-US" sz="3600"/>
              <a:t>For something this simple, either approach would be fine.</a:t>
            </a:r>
          </a:p>
        </p:txBody>
      </p:sp>
    </p:spTree>
    <p:extLst>
      <p:ext uri="{BB962C8B-B14F-4D97-AF65-F5344CB8AC3E}">
        <p14:creationId xmlns:p14="http://schemas.microsoft.com/office/powerpoint/2010/main" val="37230063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Regular Expressions</a:t>
            </a:r>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7</a:t>
            </a:fld>
            <a:endParaRPr kumimoji="0" lang="en-US"/>
          </a:p>
        </p:txBody>
      </p:sp>
      <p:sp>
        <p:nvSpPr>
          <p:cNvPr id="5" name="Content Placeholder 4"/>
          <p:cNvSpPr>
            <a:spLocks noGrp="1"/>
          </p:cNvSpPr>
          <p:nvPr>
            <p:ph sz="quarter" idx="1"/>
          </p:nvPr>
        </p:nvSpPr>
        <p:spPr/>
        <p:txBody>
          <a:bodyPr>
            <a:normAutofit fontScale="92500"/>
          </a:bodyPr>
          <a:lstStyle/>
          <a:p>
            <a:pPr marL="457200" indent="-457200"/>
            <a:r>
              <a:rPr lang="en-US" sz="3600" smtClean="0"/>
              <a:t>If we need more nuanced pattern matching, that’s when </a:t>
            </a:r>
            <a:r>
              <a:rPr lang="en-US" sz="3600" b="1" i="1" smtClean="0"/>
              <a:t>regular expressions</a:t>
            </a:r>
            <a:r>
              <a:rPr lang="en-US" sz="3600" smtClean="0"/>
              <a:t> demonstrate their power.</a:t>
            </a:r>
            <a:endParaRPr lang="en-US" smtClean="0"/>
          </a:p>
          <a:p>
            <a:pPr marL="1097280" lvl="4" indent="0">
              <a:buNone/>
            </a:pPr>
            <a:endParaRPr lang="en-US" smtClean="0"/>
          </a:p>
          <a:p>
            <a:pPr marL="457200" indent="-457200"/>
            <a:r>
              <a:rPr lang="en-US" sz="3600" smtClean="0"/>
              <a:t>For example, consider that instead of searching for the occurance of substring </a:t>
            </a:r>
            <a:r>
              <a:rPr lang="en-US" sz="3600" b="1" i="1"/>
              <a:t>'From</a:t>
            </a:r>
            <a:r>
              <a:rPr lang="en-US" sz="3600" b="1" i="1" smtClean="0"/>
              <a:t>:'</a:t>
            </a:r>
            <a:r>
              <a:rPr lang="en-US" sz="3600"/>
              <a:t> </a:t>
            </a:r>
            <a:r>
              <a:rPr lang="en-US" sz="3600" smtClean="0"/>
              <a:t>anywhere in the line, we want to restrict our search to the beginning of the line.</a:t>
            </a:r>
            <a:endParaRPr lang="en-US" sz="3600"/>
          </a:p>
        </p:txBody>
      </p:sp>
    </p:spTree>
    <p:extLst>
      <p:ext uri="{BB962C8B-B14F-4D97-AF65-F5344CB8AC3E}">
        <p14:creationId xmlns:p14="http://schemas.microsoft.com/office/powerpoint/2010/main" val="6537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Regular Expressions</a:t>
            </a:r>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8</a:t>
            </a:fld>
            <a:endParaRPr kumimoji="0" lang="en-US"/>
          </a:p>
        </p:txBody>
      </p:sp>
      <p:sp>
        <p:nvSpPr>
          <p:cNvPr id="5" name="Content Placeholder 4"/>
          <p:cNvSpPr>
            <a:spLocks noGrp="1"/>
          </p:cNvSpPr>
          <p:nvPr>
            <p:ph sz="quarter" idx="1"/>
          </p:nvPr>
        </p:nvSpPr>
        <p:spPr/>
        <p:txBody>
          <a:bodyPr>
            <a:normAutofit/>
          </a:bodyPr>
          <a:lstStyle/>
          <a:p>
            <a:pPr marL="457200" indent="-457200"/>
            <a:r>
              <a:rPr lang="en-US" sz="4000" smtClean="0"/>
              <a:t>To match only at the beginning of a line, we use the caret character, ‘^’.</a:t>
            </a:r>
          </a:p>
          <a:p>
            <a:pPr marL="457200" indent="-457200"/>
            <a:r>
              <a:rPr lang="en-US" sz="4000" smtClean="0"/>
              <a:t>Our search condition would then look like this:</a:t>
            </a:r>
          </a:p>
          <a:p>
            <a:pPr marL="1097280" lvl="4" indent="0">
              <a:buClr>
                <a:srgbClr val="8FB08C"/>
              </a:buClr>
              <a:buNone/>
            </a:pPr>
            <a:r>
              <a:rPr lang="en-US" sz="3200" b="1" i="1">
                <a:solidFill>
                  <a:prstClr val="black"/>
                </a:solidFill>
              </a:rPr>
              <a:t>if re.search</a:t>
            </a:r>
            <a:r>
              <a:rPr lang="en-US" sz="3200" b="1" i="1" smtClean="0">
                <a:solidFill>
                  <a:prstClr val="black"/>
                </a:solidFill>
              </a:rPr>
              <a:t>('^From</a:t>
            </a:r>
            <a:r>
              <a:rPr lang="en-US" sz="3200" b="1" i="1">
                <a:solidFill>
                  <a:prstClr val="black"/>
                </a:solidFill>
              </a:rPr>
              <a:t>:', line</a:t>
            </a:r>
            <a:r>
              <a:rPr lang="en-US" sz="3200" b="1" i="1" smtClean="0">
                <a:solidFill>
                  <a:prstClr val="black"/>
                </a:solidFill>
              </a:rPr>
              <a:t>):</a:t>
            </a:r>
            <a:endParaRPr lang="en-US" sz="2000" smtClean="0"/>
          </a:p>
        </p:txBody>
      </p:sp>
    </p:spTree>
    <p:extLst>
      <p:ext uri="{BB962C8B-B14F-4D97-AF65-F5344CB8AC3E}">
        <p14:creationId xmlns:p14="http://schemas.microsoft.com/office/powerpoint/2010/main" val="21199051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Regular Expressions</a:t>
            </a:r>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9</a:t>
            </a:fld>
            <a:endParaRPr kumimoji="0" lang="en-US"/>
          </a:p>
        </p:txBody>
      </p:sp>
      <p:sp>
        <p:nvSpPr>
          <p:cNvPr id="5" name="Content Placeholder 4"/>
          <p:cNvSpPr>
            <a:spLocks noGrp="1"/>
          </p:cNvSpPr>
          <p:nvPr>
            <p:ph sz="quarter" idx="1"/>
          </p:nvPr>
        </p:nvSpPr>
        <p:spPr/>
        <p:txBody>
          <a:bodyPr>
            <a:normAutofit/>
          </a:bodyPr>
          <a:lstStyle/>
          <a:p>
            <a:pPr marL="457200" indent="-457200"/>
            <a:r>
              <a:rPr lang="en-US" sz="4000" smtClean="0"/>
              <a:t>Yes, we could have used </a:t>
            </a:r>
            <a:r>
              <a:rPr lang="en-US" sz="4000" b="1" i="1" smtClean="0"/>
              <a:t>startswith() </a:t>
            </a:r>
            <a:r>
              <a:rPr lang="en-US" sz="4000" smtClean="0"/>
              <a:t>method instead.</a:t>
            </a:r>
          </a:p>
          <a:p>
            <a:pPr marL="457200" indent="-457200"/>
            <a:endParaRPr lang="en-US" sz="4000" smtClean="0"/>
          </a:p>
          <a:p>
            <a:pPr marL="457200" indent="-457200"/>
            <a:r>
              <a:rPr lang="en-US" sz="4000" smtClean="0"/>
              <a:t>But, there are additional special characters that help us define </a:t>
            </a:r>
            <a:r>
              <a:rPr lang="en-US" sz="4000" b="1" i="1" smtClean="0"/>
              <a:t>pattern matches</a:t>
            </a:r>
            <a:r>
              <a:rPr lang="en-US" sz="4000" smtClean="0"/>
              <a:t>.</a:t>
            </a:r>
          </a:p>
        </p:txBody>
      </p:sp>
    </p:spTree>
    <p:extLst>
      <p:ext uri="{BB962C8B-B14F-4D97-AF65-F5344CB8AC3E}">
        <p14:creationId xmlns:p14="http://schemas.microsoft.com/office/powerpoint/2010/main" val="26187776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FI_Lesson_1">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PFI_Lesson_1</Template>
  <TotalTime>52083</TotalTime>
  <Words>4308</Words>
  <Application>Microsoft Office PowerPoint</Application>
  <PresentationFormat>On-screen Show (4:3)</PresentationFormat>
  <Paragraphs>588</Paragraphs>
  <Slides>54</Slides>
  <Notes>34</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PFI_Lesson_1</vt:lpstr>
      <vt:lpstr>Python for Informatics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Network Programming</vt:lpstr>
      <vt:lpstr>Network Programming</vt:lpstr>
      <vt:lpstr>Network Programming</vt:lpstr>
      <vt:lpstr>Network Programming</vt:lpstr>
      <vt:lpstr>Network Programming</vt:lpstr>
      <vt:lpstr>Network Programming</vt:lpstr>
      <vt:lpstr>Network Programming</vt:lpstr>
      <vt:lpstr>Network Programming</vt:lpstr>
      <vt:lpstr>Network Programming</vt:lpstr>
      <vt:lpstr>Network Programming</vt:lpstr>
      <vt:lpstr>Network Programming</vt:lpstr>
      <vt:lpstr>Network Programming</vt:lpstr>
      <vt:lpstr>Network Programming</vt:lpstr>
      <vt:lpstr>Network Programming</vt:lpstr>
      <vt:lpstr>Network Programming</vt:lpstr>
      <vt:lpstr>Network Programming</vt:lpstr>
      <vt:lpstr>Network Programming</vt:lpstr>
      <vt:lpstr>Network Programming</vt:lpstr>
      <vt:lpstr>Network Programming</vt:lpstr>
      <vt:lpstr>Network Programming</vt:lpstr>
      <vt:lpstr>Network Programming</vt:lpstr>
      <vt:lpstr>Network Programming</vt:lpstr>
      <vt:lpstr>Network Programming</vt:lpstr>
      <vt:lpstr>Network Programming</vt:lpstr>
      <vt:lpstr>Network Programming</vt:lpstr>
      <vt:lpstr>Network Programming</vt:lpstr>
      <vt:lpstr>Network Programming</vt:lpstr>
      <vt:lpstr>Network Programming</vt:lpstr>
      <vt:lpstr>Network Programming</vt:lpstr>
      <vt:lpstr>Network Programming</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Informatics</dc:title>
  <dc:creator>Walter D. Wesley</dc:creator>
  <cp:lastModifiedBy>Walter D. Wesley</cp:lastModifiedBy>
  <cp:revision>427</cp:revision>
  <dcterms:created xsi:type="dcterms:W3CDTF">2015-08-07T22:29:06Z</dcterms:created>
  <dcterms:modified xsi:type="dcterms:W3CDTF">2015-10-28T02:35:13Z</dcterms:modified>
</cp:coreProperties>
</file>