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BC413DD-2F06-465E-ADDF-269266DF103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111793-4539-402A-AF45-CFA3CD31218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933A49-79F7-4AAE-82DF-9EDB1DCCB2E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A9201B-FD41-45A4-AD9B-BC0CF1AC2F2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213103-31A3-4678-966A-1CCB09FA957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646361-4617-4405-A19B-64A44735025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0126C6-4E01-4FC5-92CA-59AD4516527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1F9F1B-F752-4BAB-95FB-73E3A146E34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465939-F1BE-455D-ADCD-94229988A3D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7D7309-2142-4CD0-8A24-9019AD8F758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591DA4-E4C9-44EC-A7AD-A4257CF43F9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BA71E9-8321-432D-BD31-6023B50835B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FC89DD-1E38-4F4B-854B-4F86FC62D57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9F1854-4F07-4EF9-A98D-35B072CAEA4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9BA74B-3064-4F69-8D60-653062C0BE2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BEBD52-E48E-408B-B8A7-72795FBD24F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8248E4-E692-4D33-A1AC-DFBB7E1A50C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6A261E-A1B1-44FB-BD45-C1C2B3C4E9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9DB0446-C19D-4BB3-9ED7-2F4358E14D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6D12352-4B9E-49CD-B38E-E8CA5EA514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AEAE28-1926-434F-A396-FE019B87DC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D998DB-8B3B-4EA8-BA02-4DA34D6E57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A280629-8CEB-41FB-B247-3D3FDC2999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9F5B597-577C-4A00-A30A-D7689BDB2F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9DB0352-3270-45D2-ACB6-C297C61C43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0DB07B4-8735-44CF-8061-7400D4CB29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0244F46-1F5E-4491-87D8-4BC3474995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B980144-F0BC-48F2-85F6-972D72EA8F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20B710-2DB6-4035-B4A8-D2549EAC278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C63C75-28DF-4115-BEDE-C91F6681179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6C1599-188B-42AD-8A06-1CB6CB64655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9372B5-77DA-40E5-9D1C-20A8B14B2C3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4BD586-69C3-4E5E-8A58-FE42A6FE325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7ECCD3-5858-4530-A9CD-8B0CA7ED407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EA7AF6-366D-4103-8821-65302A01531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C87472-4C4C-4E9C-8163-A50FE6A2ED58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E4AFE3-18E6-4E4C-88F0-40296218F9D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D401B7-FD06-41F0-B909-D798EB637B6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664B4F-42BF-4CCD-AF6F-C3BDF89C6D7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89240" cy="6855120"/>
            <a:chOff x="0" y="0"/>
            <a:chExt cx="12189240" cy="685512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9" name="Google Shape;93;g1f213c8c16b_0_0"/>
          <p:cNvSpPr/>
          <p:nvPr/>
        </p:nvSpPr>
        <p:spPr>
          <a:xfrm>
            <a:off x="2158560" y="2392560"/>
            <a:ext cx="787176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94;g1f213c8c16b_0_0"/>
          <p:cNvSpPr/>
          <p:nvPr/>
        </p:nvSpPr>
        <p:spPr>
          <a:xfrm>
            <a:off x="2185200" y="3582000"/>
            <a:ext cx="78717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Google Shape;95;g1f213c8c16b_0_0" descr=""/>
          <p:cNvPicPr/>
          <p:nvPr/>
        </p:nvPicPr>
        <p:blipFill>
          <a:blip r:embed="rId3"/>
          <a:stretch/>
        </p:blipFill>
        <p:spPr>
          <a:xfrm>
            <a:off x="9712800" y="5933520"/>
            <a:ext cx="2162160" cy="666720"/>
          </a:xfrm>
          <a:prstGeom prst="rect">
            <a:avLst/>
          </a:prstGeom>
          <a:ln w="0">
            <a:noFill/>
          </a:ln>
        </p:spPr>
      </p:pic>
      <p:grpSp>
        <p:nvGrpSpPr>
          <p:cNvPr id="62" name="Google Shape;96;g1f213c8c16b_0_0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63" name="Google Shape;97;g1f213c8c16b_0_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" name="Google Shape;98;g1f213c8c16b_0_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5" name="Google Shape;99;g1f213c8c16b_0_0"/>
          <p:cNvSpPr/>
          <p:nvPr/>
        </p:nvSpPr>
        <p:spPr>
          <a:xfrm>
            <a:off x="4545360" y="4447800"/>
            <a:ext cx="2817000" cy="92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05/07/2024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266;g1f213c8c16b_0_ 7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162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3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4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165" name="Google Shape;287;g1f213c8c16b_0_ 6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166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7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8" name="Google Shape;253;g1f213c8c16b_0_ 6"/>
          <p:cNvSpPr/>
          <p:nvPr/>
        </p:nvSpPr>
        <p:spPr>
          <a:xfrm>
            <a:off x="1440720" y="90000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Técnicas de optimización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6"/>
          <a:stretch/>
        </p:blipFill>
        <p:spPr>
          <a:xfrm>
            <a:off x="4525200" y="1800000"/>
            <a:ext cx="6094800" cy="457092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 txBox="1"/>
          <p:nvPr/>
        </p:nvSpPr>
        <p:spPr>
          <a:xfrm>
            <a:off x="1080000" y="3420000"/>
            <a:ext cx="3420000" cy="28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ffffff"/>
                </a:solidFill>
                <a:latin typeface="Arial"/>
              </a:rPr>
              <a:t>T(n)=aT(n/b)+f(n)</a:t>
            </a:r>
            <a:endParaRPr b="0" lang="es-CO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266;g1f213c8c16b_0_ 8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173" name="Google Shape;267;g1f213c8c16b_0_ 8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Google Shape;268;g1f213c8c16b_0_ 8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5" name="Google Shape;269;g1f213c8c16b_0_ 8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176" name="Google Shape;287;g1f213c8c16b_0_ 8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177" name="Google Shape;288;g1f213c8c16b_0_ 8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289;g1f213c8c16b_0_ 8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9" name="Google Shape;253;g1f213c8c16b_0_ 8"/>
          <p:cNvSpPr/>
          <p:nvPr/>
        </p:nvSpPr>
        <p:spPr>
          <a:xfrm>
            <a:off x="1440720" y="90000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Técnicas de optimización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6"/>
          <a:stretch/>
        </p:blipFill>
        <p:spPr>
          <a:xfrm>
            <a:off x="2520000" y="2322000"/>
            <a:ext cx="6961680" cy="343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266;g1f213c8c16b_0_ 9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183" name="Google Shape;267;g1f213c8c16b_0_ 9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Google Shape;268;g1f213c8c16b_0_ 9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5" name="Google Shape;269;g1f213c8c16b_0_ 9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186" name="Google Shape;287;g1f213c8c16b_0_ 9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187" name="Google Shape;288;g1f213c8c16b_0_ 9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8" name="Google Shape;289;g1f213c8c16b_0_ 9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9" name="Google Shape;253;g1f213c8c16b_0_ 9"/>
          <p:cNvSpPr/>
          <p:nvPr/>
        </p:nvSpPr>
        <p:spPr>
          <a:xfrm>
            <a:off x="1440720" y="90000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Técnicas de optimización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6"/>
          <a:stretch/>
        </p:blipFill>
        <p:spPr>
          <a:xfrm>
            <a:off x="541080" y="2381760"/>
            <a:ext cx="5578200" cy="283752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7"/>
          <a:stretch/>
        </p:blipFill>
        <p:spPr>
          <a:xfrm>
            <a:off x="6762960" y="2237040"/>
            <a:ext cx="4753080" cy="316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266;g1f213c8c16b_0_ 10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194" name="Google Shape;267;g1f213c8c16b_0_ 1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5" name="Google Shape;268;g1f213c8c16b_0_ 10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6" name="Google Shape;269;g1f213c8c16b_0_ 1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197" name="Google Shape;287;g1f213c8c16b_0_ 10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198" name="Google Shape;288;g1f213c8c16b_0_ 1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9" name="Google Shape;289;g1f213c8c16b_0_ 1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0" name="Google Shape;253;g1f213c8c16b_0_ 10"/>
          <p:cNvSpPr/>
          <p:nvPr/>
        </p:nvSpPr>
        <p:spPr>
          <a:xfrm>
            <a:off x="2880000" y="116172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Clases de complejidad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6"/>
          <a:stretch/>
        </p:blipFill>
        <p:spPr>
          <a:xfrm>
            <a:off x="3060000" y="2880000"/>
            <a:ext cx="573300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66;g1f213c8c16b_0_ 11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204" name="Google Shape;267;g1f213c8c16b_0_ 1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5" name="Google Shape;268;g1f213c8c16b_0_ 11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6" name="Google Shape;269;g1f213c8c16b_0_ 1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207" name="Google Shape;287;g1f213c8c16b_0_ 11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208" name="Google Shape;288;g1f213c8c16b_0_ 1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" name="Google Shape;289;g1f213c8c16b_0_ 1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0" name="Google Shape;253;g1f213c8c16b_0_ 11"/>
          <p:cNvSpPr/>
          <p:nvPr/>
        </p:nvSpPr>
        <p:spPr>
          <a:xfrm>
            <a:off x="2880000" y="116172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Clases de complejidad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7080" cy="1334520"/>
          </a:xfrm>
          <a:prstGeom prst="rect">
            <a:avLst/>
          </a:prstGeom>
          <a:ln w="0">
            <a:noFill/>
          </a:ln>
        </p:spPr>
      </p:pic>
      <p:sp>
        <p:nvSpPr>
          <p:cNvPr id="213" name="Google Shape;312;g1f213c8c16b_0_211"/>
          <p:cNvSpPr/>
          <p:nvPr/>
        </p:nvSpPr>
        <p:spPr>
          <a:xfrm>
            <a:off x="1228680" y="585000"/>
            <a:ext cx="95637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0160" cy="86868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980000" y="5116320"/>
            <a:ext cx="1852200" cy="64368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4640" cy="109368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5040" cy="37656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1280" cy="76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323;g1f213c8c16b_0_222"/>
          <p:cNvGrpSpPr/>
          <p:nvPr/>
        </p:nvGrpSpPr>
        <p:grpSpPr>
          <a:xfrm>
            <a:off x="0" y="0"/>
            <a:ext cx="12189240" cy="6855120"/>
            <a:chOff x="0" y="0"/>
            <a:chExt cx="12189240" cy="6855120"/>
          </a:xfrm>
        </p:grpSpPr>
        <p:pic>
          <p:nvPicPr>
            <p:cNvPr id="220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1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2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8160" cy="291348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4560" cy="1438200"/>
          </a:xfrm>
          <a:prstGeom prst="rect">
            <a:avLst/>
          </a:prstGeom>
          <a:ln w="0">
            <a:noFill/>
          </a:ln>
        </p:spPr>
      </p:pic>
      <p:pic>
        <p:nvPicPr>
          <p:cNvPr id="224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2160" cy="666720"/>
          </a:xfrm>
          <a:prstGeom prst="rect">
            <a:avLst/>
          </a:prstGeom>
          <a:ln w="0">
            <a:noFill/>
          </a:ln>
        </p:spPr>
      </p:pic>
      <p:grpSp>
        <p:nvGrpSpPr>
          <p:cNvPr id="225" name="Google Shape;329;g1f213c8c16b_0_222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226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05;g1f213c8c16b_0_15"/>
          <p:cNvGrpSpPr/>
          <p:nvPr/>
        </p:nvGrpSpPr>
        <p:grpSpPr>
          <a:xfrm>
            <a:off x="0" y="0"/>
            <a:ext cx="12189240" cy="6855120"/>
            <a:chOff x="0" y="0"/>
            <a:chExt cx="12189240" cy="6855120"/>
          </a:xfrm>
        </p:grpSpPr>
        <p:pic>
          <p:nvPicPr>
            <p:cNvPr id="67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9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sp>
        <p:nvSpPr>
          <p:cNvPr id="70" name="Google Shape;109;g1f213c8c16b_0_15"/>
          <p:cNvSpPr/>
          <p:nvPr/>
        </p:nvSpPr>
        <p:spPr>
          <a:xfrm>
            <a:off x="2753640" y="1352160"/>
            <a:ext cx="7104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110;g1f213c8c16b_0_15"/>
          <p:cNvSpPr/>
          <p:nvPr/>
        </p:nvSpPr>
        <p:spPr>
          <a:xfrm>
            <a:off x="3476160" y="2461320"/>
            <a:ext cx="787320" cy="7873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1;g1f213c8c16b_0_15"/>
          <p:cNvSpPr/>
          <p:nvPr/>
        </p:nvSpPr>
        <p:spPr>
          <a:xfrm>
            <a:off x="3476160" y="3603960"/>
            <a:ext cx="787320" cy="7873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2;g1f213c8c16b_0_15"/>
          <p:cNvSpPr/>
          <p:nvPr/>
        </p:nvSpPr>
        <p:spPr>
          <a:xfrm>
            <a:off x="3476160" y="4757760"/>
            <a:ext cx="787320" cy="7873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3;g1f213c8c16b_0_15"/>
          <p:cNvSpPr/>
          <p:nvPr/>
        </p:nvSpPr>
        <p:spPr>
          <a:xfrm>
            <a:off x="4630320" y="2580840"/>
            <a:ext cx="4188240" cy="6577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4;g1f213c8c16b_0_15"/>
          <p:cNvSpPr/>
          <p:nvPr/>
        </p:nvSpPr>
        <p:spPr>
          <a:xfrm>
            <a:off x="4630320" y="3668760"/>
            <a:ext cx="4188240" cy="6577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5;g1f213c8c16b_0_15"/>
          <p:cNvSpPr/>
          <p:nvPr/>
        </p:nvSpPr>
        <p:spPr>
          <a:xfrm>
            <a:off x="4630320" y="4822560"/>
            <a:ext cx="4188240" cy="6577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6;g1f213c8c16b_0_15"/>
          <p:cNvSpPr/>
          <p:nvPr/>
        </p:nvSpPr>
        <p:spPr>
          <a:xfrm>
            <a:off x="3587040" y="2520000"/>
            <a:ext cx="583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7;g1f213c8c16b_0_15"/>
          <p:cNvSpPr/>
          <p:nvPr/>
        </p:nvSpPr>
        <p:spPr>
          <a:xfrm>
            <a:off x="3594960" y="3687480"/>
            <a:ext cx="583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8;g1f213c8c16b_0_15"/>
          <p:cNvSpPr/>
          <p:nvPr/>
        </p:nvSpPr>
        <p:spPr>
          <a:xfrm>
            <a:off x="3578040" y="4822560"/>
            <a:ext cx="583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9;g1f213c8c16b_0_15"/>
          <p:cNvSpPr/>
          <p:nvPr/>
        </p:nvSpPr>
        <p:spPr>
          <a:xfrm>
            <a:off x="4815360" y="2582640"/>
            <a:ext cx="3792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20;g1f213c8c16b_0_15"/>
          <p:cNvSpPr/>
          <p:nvPr/>
        </p:nvSpPr>
        <p:spPr>
          <a:xfrm>
            <a:off x="4630320" y="3687480"/>
            <a:ext cx="41882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Complejidad Algorítmica</a:t>
            </a:r>
            <a:endParaRPr b="0" lang="es-CO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1;g1f213c8c16b_0_15"/>
          <p:cNvSpPr/>
          <p:nvPr/>
        </p:nvSpPr>
        <p:spPr>
          <a:xfrm>
            <a:off x="4630320" y="4844880"/>
            <a:ext cx="4188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4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Análisis de algoritmos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Google Shape;122;g1f213c8c16b_0_15"/>
          <p:cNvCxnSpPr>
            <a:stCxn id="71" idx="4"/>
            <a:endCxn id="72" idx="0"/>
          </p:cNvCxnSpPr>
          <p:nvPr/>
        </p:nvCxnSpPr>
        <p:spPr>
          <a:xfrm>
            <a:off x="3870000" y="3248640"/>
            <a:ext cx="360" cy="35568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4" name="Google Shape;123;g1f213c8c16b_0_15"/>
          <p:cNvCxnSpPr>
            <a:stCxn id="78" idx="2"/>
          </p:cNvCxnSpPr>
          <p:nvPr/>
        </p:nvCxnSpPr>
        <p:spPr>
          <a:xfrm>
            <a:off x="3886920" y="4386600"/>
            <a:ext cx="4320" cy="35640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5" name="Google Shape;124;g1f213c8c16b_0_15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86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7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266;g1f213c8c16b_0_ 6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89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1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92" name="Google Shape;287;g1f213c8c16b_0_ 7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93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5" name="Google Shape;253;g1f213c8c16b_0_ 7"/>
          <p:cNvSpPr/>
          <p:nvPr/>
        </p:nvSpPr>
        <p:spPr>
          <a:xfrm>
            <a:off x="1440720" y="90000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Algoritmos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6"/>
          <a:stretch/>
        </p:blipFill>
        <p:spPr>
          <a:xfrm>
            <a:off x="3407040" y="2158920"/>
            <a:ext cx="5418720" cy="258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266;g1f213c8c16b_0_ 2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99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1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102" name="Google Shape;287;g1f213c8c16b_0_ 2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103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5" name="Google Shape;253;g1f213c8c16b_0_ 2"/>
          <p:cNvSpPr/>
          <p:nvPr/>
        </p:nvSpPr>
        <p:spPr>
          <a:xfrm>
            <a:off x="1440720" y="90000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Criterios de evaluación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3060000" y="2290320"/>
            <a:ext cx="6839280" cy="34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Tiempo de ejecución (complejidad temporal)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Uso de memoria (complejidad espacial)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Simplicidad y legibilidad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Exactitud y correctitud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Generalidad y flexibilidad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266;g1f213c8c16b_0_ 1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109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1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112" name="Google Shape;287;g1f213c8c16b_0_ 1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113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5" name="Google Shape;253;g1f213c8c16b_0_ 1"/>
          <p:cNvSpPr/>
          <p:nvPr/>
        </p:nvSpPr>
        <p:spPr>
          <a:xfrm>
            <a:off x="1440720" y="90000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Notaciones asintóticas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6"/>
          <a:stretch/>
        </p:blipFill>
        <p:spPr>
          <a:xfrm>
            <a:off x="1800000" y="1717920"/>
            <a:ext cx="7946640" cy="44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266;g1f213c8c16b_0_ 3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119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0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1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122" name="Google Shape;287;g1f213c8c16b_0_ 3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123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4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5" name="Google Shape;253;g1f213c8c16b_0_ 3"/>
          <p:cNvSpPr/>
          <p:nvPr/>
        </p:nvSpPr>
        <p:spPr>
          <a:xfrm>
            <a:off x="1440720" y="90000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Notaciones asintóticas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6"/>
          <a:stretch/>
        </p:blipFill>
        <p:spPr>
          <a:xfrm>
            <a:off x="245160" y="1701000"/>
            <a:ext cx="5874120" cy="279828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7"/>
          <a:stretch/>
        </p:blipFill>
        <p:spPr>
          <a:xfrm>
            <a:off x="6642720" y="1620000"/>
            <a:ext cx="4876560" cy="292860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>
            <a:off x="2756160" y="4680000"/>
            <a:ext cx="1923120" cy="7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Omega (Ω)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8460000" y="4807440"/>
            <a:ext cx="1979280" cy="11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CO" sz="2600" spc="-1" strike="noStrike">
                <a:solidFill>
                  <a:srgbClr val="ffffd7"/>
                </a:solidFill>
                <a:latin typeface="Arial"/>
              </a:rPr>
              <a:t>Theta (Θ)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266;g1f213c8c16b_0_ 5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132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4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135" name="Google Shape;287;g1f213c8c16b_0_ 5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136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7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8" name="Google Shape;253;g1f213c8c16b_0_ 5"/>
          <p:cNvSpPr/>
          <p:nvPr/>
        </p:nvSpPr>
        <p:spPr>
          <a:xfrm>
            <a:off x="1440720" y="90000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Algortimos de busqueda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6"/>
          <a:stretch/>
        </p:blipFill>
        <p:spPr>
          <a:xfrm>
            <a:off x="1744920" y="1800000"/>
            <a:ext cx="7614360" cy="428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266;g1f213c8c16b_0_ 12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142" name="Google Shape;267;g1f213c8c16b_0_ 1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Google Shape;268;g1f213c8c16b_0_ 1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4" name="Google Shape;269;g1f213c8c16b_0_ 1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145" name="Google Shape;287;g1f213c8c16b_0_ 12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146" name="Google Shape;288;g1f213c8c16b_0_ 1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Google Shape;289;g1f213c8c16b_0_ 1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8" name="Google Shape;253;g1f213c8c16b_0_ 12"/>
          <p:cNvSpPr/>
          <p:nvPr/>
        </p:nvSpPr>
        <p:spPr>
          <a:xfrm>
            <a:off x="1440720" y="90000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Algortimos de busqueda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6"/>
          <a:stretch/>
        </p:blipFill>
        <p:spPr>
          <a:xfrm>
            <a:off x="1800000" y="1980000"/>
            <a:ext cx="7603200" cy="41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266;g1f213c8c16b_0_ 4"/>
          <p:cNvGrpSpPr/>
          <p:nvPr/>
        </p:nvGrpSpPr>
        <p:grpSpPr>
          <a:xfrm>
            <a:off x="360" y="-17640"/>
            <a:ext cx="12189240" cy="6855120"/>
            <a:chOff x="360" y="-17640"/>
            <a:chExt cx="12189240" cy="6855120"/>
          </a:xfrm>
        </p:grpSpPr>
        <p:pic>
          <p:nvPicPr>
            <p:cNvPr id="152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89240" cy="6855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4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400" cy="1117800"/>
          </a:xfrm>
          <a:prstGeom prst="rect">
            <a:avLst/>
          </a:prstGeom>
          <a:ln w="0">
            <a:noFill/>
          </a:ln>
        </p:spPr>
      </p:pic>
      <p:grpSp>
        <p:nvGrpSpPr>
          <p:cNvPr id="155" name="Google Shape;287;g1f213c8c16b_0_ 4"/>
          <p:cNvGrpSpPr/>
          <p:nvPr/>
        </p:nvGrpSpPr>
        <p:grpSpPr>
          <a:xfrm>
            <a:off x="626400" y="254520"/>
            <a:ext cx="11248560" cy="980280"/>
            <a:chOff x="626400" y="254520"/>
            <a:chExt cx="11248560" cy="980280"/>
          </a:xfrm>
        </p:grpSpPr>
        <p:pic>
          <p:nvPicPr>
            <p:cNvPr id="156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120" cy="98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00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8" name="Google Shape;253;g1f213c8c16b_0_ 4"/>
          <p:cNvSpPr/>
          <p:nvPr/>
        </p:nvSpPr>
        <p:spPr>
          <a:xfrm>
            <a:off x="1440720" y="900000"/>
            <a:ext cx="935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Algortimos de ordenamiento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271880" y="1232280"/>
            <a:ext cx="39463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6"/>
          <a:stretch/>
        </p:blipFill>
        <p:spPr>
          <a:xfrm>
            <a:off x="1876680" y="1669320"/>
            <a:ext cx="8922600" cy="498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10106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2024-07-17T18:08:01Z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