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657" r:id="rId8"/>
    <p:sldMasterId id="2147483658" r:id="rId9"/>
    <p:sldMasterId id="2147483659" r:id="rId10"/>
    <p:sldMasterId id="2147483660" r:id="rId11"/>
    <p:sldMasterId id="2147483661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<Relationship Id="rId40" Type="http://schemas.openxmlformats.org/officeDocument/2006/relationships/slide" Target="slides/slide27.xml"/><Relationship Id="rId41" Type="http://schemas.openxmlformats.org/officeDocument/2006/relationships/slide" Target="slides/slide28.xml"/><Relationship Id="rId42" Type="http://schemas.openxmlformats.org/officeDocument/2006/relationships/slide" Target="slides/slide29.xml"/><Relationship Id="rId4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71BFA7D-D0DB-4F0F-8850-7776E4DB4CF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637588-00D1-4B95-8EED-B90AA734EC6B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172434-B7C0-45B3-8F33-BF9B2451EF2B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8E6B10-3C79-4A24-9A5A-BA52CEA997E5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A1ED0C-0DF7-4C83-BC3B-3C7EF9746E1E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B28801-B30F-4921-B6DD-A3C27CA18D9F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912808-CFC3-48C2-87F0-511247F27522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0F696C-C909-4B91-8ACF-46DF06E4B8AA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9D8C8E-F566-4E15-B4BE-35ADAA2A2C93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EE0B8E-98AE-4286-B8E8-8B63EAC7AB5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9CB8B9-AB06-4CC0-A109-6EFD0A087B59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B086E7-735D-439E-BFE7-86421EB317FA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CE0E95-4D95-4D11-853F-108CA5A3DFCD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8465D6-E0F5-4E2F-8BE8-CB65A6DD63C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ACFAED-4E46-41DA-B130-799F3A525B8F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541868-2F50-4806-AC32-E9541338BBD5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379871-5636-4932-8BB4-4F9CC214462F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9F58F9-3A70-4364-816B-822C5867576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4783CA-CC8B-46DB-85A0-B4E26557F83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DE966C-3E71-4312-868D-91E78373804A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143AF4-17C5-43DA-BC90-F6618400FB79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4AE65D-756B-4200-9437-7431DDE8731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0F08D3-DB8A-476D-9060-0B11D0DB3F7C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97C841-4123-4B77-8C09-6584BC076E6C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31E62C-CF5A-4FA7-B94E-6F1C74E6D6C5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D2BC5F-5AD7-4E87-BD0F-BC6A1C23BDE3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B47A78-CB90-4446-B110-B1A8D944744B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F1D51E-CB93-48BB-A174-F974372E127E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0101F6-36A0-4C18-B771-3921C56497CA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BF2238-39B8-4513-88C6-56B9C3C7EF92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zx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A91633-5619-4727-8CED-14E5B367C1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ED5EE4-362C-4E51-A41B-45DE746470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351A6B-7F76-48E4-B8B8-AD35501A0B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BC42F3-7E3E-4933-801B-AE159073BCA4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FD298B-158E-4135-A1F9-37A2161BA00A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45EA59-FFBA-474A-A30A-72F026226A4D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1CA8F3-F1FE-4E97-A4F3-C69A55720ABC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C66D80-2EB7-4E39-8684-E077D3BBDA97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BE0FED-7E43-4914-A82C-6B825F7554BE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2EC8D1-3E20-4C2E-B252-04E2F2848859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339281-A60F-4EF6-A6E5-6DB521B1332D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7004D2-EDF7-478F-9E6B-3B864CE0264E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7915DA-2596-497C-9A84-F384510D71B0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251962-A812-4805-AFD7-A5A5941DD085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89;g1f213c8c16b_0_0"/>
          <p:cNvGrpSpPr/>
          <p:nvPr/>
        </p:nvGrpSpPr>
        <p:grpSpPr>
          <a:xfrm>
            <a:off x="0" y="0"/>
            <a:ext cx="12189960" cy="6855840"/>
            <a:chOff x="0" y="0"/>
            <a:chExt cx="12189960" cy="6855840"/>
          </a:xfrm>
        </p:grpSpPr>
        <p:pic>
          <p:nvPicPr>
            <p:cNvPr id="53" name="Google Shape;90;g1f213c8c16b_0_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" name="Google Shape;91;g1f213c8c16b_0_0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5" name="Google Shape;92;g1f213c8c16b_0_0" descr=""/>
          <p:cNvPicPr/>
          <p:nvPr/>
        </p:nvPicPr>
        <p:blipFill>
          <a:blip r:embed="rId3"/>
          <a:stretch/>
        </p:blipFill>
        <p:spPr>
          <a:xfrm>
            <a:off x="4219200" y="647640"/>
            <a:ext cx="3751920" cy="1796760"/>
          </a:xfrm>
          <a:prstGeom prst="rect">
            <a:avLst/>
          </a:prstGeom>
          <a:ln w="0">
            <a:noFill/>
          </a:ln>
        </p:spPr>
      </p:pic>
      <p:sp>
        <p:nvSpPr>
          <p:cNvPr id="56" name="Google Shape;93;g1f213c8c16b_0_0"/>
          <p:cNvSpPr/>
          <p:nvPr/>
        </p:nvSpPr>
        <p:spPr>
          <a:xfrm>
            <a:off x="2158560" y="2392560"/>
            <a:ext cx="787248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CO" sz="7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Bootcamp</a:t>
            </a:r>
            <a:endParaRPr b="0" lang="es-CO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94;g1f213c8c16b_0_0"/>
          <p:cNvSpPr/>
          <p:nvPr/>
        </p:nvSpPr>
        <p:spPr>
          <a:xfrm>
            <a:off x="2185200" y="3582000"/>
            <a:ext cx="78724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Desarrollo Web Full Stack</a:t>
            </a: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	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Google Shape;95;g1f213c8c16b_0_0" descr=""/>
          <p:cNvPicPr/>
          <p:nvPr/>
        </p:nvPicPr>
        <p:blipFill>
          <a:blip r:embed="rId4"/>
          <a:stretch/>
        </p:blipFill>
        <p:spPr>
          <a:xfrm>
            <a:off x="9712800" y="5933520"/>
            <a:ext cx="2162880" cy="667440"/>
          </a:xfrm>
          <a:prstGeom prst="rect">
            <a:avLst/>
          </a:prstGeom>
          <a:ln w="0">
            <a:noFill/>
          </a:ln>
        </p:spPr>
      </p:pic>
      <p:grpSp>
        <p:nvGrpSpPr>
          <p:cNvPr id="59" name="Google Shape;96;g1f213c8c16b_0_0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60" name="Google Shape;97;g1f213c8c16b_0_0" descr=""/>
            <p:cNvPicPr/>
            <p:nvPr/>
          </p:nvPicPr>
          <p:blipFill>
            <a:blip r:embed="rId5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" name="Google Shape;98;g1f213c8c16b_0_0" descr=""/>
            <p:cNvPicPr/>
            <p:nvPr/>
          </p:nvPicPr>
          <p:blipFill>
            <a:blip r:embed="rId6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2" name="Google Shape;99;g1f213c8c16b_0_0"/>
          <p:cNvSpPr/>
          <p:nvPr/>
        </p:nvSpPr>
        <p:spPr>
          <a:xfrm>
            <a:off x="4545360" y="4447800"/>
            <a:ext cx="2817720" cy="92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Nivel Intermedio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Julian Felipe Latorre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08/07/2024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266;g1f213c8c16b_0_ 6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151" name="Google Shape;267;g1f213c8c16b_0_ 7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2" name="Google Shape;268;g1f213c8c16b_0_ 7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53" name="Google Shape;269;g1f213c8c16b_0_ 7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54" name="Google Shape;287;g1f213c8c16b_0_ 7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55" name="Google Shape;288;g1f213c8c16b_0_ 7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6" name="Google Shape;289;g1f213c8c16b_0_ 7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7" name="Google Shape;253;g1f213c8c16b_0_ 7"/>
          <p:cNvSpPr/>
          <p:nvPr/>
        </p:nvSpPr>
        <p:spPr>
          <a:xfrm>
            <a:off x="1440000" y="1080000"/>
            <a:ext cx="93585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/>
            <a:r>
              <a:rPr b="0" lang="zxx" sz="2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Flexbox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747720" y="1733040"/>
            <a:ext cx="5185800" cy="54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3200" spc="-1" strike="noStrike">
                <a:solidFill>
                  <a:srgbClr val="ffffff"/>
                </a:solidFill>
                <a:latin typeface="Arial"/>
              </a:rPr>
              <a:t>Contenedores flex en Bootstrap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.d-flex: 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.d-inline-flex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.d-{breakpoint}-flex 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.d-{breakpoint}-inline-flex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6531840" y="1950480"/>
            <a:ext cx="5185800" cy="54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3600" spc="-1" strike="noStrike">
                <a:solidFill>
                  <a:srgbClr val="ffffff"/>
                </a:solidFill>
                <a:latin typeface="Arial"/>
              </a:rPr>
              <a:t>Dirección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  <a:p>
            <a:pPr marL="450360" indent="-179640"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flex-row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.flex-row-reverse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.flex-column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.flex-column-reverse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.flex-{breakpoint}-row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.flex-{breakpoint}-row-reverse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.flex-{breakpoint}-column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.flex-{breakpoint}-column-reverse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266;g1f213c8c16b_0_ 7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161" name="Google Shape;267;g1f213c8c16b_0_ 8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2" name="Google Shape;268;g1f213c8c16b_0_ 8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63" name="Google Shape;269;g1f213c8c16b_0_ 8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64" name="Google Shape;287;g1f213c8c16b_0_ 8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65" name="Google Shape;288;g1f213c8c16b_0_ 8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6" name="Google Shape;289;g1f213c8c16b_0_ 8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7" name="Google Shape;253;g1f213c8c16b_0_ 8"/>
          <p:cNvSpPr/>
          <p:nvPr/>
        </p:nvSpPr>
        <p:spPr>
          <a:xfrm>
            <a:off x="1440000" y="1080000"/>
            <a:ext cx="93585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/>
            <a:r>
              <a:rPr b="0" lang="zxx" sz="2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Justificación y Alineación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6451920" y="1801080"/>
            <a:ext cx="5185800" cy="54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3600" spc="-1" strike="noStrike">
                <a:solidFill>
                  <a:srgbClr val="ffffff"/>
                </a:solidFill>
                <a:latin typeface="Arial"/>
              </a:rPr>
              <a:t>Alineación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.align-items-start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.align-items-end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.align-items-center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.align-items-baseline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.align-items-stretch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.align-items-{breakpoint}-{value}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357840" y="1743840"/>
            <a:ext cx="5185800" cy="54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3600" spc="-1" strike="noStrike">
                <a:solidFill>
                  <a:srgbClr val="ffffff"/>
                </a:solidFill>
                <a:latin typeface="Arial"/>
              </a:rPr>
              <a:t>Justificación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.justify-content-start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.justify-content-end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.justify-content-center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.justify-content-between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.justify-content-around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.justify-content-evenly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.justify-content-{breakpoint}-{value}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266;g1f213c8c16b_0_ 8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171" name="Google Shape;267;g1f213c8c16b_0_ 9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2" name="Google Shape;268;g1f213c8c16b_0_ 9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73" name="Google Shape;269;g1f213c8c16b_0_ 9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74" name="Google Shape;287;g1f213c8c16b_0_ 9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75" name="Google Shape;288;g1f213c8c16b_0_ 9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6" name="Google Shape;289;g1f213c8c16b_0_ 9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7" name="Google Shape;253;g1f213c8c16b_0_ 9"/>
          <p:cNvSpPr/>
          <p:nvPr/>
        </p:nvSpPr>
        <p:spPr>
          <a:xfrm>
            <a:off x="1440000" y="1080000"/>
            <a:ext cx="93585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/>
            <a:r>
              <a:rPr b="0" lang="zxx" sz="2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Alineación de elementos individuales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3456360" y="986400"/>
            <a:ext cx="5185800" cy="54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CO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.align-self-start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.align-self-end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.align-self-center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.align-self-baseline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.align-self-stretch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.align-self-{breakpoint}-{value}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266;g1f213c8c16b_0_ 9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180" name="Google Shape;267;g1f213c8c16b_0_ 1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1" name="Google Shape;268;g1f213c8c16b_0_ 10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82" name="Google Shape;269;g1f213c8c16b_0_ 10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83" name="Google Shape;287;g1f213c8c16b_0_ 10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84" name="Google Shape;288;g1f213c8c16b_0_ 10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5" name="Google Shape;289;g1f213c8c16b_0_ 10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6" name="Google Shape;253;g1f213c8c16b_0_ 10"/>
          <p:cNvSpPr/>
          <p:nvPr/>
        </p:nvSpPr>
        <p:spPr>
          <a:xfrm>
            <a:off x="1440000" y="1080000"/>
            <a:ext cx="93585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/>
            <a:r>
              <a:rPr b="0" lang="zxx" sz="2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Auto margins y wrapping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277560" y="1089720"/>
            <a:ext cx="5185800" cy="54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3200" spc="-1" strike="noStrike">
                <a:solidFill>
                  <a:srgbClr val="ffffff"/>
                </a:solidFill>
                <a:latin typeface="Arial"/>
              </a:rPr>
              <a:t>Margin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.mr-auto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.ml-auto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.mb-auto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.mt-auto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5935320" y="1262160"/>
            <a:ext cx="5185800" cy="54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3200" spc="-1" strike="noStrike">
                <a:solidFill>
                  <a:srgbClr val="ffffff"/>
                </a:solidFill>
                <a:latin typeface="Arial"/>
              </a:rPr>
              <a:t>Wrapping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-179640"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flex-nowrap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.flex-wrap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.flex-wrap-reverse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.flex-{breakpoint}-nowrap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.flex-{breakpoint}-wrap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.flex-{breakpoint}-wrap-reverse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266;g1f213c8c16b_0_ 10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190" name="Google Shape;267;g1f213c8c16b_0_ 1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1" name="Google Shape;268;g1f213c8c16b_0_ 11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92" name="Google Shape;269;g1f213c8c16b_0_ 11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93" name="Google Shape;287;g1f213c8c16b_0_ 11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94" name="Google Shape;288;g1f213c8c16b_0_ 11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5" name="Google Shape;289;g1f213c8c16b_0_ 11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6" name="Google Shape;253;g1f213c8c16b_0_ 11"/>
          <p:cNvSpPr/>
          <p:nvPr/>
        </p:nvSpPr>
        <p:spPr>
          <a:xfrm>
            <a:off x="1440000" y="1080000"/>
            <a:ext cx="93585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/>
            <a:r>
              <a:rPr b="0" lang="zxx" sz="2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Orden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3525480" y="470160"/>
            <a:ext cx="5185800" cy="54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.order-{number}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.order-first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.order-last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.order-{breakpoint}-{number}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.order-{breakpoint}-first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.order-{breakpoint}-last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266;g1f213c8c16b_0_ 12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199" name="Google Shape;267;g1f213c8c16b_0_ 1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0" name="Google Shape;268;g1f213c8c16b_0_ 12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01" name="Google Shape;269;g1f213c8c16b_0_ 12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202" name="Google Shape;287;g1f213c8c16b_0_ 12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203" name="Google Shape;288;g1f213c8c16b_0_ 12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4" name="Google Shape;289;g1f213c8c16b_0_ 12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5" name="Google Shape;253;g1f213c8c16b_0_ 12"/>
          <p:cNvSpPr/>
          <p:nvPr/>
        </p:nvSpPr>
        <p:spPr>
          <a:xfrm>
            <a:off x="1440000" y="1080000"/>
            <a:ext cx="93585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/>
            <a:r>
              <a:rPr b="0" lang="zxx" sz="2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Navegación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6"/>
          <a:stretch/>
        </p:blipFill>
        <p:spPr>
          <a:xfrm>
            <a:off x="256320" y="2934360"/>
            <a:ext cx="5443920" cy="2219040"/>
          </a:xfrm>
          <a:prstGeom prst="rect">
            <a:avLst/>
          </a:prstGeom>
          <a:ln w="0">
            <a:noFill/>
          </a:ln>
        </p:spPr>
      </p:pic>
      <p:sp>
        <p:nvSpPr>
          <p:cNvPr id="207" name=""/>
          <p:cNvSpPr txBox="1"/>
          <p:nvPr/>
        </p:nvSpPr>
        <p:spPr>
          <a:xfrm>
            <a:off x="6261120" y="1840680"/>
            <a:ext cx="5372280" cy="36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.navbar-expand-{breakpoint}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.navbar-light/.navbar-dark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.fixed-top/.fixed-bottom/.sticky-top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v.navbar-brand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.navbar-nav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.navbar-toggler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.navbar-text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Dropdowns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66;g1f213c8c16b_0_ 13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209" name="Google Shape;267;g1f213c8c16b_0_ 13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0" name="Google Shape;268;g1f213c8c16b_0_ 13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11" name="Google Shape;269;g1f213c8c16b_0_ 13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212" name="Google Shape;287;g1f213c8c16b_0_ 13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213" name="Google Shape;288;g1f213c8c16b_0_ 13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4" name="Google Shape;289;g1f213c8c16b_0_ 13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15" name="Google Shape;253;g1f213c8c16b_0_ 13"/>
          <p:cNvSpPr/>
          <p:nvPr/>
        </p:nvSpPr>
        <p:spPr>
          <a:xfrm>
            <a:off x="1440000" y="1080000"/>
            <a:ext cx="93585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/>
            <a:r>
              <a:rPr b="0" lang="zxx" sz="2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Botones y grupos de botones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783720" y="2360160"/>
            <a:ext cx="5185800" cy="44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.btn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.btn-primary, .btn-secondary, .btn-success, .btn-danger, .btn-warning, .btn-info, .btn-light, .btn-dark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.btn-outline-*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ffff"/>
                </a:solidFill>
                <a:latin typeface="Arial"/>
              </a:rPr>
              <a:t>Tamaño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.btn-lg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.btn-sm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7409160" y="2567520"/>
            <a:ext cx="2992680" cy="341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ffff"/>
                </a:solidFill>
                <a:latin typeface="Arial"/>
              </a:rPr>
              <a:t>Estados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:hover, :focus,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.active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.disabled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s-CO" sz="2600" spc="-1" strike="noStrike">
                <a:solidFill>
                  <a:srgbClr val="ffffff"/>
                </a:solidFill>
                <a:latin typeface="Arial"/>
              </a:rPr>
              <a:t>Grupos de botones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.btn-group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.btn-group-vertical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.btn-toolbar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66;g1f213c8c16b_0_ 15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219" name="Google Shape;267;g1f213c8c16b_0_ 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0" name="Google Shape;268;g1f213c8c16b_0_ 15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21" name="Google Shape;269;g1f213c8c16b_0_ 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222" name="Google Shape;287;g1f213c8c16b_0_ 15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223" name="Google Shape;288;g1f213c8c16b_0_ 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4" name="Google Shape;289;g1f213c8c16b_0_ 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25" name="Google Shape;253;g1f213c8c16b_0_ 15"/>
          <p:cNvSpPr/>
          <p:nvPr/>
        </p:nvSpPr>
        <p:spPr>
          <a:xfrm>
            <a:off x="1440000" y="1080000"/>
            <a:ext cx="93585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/>
            <a:r>
              <a:rPr b="0" lang="zxx" sz="24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Formularios y controles de formulario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3411720" y="2360160"/>
            <a:ext cx="5185800" cy="405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..form-group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.form-control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.form-label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ffff"/>
                </a:solidFill>
                <a:latin typeface="Arial"/>
              </a:rPr>
              <a:t>Validación de formularios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.is-valid/.is-invalid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.valid-feedback/.invalid-feedback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.form-check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.custom-control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.input-group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66;g1f213c8c16b_0_ 16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228" name="Google Shape;267;g1f213c8c16b_0_ 16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9" name="Google Shape;268;g1f213c8c16b_0_ 16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30" name="Google Shape;269;g1f213c8c16b_0_ 16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231" name="Google Shape;287;g1f213c8c16b_0_ 16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232" name="Google Shape;288;g1f213c8c16b_0_ 16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3" name="Google Shape;289;g1f213c8c16b_0_ 16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34" name="Google Shape;253;g1f213c8c16b_0_ 16"/>
          <p:cNvSpPr/>
          <p:nvPr/>
        </p:nvSpPr>
        <p:spPr>
          <a:xfrm>
            <a:off x="1440000" y="1080000"/>
            <a:ext cx="93585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/>
            <a:r>
              <a:rPr b="0" lang="zxx" sz="24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Tarjetas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3538080" y="1668240"/>
            <a:ext cx="5185800" cy="516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.card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.card-body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.card-title, .card-subtitle, .card-text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.card-link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ffff"/>
                </a:solidFill>
                <a:latin typeface="Arial"/>
              </a:rPr>
              <a:t>Componentes adicionales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.card-header, .card-footer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.card-img-top, .card-img-bottom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.card-img-overlay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ffff"/>
                </a:solidFill>
                <a:latin typeface="Arial"/>
              </a:rPr>
              <a:t>Grupos y columnas de tarjetas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.card-group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.card-deck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.card-columns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66;g1f213c8c16b_0_ 17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237" name="Google Shape;267;g1f213c8c16b_0_ 17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8" name="Google Shape;268;g1f213c8c16b_0_ 17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39" name="Google Shape;269;g1f213c8c16b_0_ 17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240" name="Google Shape;287;g1f213c8c16b_0_ 17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241" name="Google Shape;288;g1f213c8c16b_0_ 17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2" name="Google Shape;289;g1f213c8c16b_0_ 17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43" name="Google Shape;253;g1f213c8c16b_0_ 17"/>
          <p:cNvSpPr/>
          <p:nvPr/>
        </p:nvSpPr>
        <p:spPr>
          <a:xfrm>
            <a:off x="1440000" y="1080000"/>
            <a:ext cx="93585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/>
            <a:r>
              <a:rPr b="0" lang="zxx" sz="24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Modals y dropdowns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336240" y="1329480"/>
            <a:ext cx="5185800" cy="391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.modal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.modal-dialog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.modal-content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.modal-header,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.modal-body, .modal-footer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6189480" y="1501560"/>
            <a:ext cx="5185800" cy="391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.dropdown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.dropdown-toggle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.dropdown-menu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.dropdown-item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336600" y="1329480"/>
            <a:ext cx="5185800" cy="391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.modal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.modal-dialog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.modal-content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.modal-header,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.modal-body, .modal-footer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105;g1f213c8c16b_0_15"/>
          <p:cNvGrpSpPr/>
          <p:nvPr/>
        </p:nvGrpSpPr>
        <p:grpSpPr>
          <a:xfrm>
            <a:off x="0" y="0"/>
            <a:ext cx="12189960" cy="6855840"/>
            <a:chOff x="0" y="0"/>
            <a:chExt cx="12189960" cy="6855840"/>
          </a:xfrm>
        </p:grpSpPr>
        <p:pic>
          <p:nvPicPr>
            <p:cNvPr id="64" name="Google Shape;106;g1f213c8c16b_0_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Google Shape;107;g1f213c8c16b_0_1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66" name="Google Shape;108;g1f213c8c16b_0_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sp>
        <p:nvSpPr>
          <p:cNvPr id="67" name="Google Shape;109;g1f213c8c16b_0_15"/>
          <p:cNvSpPr/>
          <p:nvPr/>
        </p:nvSpPr>
        <p:spPr>
          <a:xfrm>
            <a:off x="2753640" y="1352160"/>
            <a:ext cx="71049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5000" spc="-1" strike="noStrike">
                <a:solidFill>
                  <a:srgbClr val="d2a6ff"/>
                </a:solidFill>
                <a:latin typeface="Arial"/>
                <a:ea typeface="Arial"/>
              </a:rPr>
              <a:t>Tabla de contenidos</a:t>
            </a:r>
            <a:endParaRPr b="0" lang="es-CO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10;g1f213c8c16b_0_15"/>
          <p:cNvSpPr/>
          <p:nvPr/>
        </p:nvSpPr>
        <p:spPr>
          <a:xfrm>
            <a:off x="3476160" y="2461320"/>
            <a:ext cx="788040" cy="788040"/>
          </a:xfrm>
          <a:prstGeom prst="ellipse">
            <a:avLst/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111;g1f213c8c16b_0_15"/>
          <p:cNvSpPr/>
          <p:nvPr/>
        </p:nvSpPr>
        <p:spPr>
          <a:xfrm>
            <a:off x="3476160" y="3603960"/>
            <a:ext cx="788040" cy="788040"/>
          </a:xfrm>
          <a:prstGeom prst="ellipse">
            <a:avLst/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oogle Shape;112;g1f213c8c16b_0_15"/>
          <p:cNvSpPr/>
          <p:nvPr/>
        </p:nvSpPr>
        <p:spPr>
          <a:xfrm>
            <a:off x="3476160" y="4757760"/>
            <a:ext cx="788040" cy="788040"/>
          </a:xfrm>
          <a:prstGeom prst="ellipse">
            <a:avLst/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Google Shape;113;g1f213c8c16b_0_15"/>
          <p:cNvSpPr/>
          <p:nvPr/>
        </p:nvSpPr>
        <p:spPr>
          <a:xfrm>
            <a:off x="4630320" y="2580840"/>
            <a:ext cx="4188960" cy="65844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14;g1f213c8c16b_0_15"/>
          <p:cNvSpPr/>
          <p:nvPr/>
        </p:nvSpPr>
        <p:spPr>
          <a:xfrm>
            <a:off x="4630320" y="3668760"/>
            <a:ext cx="4188960" cy="65844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15;g1f213c8c16b_0_15"/>
          <p:cNvSpPr/>
          <p:nvPr/>
        </p:nvSpPr>
        <p:spPr>
          <a:xfrm>
            <a:off x="4630320" y="4822560"/>
            <a:ext cx="4188960" cy="65844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6;g1f213c8c16b_0_15"/>
          <p:cNvSpPr/>
          <p:nvPr/>
        </p:nvSpPr>
        <p:spPr>
          <a:xfrm>
            <a:off x="3587040" y="2520000"/>
            <a:ext cx="58464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1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17;g1f213c8c16b_0_15"/>
          <p:cNvSpPr/>
          <p:nvPr/>
        </p:nvSpPr>
        <p:spPr>
          <a:xfrm>
            <a:off x="3594960" y="3687480"/>
            <a:ext cx="58464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2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18;g1f213c8c16b_0_15"/>
          <p:cNvSpPr/>
          <p:nvPr/>
        </p:nvSpPr>
        <p:spPr>
          <a:xfrm>
            <a:off x="3578040" y="4822560"/>
            <a:ext cx="58464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3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19;g1f213c8c16b_0_15"/>
          <p:cNvSpPr/>
          <p:nvPr/>
        </p:nvSpPr>
        <p:spPr>
          <a:xfrm>
            <a:off x="4815360" y="2582640"/>
            <a:ext cx="37929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26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Introducción React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20;g1f213c8c16b_0_15"/>
          <p:cNvSpPr/>
          <p:nvPr/>
        </p:nvSpPr>
        <p:spPr>
          <a:xfrm>
            <a:off x="4828320" y="3687480"/>
            <a:ext cx="37929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24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JSX, Node.js, NPM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21;g1f213c8c16b_0_15"/>
          <p:cNvSpPr/>
          <p:nvPr/>
        </p:nvSpPr>
        <p:spPr>
          <a:xfrm>
            <a:off x="4862520" y="4844880"/>
            <a:ext cx="37929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2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Props, eventos,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0" name="Google Shape;122;g1f213c8c16b_0_15"/>
          <p:cNvCxnSpPr>
            <a:stCxn id="68" idx="4"/>
            <a:endCxn id="69" idx="0"/>
          </p:cNvCxnSpPr>
          <p:nvPr/>
        </p:nvCxnSpPr>
        <p:spPr>
          <a:xfrm>
            <a:off x="3870360" y="3249360"/>
            <a:ext cx="360" cy="354960"/>
          </a:xfrm>
          <a:prstGeom prst="straightConnector1">
            <a:avLst/>
          </a:prstGeom>
          <a:ln w="38160">
            <a:solidFill>
              <a:srgbClr val="d2a6ff"/>
            </a:solidFill>
            <a:miter/>
          </a:ln>
        </p:spPr>
      </p:cxnSp>
      <p:cxnSp>
        <p:nvCxnSpPr>
          <p:cNvPr id="81" name="Google Shape;123;g1f213c8c16b_0_15"/>
          <p:cNvCxnSpPr>
            <a:stCxn id="75" idx="2"/>
          </p:cNvCxnSpPr>
          <p:nvPr/>
        </p:nvCxnSpPr>
        <p:spPr>
          <a:xfrm>
            <a:off x="3887280" y="4387320"/>
            <a:ext cx="3240" cy="354960"/>
          </a:xfrm>
          <a:prstGeom prst="straightConnector1">
            <a:avLst/>
          </a:prstGeom>
          <a:ln w="38160">
            <a:solidFill>
              <a:srgbClr val="d2a6ff"/>
            </a:solidFill>
            <a:miter/>
          </a:ln>
        </p:spPr>
      </p:cxnSp>
      <p:grpSp>
        <p:nvGrpSpPr>
          <p:cNvPr id="82" name="Google Shape;124;g1f213c8c16b_0_15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83" name="Google Shape;125;g1f213c8c16b_0_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4" name="Google Shape;126;g1f213c8c16b_0_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66;g1f213c8c16b_0_ 18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248" name="Google Shape;267;g1f213c8c16b_0_ 18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9" name="Google Shape;268;g1f213c8c16b_0_ 18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50" name="Google Shape;269;g1f213c8c16b_0_ 18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251" name="Google Shape;287;g1f213c8c16b_0_ 18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252" name="Google Shape;288;g1f213c8c16b_0_ 18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3" name="Google Shape;289;g1f213c8c16b_0_ 18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54" name="Google Shape;253;g1f213c8c16b_0_ 18"/>
          <p:cNvSpPr/>
          <p:nvPr/>
        </p:nvSpPr>
        <p:spPr>
          <a:xfrm>
            <a:off x="1440000" y="1080000"/>
            <a:ext cx="93585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/>
            <a:r>
              <a:rPr b="0" lang="zxx" sz="24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Carousels y accordions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6350040" y="2086920"/>
            <a:ext cx="5185800" cy="391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.accordion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.collapse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.card: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520200" y="2018160"/>
            <a:ext cx="5185800" cy="391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.carousel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.carousel-inner 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.carousel-item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.carousel-control-prev, .carousel-control-next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600" spc="-1" strike="noStrike">
                <a:solidFill>
                  <a:srgbClr val="ff4000"/>
                </a:solidFill>
                <a:latin typeface="Arial"/>
              </a:rPr>
              <a:t>.carousel-indicators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66;g1f213c8c16b_0_ 20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258" name="Google Shape;267;g1f213c8c16b_0_ 2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9" name="Google Shape;268;g1f213c8c16b_0_ 20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60" name="Google Shape;269;g1f213c8c16b_0_ 20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261" name="Google Shape;287;g1f213c8c16b_0_ 20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262" name="Google Shape;288;g1f213c8c16b_0_ 20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3" name="Google Shape;289;g1f213c8c16b_0_ 20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64" name="Google Shape;253;g1f213c8c16b_0_ 20"/>
          <p:cNvSpPr/>
          <p:nvPr/>
        </p:nvSpPr>
        <p:spPr>
          <a:xfrm>
            <a:off x="1440000" y="1080000"/>
            <a:ext cx="93585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/>
            <a:r>
              <a:rPr b="0" lang="zxx" sz="24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Utilidades de Bootstrap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6"/>
          <a:stretch/>
        </p:blipFill>
        <p:spPr>
          <a:xfrm>
            <a:off x="2670840" y="1420560"/>
            <a:ext cx="7143480" cy="3333240"/>
          </a:xfrm>
          <a:prstGeom prst="rect">
            <a:avLst/>
          </a:prstGeom>
          <a:ln w="0">
            <a:noFill/>
          </a:ln>
        </p:spPr>
      </p:pic>
      <p:sp>
        <p:nvSpPr>
          <p:cNvPr id="266" name=""/>
          <p:cNvSpPr txBox="1"/>
          <p:nvPr/>
        </p:nvSpPr>
        <p:spPr>
          <a:xfrm>
            <a:off x="-68760" y="4911480"/>
            <a:ext cx="12118680" cy="187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{property}{sides}-{size} / {property}{sides}-{breakpoint}-{size}</a:t>
            </a:r>
            <a:br>
              <a:rPr sz="2100"/>
            </a:br>
            <a:br>
              <a:rPr sz="2100"/>
            </a:br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.mt-3: margin-top con tamaño 3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.px-4: padding horizontal (izquierda y derecha) con tamaño 4 </a:t>
            </a:r>
            <a:endParaRPr b="0" lang="es-CO" sz="21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.my-auto: margin vertical automático </a:t>
            </a:r>
            <a:endParaRPr b="0" lang="es-CO" sz="21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.mt-md-5: margin-top con tamaño 5 Responsivo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6;g1f213c8c16b_0_ 19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268" name="Google Shape;267;g1f213c8c16b_0_ 19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9" name="Google Shape;268;g1f213c8c16b_0_ 19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70" name="Google Shape;269;g1f213c8c16b_0_ 19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271" name="Google Shape;287;g1f213c8c16b_0_ 19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272" name="Google Shape;288;g1f213c8c16b_0_ 19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3" name="Google Shape;289;g1f213c8c16b_0_ 19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74" name="Google Shape;253;g1f213c8c16b_0_ 19"/>
          <p:cNvSpPr/>
          <p:nvPr/>
        </p:nvSpPr>
        <p:spPr>
          <a:xfrm>
            <a:off x="1440000" y="1080000"/>
            <a:ext cx="93585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/>
            <a:r>
              <a:rPr b="0" lang="zxx" sz="24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Bordes y Sombras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906480" y="1882080"/>
            <a:ext cx="12118680" cy="455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2100" spc="-1" strike="noStrike">
                <a:solidFill>
                  <a:srgbClr val="ff4000"/>
                </a:solidFill>
                <a:latin typeface="Arial"/>
              </a:rPr>
              <a:t>Bordes: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.border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.border-{side}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.border-0: Elimina todos los bordes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.border-{color}: Cambia el color del borde (primary, secondary, success, etc.)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.rounded: Añade bordes redondeados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.rounded-{size}: Controla el radio de los bordes (sm, lg, circle, pill)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4000"/>
                </a:solidFill>
                <a:latin typeface="Arial"/>
              </a:rPr>
              <a:t>Sombras:</a:t>
            </a:r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.shadow: Añade una sombra suave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.shadow-sm: Sombra pequeña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.shadow-lg: Sombra grande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.shadow-none: Elimina la sombra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66;g1f213c8c16b_0_ 21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277" name="Google Shape;267;g1f213c8c16b_0_ 2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8" name="Google Shape;268;g1f213c8c16b_0_ 21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79" name="Google Shape;269;g1f213c8c16b_0_ 21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280" name="Google Shape;287;g1f213c8c16b_0_ 21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281" name="Google Shape;288;g1f213c8c16b_0_ 21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2" name="Google Shape;289;g1f213c8c16b_0_ 21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83" name="Google Shape;253;g1f213c8c16b_0_ 21"/>
          <p:cNvSpPr/>
          <p:nvPr/>
        </p:nvSpPr>
        <p:spPr>
          <a:xfrm>
            <a:off x="1440000" y="1080000"/>
            <a:ext cx="93585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/>
            <a:r>
              <a:rPr b="0" lang="zxx" sz="24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Color y Fondo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906480" y="1882080"/>
            <a:ext cx="12118680" cy="336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2100" spc="-1" strike="noStrike">
                <a:solidFill>
                  <a:srgbClr val="ff4000"/>
                </a:solidFill>
                <a:latin typeface="Arial"/>
              </a:rPr>
              <a:t>Colores de texto: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.text-{color}: Cambia el color del texto (primary, secondary, success, etc.)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4000"/>
                </a:solidFill>
                <a:latin typeface="Arial"/>
              </a:rPr>
              <a:t>Colores de fondo:</a:t>
            </a:r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.bg-{color}: Cambia el color de fondo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4000"/>
                </a:solidFill>
                <a:latin typeface="Arial"/>
              </a:rPr>
              <a:t>Opacidad:</a:t>
            </a:r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.opacity-{value}: Controla la opacidad (25, 50, 75, 100)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4000"/>
                </a:solidFill>
                <a:latin typeface="Arial"/>
              </a:rPr>
              <a:t>Gradientes: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.bg-gradient: Añade un gradiente suave al fondo cuando se usa con .bg-{color}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66;g1f213c8c16b_0_ 22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286" name="Google Shape;267;g1f213c8c16b_0_ 2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7" name="Google Shape;268;g1f213c8c16b_0_ 22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88" name="Google Shape;269;g1f213c8c16b_0_ 22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289" name="Google Shape;287;g1f213c8c16b_0_ 22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290" name="Google Shape;288;g1f213c8c16b_0_ 22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1" name="Google Shape;289;g1f213c8c16b_0_ 22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92" name="Google Shape;253;g1f213c8c16b_0_ 22"/>
          <p:cNvSpPr/>
          <p:nvPr/>
        </p:nvSpPr>
        <p:spPr>
          <a:xfrm>
            <a:off x="1440000" y="1080000"/>
            <a:ext cx="935856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zxx" sz="24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Utilidades de texto y tipografía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825840" y="1446120"/>
            <a:ext cx="10420200" cy="514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4000"/>
                </a:solidFill>
                <a:latin typeface="Arial"/>
              </a:rPr>
              <a:t>Alineación de texto: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.text-{alignment}: Alinea el texto (start, center, end)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.text-{breakpoint}-{alignment}: Alineación responsiva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4000"/>
                </a:solidFill>
                <a:latin typeface="Arial"/>
              </a:rPr>
              <a:t>Transformación de texto: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.text-uppercase, .text-lowercase, .text-capitalize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4000"/>
                </a:solidFill>
                <a:latin typeface="Arial"/>
              </a:rPr>
              <a:t>Estilo de fuente:</a:t>
            </a:r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.font-weight-{weight}: Controla el peso de la fuente (bold, normal, light)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.font-italic: Aplica estilo itálico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4000"/>
                </a:solidFill>
                <a:latin typeface="Arial"/>
              </a:rPr>
              <a:t>Tamaño de texto:</a:t>
            </a:r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.fs-1 a .fs-6: Tamaños de fuente predefinidos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4000"/>
                </a:solidFill>
                <a:latin typeface="Arial"/>
              </a:rPr>
              <a:t>Salto de línea: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.text-wrap, .text-nowrap: Controla el comportamiento de salto de línea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66;g1f213c8c16b_0_ 23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295" name="Google Shape;267;g1f213c8c16b_0_ 23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6" name="Google Shape;268;g1f213c8c16b_0_ 23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97" name="Google Shape;269;g1f213c8c16b_0_ 23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298" name="Google Shape;287;g1f213c8c16b_0_ 23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299" name="Google Shape;288;g1f213c8c16b_0_ 23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0" name="Google Shape;289;g1f213c8c16b_0_ 23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01" name="Google Shape;253;g1f213c8c16b_0_ 23"/>
          <p:cNvSpPr/>
          <p:nvPr/>
        </p:nvSpPr>
        <p:spPr>
          <a:xfrm>
            <a:off x="1440000" y="1080000"/>
            <a:ext cx="93585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zxx" sz="2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Utilidades de display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825840" y="1446120"/>
            <a:ext cx="10420200" cy="425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4000"/>
                </a:solidFill>
                <a:latin typeface="Arial"/>
              </a:rPr>
              <a:t>Clases de display: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.d-{value}: Establece la propiedad display (none, inline, inline-block, block, table, flex, inline-flex)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.d-{breakpoint}-{value}: Control responsivo del display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4000"/>
                </a:solidFill>
                <a:latin typeface="Arial"/>
              </a:rPr>
              <a:t>Ocultar elementos: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.invisible: Oculta un elemento manteniendo su espacio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.visually-hidden: Oculta un elemento visualmente pero lo mantiene accesible para lectores de pantalla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4000"/>
                </a:solidFill>
                <a:latin typeface="Arial"/>
              </a:rPr>
              <a:t>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4000"/>
                </a:solidFill>
                <a:latin typeface="Arial"/>
              </a:rPr>
              <a:t>Utilidades de impresión:</a:t>
            </a:r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.d-print-{value}: Controla cómo se muestran los elementos al imprimir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266;g1f213c8c16b_0_ 24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304" name="Google Shape;267;g1f213c8c16b_0_ 24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5" name="Google Shape;268;g1f213c8c16b_0_ 24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06" name="Google Shape;269;g1f213c8c16b_0_ 24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307" name="Google Shape;287;g1f213c8c16b_0_ 24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308" name="Google Shape;288;g1f213c8c16b_0_ 24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9" name="Google Shape;289;g1f213c8c16b_0_ 24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0" name="Google Shape;253;g1f213c8c16b_0_ 24"/>
          <p:cNvSpPr/>
          <p:nvPr/>
        </p:nvSpPr>
        <p:spPr>
          <a:xfrm>
            <a:off x="1440000" y="1080000"/>
            <a:ext cx="93585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zxx" sz="2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Utilidades de display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825840" y="1446120"/>
            <a:ext cx="10420200" cy="425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4000"/>
                </a:solidFill>
                <a:latin typeface="Arial"/>
              </a:rPr>
              <a:t>Clases de display: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.d-{value}: Establece la propiedad display (none, inline, inline-block, block, table, flex, inline-flex)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.d-{breakpoint}-{value}: Control responsivo del display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4000"/>
                </a:solidFill>
                <a:latin typeface="Arial"/>
              </a:rPr>
              <a:t>Ocultar elementos: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.invisible: Oculta un elemento manteniendo su espacio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.visually-hidden: Oculta un elemento visualmente pero lo mantiene accesible para lectores de pantalla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4000"/>
                </a:solidFill>
                <a:latin typeface="Arial"/>
              </a:rPr>
              <a:t>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4000"/>
                </a:solidFill>
                <a:latin typeface="Arial"/>
              </a:rPr>
              <a:t>Utilidades de impresión:</a:t>
            </a:r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2100" spc="-1" strike="noStrike">
                <a:solidFill>
                  <a:srgbClr val="ffffff"/>
                </a:solidFill>
                <a:latin typeface="Arial"/>
              </a:rPr>
              <a:t>.d-print-{value}: Controla cómo se muestran los elementos al imprimir </a:t>
            </a:r>
            <a:endParaRPr b="0" lang="es-CO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266;g1f213c8c16b_0_ 25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313" name="Google Shape;267;g1f213c8c16b_0_ 2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4" name="Google Shape;268;g1f213c8c16b_0_ 25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15" name="Google Shape;269;g1f213c8c16b_0_ 2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316" name="Google Shape;287;g1f213c8c16b_0_ 25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317" name="Google Shape;288;g1f213c8c16b_0_ 2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8" name="Google Shape;289;g1f213c8c16b_0_ 2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9" name="Google Shape;253;g1f213c8c16b_0_ 25"/>
          <p:cNvSpPr/>
          <p:nvPr/>
        </p:nvSpPr>
        <p:spPr>
          <a:xfrm>
            <a:off x="1440000" y="1080000"/>
            <a:ext cx="93585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zxx" sz="2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Bootstrap en React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6"/>
          <a:stretch/>
        </p:blipFill>
        <p:spPr>
          <a:xfrm>
            <a:off x="3150360" y="4145040"/>
            <a:ext cx="6552720" cy="2428560"/>
          </a:xfrm>
          <a:prstGeom prst="rect">
            <a:avLst/>
          </a:prstGeom>
          <a:ln w="0">
            <a:noFill/>
          </a:ln>
        </p:spPr>
      </p:pic>
      <p:pic>
        <p:nvPicPr>
          <p:cNvPr id="321" name="" descr=""/>
          <p:cNvPicPr/>
          <p:nvPr/>
        </p:nvPicPr>
        <p:blipFill>
          <a:blip r:embed="rId7"/>
          <a:stretch/>
        </p:blipFill>
        <p:spPr>
          <a:xfrm>
            <a:off x="3230640" y="2160360"/>
            <a:ext cx="6552720" cy="475920"/>
          </a:xfrm>
          <a:prstGeom prst="rect">
            <a:avLst/>
          </a:prstGeom>
          <a:ln w="0">
            <a:noFill/>
          </a:ln>
        </p:spPr>
      </p:pic>
      <p:pic>
        <p:nvPicPr>
          <p:cNvPr id="322" name="" descr=""/>
          <p:cNvPicPr/>
          <p:nvPr/>
        </p:nvPicPr>
        <p:blipFill>
          <a:blip r:embed="rId8"/>
          <a:stretch/>
        </p:blipFill>
        <p:spPr>
          <a:xfrm>
            <a:off x="3207600" y="3216240"/>
            <a:ext cx="6552720" cy="47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11;g1f213c8c16b_0_211" descr=""/>
          <p:cNvPicPr/>
          <p:nvPr/>
        </p:nvPicPr>
        <p:blipFill>
          <a:blip r:embed="rId1"/>
          <a:stretch/>
        </p:blipFill>
        <p:spPr>
          <a:xfrm>
            <a:off x="3965040" y="4641120"/>
            <a:ext cx="4087800" cy="1335240"/>
          </a:xfrm>
          <a:prstGeom prst="rect">
            <a:avLst/>
          </a:prstGeom>
          <a:ln w="0">
            <a:noFill/>
          </a:ln>
        </p:spPr>
      </p:pic>
      <p:sp>
        <p:nvSpPr>
          <p:cNvPr id="324" name="Google Shape;312;g1f213c8c16b_0_211"/>
          <p:cNvSpPr/>
          <p:nvPr/>
        </p:nvSpPr>
        <p:spPr>
          <a:xfrm>
            <a:off x="1228680" y="585000"/>
            <a:ext cx="956448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7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LOGOS:</a:t>
            </a:r>
            <a:endParaRPr b="0" lang="es-CO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5" name="Google Shape;313;g1f213c8c16b_0_211" descr=""/>
          <p:cNvPicPr/>
          <p:nvPr/>
        </p:nvPicPr>
        <p:blipFill>
          <a:blip r:embed="rId2"/>
          <a:srcRect l="8004" t="20494" r="6931" b="16482"/>
          <a:stretch/>
        </p:blipFill>
        <p:spPr>
          <a:xfrm>
            <a:off x="4869360" y="2808000"/>
            <a:ext cx="2450880" cy="869400"/>
          </a:xfrm>
          <a:prstGeom prst="rect">
            <a:avLst/>
          </a:prstGeom>
          <a:ln w="0">
            <a:noFill/>
          </a:ln>
        </p:spPr>
      </p:pic>
      <p:pic>
        <p:nvPicPr>
          <p:cNvPr id="326" name="Google Shape;314;g1f213c8c16b_0_211" descr=""/>
          <p:cNvPicPr/>
          <p:nvPr/>
        </p:nvPicPr>
        <p:blipFill>
          <a:blip r:embed="rId3"/>
          <a:stretch/>
        </p:blipFill>
        <p:spPr>
          <a:xfrm>
            <a:off x="1228680" y="2808000"/>
            <a:ext cx="1852920" cy="644400"/>
          </a:xfrm>
          <a:prstGeom prst="rect">
            <a:avLst/>
          </a:prstGeom>
          <a:ln w="0">
            <a:noFill/>
          </a:ln>
        </p:spPr>
      </p:pic>
      <p:pic>
        <p:nvPicPr>
          <p:cNvPr id="327" name="Google Shape;315;g1f213c8c16b_0_211" descr=""/>
          <p:cNvPicPr/>
          <p:nvPr/>
        </p:nvPicPr>
        <p:blipFill>
          <a:blip r:embed="rId4"/>
          <a:stretch/>
        </p:blipFill>
        <p:spPr>
          <a:xfrm>
            <a:off x="8579880" y="2695680"/>
            <a:ext cx="2025360" cy="1094400"/>
          </a:xfrm>
          <a:prstGeom prst="rect">
            <a:avLst/>
          </a:prstGeom>
          <a:ln w="0">
            <a:noFill/>
          </a:ln>
        </p:spPr>
      </p:pic>
      <p:pic>
        <p:nvPicPr>
          <p:cNvPr id="328" name="Google Shape;316;g1f213c8c16b_0_211" descr=""/>
          <p:cNvPicPr/>
          <p:nvPr/>
        </p:nvPicPr>
        <p:blipFill>
          <a:blip r:embed="rId5"/>
          <a:stretch/>
        </p:blipFill>
        <p:spPr>
          <a:xfrm>
            <a:off x="597600" y="398520"/>
            <a:ext cx="1085760" cy="377280"/>
          </a:xfrm>
          <a:prstGeom prst="rect">
            <a:avLst/>
          </a:prstGeom>
          <a:ln w="0">
            <a:noFill/>
          </a:ln>
        </p:spPr>
      </p:pic>
      <p:pic>
        <p:nvPicPr>
          <p:cNvPr id="329" name="Google Shape;317;g1f213c8c16b_0_211" descr=""/>
          <p:cNvPicPr/>
          <p:nvPr/>
        </p:nvPicPr>
        <p:blipFill>
          <a:blip r:embed="rId6"/>
          <a:stretch/>
        </p:blipFill>
        <p:spPr>
          <a:xfrm>
            <a:off x="10002240" y="199800"/>
            <a:ext cx="1422000" cy="76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23;g1f213c8c16b_0_222"/>
          <p:cNvGrpSpPr/>
          <p:nvPr/>
        </p:nvGrpSpPr>
        <p:grpSpPr>
          <a:xfrm>
            <a:off x="0" y="0"/>
            <a:ext cx="12189960" cy="6855840"/>
            <a:chOff x="0" y="0"/>
            <a:chExt cx="12189960" cy="6855840"/>
          </a:xfrm>
        </p:grpSpPr>
        <p:pic>
          <p:nvPicPr>
            <p:cNvPr id="331" name="Google Shape;324;g1f213c8c16b_0_22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2" name="Google Shape;325;g1f213c8c16b_0_222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33" name="Google Shape;326;g1f213c8c16b_0_222" descr=""/>
          <p:cNvPicPr/>
          <p:nvPr/>
        </p:nvPicPr>
        <p:blipFill>
          <a:blip r:embed="rId3"/>
          <a:stretch/>
        </p:blipFill>
        <p:spPr>
          <a:xfrm>
            <a:off x="2340720" y="1970640"/>
            <a:ext cx="7508880" cy="2914200"/>
          </a:xfrm>
          <a:prstGeom prst="rect">
            <a:avLst/>
          </a:prstGeom>
          <a:ln w="0">
            <a:noFill/>
          </a:ln>
        </p:spPr>
      </p:pic>
      <p:pic>
        <p:nvPicPr>
          <p:cNvPr id="334" name="Google Shape;327;g1f213c8c16b_0_222" descr=""/>
          <p:cNvPicPr/>
          <p:nvPr/>
        </p:nvPicPr>
        <p:blipFill>
          <a:blip r:embed="rId4"/>
          <a:stretch/>
        </p:blipFill>
        <p:spPr>
          <a:xfrm>
            <a:off x="4592160" y="324000"/>
            <a:ext cx="3005280" cy="1438920"/>
          </a:xfrm>
          <a:prstGeom prst="rect">
            <a:avLst/>
          </a:prstGeom>
          <a:ln w="0">
            <a:noFill/>
          </a:ln>
        </p:spPr>
      </p:pic>
      <p:pic>
        <p:nvPicPr>
          <p:cNvPr id="335" name="Google Shape;328;g1f213c8c16b_0_222" descr=""/>
          <p:cNvPicPr/>
          <p:nvPr/>
        </p:nvPicPr>
        <p:blipFill>
          <a:blip r:embed="rId5"/>
          <a:stretch/>
        </p:blipFill>
        <p:spPr>
          <a:xfrm>
            <a:off x="9712800" y="5933520"/>
            <a:ext cx="2162880" cy="667440"/>
          </a:xfrm>
          <a:prstGeom prst="rect">
            <a:avLst/>
          </a:prstGeom>
          <a:ln w="0">
            <a:noFill/>
          </a:ln>
        </p:spPr>
      </p:pic>
      <p:grpSp>
        <p:nvGrpSpPr>
          <p:cNvPr id="336" name="Google Shape;329;g1f213c8c16b_0_222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337" name="Google Shape;330;g1f213c8c16b_0_222" descr=""/>
            <p:cNvPicPr/>
            <p:nvPr/>
          </p:nvPicPr>
          <p:blipFill>
            <a:blip r:embed="rId6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8" name="Google Shape;331;g1f213c8c16b_0_222" descr=""/>
            <p:cNvPicPr/>
            <p:nvPr/>
          </p:nvPicPr>
          <p:blipFill>
            <a:blip r:embed="rId7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266;g1f213c8c16b_0_ 2"/>
          <p:cNvGrpSpPr/>
          <p:nvPr/>
        </p:nvGrpSpPr>
        <p:grpSpPr>
          <a:xfrm>
            <a:off x="49320" y="0"/>
            <a:ext cx="12189960" cy="6855840"/>
            <a:chOff x="49320" y="0"/>
            <a:chExt cx="12189960" cy="6855840"/>
          </a:xfrm>
        </p:grpSpPr>
        <p:pic>
          <p:nvPicPr>
            <p:cNvPr id="86" name="Google Shape;267;g1f213c8c16b_0_ 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7" name="Google Shape;268;g1f213c8c16b_0_ 2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960" cy="6855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88" name="Google Shape;269;g1f213c8c16b_0_ 2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120" cy="1118520"/>
          </a:xfrm>
          <a:prstGeom prst="rect">
            <a:avLst/>
          </a:prstGeom>
          <a:ln w="0">
            <a:noFill/>
          </a:ln>
        </p:spPr>
      </p:pic>
      <p:grpSp>
        <p:nvGrpSpPr>
          <p:cNvPr id="89" name="Google Shape;287;g1f213c8c16b_0_ 2"/>
          <p:cNvGrpSpPr/>
          <p:nvPr/>
        </p:nvGrpSpPr>
        <p:grpSpPr>
          <a:xfrm>
            <a:off x="626400" y="254520"/>
            <a:ext cx="11249280" cy="981000"/>
            <a:chOff x="626400" y="254520"/>
            <a:chExt cx="11249280" cy="981000"/>
          </a:xfrm>
        </p:grpSpPr>
        <p:pic>
          <p:nvPicPr>
            <p:cNvPr id="90" name="Google Shape;288;g1f213c8c16b_0_ 2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840" cy="98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Google Shape;289;g1f213c8c16b_0_ 2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720" cy="522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2" name="Google Shape;253;g1f213c8c16b_0_ 2"/>
          <p:cNvSpPr/>
          <p:nvPr/>
        </p:nvSpPr>
        <p:spPr>
          <a:xfrm>
            <a:off x="1440000" y="1080000"/>
            <a:ext cx="935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6"/>
          <a:stretch/>
        </p:blipFill>
        <p:spPr>
          <a:xfrm>
            <a:off x="4921560" y="2501640"/>
            <a:ext cx="2390400" cy="190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266;g1f213c8c16b_0_ 11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95" name="Google Shape;267;g1f213c8c16b_0_ 3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Google Shape;268;g1f213c8c16b_0_ 3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7" name="Google Shape;269;g1f213c8c16b_0_ 3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98" name="Google Shape;287;g1f213c8c16b_0_ 3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99" name="Google Shape;288;g1f213c8c16b_0_ 3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0" name="Google Shape;289;g1f213c8c16b_0_ 3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1" name="Google Shape;253;g1f213c8c16b_0_ 3"/>
          <p:cNvSpPr/>
          <p:nvPr/>
        </p:nvSpPr>
        <p:spPr>
          <a:xfrm>
            <a:off x="1440000" y="1080000"/>
            <a:ext cx="93585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/>
            <a:r>
              <a:rPr b="0" lang="zxx" sz="2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Estructura básica: contenedores, filas y columnas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1086480"/>
            <a:ext cx="10972440" cy="50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tabLst>
                <a:tab algn="l" pos="450360"/>
              </a:tabLst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.container</a:t>
            </a:r>
            <a:r>
              <a:rPr b="0" lang="es-CO" sz="3200" spc="-1" strike="noStrike">
                <a:solidFill>
                  <a:srgbClr val="ffffff"/>
                </a:solidFill>
                <a:latin typeface="Arial"/>
              </a:rPr>
              <a:t>: Proporciona un contenedor responsive de ancho fijo. Su ancho máximo cambia en cada breakpoint. 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.container-fluid</a:t>
            </a:r>
            <a:r>
              <a:rPr b="0" lang="es-CO" sz="3200" spc="-1" strike="noStrike">
                <a:solidFill>
                  <a:srgbClr val="ffffff"/>
                </a:solidFill>
                <a:latin typeface="Arial"/>
              </a:rPr>
              <a:t>: Crea un contenedor de ancho completo, extendiéndose todo el ancho del viewport. 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.row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.col- 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266;g1f213c8c16b_0_ 1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104" name="Google Shape;267;g1f213c8c16b_0_ 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5" name="Google Shape;268;g1f213c8c16b_0_ 1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6" name="Google Shape;269;g1f213c8c16b_0_ 1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07" name="Google Shape;287;g1f213c8c16b_0_ 1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08" name="Google Shape;288;g1f213c8c16b_0_ 1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9" name="Google Shape;289;g1f213c8c16b_0_ 1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0" name="Google Shape;253;g1f213c8c16b_0_ 1"/>
          <p:cNvSpPr/>
          <p:nvPr/>
        </p:nvSpPr>
        <p:spPr>
          <a:xfrm>
            <a:off x="1440000" y="1080000"/>
            <a:ext cx="93585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/>
            <a:r>
              <a:rPr b="0" lang="zxx" sz="2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Clases de columnas y breakpoints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-532440" y="1646280"/>
            <a:ext cx="10972440" cy="50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ffff"/>
                </a:solidFill>
                <a:latin typeface="Arial"/>
              </a:rPr>
              <a:t>Columnas de igual ancho: </a:t>
            </a:r>
            <a:endParaRPr b="0" lang="es-CO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.col</a:t>
            </a:r>
            <a:endParaRPr b="0" lang="es-CO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.col-{breakpoint}</a:t>
            </a:r>
            <a:r>
              <a:rPr b="0" lang="es-CO" sz="3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s-CO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endParaRPr b="0" lang="es-CO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ffff"/>
                </a:solidFill>
                <a:latin typeface="Arial"/>
              </a:rPr>
              <a:t>Columnas con ancho específico: </a:t>
            </a:r>
            <a:endParaRPr b="0" lang="es-CO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.col-{number}</a:t>
            </a:r>
            <a:endParaRPr b="0" lang="es-CO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.col-{breakpoint}-{number}</a:t>
            </a:r>
            <a:endParaRPr b="0" lang="es-CO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endParaRPr b="0" lang="es-CO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ffff"/>
                </a:solidFill>
                <a:latin typeface="Arial"/>
              </a:rPr>
              <a:t>Columnas con ancho automático: </a:t>
            </a:r>
            <a:endParaRPr b="0" lang="es-CO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.col-auto</a:t>
            </a:r>
            <a:endParaRPr b="0" lang="es-CO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.col-{breakpoint}-auto</a:t>
            </a:r>
            <a:endParaRPr b="0" lang="es-CO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9069480" y="3240000"/>
            <a:ext cx="2990520" cy="14400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r>
              <a:rPr b="0" lang="es-CO" sz="1800" spc="-1" strike="noStrike">
                <a:solidFill>
                  <a:srgbClr val="ffffd7"/>
                </a:solidFill>
                <a:latin typeface="Arial"/>
              </a:rPr>
              <a:t>Anidamiento de columnas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266;g1f213c8c16b_0_ 3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114" name="Google Shape;267;g1f213c8c16b_0_ 4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5" name="Google Shape;268;g1f213c8c16b_0_ 4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6" name="Google Shape;269;g1f213c8c16b_0_ 4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17" name="Google Shape;287;g1f213c8c16b_0_ 4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18" name="Google Shape;288;g1f213c8c16b_0_ 4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9" name="Google Shape;289;g1f213c8c16b_0_ 4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0" name="Google Shape;253;g1f213c8c16b_0_ 4"/>
          <p:cNvSpPr/>
          <p:nvPr/>
        </p:nvSpPr>
        <p:spPr>
          <a:xfrm>
            <a:off x="1440000" y="1080000"/>
            <a:ext cx="93585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/>
            <a:r>
              <a:rPr b="0" lang="zxx" sz="2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Offsetting y ordenamiento de columnas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609480" y="2336760"/>
            <a:ext cx="10972440" cy="39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ffff"/>
                </a:solidFill>
                <a:latin typeface="Arial"/>
              </a:rPr>
              <a:t>Offsetting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.offset-{number}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.offset-{breakpoint}-{number} 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ffff"/>
                </a:solidFill>
                <a:latin typeface="Arial"/>
              </a:rPr>
              <a:t>Ordenamiento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.order-{number}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.order-{breakpoint}-{number}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.order-first y .order-last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266;g1f213c8c16b_0_ 4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123" name="Google Shape;267;g1f213c8c16b_0_ 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4" name="Google Shape;268;g1f213c8c16b_0_ 5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5" name="Google Shape;269;g1f213c8c16b_0_ 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26" name="Google Shape;287;g1f213c8c16b_0_ 5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27" name="Google Shape;288;g1f213c8c16b_0_ 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8" name="Google Shape;289;g1f213c8c16b_0_ 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9" name="Google Shape;253;g1f213c8c16b_0_ 5"/>
          <p:cNvSpPr/>
          <p:nvPr/>
        </p:nvSpPr>
        <p:spPr>
          <a:xfrm>
            <a:off x="1440000" y="1080000"/>
            <a:ext cx="93585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/>
            <a:r>
              <a:rPr b="0" lang="zxx" sz="2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Alineación vertical y horizontal de columnas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747360" y="1732680"/>
            <a:ext cx="5185800" cy="54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ffff"/>
                </a:solidFill>
                <a:latin typeface="Arial"/>
              </a:rPr>
              <a:t>Alineación vertical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.align-items-start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.align-items-center 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.align-items-end 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ffff"/>
                </a:solidFill>
                <a:latin typeface="Arial"/>
              </a:rPr>
              <a:t>Alineación horizontal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.justify-content-start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.justify-content-center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.justify-content-end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.justify-content-between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.justify-content-around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450360"/>
              </a:tabLst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6908400" y="2941560"/>
            <a:ext cx="4326480" cy="260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s-CO" sz="3200" spc="-1" strike="noStrike">
                <a:solidFill>
                  <a:srgbClr val="ffffff"/>
                </a:solidFill>
                <a:latin typeface="Arial"/>
              </a:rPr>
              <a:t>Alineación individual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.align-self-start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.align-self-center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s-CO" sz="3200" spc="-1" strike="noStrike">
                <a:solidFill>
                  <a:srgbClr val="ff4000"/>
                </a:solidFill>
                <a:latin typeface="Arial"/>
              </a:rPr>
              <a:t>.align-self-end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266;g1f213c8c16b_0_ 5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133" name="Google Shape;267;g1f213c8c16b_0_ 6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4" name="Google Shape;268;g1f213c8c16b_0_ 6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5" name="Google Shape;269;g1f213c8c16b_0_ 6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36" name="Google Shape;287;g1f213c8c16b_0_ 6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37" name="Google Shape;288;g1f213c8c16b_0_ 6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8" name="Google Shape;289;g1f213c8c16b_0_ 6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9" name="Google Shape;253;g1f213c8c16b_0_ 6"/>
          <p:cNvSpPr/>
          <p:nvPr/>
        </p:nvSpPr>
        <p:spPr>
          <a:xfrm>
            <a:off x="1440000" y="1080000"/>
            <a:ext cx="93585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/>
            <a:r>
              <a:rPr b="0" lang="zxx" sz="2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Flexbox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6"/>
          <a:stretch/>
        </p:blipFill>
        <p:spPr>
          <a:xfrm>
            <a:off x="2344320" y="2537280"/>
            <a:ext cx="8284680" cy="330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266;g1f213c8c16b_0_ 14"/>
          <p:cNvGrpSpPr/>
          <p:nvPr/>
        </p:nvGrpSpPr>
        <p:grpSpPr>
          <a:xfrm>
            <a:off x="49320" y="0"/>
            <a:ext cx="12189600" cy="6855480"/>
            <a:chOff x="49320" y="0"/>
            <a:chExt cx="12189600" cy="6855480"/>
          </a:xfrm>
        </p:grpSpPr>
        <p:pic>
          <p:nvPicPr>
            <p:cNvPr id="142" name="Google Shape;267;g1f213c8c16b_0_ 14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3" name="Google Shape;268;g1f213c8c16b_0_ 14" descr=""/>
            <p:cNvPicPr/>
            <p:nvPr/>
          </p:nvPicPr>
          <p:blipFill>
            <a:blip r:embed="rId2"/>
            <a:stretch/>
          </p:blipFill>
          <p:spPr>
            <a:xfrm>
              <a:off x="49320" y="0"/>
              <a:ext cx="12189600" cy="68554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4" name="Google Shape;269;g1f213c8c16b_0_ 14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6760" cy="1118160"/>
          </a:xfrm>
          <a:prstGeom prst="rect">
            <a:avLst/>
          </a:prstGeom>
          <a:ln w="0">
            <a:noFill/>
          </a:ln>
        </p:spPr>
      </p:pic>
      <p:grpSp>
        <p:nvGrpSpPr>
          <p:cNvPr id="145" name="Google Shape;287;g1f213c8c16b_0_ 14"/>
          <p:cNvGrpSpPr/>
          <p:nvPr/>
        </p:nvGrpSpPr>
        <p:grpSpPr>
          <a:xfrm>
            <a:off x="626400" y="254520"/>
            <a:ext cx="11248920" cy="980640"/>
            <a:chOff x="626400" y="254520"/>
            <a:chExt cx="11248920" cy="980640"/>
          </a:xfrm>
        </p:grpSpPr>
        <p:pic>
          <p:nvPicPr>
            <p:cNvPr id="146" name="Google Shape;288;g1f213c8c16b_0_ 14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5480" cy="980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7" name="Google Shape;289;g1f213c8c16b_0_ 14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3360" cy="522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8" name="Google Shape;253;g1f213c8c16b_0_ 14"/>
          <p:cNvSpPr/>
          <p:nvPr/>
        </p:nvSpPr>
        <p:spPr>
          <a:xfrm>
            <a:off x="1440000" y="1080000"/>
            <a:ext cx="93585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/>
            <a:r>
              <a:rPr b="0" lang="zxx" sz="2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Flexbox</a:t>
            </a:r>
            <a:endParaRPr b="0" lang="es-CO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6"/>
          <a:stretch/>
        </p:blipFill>
        <p:spPr>
          <a:xfrm>
            <a:off x="3705480" y="117000"/>
            <a:ext cx="48452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5338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  <dc:description/>
  <dc:language>es-CO</dc:language>
  <cp:lastModifiedBy/>
  <dcterms:modified xsi:type="dcterms:W3CDTF">2024-07-14T19:57:40Z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