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jpeg" ContentType="image/jpeg"/>
  <Override PartName="/ppt/media/image17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7.jpeg" ContentType="image/jpeg"/>
  <Override PartName="/ppt/media/image9.png" ContentType="image/png"/>
  <Override PartName="/ppt/media/image10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6" r:id="rId5"/>
    <p:sldMasterId id="2147483658" r:id="rId6"/>
    <p:sldMasterId id="2147483660" r:id="rId7"/>
    <p:sldMasterId id="2147483662" r:id="rId8"/>
    <p:sldMasterId id="2147483663" r:id="rId9"/>
    <p:sldMasterId id="2147483664" r:id="rId10"/>
    <p:sldMasterId id="2147483665" r:id="rId11"/>
    <p:sldMasterId id="2147483666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46EC79E-65A8-45D6-B2B3-65EE4B9C630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89C433-F234-455C-A9DC-135F3807A2B0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36F58F-E6DC-45AA-AE6B-D363AA689BED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6CFB73-B6EE-40D7-8CC1-AA09648548C2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3C30DB-CA10-4363-9FA4-B70E8880FD04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62858E-5D15-459D-9B7F-723ACBC24F3E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4AC243-DC27-4DDD-9BBF-42102D482D2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F976BA-70FD-4C84-AFE8-09B89553E4D5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A5993C-0970-4832-AA94-02B375C0A435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8F626B-F0CE-401C-8DBB-0F51613BD475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DA37C1-1E68-4DB9-8A8D-29DB671DD3D2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8C6CCC-1383-4AE2-B512-7B64CB83C133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062EFA-7F19-4D8E-9C50-DB3DEC21836B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540647-4FED-4416-919D-F5E05AF76E74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43AB27-8F41-4ECF-BAC3-1C28357DFBC4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 lnSpcReduction="20000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1470240" y="1825560"/>
            <a:ext cx="601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 lnSpcReduction="20000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699FEE-A22E-47E1-BE21-C39780C404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 lnSpcReduction="20000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1470240" y="1825560"/>
            <a:ext cx="601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 lnSpcReduction="20000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E64575-4797-424B-AC44-15671D8BF0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2330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14608E-26E4-4946-8146-C2E1C67803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DC2793-96C0-42A5-A3E6-03524C724F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 lnSpcReduction="20000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470240" y="1825560"/>
            <a:ext cx="601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 lnSpcReduction="20000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0459875-76F8-4523-9D24-9C660A215A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 lnSpcReduction="20000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470240" y="1825560"/>
            <a:ext cx="601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 lnSpcReduction="20000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151E95A-9267-4C4B-8F99-B39C05A497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 lnSpcReduction="20000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470240" y="1825560"/>
            <a:ext cx="601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 lnSpcReduction="20000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190B0ED-143B-4CD3-AEA8-A6E96E8843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 lnSpcReduction="20000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470240" y="1825560"/>
            <a:ext cx="601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 lnSpcReduction="20000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959F7FF-38FC-4CDB-9BEC-67F5E2C823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506903-60E3-4BE5-98B5-EE5E632B8256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F49AA3-F967-47A6-BAC8-F176FA5FE05B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630861-573A-482B-AF2F-9F8DA055F311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ED7BEA-42BE-4ECD-BD07-30D5547C6793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FAC611-798F-4B12-ABCE-1137B50B434D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  <p:sldLayoutId id="2147483654" r:id="rId3"/>
    <p:sldLayoutId id="2147483655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31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8CF3DF-543F-43DF-AD83-1F8C4B8460BF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C179A5-FFB1-4685-BF80-5BCDE21879F2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0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0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747749-41D6-407B-9ED9-42ED0FEE9B0B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9CC89C-FC9E-4D9B-8806-8C4A34F99F3F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14B891-DF0A-4BC7-A618-FF24101DA97F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3C857B-1A6D-4D64-8920-F3E9026C676D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7.jpe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s://developer.mozilla.org/es/docs/Web/JavaScript/Guide/Grammar_and_types" TargetMode="External"/><Relationship Id="rId6" Type="http://schemas.openxmlformats.org/officeDocument/2006/relationships/hyperlink" Target="https://www.youtube.com/watch?v=W6NZfCO5SIk" TargetMode="External"/><Relationship Id="rId7" Type="http://schemas.openxmlformats.org/officeDocument/2006/relationships/hyperlink" Target="https://www.w3schools.com/js/js_exercises.asp" TargetMode="External"/><Relationship Id="rId8" Type="http://schemas.openxmlformats.org/officeDocument/2006/relationships/slideLayout" Target="../slideLayouts/slideLayout8.xml"/><Relationship Id="rId9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jpe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jpe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89;g1f213c8c16b_0_0"/>
          <p:cNvGrpSpPr/>
          <p:nvPr/>
        </p:nvGrpSpPr>
        <p:grpSpPr>
          <a:xfrm>
            <a:off x="0" y="-197280"/>
            <a:ext cx="12191040" cy="6856920"/>
            <a:chOff x="0" y="-197280"/>
            <a:chExt cx="12191040" cy="6856920"/>
          </a:xfrm>
        </p:grpSpPr>
        <p:pic>
          <p:nvPicPr>
            <p:cNvPr id="69" name="Google Shape;90;g1f213c8c16b_0_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-19728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0" name="Google Shape;91;g1f213c8c16b_0_0" descr=""/>
            <p:cNvPicPr/>
            <p:nvPr/>
          </p:nvPicPr>
          <p:blipFill>
            <a:blip r:embed="rId2"/>
            <a:stretch/>
          </p:blipFill>
          <p:spPr>
            <a:xfrm>
              <a:off x="0" y="-19728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1" name="Google Shape;92;g1f213c8c16b_0_0" descr=""/>
          <p:cNvPicPr/>
          <p:nvPr/>
        </p:nvPicPr>
        <p:blipFill>
          <a:blip r:embed="rId3"/>
          <a:stretch/>
        </p:blipFill>
        <p:spPr>
          <a:xfrm>
            <a:off x="4219200" y="647640"/>
            <a:ext cx="3753000" cy="1797840"/>
          </a:xfrm>
          <a:prstGeom prst="rect">
            <a:avLst/>
          </a:prstGeom>
          <a:ln w="0">
            <a:noFill/>
          </a:ln>
        </p:spPr>
      </p:pic>
      <p:sp>
        <p:nvSpPr>
          <p:cNvPr id="72" name="Google Shape;93;g1f213c8c16b_0_0"/>
          <p:cNvSpPr/>
          <p:nvPr/>
        </p:nvSpPr>
        <p:spPr>
          <a:xfrm>
            <a:off x="2158560" y="2392560"/>
            <a:ext cx="787356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CO" sz="7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Bootcamp</a:t>
            </a:r>
            <a:endParaRPr b="0" lang="es-CO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94;g1f213c8c16b_0_0"/>
          <p:cNvSpPr/>
          <p:nvPr/>
        </p:nvSpPr>
        <p:spPr>
          <a:xfrm>
            <a:off x="2185200" y="3582000"/>
            <a:ext cx="78735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Desarrollo Web Full Stack</a:t>
            </a: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	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Google Shape;95;g1f213c8c16b_0_0" descr=""/>
          <p:cNvPicPr/>
          <p:nvPr/>
        </p:nvPicPr>
        <p:blipFill>
          <a:blip r:embed="rId4"/>
          <a:stretch/>
        </p:blipFill>
        <p:spPr>
          <a:xfrm>
            <a:off x="9712800" y="5933520"/>
            <a:ext cx="2163960" cy="668520"/>
          </a:xfrm>
          <a:prstGeom prst="rect">
            <a:avLst/>
          </a:prstGeom>
          <a:ln w="0">
            <a:noFill/>
          </a:ln>
        </p:spPr>
      </p:pic>
      <p:grpSp>
        <p:nvGrpSpPr>
          <p:cNvPr id="75" name="Google Shape;96;g1f213c8c16b_0_0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76" name="Google Shape;97;g1f213c8c16b_0_0" descr=""/>
            <p:cNvPicPr/>
            <p:nvPr/>
          </p:nvPicPr>
          <p:blipFill>
            <a:blip r:embed="rId5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7" name="Google Shape;98;g1f213c8c16b_0_0" descr=""/>
            <p:cNvPicPr/>
            <p:nvPr/>
          </p:nvPicPr>
          <p:blipFill>
            <a:blip r:embed="rId6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8" name="Google Shape;99;g1f213c8c16b_0_0"/>
          <p:cNvSpPr/>
          <p:nvPr/>
        </p:nvSpPr>
        <p:spPr>
          <a:xfrm>
            <a:off x="4545360" y="4447800"/>
            <a:ext cx="2818800" cy="92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Nivel Intermedio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Julian Felipe Latorre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25/06/2024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32;g1f213c8c16b_0_41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58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9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60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840" cy="378000"/>
          </a:xfrm>
          <a:prstGeom prst="rect">
            <a:avLst/>
          </a:prstGeom>
          <a:ln w="0">
            <a:noFill/>
          </a:ln>
        </p:spPr>
      </p:pic>
      <p:pic>
        <p:nvPicPr>
          <p:cNvPr id="161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720" cy="768960"/>
          </a:xfrm>
          <a:prstGeom prst="rect">
            <a:avLst/>
          </a:prstGeom>
          <a:ln w="0">
            <a:noFill/>
          </a:ln>
        </p:spPr>
      </p:pic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Gestión de Errores (try-catch)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222" lnSpcReduction="10000"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try-catch: Maneja errores en JavaScript.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try 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let resultado = x / y;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console.log(resultado);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 catch (error) 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console.log('Hubo un error: ' + error.message);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}finally{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Console.log(“terminado”);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Imagen 6" descr=""/>
          <p:cNvPicPr/>
          <p:nvPr/>
        </p:nvPicPr>
        <p:blipFill>
          <a:blip r:embed="rId5"/>
          <a:stretch/>
        </p:blipFill>
        <p:spPr>
          <a:xfrm>
            <a:off x="7996320" y="2075760"/>
            <a:ext cx="1532520" cy="3799440"/>
          </a:xfrm>
          <a:prstGeom prst="rect">
            <a:avLst/>
          </a:prstGeom>
          <a:ln w="0">
            <a:noFill/>
          </a:ln>
        </p:spPr>
      </p:pic>
      <p:sp>
        <p:nvSpPr>
          <p:cNvPr id="165" name=""/>
          <p:cNvSpPr/>
          <p:nvPr/>
        </p:nvSpPr>
        <p:spPr>
          <a:xfrm>
            <a:off x="8100000" y="5400000"/>
            <a:ext cx="899640" cy="475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Finally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32;g1f213c8c16b_0_41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67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8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69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840" cy="37800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720" cy="768960"/>
          </a:xfrm>
          <a:prstGeom prst="rect">
            <a:avLst/>
          </a:prstGeom>
          <a:ln w="0">
            <a:noFill/>
          </a:ln>
        </p:spPr>
      </p:pic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El Operador this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this: Referencia el contexto actual de ejecución.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let persona = 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nombre: 'Ana’,</a:t>
            </a:r>
            <a:br>
              <a:rPr sz="2800"/>
            </a:b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Edad: 28,   </a:t>
            </a:r>
            <a:br>
              <a:rPr sz="2800"/>
            </a:b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saludar: function() {       console.log(`Hola, soy ${this.nombre}.`);    '     }    ' }; 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persona.saludar.apply(self,[a,b]);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Console.log(this===window)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Call, apply y bind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Picture 2" descr="this Keyword in Javascript - Learn Simpli"/>
          <p:cNvPicPr/>
          <p:nvPr/>
        </p:nvPicPr>
        <p:blipFill>
          <a:blip r:embed="rId5"/>
          <a:stretch/>
        </p:blipFill>
        <p:spPr>
          <a:xfrm>
            <a:off x="6858000" y="3035160"/>
            <a:ext cx="3993840" cy="224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32;g1f213c8c16b_0_41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76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7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78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840" cy="378000"/>
          </a:xfrm>
          <a:prstGeom prst="rect">
            <a:avLst/>
          </a:prstGeom>
          <a:ln w="0">
            <a:noFill/>
          </a:ln>
        </p:spPr>
      </p:pic>
      <p:pic>
        <p:nvPicPr>
          <p:cNvPr id="179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720" cy="768960"/>
          </a:xfrm>
          <a:prstGeom prst="rect">
            <a:avLst/>
          </a:prstGeom>
          <a:ln w="0">
            <a:noFill/>
          </a:ln>
        </p:spPr>
      </p:pic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El Operador `${}`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`${}`: Operador de interpolación de cadenas en JavaScript.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let nombre = 'Ana';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console.log(`Hola, ${nombre}!`);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Picture 2" descr="Javascript Template Literals - blog.dmcindoe.dev"/>
          <p:cNvPicPr/>
          <p:nvPr/>
        </p:nvPicPr>
        <p:blipFill>
          <a:blip r:embed="rId5"/>
          <a:stretch/>
        </p:blipFill>
        <p:spPr>
          <a:xfrm>
            <a:off x="6019920" y="2898000"/>
            <a:ext cx="5116320" cy="267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32;g1f213c8c16b_0_41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85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6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87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840" cy="37800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720" cy="768960"/>
          </a:xfrm>
          <a:prstGeom prst="rect">
            <a:avLst/>
          </a:prstGeom>
          <a:ln w="0">
            <a:noFill/>
          </a:ln>
        </p:spPr>
      </p:pic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Tipos de Comillas en JavaScript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Comillas Simples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Comillas dobles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Comillas Graves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s`”hola” soy’${nombre}’`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“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hola” soy ‘Julian’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Picture 2" descr="Javascript: Las 3 Comillas de Strings ', &quot;, `"/>
          <p:cNvPicPr/>
          <p:nvPr/>
        </p:nvPicPr>
        <p:blipFill>
          <a:blip r:embed="rId5"/>
          <a:stretch/>
        </p:blipFill>
        <p:spPr>
          <a:xfrm>
            <a:off x="5539680" y="2142720"/>
            <a:ext cx="5667480" cy="318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32;g1f213c8c16b_0_ 1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94" name="Google Shape;133;g1f213c8c16b_0_ 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5" name="Google Shape;134;g1f213c8c16b_0_ 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96" name="Google Shape;136;g1f213c8c16b_0_ 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840" cy="378000"/>
          </a:xfrm>
          <a:prstGeom prst="rect">
            <a:avLst/>
          </a:prstGeom>
          <a:ln w="0">
            <a:noFill/>
          </a:ln>
        </p:spPr>
      </p:pic>
      <p:pic>
        <p:nvPicPr>
          <p:cNvPr id="197" name="Google Shape;137;g1f213c8c16b_0_ 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720" cy="768960"/>
          </a:xfrm>
          <a:prstGeom prst="rect">
            <a:avLst/>
          </a:prstGeom>
          <a:ln w="0">
            <a:noFill/>
          </a:ln>
        </p:spPr>
      </p:pic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Recursos de consulta en Linea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86120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CO" sz="2400" spc="-1" strike="noStrike" u="sng">
                <a:solidFill>
                  <a:srgbClr val="0563c1"/>
                </a:solidFill>
                <a:uFillTx/>
                <a:latin typeface="Arial"/>
                <a:ea typeface="Calibri"/>
                <a:hlinkClick r:id="rId5"/>
              </a:rPr>
              <a:t>https://developer.mozilla.org/es/docs/Web/JavaScript/Guide/Grammar_and_types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CO" sz="2400" spc="-1" strike="noStrike" u="sng">
                <a:solidFill>
                  <a:srgbClr val="0563c1"/>
                </a:solidFill>
                <a:uFillTx/>
                <a:latin typeface="Arial"/>
                <a:ea typeface="Calibri"/>
                <a:hlinkClick r:id="rId6"/>
              </a:rPr>
              <a:t>https://www.youtube.com/watch?v=W6NZfCO5SIk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CO" sz="24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7"/>
              </a:rPr>
              <a:t>https://www.w3schools.com/js/js_exercises.asp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7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756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105;g1f213c8c16b_0_15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80" name="Google Shape;106;g1f213c8c16b_0_1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1" name="Google Shape;107;g1f213c8c16b_0_1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82" name="Google Shape;108;g1f213c8c16b_0_1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sp>
        <p:nvSpPr>
          <p:cNvPr id="83" name="Google Shape;109;g1f213c8c16b_0_15"/>
          <p:cNvSpPr/>
          <p:nvPr/>
        </p:nvSpPr>
        <p:spPr>
          <a:xfrm>
            <a:off x="2753640" y="1352160"/>
            <a:ext cx="71060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5000" spc="-1" strike="noStrike">
                <a:solidFill>
                  <a:srgbClr val="d2a6ff"/>
                </a:solidFill>
                <a:latin typeface="Arial"/>
                <a:ea typeface="Arial"/>
              </a:rPr>
              <a:t>Tabla de contenidos</a:t>
            </a:r>
            <a:endParaRPr b="0" lang="es-CO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110;g1f213c8c16b_0_15"/>
          <p:cNvSpPr/>
          <p:nvPr/>
        </p:nvSpPr>
        <p:spPr>
          <a:xfrm>
            <a:off x="3476160" y="2461320"/>
            <a:ext cx="789120" cy="789120"/>
          </a:xfrm>
          <a:prstGeom prst="ellipse">
            <a:avLst/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85" name="Google Shape;111;g1f213c8c16b_0_15"/>
          <p:cNvSpPr/>
          <p:nvPr/>
        </p:nvSpPr>
        <p:spPr>
          <a:xfrm>
            <a:off x="3476160" y="3603960"/>
            <a:ext cx="789120" cy="789120"/>
          </a:xfrm>
          <a:prstGeom prst="ellipse">
            <a:avLst/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86" name="Google Shape;112;g1f213c8c16b_0_15"/>
          <p:cNvSpPr/>
          <p:nvPr/>
        </p:nvSpPr>
        <p:spPr>
          <a:xfrm>
            <a:off x="3476160" y="4757760"/>
            <a:ext cx="789120" cy="789120"/>
          </a:xfrm>
          <a:prstGeom prst="ellipse">
            <a:avLst/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O" sz="18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87" name="Google Shape;113;g1f213c8c16b_0_15"/>
          <p:cNvSpPr/>
          <p:nvPr/>
        </p:nvSpPr>
        <p:spPr>
          <a:xfrm>
            <a:off x="4630320" y="2580840"/>
            <a:ext cx="4190040" cy="65952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O" sz="1800" spc="-1" strike="noStrike">
              <a:solidFill>
                <a:srgbClr val="adf6fe"/>
              </a:solidFill>
              <a:latin typeface="Calibri"/>
              <a:ea typeface="Calibri"/>
            </a:endParaRPr>
          </a:p>
        </p:txBody>
      </p:sp>
      <p:sp>
        <p:nvSpPr>
          <p:cNvPr id="88" name="Google Shape;114;g1f213c8c16b_0_15"/>
          <p:cNvSpPr/>
          <p:nvPr/>
        </p:nvSpPr>
        <p:spPr>
          <a:xfrm>
            <a:off x="4630320" y="3668760"/>
            <a:ext cx="4190040" cy="65952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O" sz="1800" spc="-1" strike="noStrike">
              <a:solidFill>
                <a:srgbClr val="adf6fe"/>
              </a:solidFill>
              <a:latin typeface="Calibri"/>
              <a:ea typeface="Calibri"/>
            </a:endParaRPr>
          </a:p>
        </p:txBody>
      </p:sp>
      <p:sp>
        <p:nvSpPr>
          <p:cNvPr id="89" name="Google Shape;115;g1f213c8c16b_0_15"/>
          <p:cNvSpPr/>
          <p:nvPr/>
        </p:nvSpPr>
        <p:spPr>
          <a:xfrm>
            <a:off x="4630320" y="4822560"/>
            <a:ext cx="4190040" cy="65952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O" sz="1800" spc="-1" strike="noStrike">
              <a:solidFill>
                <a:srgbClr val="adf6fe"/>
              </a:solidFill>
              <a:latin typeface="Calibri"/>
              <a:ea typeface="Calibri"/>
            </a:endParaRPr>
          </a:p>
        </p:txBody>
      </p:sp>
      <p:sp>
        <p:nvSpPr>
          <p:cNvPr id="90" name="Google Shape;116;g1f213c8c16b_0_15"/>
          <p:cNvSpPr/>
          <p:nvPr/>
        </p:nvSpPr>
        <p:spPr>
          <a:xfrm>
            <a:off x="3587040" y="2520000"/>
            <a:ext cx="58572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1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17;g1f213c8c16b_0_15"/>
          <p:cNvSpPr/>
          <p:nvPr/>
        </p:nvSpPr>
        <p:spPr>
          <a:xfrm>
            <a:off x="3594960" y="3687480"/>
            <a:ext cx="58572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2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118;g1f213c8c16b_0_15"/>
          <p:cNvSpPr/>
          <p:nvPr/>
        </p:nvSpPr>
        <p:spPr>
          <a:xfrm>
            <a:off x="3578040" y="4822560"/>
            <a:ext cx="58572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3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119;g1f213c8c16b_0_15"/>
          <p:cNvSpPr/>
          <p:nvPr/>
        </p:nvSpPr>
        <p:spPr>
          <a:xfrm>
            <a:off x="4630320" y="2582640"/>
            <a:ext cx="426384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3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Principios de POO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20;g1f213c8c16b_0_15"/>
          <p:cNvSpPr/>
          <p:nvPr/>
        </p:nvSpPr>
        <p:spPr>
          <a:xfrm>
            <a:off x="4828320" y="3687480"/>
            <a:ext cx="379404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s-CO" sz="36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Sintaxis en JS  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21;g1f213c8c16b_0_15"/>
          <p:cNvSpPr/>
          <p:nvPr/>
        </p:nvSpPr>
        <p:spPr>
          <a:xfrm>
            <a:off x="4630320" y="4844880"/>
            <a:ext cx="419004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3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Práctica y discusión 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6" name="Google Shape;122;g1f213c8c16b_0_15"/>
          <p:cNvCxnSpPr>
            <a:stCxn id="84" idx="4"/>
            <a:endCxn id="85" idx="0"/>
          </p:cNvCxnSpPr>
          <p:nvPr/>
        </p:nvCxnSpPr>
        <p:spPr>
          <a:xfrm>
            <a:off x="3870720" y="3250440"/>
            <a:ext cx="360" cy="353880"/>
          </a:xfrm>
          <a:prstGeom prst="straightConnector1">
            <a:avLst/>
          </a:prstGeom>
          <a:ln w="38160">
            <a:solidFill>
              <a:srgbClr val="d2a6ff"/>
            </a:solidFill>
            <a:miter/>
          </a:ln>
        </p:spPr>
      </p:cxnSp>
      <p:cxnSp>
        <p:nvCxnSpPr>
          <p:cNvPr id="97" name="Google Shape;123;g1f213c8c16b_0_15"/>
          <p:cNvCxnSpPr>
            <a:stCxn id="91" idx="2"/>
          </p:cNvCxnSpPr>
          <p:nvPr/>
        </p:nvCxnSpPr>
        <p:spPr>
          <a:xfrm>
            <a:off x="3887640" y="4387320"/>
            <a:ext cx="1800" cy="353880"/>
          </a:xfrm>
          <a:prstGeom prst="straightConnector1">
            <a:avLst/>
          </a:prstGeom>
          <a:ln w="38160">
            <a:solidFill>
              <a:srgbClr val="d2a6ff"/>
            </a:solidFill>
            <a:miter/>
          </a:ln>
        </p:spPr>
      </p:cxnSp>
      <p:grpSp>
        <p:nvGrpSpPr>
          <p:cNvPr id="98" name="Google Shape;124;g1f213c8c16b_0_15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99" name="Google Shape;125;g1f213c8c16b_0_1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0" name="Google Shape;126;g1f213c8c16b_0_1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32;g1f213c8c16b_0_41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02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3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4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840" cy="378000"/>
          </a:xfrm>
          <a:prstGeom prst="rect">
            <a:avLst/>
          </a:prstGeom>
          <a:ln w="0">
            <a:noFill/>
          </a:ln>
        </p:spPr>
      </p:pic>
      <p:pic>
        <p:nvPicPr>
          <p:cNvPr id="105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720" cy="768960"/>
          </a:xfrm>
          <a:prstGeom prst="rect">
            <a:avLst/>
          </a:prstGeom>
          <a:ln w="0">
            <a:noFill/>
          </a:ln>
        </p:spPr>
      </p:pic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Implementación de POO en Javascript (Sintaxis)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Variables, Tipos de Datos, Funciones, Objetos, Estructuras de Control, Estructuras de datos, Gestión de Errores, 'this', '${}', y Tipos de Comillas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Picture 2" descr="Introducción a JavaScript"/>
          <p:cNvPicPr/>
          <p:nvPr/>
        </p:nvPicPr>
        <p:blipFill>
          <a:blip r:embed="rId5"/>
          <a:stretch/>
        </p:blipFill>
        <p:spPr>
          <a:xfrm>
            <a:off x="7598880" y="2650320"/>
            <a:ext cx="2142000" cy="214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32;g1f213c8c16b_0_41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10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1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2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840" cy="378000"/>
          </a:xfrm>
          <a:prstGeom prst="rect">
            <a:avLst/>
          </a:prstGeom>
          <a:ln w="0">
            <a:noFill/>
          </a:ln>
        </p:spPr>
      </p:pic>
      <p:pic>
        <p:nvPicPr>
          <p:cNvPr id="113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720" cy="768960"/>
          </a:xfrm>
          <a:prstGeom prst="rect">
            <a:avLst/>
          </a:prstGeom>
          <a:ln w="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Variables (let, const, var) y Tipos de Datos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8333" lnSpcReduction="10000"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1. let: Variables de bloque que no se pueden redeclarar.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let x = 5;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2. const: Constantes de solo lectura.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const PI = 3.14159;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3. var: Variables de función o globales que pueden redeclararse.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var y = 10;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Tipos de Datos: Números, Cadenas, Booleanos, Objetos, Funciones.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Picture 2" descr="Cómo obtener el tipo de dato con javascript typeof | Estrada Web Group"/>
          <p:cNvPicPr/>
          <p:nvPr/>
        </p:nvPicPr>
        <p:blipFill>
          <a:blip r:embed="rId5"/>
          <a:stretch/>
        </p:blipFill>
        <p:spPr>
          <a:xfrm>
            <a:off x="6095880" y="2055960"/>
            <a:ext cx="5808600" cy="409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32;g1f213c8c16b_0_41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18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9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0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840" cy="378000"/>
          </a:xfrm>
          <a:prstGeom prst="rect">
            <a:avLst/>
          </a:prstGeom>
          <a:ln w="0">
            <a:noFill/>
          </a:ln>
        </p:spPr>
      </p:pic>
      <p:pic>
        <p:nvPicPr>
          <p:cNvPr id="121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720" cy="768960"/>
          </a:xfrm>
          <a:prstGeom prst="rect">
            <a:avLst/>
          </a:prstGeom>
          <a:ln w="0"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Funciones y Métodos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222" lnSpcReduction="10000"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Funciones: Bloques de código reutilizable que realizan tareas específicas.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function saludar(nombre) 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console.log(`Hola, ${nombre}!`);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Métodos: Funciones dentro de objetos que acceden a sus propiedades con 'this'.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let persona = 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nombre: 'María',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saludar: function () 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console.log(`Hola, soy ${this.nombre}.`);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persona.saludar();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Picture 2" descr="Funciones en JavaScript"/>
          <p:cNvPicPr/>
          <p:nvPr/>
        </p:nvPicPr>
        <p:blipFill>
          <a:blip r:embed="rId5"/>
          <a:stretch/>
        </p:blipFill>
        <p:spPr>
          <a:xfrm>
            <a:off x="6172200" y="2973960"/>
            <a:ext cx="5136480" cy="198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32;g1f213c8c16b_0_41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26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7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8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840" cy="378000"/>
          </a:xfrm>
          <a:prstGeom prst="rect">
            <a:avLst/>
          </a:prstGeom>
          <a:ln w="0">
            <a:noFill/>
          </a:ln>
        </p:spPr>
      </p:pic>
      <p:pic>
        <p:nvPicPr>
          <p:cNvPr id="129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720" cy="76896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Operador Flecha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(param1, param2, ..., paramN) =&gt; { sentencias }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Donde: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•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param1, param2, ..., paramN: Son los parámetros de la función. Pueden ser cero o más parámetros separados por coma.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•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{ sentencias }: Bloque de código que contiene las operaciones de la función.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Picture 2" descr="Arrow Functions, Promesas y Parámetros en objetos - Platzi"/>
          <p:cNvPicPr/>
          <p:nvPr/>
        </p:nvPicPr>
        <p:blipFill>
          <a:blip r:embed="rId5"/>
          <a:stretch/>
        </p:blipFill>
        <p:spPr>
          <a:xfrm>
            <a:off x="6172200" y="2486880"/>
            <a:ext cx="5141160" cy="291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2;g1f213c8c16b_0_41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34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5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6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840" cy="378000"/>
          </a:xfrm>
          <a:prstGeom prst="rect">
            <a:avLst/>
          </a:prstGeom>
          <a:ln w="0">
            <a:noFill/>
          </a:ln>
        </p:spPr>
      </p:pic>
      <p:pic>
        <p:nvPicPr>
          <p:cNvPr id="137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720" cy="768960"/>
          </a:xfrm>
          <a:prstGeom prst="rect">
            <a:avLst/>
          </a:prstGeom>
          <a:ln w="0">
            <a:noFill/>
          </a:ln>
        </p:spPr>
      </p:pic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Objetos y Propiedades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1666"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Objetos: Estructuras de datos con propiedades y métodos.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let persona = 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nombre: 'Luis',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edad: 35,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saludar: function() 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console.log(`Hola, soy ${this.nombre}.`);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Propiedades: Datos asociados a un objeto.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console.log(persona.nombre);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Picture 2" descr="Objetos en Javascript. ‌ | by Vanessa Marely Aristizabal Angel | Medium"/>
          <p:cNvPicPr/>
          <p:nvPr/>
        </p:nvPicPr>
        <p:blipFill>
          <a:blip r:embed="rId5"/>
          <a:stretch/>
        </p:blipFill>
        <p:spPr>
          <a:xfrm>
            <a:off x="5520960" y="2557800"/>
            <a:ext cx="6483240" cy="233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32;g1f213c8c16b_0_41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42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3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4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840" cy="37800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720" cy="768960"/>
          </a:xfrm>
          <a:prstGeom prst="rect">
            <a:avLst/>
          </a:prstGeom>
          <a:ln w="0">
            <a:noFill/>
          </a:ln>
        </p:spPr>
      </p:pic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Estructuras de Control (Condicionales y Bucles)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Picture 2" descr="Estructuras de control: Secuencial, selección e iteración"/>
          <p:cNvPicPr/>
          <p:nvPr/>
        </p:nvPicPr>
        <p:blipFill>
          <a:blip r:embed="rId5"/>
          <a:stretch/>
        </p:blipFill>
        <p:spPr>
          <a:xfrm>
            <a:off x="6527160" y="2865960"/>
            <a:ext cx="4774320" cy="2269440"/>
          </a:xfrm>
          <a:prstGeom prst="rect">
            <a:avLst/>
          </a:prstGeom>
          <a:ln w="0">
            <a:noFill/>
          </a:ln>
        </p:spPr>
      </p:pic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60000" y="1800000"/>
            <a:ext cx="12600000" cy="77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For;While; Do-While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for (condicion inicial; condición final; modificación) 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console.log(i);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while(condición){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Modificiación;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32;g1f213c8c16b_0_41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50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1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52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840" cy="378000"/>
          </a:xfrm>
          <a:prstGeom prst="rect">
            <a:avLst/>
          </a:prstGeom>
          <a:ln w="0">
            <a:noFill/>
          </a:ln>
        </p:spPr>
      </p:pic>
      <p:pic>
        <p:nvPicPr>
          <p:cNvPr id="153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720" cy="768960"/>
          </a:xfrm>
          <a:prstGeom prst="rect">
            <a:avLst/>
          </a:prstGeom>
          <a:ln w="0">
            <a:noFill/>
          </a:ln>
        </p:spPr>
      </p:pic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Arrays e Iteración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222" lnSpcReduction="10000"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Arrays: Estructuras de datos que almacenan múltiples valores.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let frutas = [[1,2,3],[1,2], 'Naranja'];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console.log(frutas[0][0]);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Iteración: Métodos para recorrer arrays.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frutas.forEach(function(fruta) {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    </a:t>
            </a: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console.log(fruta);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});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Map, filter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Picture 2" descr="Manual de arreglos en JavaScript: Métodos de arreglos de JS explicados con  ejemplos"/>
          <p:cNvPicPr/>
          <p:nvPr/>
        </p:nvPicPr>
        <p:blipFill>
          <a:blip r:embed="rId5"/>
          <a:stretch/>
        </p:blipFill>
        <p:spPr>
          <a:xfrm>
            <a:off x="6301800" y="2505960"/>
            <a:ext cx="4790160" cy="29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2023-12-20T20:41:55Z</dcterms:created>
  <dc:creator>Cymetria Diseño</dc:creator>
  <dc:description/>
  <dc:language>es-CO</dc:language>
  <cp:lastModifiedBy/>
  <dcterms:modified xsi:type="dcterms:W3CDTF">2024-07-01T12:11:55Z</dcterms:modified>
  <cp:revision>13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13</vt:r8>
  </property>
  <property fmtid="{D5CDD505-2E9C-101B-9397-08002B2CF9AE}" pid="3" name="PresentationFormat">
    <vt:lpwstr>Panorámica</vt:lpwstr>
  </property>
  <property fmtid="{D5CDD505-2E9C-101B-9397-08002B2CF9AE}" pid="4" name="Slides">
    <vt:r8>13</vt:r8>
  </property>
</Properties>
</file>