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6" r:id="rId5"/>
    <p:sldMasterId id="2147483658" r:id="rId6"/>
    <p:sldMasterId id="2147483660" r:id="rId7"/>
    <p:sldMasterId id="2147483662" r:id="rId8"/>
    <p:sldMasterId id="2147483663" r:id="rId9"/>
    <p:sldMasterId id="2147483664" r:id="rId10"/>
    <p:sldMasterId id="2147483665" r:id="rId11"/>
    <p:sldMasterId id="2147483666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584B303-2AF3-4A24-B6FC-2433C2A84FA2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BB9639-56A8-4940-A4F7-1C322A04BEF9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F50C37-83D6-4F86-990F-B455FDB7B364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29110B-E846-40BB-8032-657C7BA22A61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302963-7F43-4C7F-9B3C-11EFFEB60C0C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D30E2E-51DF-44D4-9AFF-7C34C973A661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0D0DBE-BE03-44D6-948D-ECDFE4F58292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6996DC-A0B4-45C8-B91F-EFB034CF84D2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A415AB-9E94-45AB-A209-698D0D9DFD9C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8CDE37-65AE-4CBA-9681-D77C43885276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DF8DD2-F478-4146-A6DA-8512CA3CC0DF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9304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1146240" y="1825560"/>
            <a:ext cx="29304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4D6CA7-A6B0-42F3-AE49-13A7E0F856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9304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1146240" y="1825560"/>
            <a:ext cx="29304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EF9104-0A1A-4BB3-9DB2-3AC551EBAD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60120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60D2CC-AD58-43E3-B0C7-AA48D99E84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7F3AE8-0C71-40AD-8CD4-BAAF627DE7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9304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146240" y="1825560"/>
            <a:ext cx="29304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CBF59F-0E49-48CF-84F1-8A844B18DA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9304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146240" y="1825560"/>
            <a:ext cx="29304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0BD28F1-4234-4C13-A4D2-5EE8C728AC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9304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146240" y="1825560"/>
            <a:ext cx="29304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B027190-0F5C-4A59-9002-E4EADB5501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9304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1146240" y="1825560"/>
            <a:ext cx="29304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5B3244E-541C-4494-BBDC-43AC7FAB76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6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8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B43765-0452-4BA4-B285-B84967E1A812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AE9EE1-7BA8-491E-98F1-2AEF1C974A80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7270CCB-A8E0-4E61-8F2F-34BF07E5A440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CC450B-88E5-4DE2-8DD5-4BDFFD9FB4AF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5937F5-0B76-486B-90E8-023E91FA2582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  <p:sldLayoutId id="2147483654" r:id="rId3"/>
    <p:sldLayoutId id="2147483655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264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3408F4-F2D3-4CDE-8B54-465C69B6A5E0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A6A8DB-A905-49EA-8A2B-CBB515E78464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60120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470240" y="1825560"/>
            <a:ext cx="60120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139368-EBB6-46DE-BEA7-F91260319DED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DD1FE2-25DE-4E72-A470-5CD9BE79D5CD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043B6B-B2FF-4471-9190-3B5F0E44AC0D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29A37C1-8897-45DA-A4E3-A0D485D1AA62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3.xml"/><Relationship Id="rId8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slideLayout" Target="../slideLayouts/slideLayout8.xml"/><Relationship Id="rId11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slideLayout" Target="../slideLayouts/slideLayout8.xml"/><Relationship Id="rId9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hyperlink" Target="https://www.coursera.org/learn/object-oriented-design" TargetMode="External"/><Relationship Id="rId6" Type="http://schemas.openxmlformats.org/officeDocument/2006/relationships/hyperlink" Target="https://www.youtube.com/playlist?list=PLrhzvIcii6GNjpARdnO4ueTUAVR9eMBpc" TargetMode="External"/><Relationship Id="rId7" Type="http://schemas.openxmlformats.org/officeDocument/2006/relationships/hyperlink" Target="https://refactoring.guru/files/design-patterns-en-demo.pdf" TargetMode="External"/><Relationship Id="rId8" Type="http://schemas.openxmlformats.org/officeDocument/2006/relationships/slideLayout" Target="../slideLayouts/slideLayout8.xml"/><Relationship Id="rId9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89;g1f213c8c16b_0_0"/>
          <p:cNvGrpSpPr/>
          <p:nvPr/>
        </p:nvGrpSpPr>
        <p:grpSpPr>
          <a:xfrm>
            <a:off x="0" y="0"/>
            <a:ext cx="12190680" cy="6856560"/>
            <a:chOff x="0" y="0"/>
            <a:chExt cx="12190680" cy="6856560"/>
          </a:xfrm>
        </p:grpSpPr>
        <p:pic>
          <p:nvPicPr>
            <p:cNvPr id="69" name="Google Shape;90;g1f213c8c16b_0_0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680" cy="6856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0" name="Google Shape;91;g1f213c8c16b_0_0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680" cy="68565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71" name="Google Shape;92;g1f213c8c16b_0_0" descr=""/>
          <p:cNvPicPr/>
          <p:nvPr/>
        </p:nvPicPr>
        <p:blipFill>
          <a:blip r:embed="rId3"/>
          <a:stretch/>
        </p:blipFill>
        <p:spPr>
          <a:xfrm>
            <a:off x="4219200" y="647640"/>
            <a:ext cx="3752640" cy="1797480"/>
          </a:xfrm>
          <a:prstGeom prst="rect">
            <a:avLst/>
          </a:prstGeom>
          <a:ln w="0">
            <a:noFill/>
          </a:ln>
        </p:spPr>
      </p:pic>
      <p:sp>
        <p:nvSpPr>
          <p:cNvPr id="72" name="Google Shape;93;g1f213c8c16b_0_0"/>
          <p:cNvSpPr/>
          <p:nvPr/>
        </p:nvSpPr>
        <p:spPr>
          <a:xfrm>
            <a:off x="2158560" y="2392560"/>
            <a:ext cx="787320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CO" sz="7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Bootcamp</a:t>
            </a:r>
            <a:endParaRPr b="0" lang="es-CO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94;g1f213c8c16b_0_0"/>
          <p:cNvSpPr/>
          <p:nvPr/>
        </p:nvSpPr>
        <p:spPr>
          <a:xfrm>
            <a:off x="2185200" y="3582000"/>
            <a:ext cx="78732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Desarrollo Web Full Stack</a:t>
            </a: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	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Google Shape;95;g1f213c8c16b_0_0" descr=""/>
          <p:cNvPicPr/>
          <p:nvPr/>
        </p:nvPicPr>
        <p:blipFill>
          <a:blip r:embed="rId4"/>
          <a:stretch/>
        </p:blipFill>
        <p:spPr>
          <a:xfrm>
            <a:off x="9712800" y="5933520"/>
            <a:ext cx="2163600" cy="668160"/>
          </a:xfrm>
          <a:prstGeom prst="rect">
            <a:avLst/>
          </a:prstGeom>
          <a:ln w="0">
            <a:noFill/>
          </a:ln>
        </p:spPr>
      </p:pic>
      <p:grpSp>
        <p:nvGrpSpPr>
          <p:cNvPr id="75" name="Google Shape;96;g1f213c8c16b_0_0"/>
          <p:cNvGrpSpPr/>
          <p:nvPr/>
        </p:nvGrpSpPr>
        <p:grpSpPr>
          <a:xfrm>
            <a:off x="626400" y="254520"/>
            <a:ext cx="11250000" cy="981720"/>
            <a:chOff x="626400" y="254520"/>
            <a:chExt cx="11250000" cy="981720"/>
          </a:xfrm>
        </p:grpSpPr>
        <p:pic>
          <p:nvPicPr>
            <p:cNvPr id="76" name="Google Shape;97;g1f213c8c16b_0_0" descr=""/>
            <p:cNvPicPr/>
            <p:nvPr/>
          </p:nvPicPr>
          <p:blipFill>
            <a:blip r:embed="rId5"/>
            <a:stretch/>
          </p:blipFill>
          <p:spPr>
            <a:xfrm>
              <a:off x="10059840" y="254520"/>
              <a:ext cx="1816560" cy="981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7" name="Google Shape;98;g1f213c8c16b_0_0" descr=""/>
            <p:cNvPicPr/>
            <p:nvPr/>
          </p:nvPicPr>
          <p:blipFill>
            <a:blip r:embed="rId6"/>
            <a:stretch/>
          </p:blipFill>
          <p:spPr>
            <a:xfrm>
              <a:off x="626400" y="484200"/>
              <a:ext cx="1504440" cy="523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8" name="Google Shape;99;g1f213c8c16b_0_0"/>
          <p:cNvSpPr/>
          <p:nvPr/>
        </p:nvSpPr>
        <p:spPr>
          <a:xfrm>
            <a:off x="4545360" y="4447800"/>
            <a:ext cx="2818440" cy="92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Nivel Intermedio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Julian Felipe Latorre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25/06/2024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32;g1f213c8c16b_0_ 7"/>
          <p:cNvGrpSpPr/>
          <p:nvPr/>
        </p:nvGrpSpPr>
        <p:grpSpPr>
          <a:xfrm>
            <a:off x="0" y="0"/>
            <a:ext cx="12190680" cy="6856560"/>
            <a:chOff x="0" y="0"/>
            <a:chExt cx="12190680" cy="6856560"/>
          </a:xfrm>
        </p:grpSpPr>
        <p:pic>
          <p:nvPicPr>
            <p:cNvPr id="159" name="Google Shape;133;g1f213c8c16b_0_ 7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680" cy="6856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0" name="Google Shape;134;g1f213c8c16b_0_ 7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680" cy="68565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61" name="Google Shape;136;g1f213c8c16b_0_ 7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480" cy="377640"/>
          </a:xfrm>
          <a:prstGeom prst="rect">
            <a:avLst/>
          </a:prstGeom>
          <a:ln w="0">
            <a:noFill/>
          </a:ln>
        </p:spPr>
      </p:pic>
      <p:pic>
        <p:nvPicPr>
          <p:cNvPr id="162" name="Google Shape;137;g1f213c8c16b_0_ 7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360" cy="768600"/>
          </a:xfrm>
          <a:prstGeom prst="rect">
            <a:avLst/>
          </a:prstGeom>
          <a:ln w="0">
            <a:noFill/>
          </a:ln>
        </p:spPr>
      </p:pic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Patrones de Diseño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5"/>
          <a:stretch/>
        </p:blipFill>
        <p:spPr>
          <a:xfrm>
            <a:off x="2340000" y="1980000"/>
            <a:ext cx="7670880" cy="441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105;g1f213c8c16b_0_15"/>
          <p:cNvGrpSpPr/>
          <p:nvPr/>
        </p:nvGrpSpPr>
        <p:grpSpPr>
          <a:xfrm>
            <a:off x="0" y="0"/>
            <a:ext cx="12190680" cy="6856560"/>
            <a:chOff x="0" y="0"/>
            <a:chExt cx="12190680" cy="6856560"/>
          </a:xfrm>
        </p:grpSpPr>
        <p:pic>
          <p:nvPicPr>
            <p:cNvPr id="80" name="Google Shape;106;g1f213c8c16b_0_1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680" cy="6856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1" name="Google Shape;107;g1f213c8c16b_0_15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680" cy="68565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82" name="Google Shape;108;g1f213c8c16b_0_1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840" cy="1119240"/>
          </a:xfrm>
          <a:prstGeom prst="rect">
            <a:avLst/>
          </a:prstGeom>
          <a:ln w="0">
            <a:noFill/>
          </a:ln>
        </p:spPr>
      </p:pic>
      <p:sp>
        <p:nvSpPr>
          <p:cNvPr id="83" name="Google Shape;109;g1f213c8c16b_0_15"/>
          <p:cNvSpPr/>
          <p:nvPr/>
        </p:nvSpPr>
        <p:spPr>
          <a:xfrm>
            <a:off x="2753640" y="1352160"/>
            <a:ext cx="710568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5000" spc="-1" strike="noStrike">
                <a:solidFill>
                  <a:srgbClr val="d2a6ff"/>
                </a:solidFill>
                <a:latin typeface="Arial"/>
                <a:ea typeface="Arial"/>
              </a:rPr>
              <a:t>Tabla de contenidos</a:t>
            </a:r>
            <a:endParaRPr b="0" lang="es-CO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110;g1f213c8c16b_0_15"/>
          <p:cNvSpPr/>
          <p:nvPr/>
        </p:nvSpPr>
        <p:spPr>
          <a:xfrm>
            <a:off x="3476160" y="2461320"/>
            <a:ext cx="788760" cy="788760"/>
          </a:xfrm>
          <a:prstGeom prst="ellipse">
            <a:avLst/>
          </a:prstGeom>
          <a:solidFill>
            <a:srgbClr val="adf6fe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8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85" name="Google Shape;111;g1f213c8c16b_0_15"/>
          <p:cNvSpPr/>
          <p:nvPr/>
        </p:nvSpPr>
        <p:spPr>
          <a:xfrm>
            <a:off x="3476160" y="3603960"/>
            <a:ext cx="788760" cy="788760"/>
          </a:xfrm>
          <a:prstGeom prst="ellipse">
            <a:avLst/>
          </a:prstGeom>
          <a:solidFill>
            <a:srgbClr val="adf6fe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8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86" name="Google Shape;112;g1f213c8c16b_0_15"/>
          <p:cNvSpPr/>
          <p:nvPr/>
        </p:nvSpPr>
        <p:spPr>
          <a:xfrm>
            <a:off x="3476160" y="4757760"/>
            <a:ext cx="788760" cy="788760"/>
          </a:xfrm>
          <a:prstGeom prst="ellipse">
            <a:avLst/>
          </a:prstGeom>
          <a:solidFill>
            <a:srgbClr val="adf6fe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O" sz="18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87" name="Google Shape;113;g1f213c8c16b_0_15"/>
          <p:cNvSpPr/>
          <p:nvPr/>
        </p:nvSpPr>
        <p:spPr>
          <a:xfrm>
            <a:off x="4630320" y="2580840"/>
            <a:ext cx="4189680" cy="65916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O" sz="1800" spc="-1" strike="noStrike">
              <a:solidFill>
                <a:srgbClr val="adf6fe"/>
              </a:solidFill>
              <a:latin typeface="Calibri"/>
              <a:ea typeface="Calibri"/>
            </a:endParaRPr>
          </a:p>
        </p:txBody>
      </p:sp>
      <p:sp>
        <p:nvSpPr>
          <p:cNvPr id="88" name="Google Shape;114;g1f213c8c16b_0_15"/>
          <p:cNvSpPr/>
          <p:nvPr/>
        </p:nvSpPr>
        <p:spPr>
          <a:xfrm>
            <a:off x="4630320" y="3668760"/>
            <a:ext cx="4189680" cy="65916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O" sz="1800" spc="-1" strike="noStrike">
              <a:solidFill>
                <a:srgbClr val="adf6fe"/>
              </a:solidFill>
              <a:latin typeface="Calibri"/>
              <a:ea typeface="Calibri"/>
            </a:endParaRPr>
          </a:p>
        </p:txBody>
      </p:sp>
      <p:sp>
        <p:nvSpPr>
          <p:cNvPr id="89" name="Google Shape;115;g1f213c8c16b_0_15"/>
          <p:cNvSpPr/>
          <p:nvPr/>
        </p:nvSpPr>
        <p:spPr>
          <a:xfrm>
            <a:off x="4630320" y="4822560"/>
            <a:ext cx="4189680" cy="65916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O" sz="1800" spc="-1" strike="noStrike">
              <a:solidFill>
                <a:srgbClr val="adf6fe"/>
              </a:solidFill>
              <a:latin typeface="Calibri"/>
              <a:ea typeface="Calibri"/>
            </a:endParaRPr>
          </a:p>
        </p:txBody>
      </p:sp>
      <p:sp>
        <p:nvSpPr>
          <p:cNvPr id="90" name="Google Shape;116;g1f213c8c16b_0_15"/>
          <p:cNvSpPr/>
          <p:nvPr/>
        </p:nvSpPr>
        <p:spPr>
          <a:xfrm>
            <a:off x="3587040" y="2520000"/>
            <a:ext cx="58536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1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17;g1f213c8c16b_0_15"/>
          <p:cNvSpPr/>
          <p:nvPr/>
        </p:nvSpPr>
        <p:spPr>
          <a:xfrm>
            <a:off x="3594960" y="3687480"/>
            <a:ext cx="58536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2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Google Shape;118;g1f213c8c16b_0_15"/>
          <p:cNvSpPr/>
          <p:nvPr/>
        </p:nvSpPr>
        <p:spPr>
          <a:xfrm>
            <a:off x="3578040" y="4822560"/>
            <a:ext cx="58536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3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119;g1f213c8c16b_0_15"/>
          <p:cNvSpPr/>
          <p:nvPr/>
        </p:nvSpPr>
        <p:spPr>
          <a:xfrm>
            <a:off x="4630320" y="2582640"/>
            <a:ext cx="42634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36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Diseño en POO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20;g1f213c8c16b_0_15"/>
          <p:cNvSpPr/>
          <p:nvPr/>
        </p:nvSpPr>
        <p:spPr>
          <a:xfrm>
            <a:off x="4828320" y="3687480"/>
            <a:ext cx="37936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UML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21;g1f213c8c16b_0_15"/>
          <p:cNvSpPr/>
          <p:nvPr/>
        </p:nvSpPr>
        <p:spPr>
          <a:xfrm>
            <a:off x="4630320" y="4844880"/>
            <a:ext cx="418968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28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Práctica y discusión 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6" name="Google Shape;122;g1f213c8c16b_0_15"/>
          <p:cNvCxnSpPr>
            <a:stCxn id="84" idx="4"/>
            <a:endCxn id="85" idx="0"/>
          </p:cNvCxnSpPr>
          <p:nvPr/>
        </p:nvCxnSpPr>
        <p:spPr>
          <a:xfrm>
            <a:off x="3870720" y="3250080"/>
            <a:ext cx="360" cy="354240"/>
          </a:xfrm>
          <a:prstGeom prst="straightConnector1">
            <a:avLst/>
          </a:prstGeom>
          <a:ln w="38160">
            <a:solidFill>
              <a:srgbClr val="d2a6ff"/>
            </a:solidFill>
            <a:miter/>
          </a:ln>
        </p:spPr>
      </p:cxnSp>
      <p:cxnSp>
        <p:nvCxnSpPr>
          <p:cNvPr id="97" name="Google Shape;123;g1f213c8c16b_0_15"/>
          <p:cNvCxnSpPr>
            <a:stCxn id="91" idx="2"/>
          </p:cNvCxnSpPr>
          <p:nvPr/>
        </p:nvCxnSpPr>
        <p:spPr>
          <a:xfrm>
            <a:off x="3887640" y="4387320"/>
            <a:ext cx="2160" cy="354240"/>
          </a:xfrm>
          <a:prstGeom prst="straightConnector1">
            <a:avLst/>
          </a:prstGeom>
          <a:ln w="38160">
            <a:solidFill>
              <a:srgbClr val="d2a6ff"/>
            </a:solidFill>
            <a:miter/>
          </a:ln>
        </p:spPr>
      </p:cxnSp>
      <p:grpSp>
        <p:nvGrpSpPr>
          <p:cNvPr id="98" name="Google Shape;124;g1f213c8c16b_0_15"/>
          <p:cNvGrpSpPr/>
          <p:nvPr/>
        </p:nvGrpSpPr>
        <p:grpSpPr>
          <a:xfrm>
            <a:off x="626400" y="254520"/>
            <a:ext cx="11250000" cy="981720"/>
            <a:chOff x="626400" y="254520"/>
            <a:chExt cx="11250000" cy="981720"/>
          </a:xfrm>
        </p:grpSpPr>
        <p:pic>
          <p:nvPicPr>
            <p:cNvPr id="99" name="Google Shape;125;g1f213c8c16b_0_1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560" cy="981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0" name="Google Shape;126;g1f213c8c16b_0_1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440" cy="5230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32;g1f213c8c16b_0_41"/>
          <p:cNvGrpSpPr/>
          <p:nvPr/>
        </p:nvGrpSpPr>
        <p:grpSpPr>
          <a:xfrm>
            <a:off x="0" y="0"/>
            <a:ext cx="12190680" cy="6856560"/>
            <a:chOff x="0" y="0"/>
            <a:chExt cx="12190680" cy="6856560"/>
          </a:xfrm>
        </p:grpSpPr>
        <p:pic>
          <p:nvPicPr>
            <p:cNvPr id="102" name="Google Shape;133;g1f213c8c16b_0_4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680" cy="6856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3" name="Google Shape;134;g1f213c8c16b_0_4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680" cy="68565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4" name="Google Shape;136;g1f213c8c16b_0_41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480" cy="377640"/>
          </a:xfrm>
          <a:prstGeom prst="rect">
            <a:avLst/>
          </a:prstGeom>
          <a:ln w="0">
            <a:noFill/>
          </a:ln>
        </p:spPr>
      </p:pic>
      <p:pic>
        <p:nvPicPr>
          <p:cNvPr id="105" name="Google Shape;137;g1f213c8c16b_0_41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360" cy="768600"/>
          </a:xfrm>
          <a:prstGeom prst="rect">
            <a:avLst/>
          </a:prstGeom>
          <a:ln w="0">
            <a:noFill/>
          </a:ln>
        </p:spPr>
      </p:pic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Diseño en POO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040" cy="43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Encapsulación y Modificadores de Acceso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Relaciones entre Clases: Asociación, Herencia y Polimorfismo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Principios SOLID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5"/>
          <a:stretch/>
        </p:blipFill>
        <p:spPr>
          <a:xfrm>
            <a:off x="6018840" y="2488680"/>
            <a:ext cx="5398200" cy="309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32;g1f213c8c16b_0_ 2"/>
          <p:cNvGrpSpPr/>
          <p:nvPr/>
        </p:nvGrpSpPr>
        <p:grpSpPr>
          <a:xfrm>
            <a:off x="0" y="0"/>
            <a:ext cx="12190680" cy="6856560"/>
            <a:chOff x="0" y="0"/>
            <a:chExt cx="12190680" cy="6856560"/>
          </a:xfrm>
        </p:grpSpPr>
        <p:pic>
          <p:nvPicPr>
            <p:cNvPr id="110" name="Google Shape;133;g1f213c8c16b_0_ 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680" cy="6856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1" name="Google Shape;134;g1f213c8c16b_0_ 2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680" cy="68565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12" name="Google Shape;136;g1f213c8c16b_0_ 2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480" cy="377640"/>
          </a:xfrm>
          <a:prstGeom prst="rect">
            <a:avLst/>
          </a:prstGeom>
          <a:ln w="0">
            <a:noFill/>
          </a:ln>
        </p:spPr>
      </p:pic>
      <p:pic>
        <p:nvPicPr>
          <p:cNvPr id="113" name="Google Shape;137;g1f213c8c16b_0_ 2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360" cy="768600"/>
          </a:xfrm>
          <a:prstGeom prst="rect">
            <a:avLst/>
          </a:prstGeom>
          <a:ln w="0">
            <a:noFill/>
          </a:ln>
        </p:spPr>
      </p:pic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Notación UML Básica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040" cy="43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Diagrama de clase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Relaciones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Asociación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Herencia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Agregación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Composición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5"/>
          <a:stretch/>
        </p:blipFill>
        <p:spPr>
          <a:xfrm>
            <a:off x="5400000" y="1553040"/>
            <a:ext cx="1684800" cy="204696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6"/>
          <a:stretch/>
        </p:blipFill>
        <p:spPr>
          <a:xfrm>
            <a:off x="8100000" y="1620000"/>
            <a:ext cx="3885480" cy="184680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7"/>
          <a:stretch/>
        </p:blipFill>
        <p:spPr>
          <a:xfrm>
            <a:off x="5760000" y="3780000"/>
            <a:ext cx="2145600" cy="107712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8"/>
          <a:stretch/>
        </p:blipFill>
        <p:spPr>
          <a:xfrm>
            <a:off x="8156880" y="3574440"/>
            <a:ext cx="3542400" cy="128484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9"/>
          <a:stretch/>
        </p:blipFill>
        <p:spPr>
          <a:xfrm>
            <a:off x="6660000" y="5146920"/>
            <a:ext cx="3427920" cy="133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32;g1f213c8c16b_0_ 3"/>
          <p:cNvGrpSpPr/>
          <p:nvPr/>
        </p:nvGrpSpPr>
        <p:grpSpPr>
          <a:xfrm>
            <a:off x="0" y="0"/>
            <a:ext cx="12190680" cy="6856560"/>
            <a:chOff x="0" y="0"/>
            <a:chExt cx="12190680" cy="6856560"/>
          </a:xfrm>
        </p:grpSpPr>
        <p:pic>
          <p:nvPicPr>
            <p:cNvPr id="122" name="Google Shape;133;g1f213c8c16b_0_ 3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680" cy="6856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3" name="Google Shape;134;g1f213c8c16b_0_ 3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680" cy="68565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4" name="Google Shape;136;g1f213c8c16b_0_ 3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480" cy="377640"/>
          </a:xfrm>
          <a:prstGeom prst="rect">
            <a:avLst/>
          </a:prstGeom>
          <a:ln w="0">
            <a:noFill/>
          </a:ln>
        </p:spPr>
      </p:pic>
      <p:pic>
        <p:nvPicPr>
          <p:cNvPr id="125" name="Google Shape;137;g1f213c8c16b_0_ 3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360" cy="76860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Notación UML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5"/>
          <a:stretch/>
        </p:blipFill>
        <p:spPr>
          <a:xfrm>
            <a:off x="4191480" y="2536560"/>
            <a:ext cx="3187800" cy="232272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6"/>
          <a:stretch/>
        </p:blipFill>
        <p:spPr>
          <a:xfrm>
            <a:off x="32040" y="2316600"/>
            <a:ext cx="3927240" cy="308268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7"/>
          <a:stretch/>
        </p:blipFill>
        <p:spPr>
          <a:xfrm>
            <a:off x="7732080" y="2115720"/>
            <a:ext cx="4147200" cy="363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2;g1f213c8c16b_0_ 4"/>
          <p:cNvGrpSpPr/>
          <p:nvPr/>
        </p:nvGrpSpPr>
        <p:grpSpPr>
          <a:xfrm>
            <a:off x="0" y="0"/>
            <a:ext cx="12190680" cy="6856560"/>
            <a:chOff x="0" y="0"/>
            <a:chExt cx="12190680" cy="6856560"/>
          </a:xfrm>
        </p:grpSpPr>
        <p:pic>
          <p:nvPicPr>
            <p:cNvPr id="131" name="Google Shape;133;g1f213c8c16b_0_ 4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680" cy="6856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2" name="Google Shape;134;g1f213c8c16b_0_ 4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680" cy="68565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33" name="Google Shape;136;g1f213c8c16b_0_ 4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480" cy="377640"/>
          </a:xfrm>
          <a:prstGeom prst="rect">
            <a:avLst/>
          </a:prstGeom>
          <a:ln w="0">
            <a:noFill/>
          </a:ln>
        </p:spPr>
      </p:pic>
      <p:pic>
        <p:nvPicPr>
          <p:cNvPr id="134" name="Google Shape;137;g1f213c8c16b_0_ 4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360" cy="768600"/>
          </a:xfrm>
          <a:prstGeom prst="rect">
            <a:avLst/>
          </a:prstGeom>
          <a:ln w="0">
            <a:noFill/>
          </a:ln>
        </p:spPr>
      </p:pic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Notación UML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5"/>
          <a:stretch/>
        </p:blipFill>
        <p:spPr>
          <a:xfrm>
            <a:off x="3539880" y="1741320"/>
            <a:ext cx="5114880" cy="337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2;g1f213c8c16b_0_ 5"/>
          <p:cNvGrpSpPr/>
          <p:nvPr/>
        </p:nvGrpSpPr>
        <p:grpSpPr>
          <a:xfrm>
            <a:off x="0" y="0"/>
            <a:ext cx="12190680" cy="6856560"/>
            <a:chOff x="0" y="0"/>
            <a:chExt cx="12190680" cy="6856560"/>
          </a:xfrm>
        </p:grpSpPr>
        <p:pic>
          <p:nvPicPr>
            <p:cNvPr id="138" name="Google Shape;133;g1f213c8c16b_0_ 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680" cy="6856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9" name="Google Shape;134;g1f213c8c16b_0_ 5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680" cy="68565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0" name="Google Shape;136;g1f213c8c16b_0_ 5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480" cy="377640"/>
          </a:xfrm>
          <a:prstGeom prst="rect">
            <a:avLst/>
          </a:prstGeom>
          <a:ln w="0">
            <a:noFill/>
          </a:ln>
        </p:spPr>
      </p:pic>
      <p:pic>
        <p:nvPicPr>
          <p:cNvPr id="141" name="Google Shape;137;g1f213c8c16b_0_ 5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360" cy="768600"/>
          </a:xfrm>
          <a:prstGeom prst="rect">
            <a:avLst/>
          </a:prstGeom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Diagramas UML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5"/>
          <a:stretch/>
        </p:blipFill>
        <p:spPr>
          <a:xfrm>
            <a:off x="2968920" y="1850760"/>
            <a:ext cx="6257160" cy="315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32;g1f213c8c16b_0_ 6"/>
          <p:cNvGrpSpPr/>
          <p:nvPr/>
        </p:nvGrpSpPr>
        <p:grpSpPr>
          <a:xfrm>
            <a:off x="0" y="0"/>
            <a:ext cx="12190680" cy="6856560"/>
            <a:chOff x="0" y="0"/>
            <a:chExt cx="12190680" cy="6856560"/>
          </a:xfrm>
        </p:grpSpPr>
        <p:pic>
          <p:nvPicPr>
            <p:cNvPr id="145" name="Google Shape;133;g1f213c8c16b_0_ 6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680" cy="6856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6" name="Google Shape;134;g1f213c8c16b_0_ 6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680" cy="68565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7" name="Google Shape;136;g1f213c8c16b_0_ 6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480" cy="377640"/>
          </a:xfrm>
          <a:prstGeom prst="rect">
            <a:avLst/>
          </a:prstGeom>
          <a:ln w="0">
            <a:noFill/>
          </a:ln>
        </p:spPr>
      </p:pic>
      <p:pic>
        <p:nvPicPr>
          <p:cNvPr id="148" name="Google Shape;137;g1f213c8c16b_0_ 6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360" cy="768600"/>
          </a:xfrm>
          <a:prstGeom prst="rect">
            <a:avLst/>
          </a:prstGeom>
          <a:ln w="0">
            <a:noFill/>
          </a:ln>
        </p:spPr>
      </p:pic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Ejemplo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5"/>
          <a:stretch/>
        </p:blipFill>
        <p:spPr>
          <a:xfrm>
            <a:off x="2559240" y="1804680"/>
            <a:ext cx="7076520" cy="449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32;g1f213c8c16b_0_ 1"/>
          <p:cNvGrpSpPr/>
          <p:nvPr/>
        </p:nvGrpSpPr>
        <p:grpSpPr>
          <a:xfrm>
            <a:off x="0" y="0"/>
            <a:ext cx="12190680" cy="6856560"/>
            <a:chOff x="0" y="0"/>
            <a:chExt cx="12190680" cy="6856560"/>
          </a:xfrm>
        </p:grpSpPr>
        <p:pic>
          <p:nvPicPr>
            <p:cNvPr id="152" name="Google Shape;133;g1f213c8c16b_0_ 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680" cy="6856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3" name="Google Shape;134;g1f213c8c16b_0_ 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680" cy="68565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54" name="Google Shape;136;g1f213c8c16b_0_ 1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480" cy="377640"/>
          </a:xfrm>
          <a:prstGeom prst="rect">
            <a:avLst/>
          </a:prstGeom>
          <a:ln w="0">
            <a:noFill/>
          </a:ln>
        </p:spPr>
      </p:pic>
      <p:pic>
        <p:nvPicPr>
          <p:cNvPr id="155" name="Google Shape;137;g1f213c8c16b_0_ 1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360" cy="768600"/>
          </a:xfrm>
          <a:prstGeom prst="rect">
            <a:avLst/>
          </a:prstGeom>
          <a:ln w="0">
            <a:noFill/>
          </a:ln>
        </p:spPr>
      </p:pic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Recursos de consulta en Linea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860840" cy="43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CO" sz="2400" spc="-1" strike="noStrike" u="sng">
                <a:solidFill>
                  <a:srgbClr val="0563c1"/>
                </a:solidFill>
                <a:uFillTx/>
                <a:latin typeface="Arial"/>
                <a:ea typeface="Calibri"/>
                <a:hlinkClick r:id="rId5"/>
              </a:rPr>
              <a:t>https://www.coursera.org/learn/object-oriented-design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CO" sz="2400" spc="-1" strike="noStrike" u="sng">
                <a:solidFill>
                  <a:srgbClr val="0563c1"/>
                </a:solidFill>
                <a:uFillTx/>
                <a:latin typeface="Arial"/>
                <a:ea typeface="Calibri"/>
                <a:hlinkClick r:id="rId6"/>
              </a:rPr>
              <a:t>https://www.youtube.com/playlist?list=PLrhzvIcii6GNjpARdnO4ueTUAVR9eMBpc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CO" sz="2400" spc="-1" strike="noStrike" u="sng">
                <a:solidFill>
                  <a:srgbClr val="0563c1"/>
                </a:solidFill>
                <a:uFillTx/>
                <a:latin typeface="Arial"/>
                <a:ea typeface="Calibri"/>
                <a:hlinkClick r:id="rId7"/>
              </a:rPr>
              <a:t>https://refactoring.guru/files/design-patterns-en-demo.pdf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Application>LibreOffice/24.2.4.2$Windows_X86_64 LibreOffice_project/51a6219feb6075d9a4c46691dcfe0cd9c4fff3c2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2023-12-20T20:41:55Z</dcterms:created>
  <dc:creator>Cymetria Diseño</dc:creator>
  <dc:description/>
  <dc:language>es-CO</dc:language>
  <cp:lastModifiedBy/>
  <dcterms:modified xsi:type="dcterms:W3CDTF">2024-06-27T22:07:21Z</dcterms:modified>
  <cp:revision>14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13</vt:r8>
  </property>
  <property fmtid="{D5CDD505-2E9C-101B-9397-08002B2CF9AE}" pid="3" name="PresentationFormat">
    <vt:lpwstr>Panorámica</vt:lpwstr>
  </property>
  <property fmtid="{D5CDD505-2E9C-101B-9397-08002B2CF9AE}" pid="4" name="Slides">
    <vt:r8>13</vt:r8>
  </property>
</Properties>
</file>