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25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26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sldNum" idx="27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3054DBA-4BD8-441F-A987-321E39AB745D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17DB27-F142-4D93-BB98-6683BB0B0ABF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AC7EE7-C230-4A02-87C4-DB02E03FD1FA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741DA6-D128-42BD-BE37-AE6E6284FA4A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831EB3-DEF8-42F8-B989-71EFDDA3F70D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5084BA-9695-4447-84B0-6BCCCC736762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BCCF60-029C-4BDC-9C8F-02D42C2ABC43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34F3EF-2F53-4773-991E-1E526ED1066D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C60225-543F-41A7-BF10-4663DC1AEC9F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CC4318-40B7-445C-9C81-60E17D9FFC36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FD9D4C-D5A8-42B5-999D-234989758724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4256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88200" y="1825560"/>
            <a:ext cx="14256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299BD8-E120-492A-9AB3-8912AC1486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4256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88200" y="1825560"/>
            <a:ext cx="14256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7433B6-A6A3-430B-A21D-03FB88DDBD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838080" y="-329400"/>
            <a:ext cx="292680" cy="865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1C63832-B8B5-462D-91FF-737AF5774A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A4FAB67-C3D2-4CFB-8A0A-654E1293D5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termina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4256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988200" y="1825560"/>
            <a:ext cx="14256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A37DD88-D9AD-410C-B1A1-83705DBAAF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4256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988200" y="1825560"/>
            <a:ext cx="14256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2566EF8-81A0-4A88-AA7B-29B90CC8C8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4256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988200" y="1825560"/>
            <a:ext cx="14256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AB4935D-77A8-4E1D-9FB5-8C6740F2C7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4256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988200" y="1825560"/>
            <a:ext cx="14256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B96D3FFD-8E78-418C-B065-3C03BC4B2A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9268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146240" y="1825560"/>
            <a:ext cx="29268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86CD87-92F1-4253-897F-5C1E1CC61DF5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9268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146240" y="1825560"/>
            <a:ext cx="29268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097C02-659A-447F-B39F-B48612A1DA85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46DAB2-3E63-408C-82C4-7DEE481F4867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002245-E9E8-459B-A837-4268C2E877F7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9268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146240" y="1825560"/>
            <a:ext cx="29268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1AF29A-CDE2-4097-ABA3-D8AB538B800E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9268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146240" y="1825560"/>
            <a:ext cx="29268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44C7EB-AD80-4616-9B50-526D2431C303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9268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146240" y="1825560"/>
            <a:ext cx="29268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C46036-CF4F-4207-932F-A8F96A9DCF41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9268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146240" y="1825560"/>
            <a:ext cx="29268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CB7C66-5018-4D9A-AA5D-C7EED7499B83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3.xml"/><Relationship Id="rId8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slideLayout" Target="../slideLayouts/slideLayout8.xml"/><Relationship Id="rId11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slideLayout" Target="../slideLayouts/slideLayout8.xml"/><Relationship Id="rId9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hyperlink" Target="https://www.coursera.org/learn/object-oriented-design" TargetMode="External"/><Relationship Id="rId6" Type="http://schemas.openxmlformats.org/officeDocument/2006/relationships/hyperlink" Target="https://www.youtube.com/playlist?list=PLrhzvIcii6GNjpARdnO4ueTUAVR9eMBpc" TargetMode="External"/><Relationship Id="rId7" Type="http://schemas.openxmlformats.org/officeDocument/2006/relationships/hyperlink" Target="https://refactoring.guru/files/design-patterns-en-demo.pdf" TargetMode="External"/><Relationship Id="rId8" Type="http://schemas.openxmlformats.org/officeDocument/2006/relationships/slideLayout" Target="../slideLayouts/slideLayout8.xml"/><Relationship Id="rId9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89;g1f213c8c16b_0_0"/>
          <p:cNvGrpSpPr/>
          <p:nvPr/>
        </p:nvGrpSpPr>
        <p:grpSpPr>
          <a:xfrm>
            <a:off x="0" y="0"/>
            <a:ext cx="12190320" cy="6856200"/>
            <a:chOff x="0" y="0"/>
            <a:chExt cx="12190320" cy="6856200"/>
          </a:xfrm>
        </p:grpSpPr>
        <p:pic>
          <p:nvPicPr>
            <p:cNvPr id="73" name="Google Shape;90;g1f213c8c16b_0_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4" name="Google Shape;91;g1f213c8c16b_0_0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75" name="Google Shape;92;g1f213c8c16b_0_0" descr=""/>
          <p:cNvPicPr/>
          <p:nvPr/>
        </p:nvPicPr>
        <p:blipFill>
          <a:blip r:embed="rId3"/>
          <a:stretch/>
        </p:blipFill>
        <p:spPr>
          <a:xfrm>
            <a:off x="4219200" y="647640"/>
            <a:ext cx="3752280" cy="1797120"/>
          </a:xfrm>
          <a:prstGeom prst="rect">
            <a:avLst/>
          </a:prstGeom>
          <a:ln w="0">
            <a:noFill/>
          </a:ln>
        </p:spPr>
      </p:pic>
      <p:sp>
        <p:nvSpPr>
          <p:cNvPr id="76" name="Google Shape;93;g1f213c8c16b_0_0"/>
          <p:cNvSpPr/>
          <p:nvPr/>
        </p:nvSpPr>
        <p:spPr>
          <a:xfrm>
            <a:off x="2158560" y="2392560"/>
            <a:ext cx="7872840" cy="11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CO" sz="7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Bootcamp</a:t>
            </a:r>
            <a:endParaRPr b="0" lang="es-CO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94;g1f213c8c16b_0_0"/>
          <p:cNvSpPr/>
          <p:nvPr/>
        </p:nvSpPr>
        <p:spPr>
          <a:xfrm>
            <a:off x="2185200" y="3582000"/>
            <a:ext cx="78728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Desarrollo Web Full Stack</a:t>
            </a: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	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Google Shape;95;g1f213c8c16b_0_0" descr=""/>
          <p:cNvPicPr/>
          <p:nvPr/>
        </p:nvPicPr>
        <p:blipFill>
          <a:blip r:embed="rId4"/>
          <a:stretch/>
        </p:blipFill>
        <p:spPr>
          <a:xfrm>
            <a:off x="9712800" y="5933520"/>
            <a:ext cx="2163240" cy="667800"/>
          </a:xfrm>
          <a:prstGeom prst="rect">
            <a:avLst/>
          </a:prstGeom>
          <a:ln w="0">
            <a:noFill/>
          </a:ln>
        </p:spPr>
      </p:pic>
      <p:grpSp>
        <p:nvGrpSpPr>
          <p:cNvPr id="79" name="Google Shape;96;g1f213c8c16b_0_0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80" name="Google Shape;97;g1f213c8c16b_0_0" descr=""/>
            <p:cNvPicPr/>
            <p:nvPr/>
          </p:nvPicPr>
          <p:blipFill>
            <a:blip r:embed="rId5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1" name="Google Shape;98;g1f213c8c16b_0_0" descr=""/>
            <p:cNvPicPr/>
            <p:nvPr/>
          </p:nvPicPr>
          <p:blipFill>
            <a:blip r:embed="rId6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2" name="Google Shape;99;g1f213c8c16b_0_0"/>
          <p:cNvSpPr/>
          <p:nvPr/>
        </p:nvSpPr>
        <p:spPr>
          <a:xfrm>
            <a:off x="4545360" y="4447800"/>
            <a:ext cx="2818080" cy="92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Nivel Intermedio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Julian Felipe Latorre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25/06/2024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32;g1f213c8c16b_0_ 7"/>
          <p:cNvGrpSpPr/>
          <p:nvPr/>
        </p:nvGrpSpPr>
        <p:grpSpPr>
          <a:xfrm>
            <a:off x="0" y="0"/>
            <a:ext cx="12190320" cy="6856200"/>
            <a:chOff x="0" y="0"/>
            <a:chExt cx="12190320" cy="6856200"/>
          </a:xfrm>
        </p:grpSpPr>
        <p:pic>
          <p:nvPicPr>
            <p:cNvPr id="163" name="Google Shape;133;g1f213c8c16b_0_ 7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4" name="Google Shape;134;g1f213c8c16b_0_ 7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65" name="Google Shape;136;g1f213c8c16b_0_ 7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120" cy="377280"/>
          </a:xfrm>
          <a:prstGeom prst="rect">
            <a:avLst/>
          </a:prstGeom>
          <a:ln w="0">
            <a:noFill/>
          </a:ln>
        </p:spPr>
      </p:pic>
      <p:pic>
        <p:nvPicPr>
          <p:cNvPr id="166" name="Google Shape;137;g1f213c8c16b_0_ 7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000" cy="76824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Patrones de Diseño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5"/>
          <a:stretch/>
        </p:blipFill>
        <p:spPr>
          <a:xfrm>
            <a:off x="2340000" y="1980000"/>
            <a:ext cx="7670520" cy="441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105;g1f213c8c16b_0_15"/>
          <p:cNvGrpSpPr/>
          <p:nvPr/>
        </p:nvGrpSpPr>
        <p:grpSpPr>
          <a:xfrm>
            <a:off x="0" y="0"/>
            <a:ext cx="12190320" cy="6856200"/>
            <a:chOff x="0" y="0"/>
            <a:chExt cx="12190320" cy="6856200"/>
          </a:xfrm>
        </p:grpSpPr>
        <p:pic>
          <p:nvPicPr>
            <p:cNvPr id="84" name="Google Shape;106;g1f213c8c16b_0_1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5" name="Google Shape;107;g1f213c8c16b_0_15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86" name="Google Shape;108;g1f213c8c16b_0_1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sp>
        <p:nvSpPr>
          <p:cNvPr id="87" name="Google Shape;109;g1f213c8c16b_0_15"/>
          <p:cNvSpPr/>
          <p:nvPr/>
        </p:nvSpPr>
        <p:spPr>
          <a:xfrm>
            <a:off x="2753640" y="1352160"/>
            <a:ext cx="7105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5000" spc="-1" strike="noStrike">
                <a:solidFill>
                  <a:srgbClr val="d2a6ff"/>
                </a:solidFill>
                <a:latin typeface="Arial"/>
                <a:ea typeface="Arial"/>
              </a:rPr>
              <a:t>Tabla de contenidos</a:t>
            </a:r>
            <a:endParaRPr b="0" lang="es-CO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Google Shape;110;g1f213c8c16b_0_15"/>
          <p:cNvSpPr/>
          <p:nvPr/>
        </p:nvSpPr>
        <p:spPr>
          <a:xfrm>
            <a:off x="3476160" y="2461320"/>
            <a:ext cx="788400" cy="788400"/>
          </a:xfrm>
          <a:prstGeom prst="ellipse">
            <a:avLst/>
          </a:prstGeom>
          <a:solidFill>
            <a:srgbClr val="adf6fe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8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89" name="Google Shape;111;g1f213c8c16b_0_15"/>
          <p:cNvSpPr/>
          <p:nvPr/>
        </p:nvSpPr>
        <p:spPr>
          <a:xfrm>
            <a:off x="3476160" y="3603960"/>
            <a:ext cx="788400" cy="788400"/>
          </a:xfrm>
          <a:prstGeom prst="ellipse">
            <a:avLst/>
          </a:prstGeom>
          <a:solidFill>
            <a:srgbClr val="adf6fe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8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90" name="Google Shape;112;g1f213c8c16b_0_15"/>
          <p:cNvSpPr/>
          <p:nvPr/>
        </p:nvSpPr>
        <p:spPr>
          <a:xfrm>
            <a:off x="3476160" y="4757760"/>
            <a:ext cx="788400" cy="788400"/>
          </a:xfrm>
          <a:prstGeom prst="ellipse">
            <a:avLst/>
          </a:prstGeom>
          <a:solidFill>
            <a:srgbClr val="adf6fe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91" name="Google Shape;113;g1f213c8c16b_0_15"/>
          <p:cNvSpPr/>
          <p:nvPr/>
        </p:nvSpPr>
        <p:spPr>
          <a:xfrm>
            <a:off x="4630320" y="2580840"/>
            <a:ext cx="4189320" cy="65880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adf6fe"/>
              </a:solidFill>
              <a:latin typeface="Calibri"/>
              <a:ea typeface="Calibri"/>
            </a:endParaRPr>
          </a:p>
        </p:txBody>
      </p:sp>
      <p:sp>
        <p:nvSpPr>
          <p:cNvPr id="92" name="Google Shape;114;g1f213c8c16b_0_15"/>
          <p:cNvSpPr/>
          <p:nvPr/>
        </p:nvSpPr>
        <p:spPr>
          <a:xfrm>
            <a:off x="4630320" y="3668760"/>
            <a:ext cx="4189320" cy="65880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adf6fe"/>
              </a:solidFill>
              <a:latin typeface="Calibri"/>
              <a:ea typeface="Calibri"/>
            </a:endParaRPr>
          </a:p>
        </p:txBody>
      </p:sp>
      <p:sp>
        <p:nvSpPr>
          <p:cNvPr id="93" name="Google Shape;115;g1f213c8c16b_0_15"/>
          <p:cNvSpPr/>
          <p:nvPr/>
        </p:nvSpPr>
        <p:spPr>
          <a:xfrm>
            <a:off x="4630320" y="4822560"/>
            <a:ext cx="4189320" cy="65880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adf6fe"/>
              </a:solidFill>
              <a:latin typeface="Calibri"/>
              <a:ea typeface="Calibri"/>
            </a:endParaRPr>
          </a:p>
        </p:txBody>
      </p:sp>
      <p:sp>
        <p:nvSpPr>
          <p:cNvPr id="94" name="Google Shape;116;g1f213c8c16b_0_15"/>
          <p:cNvSpPr/>
          <p:nvPr/>
        </p:nvSpPr>
        <p:spPr>
          <a:xfrm>
            <a:off x="3587040" y="2520000"/>
            <a:ext cx="5850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1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17;g1f213c8c16b_0_15"/>
          <p:cNvSpPr/>
          <p:nvPr/>
        </p:nvSpPr>
        <p:spPr>
          <a:xfrm>
            <a:off x="3594960" y="3687480"/>
            <a:ext cx="5850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2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18;g1f213c8c16b_0_15"/>
          <p:cNvSpPr/>
          <p:nvPr/>
        </p:nvSpPr>
        <p:spPr>
          <a:xfrm>
            <a:off x="3578040" y="4822560"/>
            <a:ext cx="5850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3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Google Shape;119;g1f213c8c16b_0_15"/>
          <p:cNvSpPr/>
          <p:nvPr/>
        </p:nvSpPr>
        <p:spPr>
          <a:xfrm>
            <a:off x="4630320" y="2582640"/>
            <a:ext cx="4263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36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Diseño en POO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Google Shape;120;g1f213c8c16b_0_15"/>
          <p:cNvSpPr/>
          <p:nvPr/>
        </p:nvSpPr>
        <p:spPr>
          <a:xfrm>
            <a:off x="4828320" y="3687480"/>
            <a:ext cx="37933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UML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Google Shape;121;g1f213c8c16b_0_15"/>
          <p:cNvSpPr/>
          <p:nvPr/>
        </p:nvSpPr>
        <p:spPr>
          <a:xfrm>
            <a:off x="4630320" y="4844880"/>
            <a:ext cx="41893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28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Práctica y discusión 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0" name="Google Shape;122;g1f213c8c16b_0_15"/>
          <p:cNvCxnSpPr>
            <a:stCxn id="88" idx="4"/>
            <a:endCxn id="89" idx="0"/>
          </p:cNvCxnSpPr>
          <p:nvPr/>
        </p:nvCxnSpPr>
        <p:spPr>
          <a:xfrm>
            <a:off x="3870360" y="3249720"/>
            <a:ext cx="360" cy="354600"/>
          </a:xfrm>
          <a:prstGeom prst="straightConnector1">
            <a:avLst/>
          </a:prstGeom>
          <a:ln w="38160">
            <a:solidFill>
              <a:srgbClr val="d2a6ff"/>
            </a:solidFill>
            <a:miter/>
          </a:ln>
        </p:spPr>
      </p:cxnSp>
      <p:cxnSp>
        <p:nvCxnSpPr>
          <p:cNvPr id="101" name="Google Shape;123;g1f213c8c16b_0_15"/>
          <p:cNvCxnSpPr>
            <a:stCxn id="95" idx="2"/>
          </p:cNvCxnSpPr>
          <p:nvPr/>
        </p:nvCxnSpPr>
        <p:spPr>
          <a:xfrm>
            <a:off x="3887280" y="4386600"/>
            <a:ext cx="2880" cy="355320"/>
          </a:xfrm>
          <a:prstGeom prst="straightConnector1">
            <a:avLst/>
          </a:prstGeom>
          <a:ln w="38160">
            <a:solidFill>
              <a:srgbClr val="d2a6ff"/>
            </a:solidFill>
            <a:miter/>
          </a:ln>
        </p:spPr>
      </p:cxnSp>
      <p:grpSp>
        <p:nvGrpSpPr>
          <p:cNvPr id="102" name="Google Shape;124;g1f213c8c16b_0_15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103" name="Google Shape;125;g1f213c8c16b_0_1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4" name="Google Shape;126;g1f213c8c16b_0_1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32;g1f213c8c16b_0_41"/>
          <p:cNvGrpSpPr/>
          <p:nvPr/>
        </p:nvGrpSpPr>
        <p:grpSpPr>
          <a:xfrm>
            <a:off x="0" y="0"/>
            <a:ext cx="12190320" cy="6856200"/>
            <a:chOff x="0" y="0"/>
            <a:chExt cx="12190320" cy="6856200"/>
          </a:xfrm>
        </p:grpSpPr>
        <p:pic>
          <p:nvPicPr>
            <p:cNvPr id="106" name="Google Shape;133;g1f213c8c16b_0_4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7" name="Google Shape;134;g1f213c8c16b_0_4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8" name="Google Shape;136;g1f213c8c16b_0_4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120" cy="377280"/>
          </a:xfrm>
          <a:prstGeom prst="rect">
            <a:avLst/>
          </a:prstGeom>
          <a:ln w="0">
            <a:noFill/>
          </a:ln>
        </p:spPr>
      </p:pic>
      <p:pic>
        <p:nvPicPr>
          <p:cNvPr id="109" name="Google Shape;137;g1f213c8c16b_0_4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000" cy="768240"/>
          </a:xfrm>
          <a:prstGeom prst="rect">
            <a:avLst/>
          </a:prstGeom>
          <a:ln w="0">
            <a:noFill/>
          </a:ln>
        </p:spPr>
      </p:pic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Diseño en POO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79680" cy="434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Encapsulación y Modificadores de Acceso (private, public y protected)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Relaciones entre Clases: Asociación, Herencia y Polimorfismo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Principios SOLID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5"/>
          <a:stretch/>
        </p:blipFill>
        <p:spPr>
          <a:xfrm>
            <a:off x="6018840" y="2488680"/>
            <a:ext cx="5397840" cy="309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32;g1f213c8c16b_0_ 2"/>
          <p:cNvGrpSpPr/>
          <p:nvPr/>
        </p:nvGrpSpPr>
        <p:grpSpPr>
          <a:xfrm>
            <a:off x="0" y="0"/>
            <a:ext cx="12190320" cy="6856200"/>
            <a:chOff x="0" y="0"/>
            <a:chExt cx="12190320" cy="6856200"/>
          </a:xfrm>
        </p:grpSpPr>
        <p:pic>
          <p:nvPicPr>
            <p:cNvPr id="114" name="Google Shape;133;g1f213c8c16b_0_ 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5" name="Google Shape;134;g1f213c8c16b_0_ 2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16" name="Google Shape;136;g1f213c8c16b_0_ 2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120" cy="37728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137;g1f213c8c16b_0_ 2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000" cy="768240"/>
          </a:xfrm>
          <a:prstGeom prst="rect">
            <a:avLst/>
          </a:prstGeom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Notación UML Básica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79680" cy="434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Diagrama de clase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Relaciones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Asociación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Herencia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Agregación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-CO" sz="2800" spc="-1" strike="noStrike">
                <a:solidFill>
                  <a:schemeClr val="lt1"/>
                </a:solidFill>
                <a:latin typeface="Calibri"/>
                <a:ea typeface="Calibri"/>
              </a:rPr>
              <a:t>Composición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5"/>
          <a:stretch/>
        </p:blipFill>
        <p:spPr>
          <a:xfrm>
            <a:off x="5335560" y="1553400"/>
            <a:ext cx="1684440" cy="204660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6"/>
          <a:stretch/>
        </p:blipFill>
        <p:spPr>
          <a:xfrm>
            <a:off x="8100000" y="1620000"/>
            <a:ext cx="3885120" cy="1846440"/>
          </a:xfrm>
          <a:prstGeom prst="rect">
            <a:avLst/>
          </a:prstGeom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7"/>
          <a:stretch/>
        </p:blipFill>
        <p:spPr>
          <a:xfrm>
            <a:off x="4856400" y="3689640"/>
            <a:ext cx="3048840" cy="153036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8"/>
          <a:stretch/>
        </p:blipFill>
        <p:spPr>
          <a:xfrm>
            <a:off x="8100000" y="3554280"/>
            <a:ext cx="3600000" cy="130572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9"/>
          <a:stretch/>
        </p:blipFill>
        <p:spPr>
          <a:xfrm>
            <a:off x="8280720" y="5040000"/>
            <a:ext cx="3239280" cy="125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32;g1f213c8c16b_0_ 3"/>
          <p:cNvGrpSpPr/>
          <p:nvPr/>
        </p:nvGrpSpPr>
        <p:grpSpPr>
          <a:xfrm>
            <a:off x="0" y="0"/>
            <a:ext cx="12190320" cy="6856200"/>
            <a:chOff x="0" y="0"/>
            <a:chExt cx="12190320" cy="6856200"/>
          </a:xfrm>
        </p:grpSpPr>
        <p:pic>
          <p:nvPicPr>
            <p:cNvPr id="126" name="Google Shape;133;g1f213c8c16b_0_ 3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7" name="Google Shape;134;g1f213c8c16b_0_ 3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8" name="Google Shape;136;g1f213c8c16b_0_ 3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120" cy="377280"/>
          </a:xfrm>
          <a:prstGeom prst="rect">
            <a:avLst/>
          </a:prstGeom>
          <a:ln w="0">
            <a:noFill/>
          </a:ln>
        </p:spPr>
      </p:pic>
      <p:pic>
        <p:nvPicPr>
          <p:cNvPr id="129" name="Google Shape;137;g1f213c8c16b_0_ 3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000" cy="768240"/>
          </a:xfrm>
          <a:prstGeom prst="rect">
            <a:avLst/>
          </a:prstGeom>
          <a:ln w="0">
            <a:noFill/>
          </a:ln>
        </p:spPr>
      </p:pic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Notación UML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5"/>
          <a:stretch/>
        </p:blipFill>
        <p:spPr>
          <a:xfrm>
            <a:off x="3960000" y="2458080"/>
            <a:ext cx="3296520" cy="240192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6"/>
          <a:stretch/>
        </p:blipFill>
        <p:spPr>
          <a:xfrm>
            <a:off x="32040" y="1980000"/>
            <a:ext cx="3747960" cy="294192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7"/>
          <a:stretch/>
        </p:blipFill>
        <p:spPr>
          <a:xfrm>
            <a:off x="7732080" y="2115720"/>
            <a:ext cx="4146840" cy="363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2;g1f213c8c16b_0_ 4"/>
          <p:cNvGrpSpPr/>
          <p:nvPr/>
        </p:nvGrpSpPr>
        <p:grpSpPr>
          <a:xfrm>
            <a:off x="0" y="0"/>
            <a:ext cx="12190320" cy="6856200"/>
            <a:chOff x="0" y="0"/>
            <a:chExt cx="12190320" cy="6856200"/>
          </a:xfrm>
        </p:grpSpPr>
        <p:pic>
          <p:nvPicPr>
            <p:cNvPr id="135" name="Google Shape;133;g1f213c8c16b_0_ 4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6" name="Google Shape;134;g1f213c8c16b_0_ 4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37" name="Google Shape;136;g1f213c8c16b_0_ 4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120" cy="377280"/>
          </a:xfrm>
          <a:prstGeom prst="rect">
            <a:avLst/>
          </a:prstGeom>
          <a:ln w="0">
            <a:noFill/>
          </a:ln>
        </p:spPr>
      </p:pic>
      <p:pic>
        <p:nvPicPr>
          <p:cNvPr id="138" name="Google Shape;137;g1f213c8c16b_0_ 4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000" cy="768240"/>
          </a:xfrm>
          <a:prstGeom prst="rect">
            <a:avLst/>
          </a:prstGeom>
          <a:ln w="0">
            <a:noFill/>
          </a:ln>
        </p:spPr>
      </p:pic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Notación UML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5"/>
          <a:stretch/>
        </p:blipFill>
        <p:spPr>
          <a:xfrm>
            <a:off x="3539880" y="1741320"/>
            <a:ext cx="5114520" cy="337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32;g1f213c8c16b_0_ 5"/>
          <p:cNvGrpSpPr/>
          <p:nvPr/>
        </p:nvGrpSpPr>
        <p:grpSpPr>
          <a:xfrm>
            <a:off x="0" y="0"/>
            <a:ext cx="12190320" cy="6856200"/>
            <a:chOff x="0" y="0"/>
            <a:chExt cx="12190320" cy="6856200"/>
          </a:xfrm>
        </p:grpSpPr>
        <p:pic>
          <p:nvPicPr>
            <p:cNvPr id="142" name="Google Shape;133;g1f213c8c16b_0_ 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3" name="Google Shape;134;g1f213c8c16b_0_ 5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4" name="Google Shape;136;g1f213c8c16b_0_ 5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120" cy="37728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137;g1f213c8c16b_0_ 5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000" cy="768240"/>
          </a:xfrm>
          <a:prstGeom prst="rect">
            <a:avLst/>
          </a:prstGeom>
          <a:ln w="0">
            <a:noFill/>
          </a:ln>
        </p:spPr>
      </p:pic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Diagramas UML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5"/>
          <a:stretch/>
        </p:blipFill>
        <p:spPr>
          <a:xfrm>
            <a:off x="2968920" y="1850760"/>
            <a:ext cx="6256800" cy="315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32;g1f213c8c16b_0_ 6"/>
          <p:cNvGrpSpPr/>
          <p:nvPr/>
        </p:nvGrpSpPr>
        <p:grpSpPr>
          <a:xfrm>
            <a:off x="0" y="0"/>
            <a:ext cx="12190320" cy="6856200"/>
            <a:chOff x="0" y="0"/>
            <a:chExt cx="12190320" cy="6856200"/>
          </a:xfrm>
        </p:grpSpPr>
        <p:pic>
          <p:nvPicPr>
            <p:cNvPr id="149" name="Google Shape;133;g1f213c8c16b_0_ 6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0" name="Google Shape;134;g1f213c8c16b_0_ 6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51" name="Google Shape;136;g1f213c8c16b_0_ 6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120" cy="377280"/>
          </a:xfrm>
          <a:prstGeom prst="rect">
            <a:avLst/>
          </a:prstGeom>
          <a:ln w="0">
            <a:noFill/>
          </a:ln>
        </p:spPr>
      </p:pic>
      <p:pic>
        <p:nvPicPr>
          <p:cNvPr id="152" name="Google Shape;137;g1f213c8c16b_0_ 6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000" cy="768240"/>
          </a:xfrm>
          <a:prstGeom prst="rect">
            <a:avLst/>
          </a:prstGeom>
          <a:ln w="0">
            <a:noFill/>
          </a:ln>
        </p:spPr>
      </p:pic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Ejemplo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5"/>
          <a:stretch/>
        </p:blipFill>
        <p:spPr>
          <a:xfrm>
            <a:off x="2559240" y="1804680"/>
            <a:ext cx="7076160" cy="449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32;g1f213c8c16b_0_ 1"/>
          <p:cNvGrpSpPr/>
          <p:nvPr/>
        </p:nvGrpSpPr>
        <p:grpSpPr>
          <a:xfrm>
            <a:off x="0" y="0"/>
            <a:ext cx="12190320" cy="6856200"/>
            <a:chOff x="0" y="0"/>
            <a:chExt cx="12190320" cy="6856200"/>
          </a:xfrm>
        </p:grpSpPr>
        <p:pic>
          <p:nvPicPr>
            <p:cNvPr id="156" name="Google Shape;133;g1f213c8c16b_0_ 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7" name="Google Shape;134;g1f213c8c16b_0_ 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58" name="Google Shape;136;g1f213c8c16b_0_ 1" descr=""/>
          <p:cNvPicPr/>
          <p:nvPr/>
        </p:nvPicPr>
        <p:blipFill>
          <a:blip r:embed="rId3"/>
          <a:stretch/>
        </p:blipFill>
        <p:spPr>
          <a:xfrm>
            <a:off x="601200" y="390600"/>
            <a:ext cx="1086120" cy="37728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137;g1f213c8c16b_0_ 1" descr=""/>
          <p:cNvPicPr/>
          <p:nvPr/>
        </p:nvPicPr>
        <p:blipFill>
          <a:blip r:embed="rId4"/>
          <a:stretch/>
        </p:blipFill>
        <p:spPr>
          <a:xfrm>
            <a:off x="10231920" y="195120"/>
            <a:ext cx="1422000" cy="768240"/>
          </a:xfrm>
          <a:prstGeom prst="rect">
            <a:avLst/>
          </a:prstGeom>
          <a:ln w="0">
            <a:noFill/>
          </a:ln>
        </p:spPr>
      </p:pic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chemeClr val="lt1"/>
                </a:solidFill>
                <a:latin typeface="Calibri"/>
                <a:ea typeface="Calibri"/>
              </a:rPr>
              <a:t>Recursos de consulta en Linea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860480" cy="434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CO" sz="2400" spc="-1" strike="noStrike" u="sng">
                <a:solidFill>
                  <a:srgbClr val="0563c1"/>
                </a:solidFill>
                <a:uFillTx/>
                <a:latin typeface="Arial"/>
                <a:ea typeface="Calibri"/>
                <a:hlinkClick r:id="rId5"/>
              </a:rPr>
              <a:t>https://www.coursera.org/learn/object-oriented-design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CO" sz="2400" spc="-1" strike="noStrike" u="sng">
                <a:solidFill>
                  <a:srgbClr val="0563c1"/>
                </a:solidFill>
                <a:uFillTx/>
                <a:latin typeface="Arial"/>
                <a:ea typeface="Calibri"/>
                <a:hlinkClick r:id="rId6"/>
              </a:rPr>
              <a:t>https://www.youtube.com/playlist?list=PLrhzvIcii6GNjpARdnO4ueTUAVR9eMBpc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CO" sz="2400" spc="-1" strike="noStrike" u="sng">
                <a:solidFill>
                  <a:srgbClr val="0563c1"/>
                </a:solidFill>
                <a:uFillTx/>
                <a:latin typeface="Arial"/>
                <a:ea typeface="Calibri"/>
                <a:hlinkClick r:id="rId7"/>
              </a:rPr>
              <a:t>https://refactoring.guru/files/design-patterns-en-demo.pdf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2263</TotalTime>
  <Application>LibreOffice/24.2.4.2$Windows_X86_64 LibreOffice_project/51a6219feb6075d9a4c46691dcfe0cd9c4fff3c2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2023-12-20T20:41:55Z</dcterms:created>
  <dc:creator>Cymetria Diseño</dc:creator>
  <dc:description/>
  <dc:language>es-CO</dc:language>
  <cp:lastModifiedBy/>
  <dcterms:modified xsi:type="dcterms:W3CDTF">2024-07-04T16:47:45Z</dcterms:modified>
  <cp:revision>15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13</vt:r8>
  </property>
  <property fmtid="{D5CDD505-2E9C-101B-9397-08002B2CF9AE}" pid="3" name="PresentationFormat">
    <vt:lpwstr>Panorámica</vt:lpwstr>
  </property>
  <property fmtid="{D5CDD505-2E9C-101B-9397-08002B2CF9AE}" pid="4" name="Slides">
    <vt:r8>13</vt:r8>
  </property>
</Properties>
</file>