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9919A44-3A71-41B7-877F-B83621F0E3B0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E2235F-A28A-460C-9958-DA500CB554D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3371CB-29BC-4433-8851-92F3720D4D9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A8D029-497A-4118-9BEE-E231A547C05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291748-515F-4500-B080-2F86D1431A0D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940C93-C8E2-4D03-BBC1-FF2869ED47F0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410EE5-7DFA-49B9-896F-2C746B86BD7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116D00-E78D-44AB-A5F8-43E67FDC07D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25C00A-AFA4-4ACF-BF00-78F2733D3F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F123D48-48B6-49D2-86FD-02AE8DA206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16DAD99-83E7-4ED2-8E6E-68D88FC890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1323D1-B866-4566-ADCC-AE4719B9AE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AEB536-E726-4146-961D-A632AD6A4B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0FCEF1C-19B1-4D2E-BA5A-F65411980D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BB224F1-5BC5-4E2F-A3FF-D9F01CEF8B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5511A42-719B-4B48-A80B-53597197F1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4B44B28-8EB6-4AC6-8A87-F3CD212736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C7FBB3F-E87C-4330-98BC-81B44D8EA5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8C62014-EBE8-4B8C-8105-08E7A0CB70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392975-B3D0-41AA-B250-991C192051D6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3744DC-EFB8-41D6-96F5-848A6D54C4DB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CB3F79-12BB-4D9C-9E54-F32762A8E789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88937C-8DAC-486E-B529-D3962E1CB351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B8A503-49B9-4145-A216-80C226D8C4D3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0BFC57-3D2F-49BB-98B1-64ED0AE72119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15620A-59F6-4AE8-9417-03621DADEED8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13A400-AF75-4668-94C4-228A21FB864E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8A9A6D-E18D-4FB9-9974-9A6CBC92548A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0A0212-4BDF-4F9F-8A47-C323AD75E986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E9D9C0-C47F-4747-96D0-39A23331C801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6.xml"/><Relationship Id="rId11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developer.mozilla.org/es/docs/Web/JavaScript/Guide/Grammar_and_types" TargetMode="External"/><Relationship Id="rId6" Type="http://schemas.openxmlformats.org/officeDocument/2006/relationships/hyperlink" Target="https://www.youtube.com/watch?v=W6NZfCO5SIk" TargetMode="External"/><Relationship Id="rId7" Type="http://schemas.openxmlformats.org/officeDocument/2006/relationships/hyperlink" Target="https://www.w3schools.com/js/js_exercises.asp" TargetMode="External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89;g1f213c8c16b_0_0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57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9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3360" cy="179820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93;g1f213c8c16b_0_0"/>
          <p:cNvSpPr/>
          <p:nvPr/>
        </p:nvSpPr>
        <p:spPr>
          <a:xfrm>
            <a:off x="2158560" y="2392560"/>
            <a:ext cx="787392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4;g1f213c8c16b_0_0"/>
          <p:cNvSpPr/>
          <p:nvPr/>
        </p:nvSpPr>
        <p:spPr>
          <a:xfrm>
            <a:off x="2185200" y="3582000"/>
            <a:ext cx="78739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4320" cy="668880"/>
          </a:xfrm>
          <a:prstGeom prst="rect">
            <a:avLst/>
          </a:prstGeom>
          <a:ln w="0">
            <a:noFill/>
          </a:ln>
        </p:spPr>
      </p:pic>
      <p:grpSp>
        <p:nvGrpSpPr>
          <p:cNvPr id="63" name="Google Shape;96;g1f213c8c16b_0_0"/>
          <p:cNvGrpSpPr/>
          <p:nvPr/>
        </p:nvGrpSpPr>
        <p:grpSpPr>
          <a:xfrm>
            <a:off x="626400" y="254520"/>
            <a:ext cx="11250720" cy="982440"/>
            <a:chOff x="626400" y="254520"/>
            <a:chExt cx="11250720" cy="982440"/>
          </a:xfrm>
        </p:grpSpPr>
        <p:pic>
          <p:nvPicPr>
            <p:cNvPr id="64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7280" cy="982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5160" cy="523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6" name="Google Shape;99;g1f213c8c16b_0_0"/>
          <p:cNvSpPr/>
          <p:nvPr/>
        </p:nvSpPr>
        <p:spPr>
          <a:xfrm>
            <a:off x="4545360" y="4447800"/>
            <a:ext cx="2819160" cy="92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25/06/2024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105;g1f213c8c16b_0_15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68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0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560" cy="111996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09;g1f213c8c16b_0_15"/>
          <p:cNvSpPr/>
          <p:nvPr/>
        </p:nvSpPr>
        <p:spPr>
          <a:xfrm>
            <a:off x="2753640" y="1352160"/>
            <a:ext cx="710640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0;g1f213c8c16b_0_15"/>
          <p:cNvSpPr/>
          <p:nvPr/>
        </p:nvSpPr>
        <p:spPr>
          <a:xfrm>
            <a:off x="3476160" y="2461320"/>
            <a:ext cx="789480" cy="78948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73" name="Google Shape;111;g1f213c8c16b_0_15"/>
          <p:cNvSpPr/>
          <p:nvPr/>
        </p:nvSpPr>
        <p:spPr>
          <a:xfrm>
            <a:off x="3476160" y="3603960"/>
            <a:ext cx="789480" cy="78948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74" name="Google Shape;112;g1f213c8c16b_0_15"/>
          <p:cNvSpPr/>
          <p:nvPr/>
        </p:nvSpPr>
        <p:spPr>
          <a:xfrm>
            <a:off x="3476160" y="4757760"/>
            <a:ext cx="789480" cy="78948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75" name="Google Shape;113;g1f213c8c16b_0_15"/>
          <p:cNvSpPr/>
          <p:nvPr/>
        </p:nvSpPr>
        <p:spPr>
          <a:xfrm>
            <a:off x="4630320" y="2580840"/>
            <a:ext cx="4190400" cy="65988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76" name="Google Shape;114;g1f213c8c16b_0_15"/>
          <p:cNvSpPr/>
          <p:nvPr/>
        </p:nvSpPr>
        <p:spPr>
          <a:xfrm>
            <a:off x="4630320" y="3668760"/>
            <a:ext cx="4190400" cy="65988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77" name="Google Shape;115;g1f213c8c16b_0_15"/>
          <p:cNvSpPr/>
          <p:nvPr/>
        </p:nvSpPr>
        <p:spPr>
          <a:xfrm>
            <a:off x="4630320" y="4822560"/>
            <a:ext cx="4190400" cy="65988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78" name="Google Shape;116;g1f213c8c16b_0_15"/>
          <p:cNvSpPr/>
          <p:nvPr/>
        </p:nvSpPr>
        <p:spPr>
          <a:xfrm>
            <a:off x="3587040" y="2520000"/>
            <a:ext cx="5860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7;g1f213c8c16b_0_15"/>
          <p:cNvSpPr/>
          <p:nvPr/>
        </p:nvSpPr>
        <p:spPr>
          <a:xfrm>
            <a:off x="3594960" y="3687480"/>
            <a:ext cx="5860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8;g1f213c8c16b_0_15"/>
          <p:cNvSpPr/>
          <p:nvPr/>
        </p:nvSpPr>
        <p:spPr>
          <a:xfrm>
            <a:off x="3578040" y="4822560"/>
            <a:ext cx="5860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9;g1f213c8c16b_0_15"/>
          <p:cNvSpPr/>
          <p:nvPr/>
        </p:nvSpPr>
        <p:spPr>
          <a:xfrm>
            <a:off x="4630320" y="2582640"/>
            <a:ext cx="42642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36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Diseño en POO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20;g1f213c8c16b_0_15"/>
          <p:cNvSpPr/>
          <p:nvPr/>
        </p:nvSpPr>
        <p:spPr>
          <a:xfrm>
            <a:off x="4828320" y="3687480"/>
            <a:ext cx="37944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UML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1;g1f213c8c16b_0_15"/>
          <p:cNvSpPr/>
          <p:nvPr/>
        </p:nvSpPr>
        <p:spPr>
          <a:xfrm>
            <a:off x="4630320" y="4844880"/>
            <a:ext cx="41904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8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Práctica y discusión 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122;g1f213c8c16b_0_15"/>
          <p:cNvCxnSpPr>
            <a:stCxn id="72" idx="4"/>
            <a:endCxn id="73" idx="0"/>
          </p:cNvCxnSpPr>
          <p:nvPr/>
        </p:nvCxnSpPr>
        <p:spPr>
          <a:xfrm>
            <a:off x="3871080" y="3250800"/>
            <a:ext cx="360" cy="35352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cxnSp>
        <p:nvCxnSpPr>
          <p:cNvPr id="85" name="Google Shape;123;g1f213c8c16b_0_15"/>
          <p:cNvCxnSpPr>
            <a:stCxn id="79" idx="2"/>
          </p:cNvCxnSpPr>
          <p:nvPr/>
        </p:nvCxnSpPr>
        <p:spPr>
          <a:xfrm>
            <a:off x="3888000" y="4386600"/>
            <a:ext cx="1080" cy="35424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grpSp>
        <p:nvGrpSpPr>
          <p:cNvPr id="86" name="Google Shape;124;g1f213c8c16b_0_15"/>
          <p:cNvGrpSpPr/>
          <p:nvPr/>
        </p:nvGrpSpPr>
        <p:grpSpPr>
          <a:xfrm>
            <a:off x="626400" y="254520"/>
            <a:ext cx="11250720" cy="982440"/>
            <a:chOff x="626400" y="254520"/>
            <a:chExt cx="11250720" cy="982440"/>
          </a:xfrm>
        </p:grpSpPr>
        <p:pic>
          <p:nvPicPr>
            <p:cNvPr id="87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7280" cy="982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5160" cy="5238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90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2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93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Diseño en POO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Encapsulación y Modificadores de Acceso</a:t>
            </a:r>
            <a:endParaRPr b="1" lang="es-CO" sz="2800" spc="-1" strike="noStrike">
              <a:solidFill>
                <a:srgbClr val="000000"/>
              </a:solidFill>
              <a:latin typeface="Times New Roman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Relaciones entre Clases: Asociación, Herencia y Polimorfismo</a:t>
            </a:r>
            <a:endParaRPr b="1" lang="es-CO" sz="2800" spc="-1" strike="noStrike">
              <a:solidFill>
                <a:srgbClr val="000000"/>
              </a:solidFill>
              <a:latin typeface="Times New Roman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Principios SOLID</a:t>
            </a:r>
            <a:endParaRPr b="1" lang="es-CO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6" name="" descr=""/>
          <p:cNvPicPr/>
          <p:nvPr/>
        </p:nvPicPr>
        <p:blipFill>
          <a:blip r:embed="rId5"/>
          <a:stretch/>
        </p:blipFill>
        <p:spPr>
          <a:xfrm>
            <a:off x="6018840" y="2488680"/>
            <a:ext cx="5398920" cy="309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132;g1f213c8c16b_0_ 2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98" name="Google Shape;133;g1f213c8c16b_0_ 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9" name="Google Shape;134;g1f213c8c16b_0_ 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0" name="Google Shape;136;g1f213c8c16b_0_ 2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37;g1f213c8c16b_0_ 2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Notación UML Básica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Diagrama de clase</a:t>
            </a:r>
            <a:endParaRPr b="1" lang="es-CO" sz="28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Relaciones</a:t>
            </a:r>
            <a:endParaRPr b="1" lang="es-CO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Asociación</a:t>
            </a:r>
            <a:endParaRPr b="1" lang="es-CO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Herencia</a:t>
            </a:r>
            <a:endParaRPr b="1" lang="es-CO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Agregación</a:t>
            </a:r>
            <a:endParaRPr b="1" lang="es-CO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Composición</a:t>
            </a:r>
            <a:endParaRPr b="1" lang="es-CO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5"/>
          <a:stretch/>
        </p:blipFill>
        <p:spPr>
          <a:xfrm>
            <a:off x="5940000" y="1620000"/>
            <a:ext cx="1685520" cy="204768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6"/>
          <a:stretch/>
        </p:blipFill>
        <p:spPr>
          <a:xfrm>
            <a:off x="8100000" y="1620000"/>
            <a:ext cx="3886200" cy="184752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7"/>
          <a:stretch/>
        </p:blipFill>
        <p:spPr>
          <a:xfrm>
            <a:off x="5760000" y="3780000"/>
            <a:ext cx="2146320" cy="107784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8"/>
          <a:stretch/>
        </p:blipFill>
        <p:spPr>
          <a:xfrm>
            <a:off x="8156880" y="3574440"/>
            <a:ext cx="3543120" cy="128556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9"/>
          <a:stretch/>
        </p:blipFill>
        <p:spPr>
          <a:xfrm>
            <a:off x="6660000" y="5146920"/>
            <a:ext cx="3428640" cy="133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32;g1f213c8c16b_0_ 3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10" name="Google Shape;133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1" name="Google Shape;134;g1f213c8c16b_0_ 3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2" name="Google Shape;136;g1f213c8c16b_0_ 3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13" name="Google Shape;137;g1f213c8c16b_0_ 3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Notación UML Básica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5"/>
          <a:stretch/>
        </p:blipFill>
        <p:spPr>
          <a:xfrm>
            <a:off x="4191480" y="2536560"/>
            <a:ext cx="3188520" cy="232344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6"/>
          <a:stretch/>
        </p:blipFill>
        <p:spPr>
          <a:xfrm>
            <a:off x="32040" y="2316600"/>
            <a:ext cx="3927960" cy="308340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7"/>
          <a:stretch/>
        </p:blipFill>
        <p:spPr>
          <a:xfrm>
            <a:off x="7732080" y="2115720"/>
            <a:ext cx="4147920" cy="363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32;g1f213c8c16b_0_ 4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19" name="Google Shape;133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0" name="Google Shape;134;g1f213c8c16b_0_ 4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1" name="Google Shape;136;g1f213c8c16b_0_ 4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22" name="Google Shape;137;g1f213c8c16b_0_ 4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Notación UML Básica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5"/>
          <a:stretch/>
        </p:blipFill>
        <p:spPr>
          <a:xfrm>
            <a:off x="4191480" y="2536560"/>
            <a:ext cx="3188520" cy="232344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6"/>
          <a:stretch/>
        </p:blipFill>
        <p:spPr>
          <a:xfrm>
            <a:off x="32040" y="2316600"/>
            <a:ext cx="3927960" cy="308340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7"/>
          <a:stretch/>
        </p:blipFill>
        <p:spPr>
          <a:xfrm>
            <a:off x="7732080" y="2115720"/>
            <a:ext cx="4147920" cy="363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32;g1f213c8c16b_0_ 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28" name="Google Shape;133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134;g1f213c8c16b_0_ 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0" name="Google Shape;136;g1f213c8c16b_0_ 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37;g1f213c8c16b_0_ 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Recursos de consulta en Linea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8615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CO" sz="2400" spc="-1" strike="noStrike" u="sng">
                <a:solidFill>
                  <a:srgbClr val="0563c1"/>
                </a:solidFill>
                <a:uFillTx/>
                <a:latin typeface="Arial"/>
                <a:ea typeface="Calibri"/>
                <a:hlinkClick r:id="rId5"/>
              </a:rPr>
              <a:t>https://developer.mozilla.org/es/docs/Web/JavaScript/Guide/Grammar_and_types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CO" sz="2400" spc="-1" strike="noStrike" u="sng">
                <a:solidFill>
                  <a:srgbClr val="0563c1"/>
                </a:solidFill>
                <a:uFillTx/>
                <a:latin typeface="Arial"/>
                <a:ea typeface="Calibri"/>
                <a:hlinkClick r:id="rId6"/>
              </a:rPr>
              <a:t>https://www.youtube.com/watch?v=W6NZfCO5SIk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CO" sz="2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7"/>
              </a:rPr>
              <a:t>https://www.w3schools.com/js/js_exercises.asp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Application>LibreOffice/24.2.4.2$Windows_X86_64 LibreOffice_project/51a6219feb6075d9a4c46691dcfe0cd9c4fff3c2</Application>
  <AppVersion>15.0000</AppVersion>
  <Words>632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2024-06-27T11:16:25Z</dcterms:modified>
  <cp:revision>11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Panorámica</vt:lpwstr>
  </property>
  <property fmtid="{D5CDD505-2E9C-101B-9397-08002B2CF9AE}" pid="4" name="Slides">
    <vt:i4>13</vt:i4>
  </property>
</Properties>
</file>