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F5AFF9E-A7B9-493E-ACD2-1C857883F2B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E20E34-9D2E-4136-9F91-25A6682B154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ACCC9C-4732-4A0F-A6F0-B539A296B62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AA903C-B20D-442E-BA50-C240852D53F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030202-6319-492F-AB5C-A8AF6F8FA72B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CDA1E9-F23C-41E9-BC3E-03842486AB5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6E4783-416C-4212-AF25-A84F0BFA848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09627C-39F5-44A6-A2BE-573E02A62BB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AD1218-7303-46DA-9FF8-C82233E80FB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E8131B-F2AF-4D53-9983-350FB3CEE4E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DAFE82-68CB-4C2D-853D-853AF9FD2350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2F793B-CCA8-4026-9555-A6ED43E2987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53995-D81B-4BCF-A180-5839B9375B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DEB5AC1-AD47-4F71-A856-6DC298B69A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75796D0-D7F1-41A0-8699-F2C6A8E282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72971A-7EC0-4430-9B66-640D698789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3424EE-7FF8-4074-97F3-12093397ED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D3AA306-0AB7-4F31-89E7-29A321DEF2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DCCC129-4EE9-431B-B4FA-CD7168081A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85CBD4F-CF5C-40C0-A174-FEA8DF852D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B7E527D-5744-41AE-A72E-1D9D3A9EB1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D0BF987-8AEC-42AC-8B6C-3ACD930EFD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2595238-C232-43B3-A18E-45BD2AE5D7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AB2A53-AF79-40AB-AF0D-7200995E77DE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CDD381-0F62-4701-B526-40B5434F7350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F4F26F-37D0-493D-8757-2A631CEB9C0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C99C83-62BF-43C2-934F-838CC7240EA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DC9CFE-E13F-4311-898A-304D77A14E2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37ACE5-C6B1-4924-BC3D-075EF9CB106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59D5C8-62BD-46EF-BEA7-30EC3FAB08A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7E6B8A-B589-404E-97CE-6A0C6AE7ADE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3DDE3A-81DE-44F8-A01A-5B44153B259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D792C4-20DF-4325-B272-E1080A35939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4FD034-CD70-4BED-94A3-D209ADA93016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2280" cy="179712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284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28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3240" cy="66780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8080" cy="92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04/07/2024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8160" cy="133560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312;g1f213c8c16b_0_211"/>
          <p:cNvSpPr/>
          <p:nvPr/>
        </p:nvSpPr>
        <p:spPr>
          <a:xfrm>
            <a:off x="1228680" y="585000"/>
            <a:ext cx="9564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1240" cy="86976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3280" cy="644760"/>
          </a:xfrm>
          <a:prstGeom prst="rect">
            <a:avLst/>
          </a:prstGeom>
          <a:ln w="0">
            <a:noFill/>
          </a:ln>
        </p:spPr>
      </p:pic>
      <p:pic>
        <p:nvPicPr>
          <p:cNvPr id="164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5720" cy="109476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6120" cy="37764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2360" cy="76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323;g1f213c8c16b_0_222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168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9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0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9240" cy="291456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5640" cy="143928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3240" cy="667800"/>
          </a:xfrm>
          <a:prstGeom prst="rect">
            <a:avLst/>
          </a:prstGeom>
          <a:ln w="0">
            <a:noFill/>
          </a:ln>
        </p:spPr>
      </p:pic>
      <p:grpSp>
        <p:nvGrpSpPr>
          <p:cNvPr id="173" name="Google Shape;329;g1f213c8c16b_0_222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74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5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90320" cy="6856200"/>
            <a:chOff x="0" y="0"/>
            <a:chExt cx="12190320" cy="685620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5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8400" cy="78840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8400" cy="78840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8400" cy="78840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89320" cy="65880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5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815360" y="2582640"/>
            <a:ext cx="3793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Introducción 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332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3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Arboles y grafos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862520" y="4844880"/>
            <a:ext cx="37933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8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Representaciones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0360" y="3249720"/>
            <a:ext cx="360" cy="35460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7280" y="4386600"/>
            <a:ext cx="2880" cy="35532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266;g1f213c8c16b_0_ 5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90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93" name="Google Shape;287;g1f213c8c16b_0_ 5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94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Google Shape;253;g1f213c8c16b_0_ 5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Grafos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6937920" y="3240000"/>
            <a:ext cx="4761720" cy="137088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7"/>
          <a:stretch/>
        </p:blipFill>
        <p:spPr>
          <a:xfrm>
            <a:off x="651960" y="2840040"/>
            <a:ext cx="5647680" cy="219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266;g1f213c8c16b_0_ 7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01" name="Google Shape;267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Google Shape;268;g1f213c8c16b_0_ 6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3" name="Google Shape;269;g1f213c8c16b_0_ 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04" name="Google Shape;287;g1f213c8c16b_0_ 6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05" name="Google Shape;288;g1f213c8c16b_0_ 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Google Shape;289;g1f213c8c16b_0_ 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Google Shape;253;g1f213c8c16b_0_ 6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Grafos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6"/>
          <a:stretch/>
        </p:blipFill>
        <p:spPr>
          <a:xfrm>
            <a:off x="1623960" y="1980000"/>
            <a:ext cx="8095680" cy="419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266;g1f213c8c16b_0_ 2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11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2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3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14" name="Google Shape;287;g1f213c8c16b_0_ 3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15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6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7" name="Google Shape;253;g1f213c8c16b_0_ 3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Representaciones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6"/>
          <a:stretch/>
        </p:blipFill>
        <p:spPr>
          <a:xfrm>
            <a:off x="3060000" y="2520000"/>
            <a:ext cx="5797080" cy="308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266;g1f213c8c16b_0_ 4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21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2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3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24" name="Google Shape;287;g1f213c8c16b_0_ 4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25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Google Shape;253;g1f213c8c16b_0_ 4"/>
          <p:cNvSpPr/>
          <p:nvPr/>
        </p:nvSpPr>
        <p:spPr>
          <a:xfrm>
            <a:off x="1440000" y="108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Representaciones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1931760" y="2083320"/>
            <a:ext cx="7967880" cy="421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266;g1f213c8c16b_0_ 1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31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2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3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34" name="Google Shape;287;g1f213c8c16b_0_ 1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35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7" name="Google Shape;253;g1f213c8c16b_0_ 1"/>
          <p:cNvSpPr/>
          <p:nvPr/>
        </p:nvSpPr>
        <p:spPr>
          <a:xfrm>
            <a:off x="1440720" y="90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Algoritmos de recorrido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23560" y="1283400"/>
            <a:ext cx="11764800" cy="699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CO" sz="2000" spc="-1" strike="noStrike">
                <a:solidFill>
                  <a:srgbClr val="ffffd7"/>
                </a:solidFill>
                <a:latin typeface="Arial"/>
              </a:rPr>
              <a:t>1. Dijkstra's Algorithm:</a:t>
            </a:r>
            <a:endParaRPr b="1" lang="es-CO" sz="2000" spc="-1" strike="noStrike">
              <a:solidFill>
                <a:srgbClr val="ffffd7"/>
              </a:solidFill>
              <a:latin typeface="Arial"/>
            </a:endParaRPr>
          </a:p>
          <a:p>
            <a:r>
              <a:rPr b="0" lang="es-CO" sz="1500" spc="-1" strike="noStrike">
                <a:solidFill>
                  <a:srgbClr val="ffffd7"/>
                </a:solidFill>
                <a:latin typeface="Arial"/>
              </a:rPr>
              <a:t>Propósito: Encontrar el camino más corto desde un nodo origen a todos los demás nodos en un grafo ponderado (donde las aristas tienen un peso o costo asociado). Aplicación: Ideal para aplicaciones como sistemas de navegación, planificación de rutas, y en general cualquier situación donde se necesite determinar el camino de menor costo.</a:t>
            </a:r>
            <a:endParaRPr b="0" lang="es-CO" sz="1500" spc="-1" strike="noStrike">
              <a:solidFill>
                <a:srgbClr val="ffffd7"/>
              </a:solidFill>
              <a:latin typeface="Arial"/>
            </a:endParaRPr>
          </a:p>
          <a:p>
            <a:r>
              <a:rPr b="1" lang="es-CO" sz="2000" spc="-1" strike="noStrike">
                <a:solidFill>
                  <a:srgbClr val="ffffd7"/>
                </a:solidFill>
                <a:latin typeface="Arial"/>
              </a:rPr>
              <a:t>2. Bellman-Ford Algorithm:</a:t>
            </a:r>
            <a:endParaRPr b="1" lang="es-CO" sz="2000" spc="-1" strike="noStrike">
              <a:solidFill>
                <a:srgbClr val="ffffd7"/>
              </a:solidFill>
              <a:latin typeface="Arial"/>
            </a:endParaRPr>
          </a:p>
          <a:p>
            <a:r>
              <a:rPr b="0" lang="es-CO" sz="1500" spc="-1" strike="noStrike">
                <a:solidFill>
                  <a:srgbClr val="ffffd7"/>
                </a:solidFill>
                <a:latin typeface="Arial"/>
              </a:rPr>
              <a:t>Propósito: Encontrar el camino más corto desde un nodo origen a todos los demás nodos en un grafo ponderado, y puede manejar grafos con aristas de peso negativo. Aplicación: Útil en redes de telecomunicaciones y finanzas, especialmente en situaciones donde los costos o distancias pueden ser negativos.</a:t>
            </a:r>
            <a:endParaRPr b="0" lang="es-CO" sz="1500" spc="-1" strike="noStrike">
              <a:solidFill>
                <a:srgbClr val="ffffd7"/>
              </a:solidFill>
              <a:latin typeface="Arial"/>
            </a:endParaRPr>
          </a:p>
          <a:p>
            <a:r>
              <a:rPr b="1" lang="es-CO" sz="2000" spc="-1" strike="noStrike">
                <a:solidFill>
                  <a:srgbClr val="ffffd7"/>
                </a:solidFill>
                <a:latin typeface="Arial"/>
              </a:rPr>
              <a:t>3. Floyd-Warshall Algorithm:</a:t>
            </a:r>
            <a:endParaRPr b="1" lang="es-CO" sz="2000" spc="-1" strike="noStrike">
              <a:solidFill>
                <a:srgbClr val="ffffd7"/>
              </a:solidFill>
              <a:latin typeface="Arial"/>
            </a:endParaRPr>
          </a:p>
          <a:p>
            <a:r>
              <a:rPr b="0" lang="es-CO" sz="1500" spc="-1" strike="noStrike">
                <a:solidFill>
                  <a:srgbClr val="ffffd7"/>
                </a:solidFill>
                <a:latin typeface="Arial"/>
              </a:rPr>
              <a:t>Propósito: Encontrar los caminos más cortos entre todos los pares de nodos en un grafo ponderado. Aplicación: Utilizado en análisis de redes y aplicaciones de enrutamiento donde se requiere conocer las distancias más cortas entre todos los pares de nodos.</a:t>
            </a:r>
            <a:endParaRPr b="0" lang="es-CO" sz="1500" spc="-1" strike="noStrike">
              <a:solidFill>
                <a:srgbClr val="ffffd7"/>
              </a:solidFill>
              <a:latin typeface="Arial"/>
            </a:endParaRPr>
          </a:p>
          <a:p>
            <a:r>
              <a:rPr b="1" lang="es-CO" sz="2000" spc="-1" strike="noStrike">
                <a:solidFill>
                  <a:srgbClr val="ffffd7"/>
                </a:solidFill>
                <a:latin typeface="Arial"/>
              </a:rPr>
              <a:t>4. A Search Algorithm:*</a:t>
            </a:r>
            <a:endParaRPr b="1" lang="es-CO" sz="2000" spc="-1" strike="noStrike">
              <a:solidFill>
                <a:srgbClr val="ffffd7"/>
              </a:solidFill>
              <a:latin typeface="Arial"/>
            </a:endParaRPr>
          </a:p>
          <a:p>
            <a:r>
              <a:rPr b="0" lang="es-CO" sz="1500" spc="-1" strike="noStrike">
                <a:solidFill>
                  <a:srgbClr val="ffffd7"/>
                </a:solidFill>
                <a:latin typeface="Arial"/>
              </a:rPr>
              <a:t>Propósito: Encontrar el camino más corto entre un nodo origen y un nodo destino utilizando una heurística para guiar la búsqueda. Aplicación: Ampliamente utilizado en inteligencia artificial y robótica para la planificación de rutas, como en juegos y sistemas de navegación.</a:t>
            </a:r>
            <a:endParaRPr b="0" lang="es-CO" sz="1500" spc="-1" strike="noStrike">
              <a:solidFill>
                <a:srgbClr val="ffffd7"/>
              </a:solidFill>
              <a:latin typeface="Arial"/>
            </a:endParaRPr>
          </a:p>
          <a:p>
            <a:endParaRPr b="1" lang="es-CO" sz="1200" spc="-1" strike="noStrike">
              <a:solidFill>
                <a:srgbClr val="ffffd7"/>
              </a:solidFill>
              <a:latin typeface="Arial"/>
            </a:endParaRPr>
          </a:p>
          <a:p>
            <a:endParaRPr b="0" lang="es-CO" sz="1000" spc="-1" strike="noStrike">
              <a:solidFill>
                <a:srgbClr val="ffffd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266;g1f213c8c16b_0_ 3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41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3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44" name="Google Shape;287;g1f213c8c16b_0_ 2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45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6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7" name="Google Shape;253;g1f213c8c16b_0_ 2"/>
          <p:cNvSpPr/>
          <p:nvPr/>
        </p:nvSpPr>
        <p:spPr>
          <a:xfrm>
            <a:off x="1440720" y="90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Algoritmos de recorrido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80000" y="1463400"/>
            <a:ext cx="11764800" cy="699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1800" spc="-1" strike="noStrike">
                <a:solidFill>
                  <a:srgbClr val="ffffd7"/>
                </a:solidFill>
                <a:latin typeface="Arial"/>
              </a:rPr>
              <a:t>5. Prim's Algorithm:</a:t>
            </a:r>
            <a:endParaRPr b="1" lang="es-CO" sz="1800" spc="-1" strike="noStrike">
              <a:solidFill>
                <a:srgbClr val="ffffd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1400" spc="-1" strike="noStrike">
                <a:solidFill>
                  <a:srgbClr val="ffffd7"/>
                </a:solidFill>
                <a:latin typeface="Arial"/>
              </a:rPr>
              <a:t>Propósito: Encontrar el Árbol de Expansión Mínima (MST) en un grafo ponderado. Un MST es un subconjunto de las aristas del grafo que conecta todos los nodos sin ciclos y con el menor peso total posible. Aplicación: Útil en diseño de redes, como en la construcción de redes de computadoras o de comunicación.</a:t>
            </a:r>
            <a:endParaRPr b="1" lang="es-CO" sz="1400" spc="-1" strike="noStrike">
              <a:solidFill>
                <a:srgbClr val="ffffd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1800" spc="-1" strike="noStrike">
                <a:solidFill>
                  <a:srgbClr val="ffffd7"/>
                </a:solidFill>
                <a:latin typeface="Arial"/>
              </a:rPr>
              <a:t>6. Kruskal's Algorithm:</a:t>
            </a:r>
            <a:endParaRPr b="1" lang="es-CO" sz="1800" spc="-1" strike="noStrike">
              <a:solidFill>
                <a:srgbClr val="ffffd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1400" spc="-1" strike="noStrike">
                <a:solidFill>
                  <a:srgbClr val="ffffd7"/>
                </a:solidFill>
                <a:latin typeface="Arial"/>
              </a:rPr>
              <a:t>Propósito: También se utiliza para encontrar el Árbol de Expansión Mínima en un grafo ponderado. Aplicación: Similar a Prim's, pero más eficiente en ciertos tipos de grafos, especialmente aquellos que son dispersos.</a:t>
            </a:r>
            <a:endParaRPr b="1" lang="es-CO" sz="1400" spc="-1" strike="noStrike">
              <a:solidFill>
                <a:srgbClr val="ffffd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1800" spc="-1" strike="noStrike">
                <a:solidFill>
                  <a:srgbClr val="ffffd7"/>
                </a:solidFill>
                <a:latin typeface="Arial"/>
              </a:rPr>
              <a:t>7. Johnson's Algorithm:</a:t>
            </a:r>
            <a:endParaRPr b="1" lang="es-CO" sz="1800" spc="-1" strike="noStrike">
              <a:solidFill>
                <a:srgbClr val="ffffd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1400" spc="-1" strike="noStrike">
                <a:solidFill>
                  <a:srgbClr val="ffffd7"/>
                </a:solidFill>
                <a:latin typeface="Arial"/>
              </a:rPr>
              <a:t>Propósito: Encontrar los caminos más cortos entre todos los pares de nodos en un grafo ponderado que puede contener aristas de peso negativo. Aplicación: Combinación de Bellman-Ford y Dijkstra, útil para grafos grandes y dispersos.</a:t>
            </a:r>
            <a:endParaRPr b="1" lang="es-CO" sz="1400" spc="-1" strike="noStrike">
              <a:solidFill>
                <a:srgbClr val="ffffd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1800" spc="-1" strike="noStrike">
                <a:solidFill>
                  <a:srgbClr val="ffffd7"/>
                </a:solidFill>
                <a:latin typeface="Arial"/>
              </a:rPr>
              <a:t>8. Topological Sort:</a:t>
            </a:r>
            <a:endParaRPr b="1" lang="es-CO" sz="1800" spc="-1" strike="noStrike">
              <a:solidFill>
                <a:srgbClr val="ffffd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1400" spc="-1" strike="noStrike">
                <a:solidFill>
                  <a:srgbClr val="ffffd7"/>
                </a:solidFill>
                <a:latin typeface="Arial"/>
              </a:rPr>
              <a:t>Propósito: Ordenar los nodos de un grafo dirigido acíclico (DAG) de tal manera que para cada arista dirigida uvuvuv, el nodo u aparece antes que el nodo v. Aplicación: Utilizado en la planificación de tareas, ordenación de dependencias y compilación de código.</a:t>
            </a:r>
            <a:endParaRPr b="1" lang="es-CO" sz="1400" spc="-1" strike="noStrike">
              <a:solidFill>
                <a:srgbClr val="ffffd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266;g1f213c8c16b_0_ 6"/>
          <p:cNvGrpSpPr/>
          <p:nvPr/>
        </p:nvGrpSpPr>
        <p:grpSpPr>
          <a:xfrm>
            <a:off x="360" y="-17640"/>
            <a:ext cx="12190320" cy="6856200"/>
            <a:chOff x="360" y="-17640"/>
            <a:chExt cx="12190320" cy="6856200"/>
          </a:xfrm>
        </p:grpSpPr>
        <p:pic>
          <p:nvPicPr>
            <p:cNvPr id="151" name="Google Shape;267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Google Shape;268;g1f213c8c16b_0_ 7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0320" cy="68562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3" name="Google Shape;269;g1f213c8c16b_0_ 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7480" cy="1118880"/>
          </a:xfrm>
          <a:prstGeom prst="rect">
            <a:avLst/>
          </a:prstGeom>
          <a:ln w="0">
            <a:noFill/>
          </a:ln>
        </p:spPr>
      </p:pic>
      <p:grpSp>
        <p:nvGrpSpPr>
          <p:cNvPr id="154" name="Google Shape;287;g1f213c8c16b_0_ 7"/>
          <p:cNvGrpSpPr/>
          <p:nvPr/>
        </p:nvGrpSpPr>
        <p:grpSpPr>
          <a:xfrm>
            <a:off x="626400" y="254520"/>
            <a:ext cx="11249640" cy="981360"/>
            <a:chOff x="626400" y="254520"/>
            <a:chExt cx="11249640" cy="981360"/>
          </a:xfrm>
        </p:grpSpPr>
        <p:pic>
          <p:nvPicPr>
            <p:cNvPr id="155" name="Google Shape;288;g1f213c8c16b_0_ 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200" cy="98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Google Shape;289;g1f213c8c16b_0_ 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080" cy="522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7" name="Google Shape;253;g1f213c8c16b_0_ 7"/>
          <p:cNvSpPr/>
          <p:nvPr/>
        </p:nvSpPr>
        <p:spPr>
          <a:xfrm>
            <a:off x="1440720" y="900000"/>
            <a:ext cx="935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Algoritmos de recorrido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1271880" y="1232280"/>
            <a:ext cx="394740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80000" y="1800000"/>
            <a:ext cx="11764800" cy="699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2000" spc="-1" strike="noStrike">
                <a:solidFill>
                  <a:srgbClr val="ffffd7"/>
                </a:solidFill>
                <a:latin typeface="Arial"/>
              </a:rPr>
              <a:t>9. Tarjan's Algorithm:</a:t>
            </a:r>
            <a:endParaRPr b="1" lang="es-CO" sz="2000" spc="-1" strike="noStrike">
              <a:solidFill>
                <a:srgbClr val="ffffd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1500" spc="-1" strike="noStrike">
                <a:solidFill>
                  <a:srgbClr val="ffffd7"/>
                </a:solidFill>
                <a:latin typeface="Arial"/>
              </a:rPr>
              <a:t>Propósito: Encontrar las componentes fuertemente conexas (SCCs) en un grafo dirigido.</a:t>
            </a:r>
            <a:endParaRPr b="1" lang="es-CO" sz="1500" spc="-1" strike="noStrike">
              <a:solidFill>
                <a:srgbClr val="ffffd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1500" spc="-1" strike="noStrike">
                <a:solidFill>
                  <a:srgbClr val="ffffd7"/>
                </a:solidFill>
                <a:latin typeface="Arial"/>
              </a:rPr>
              <a:t>Aplicación: Análisis de dependencias y circuitos en redes de software y hardware.</a:t>
            </a:r>
            <a:endParaRPr b="1" lang="es-CO" sz="1500" spc="-1" strike="noStrike">
              <a:solidFill>
                <a:srgbClr val="ffffd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2000" spc="-1" strike="noStrike">
                <a:solidFill>
                  <a:srgbClr val="ffffd7"/>
                </a:solidFill>
                <a:latin typeface="Arial"/>
              </a:rPr>
              <a:t>10. Kosaraju's Algorithm:</a:t>
            </a:r>
            <a:endParaRPr b="1" lang="es-CO" sz="2000" spc="-1" strike="noStrike">
              <a:solidFill>
                <a:srgbClr val="ffffd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1500" spc="-1" strike="noStrike">
                <a:solidFill>
                  <a:srgbClr val="ffffd7"/>
                </a:solidFill>
                <a:latin typeface="Arial"/>
              </a:rPr>
              <a:t>Propósito: Otra técnica para encontrar las componentes fuertemente conexas en un grafo dirigido.</a:t>
            </a:r>
            <a:endParaRPr b="1" lang="es-CO" sz="1500" spc="-1" strike="noStrike">
              <a:solidFill>
                <a:srgbClr val="ffffd7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1500" spc="-1" strike="noStrike">
                <a:solidFill>
                  <a:srgbClr val="ffffd7"/>
                </a:solidFill>
                <a:latin typeface="Arial"/>
              </a:rPr>
              <a:t>Aplicación: Similar a Tarjan's, utilizado en análisis de redes.</a:t>
            </a:r>
            <a:endParaRPr b="1" lang="es-CO" sz="1500" spc="-1" strike="noStrike">
              <a:solidFill>
                <a:srgbClr val="ffffd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3408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2024-07-05T06:00:06Z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