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41"/>
  </p:notesMasterIdLst>
  <p:sldIdLst>
    <p:sldId id="259" r:id="rId2"/>
    <p:sldId id="256" r:id="rId3"/>
    <p:sldId id="260" r:id="rId4"/>
    <p:sldId id="257" r:id="rId5"/>
    <p:sldId id="264" r:id="rId6"/>
    <p:sldId id="270" r:id="rId7"/>
    <p:sldId id="273" r:id="rId8"/>
    <p:sldId id="268" r:id="rId9"/>
    <p:sldId id="271" r:id="rId10"/>
    <p:sldId id="274" r:id="rId11"/>
    <p:sldId id="261" r:id="rId12"/>
    <p:sldId id="275" r:id="rId13"/>
    <p:sldId id="276" r:id="rId14"/>
    <p:sldId id="286" r:id="rId15"/>
    <p:sldId id="295" r:id="rId16"/>
    <p:sldId id="294" r:id="rId17"/>
    <p:sldId id="277" r:id="rId18"/>
    <p:sldId id="297" r:id="rId19"/>
    <p:sldId id="296" r:id="rId20"/>
    <p:sldId id="298" r:id="rId21"/>
    <p:sldId id="279" r:id="rId22"/>
    <p:sldId id="280" r:id="rId23"/>
    <p:sldId id="281" r:id="rId24"/>
    <p:sldId id="300" r:id="rId25"/>
    <p:sldId id="301" r:id="rId26"/>
    <p:sldId id="282" r:id="rId27"/>
    <p:sldId id="283" r:id="rId28"/>
    <p:sldId id="302" r:id="rId29"/>
    <p:sldId id="303" r:id="rId30"/>
    <p:sldId id="284" r:id="rId31"/>
    <p:sldId id="262" r:id="rId32"/>
    <p:sldId id="263" r:id="rId33"/>
    <p:sldId id="287" r:id="rId34"/>
    <p:sldId id="304" r:id="rId35"/>
    <p:sldId id="305" r:id="rId36"/>
    <p:sldId id="309" r:id="rId37"/>
    <p:sldId id="307" r:id="rId38"/>
    <p:sldId id="310" r:id="rId39"/>
    <p:sldId id="31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1E1"/>
    <a:srgbClr val="FDE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31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A9A50-6AF1-405C-B24B-DF07CABAAC12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74218-41E6-4E87-A662-29AF6B4AB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9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08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140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4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06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53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89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86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31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00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3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5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1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78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13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07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2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38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6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3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5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03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74218-41E6-4E87-A662-29AF6B4AB0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0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8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6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3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3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6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6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2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1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6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4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7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5582EE3-6DA7-4F96-95EF-5A5ABADD6DBD}"/>
              </a:ext>
            </a:extLst>
          </p:cNvPr>
          <p:cNvSpPr txBox="1"/>
          <p:nvPr/>
        </p:nvSpPr>
        <p:spPr>
          <a:xfrm>
            <a:off x="3308319" y="1832243"/>
            <a:ext cx="68491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				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					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							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						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刘艺杰</a:t>
            </a:r>
          </a:p>
        </p:txBody>
      </p:sp>
    </p:spTree>
    <p:extLst>
      <p:ext uri="{BB962C8B-B14F-4D97-AF65-F5344CB8AC3E}">
        <p14:creationId xmlns:p14="http://schemas.microsoft.com/office/powerpoint/2010/main" val="259755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33BFDD-571C-4C61-9ACE-A22B5F695991}"/>
              </a:ext>
            </a:extLst>
          </p:cNvPr>
          <p:cNvSpPr txBox="1"/>
          <p:nvPr/>
        </p:nvSpPr>
        <p:spPr>
          <a:xfrm>
            <a:off x="2194932" y="2828835"/>
            <a:ext cx="7802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常见的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STL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中的容器与算法的应用</a:t>
            </a:r>
          </a:p>
          <a:p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02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6C68F-5F0A-4A69-8B24-58FE563F8D59}"/>
              </a:ext>
            </a:extLst>
          </p:cNvPr>
          <p:cNvSpPr txBox="1"/>
          <p:nvPr/>
        </p:nvSpPr>
        <p:spPr>
          <a:xfrm>
            <a:off x="1212980" y="102637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vector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BAF9E1-9281-4CB8-ACA3-BEBCE14F13F3}"/>
              </a:ext>
            </a:extLst>
          </p:cNvPr>
          <p:cNvSpPr txBox="1"/>
          <p:nvPr/>
        </p:nvSpPr>
        <p:spPr>
          <a:xfrm>
            <a:off x="1212980" y="1296955"/>
            <a:ext cx="986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vector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是一个能够存放任意类型的动态数组，并且自带了一些常用操作。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877E87-AB7A-4C27-9F45-DFB271BB28CA}"/>
              </a:ext>
            </a:extLst>
          </p:cNvPr>
          <p:cNvSpPr txBox="1"/>
          <p:nvPr/>
        </p:nvSpPr>
        <p:spPr>
          <a:xfrm>
            <a:off x="1212980" y="2306607"/>
            <a:ext cx="85202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vector &lt;int&gt; a;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类似于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int a[];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整型数组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vector &lt;double&gt; a;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类似于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double a[]; double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struct node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int x, y;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};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vector &lt;node&gt; a;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则类似于一个结构体数组，数组元素是结构体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C6D12B-E5F6-4825-AEA1-6BC61AAEDF2A}"/>
              </a:ext>
            </a:extLst>
          </p:cNvPr>
          <p:cNvSpPr txBox="1"/>
          <p:nvPr/>
        </p:nvSpPr>
        <p:spPr>
          <a:xfrm>
            <a:off x="1212980" y="5722927"/>
            <a:ext cx="743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vector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可以直接赋值，可以作为函数的参数或者返回值</a:t>
            </a:r>
          </a:p>
        </p:txBody>
      </p:sp>
    </p:spTree>
    <p:extLst>
      <p:ext uri="{BB962C8B-B14F-4D97-AF65-F5344CB8AC3E}">
        <p14:creationId xmlns:p14="http://schemas.microsoft.com/office/powerpoint/2010/main" val="392189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6C68F-5F0A-4A69-8B24-58FE563F8D59}"/>
              </a:ext>
            </a:extLst>
          </p:cNvPr>
          <p:cNvSpPr txBox="1"/>
          <p:nvPr/>
        </p:nvSpPr>
        <p:spPr>
          <a:xfrm>
            <a:off x="1108982" y="345692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vector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4193FB-31D7-43F7-970E-09D6E2B05ADF}"/>
              </a:ext>
            </a:extLst>
          </p:cNvPr>
          <p:cNvSpPr txBox="1"/>
          <p:nvPr/>
        </p:nvSpPr>
        <p:spPr>
          <a:xfrm>
            <a:off x="2351314" y="29857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D05942D-674E-43FE-A059-DCE6FF28C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982" y="1618661"/>
            <a:ext cx="1040541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at(n)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等价于下标运算符[]，返回位置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n的元素，因其有越界检查，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故比[ ]索引访问安全。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front()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返回第一个元素。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back()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返回最后一个元素。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begin()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返回第一个元素的迭代器。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end()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返回最后一个元素的下一个位置的迭代器。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rbegin()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返回一个反向迭代器，该迭代器指向容器的最后一个元素。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rend()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返回一个反向迭代器，该迭代器指向容器第一个元素前面的位置。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size()：返回向量中现有元素的个数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resize(n)：调整向量的长度使其能容纳n个元素。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resize(n,x)：把向量的大小改为n，所有新元素的初值赋为x。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empty()：如果向量为空，返回真。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8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6C68F-5F0A-4A69-8B24-58FE563F8D59}"/>
              </a:ext>
            </a:extLst>
          </p:cNvPr>
          <p:cNvSpPr txBox="1"/>
          <p:nvPr/>
        </p:nvSpPr>
        <p:spPr>
          <a:xfrm>
            <a:off x="1138919" y="428178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vector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4193FB-31D7-43F7-970E-09D6E2B05ADF}"/>
              </a:ext>
            </a:extLst>
          </p:cNvPr>
          <p:cNvSpPr txBox="1"/>
          <p:nvPr/>
        </p:nvSpPr>
        <p:spPr>
          <a:xfrm>
            <a:off x="2351314" y="29857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D05942D-674E-43FE-A059-DCE6FF28C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919" y="1628507"/>
            <a:ext cx="977863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push_back(x)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把x插入到向量的尾部。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insert(iter, x)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在迭代器iter指向的元素之前插入值为x的新元素，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返回指向新插入元素的迭代器。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insert(iter,n,x)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在迭代器iter指向的元素之前插入n个值为x的新元素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insert(iter,start,end)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把迭代器start和end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所有元素插入到迭代器iter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所指向的元素之前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pop_back()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删除向量最后一个元素。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clear()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删除所有元素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erase(iter)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删除迭代器iter所指向的元素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erase(start, end)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删除迭代器start、end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</a:t>
            </a:r>
            <a:r>
              <a:rPr lang="zh-CN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元素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18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4FAAB46-71FE-4CEF-AD0F-2BFFC459399F}"/>
              </a:ext>
            </a:extLst>
          </p:cNvPr>
          <p:cNvSpPr txBox="1"/>
          <p:nvPr/>
        </p:nvSpPr>
        <p:spPr>
          <a:xfrm>
            <a:off x="2656597" y="448727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Codeforces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1007A Reorder the Array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3F27E6-6E1B-49EC-8467-AFC4DC4DEB41}"/>
              </a:ext>
            </a:extLst>
          </p:cNvPr>
          <p:cNvSpPr txBox="1"/>
          <p:nvPr/>
        </p:nvSpPr>
        <p:spPr>
          <a:xfrm>
            <a:off x="989044" y="1315616"/>
            <a:ext cx="10552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题意：给定一个包含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n(n&lt;=1e5)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个整数的数组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a[](a[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]&lt;=1e9)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，将该数组重排列，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若对应位置上的数比原数组大则产生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的贡献，求能产生的最大贡献。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5A89B0-AEFC-43DC-9475-FC17DA324A2B}"/>
              </a:ext>
            </a:extLst>
          </p:cNvPr>
          <p:cNvSpPr txBox="1"/>
          <p:nvPr/>
        </p:nvSpPr>
        <p:spPr>
          <a:xfrm>
            <a:off x="1250301" y="3234060"/>
            <a:ext cx="18004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10 1 1 1 5 5 3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6AC4C2-CFA5-4AFD-884D-2EE1E87BB834}"/>
              </a:ext>
            </a:extLst>
          </p:cNvPr>
          <p:cNvSpPr txBox="1"/>
          <p:nvPr/>
        </p:nvSpPr>
        <p:spPr>
          <a:xfrm>
            <a:off x="4882206" y="3234060"/>
            <a:ext cx="12137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1 1 1 1 1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8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24BB82-E02B-447F-A02C-EF3169092DFA}"/>
              </a:ext>
            </a:extLst>
          </p:cNvPr>
          <p:cNvSpPr txBox="1"/>
          <p:nvPr/>
        </p:nvSpPr>
        <p:spPr>
          <a:xfrm>
            <a:off x="1220172" y="1343803"/>
            <a:ext cx="104054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贡献值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初始化为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按不降序排序。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vector &lt; int &gt; v;(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初始化为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a[2~n])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的队尾元素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&lt;=a[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，则不可能给相应的位置匹配一个大于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的数了。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并且结束程序。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二分查找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中第一个大于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的位置，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如果该位置为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的队尾，则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，输出结果并结束程序；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如果不是队尾，则还可以匹配，那么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，并且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erase v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中该位置的数。 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重复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(2)(3)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，最后输出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cnt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9672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F10F65-6573-48E9-B269-338FBD67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000" y="0"/>
            <a:ext cx="7855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7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6C68F-5F0A-4A69-8B24-58FE563F8D59}"/>
              </a:ext>
            </a:extLst>
          </p:cNvPr>
          <p:cNvSpPr txBox="1"/>
          <p:nvPr/>
        </p:nvSpPr>
        <p:spPr>
          <a:xfrm>
            <a:off x="1464105" y="2193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95B7F7-BD33-4C80-B791-04FC99C07D33}"/>
              </a:ext>
            </a:extLst>
          </p:cNvPr>
          <p:cNvSpPr txBox="1"/>
          <p:nvPr/>
        </p:nvSpPr>
        <p:spPr>
          <a:xfrm>
            <a:off x="1370800" y="154706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十分常见，常用的数据结构，先进后出的栈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1570D6-C168-431F-B745-A61CC826FF3A}"/>
              </a:ext>
            </a:extLst>
          </p:cNvPr>
          <p:cNvSpPr txBox="1"/>
          <p:nvPr/>
        </p:nvSpPr>
        <p:spPr>
          <a:xfrm>
            <a:off x="1464105" y="2730378"/>
            <a:ext cx="3752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常用操作：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入栈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pop()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出栈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top()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访问栈顶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empty()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判断栈是否为空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size()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访问栈的元素个数</a:t>
            </a:r>
          </a:p>
        </p:txBody>
      </p:sp>
    </p:spTree>
    <p:extLst>
      <p:ext uri="{BB962C8B-B14F-4D97-AF65-F5344CB8AC3E}">
        <p14:creationId xmlns:p14="http://schemas.microsoft.com/office/powerpoint/2010/main" val="172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6128DA-A14B-46CA-A6A2-526821C4A93A}"/>
              </a:ext>
            </a:extLst>
          </p:cNvPr>
          <p:cNvSpPr txBox="1"/>
          <p:nvPr/>
        </p:nvSpPr>
        <p:spPr>
          <a:xfrm>
            <a:off x="3038913" y="467797"/>
            <a:ext cx="611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CodeForces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797C Minimal string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EE1F4E-A3B2-49DE-8502-22648A937208}"/>
              </a:ext>
            </a:extLst>
          </p:cNvPr>
          <p:cNvSpPr txBox="1"/>
          <p:nvPr/>
        </p:nvSpPr>
        <p:spPr>
          <a:xfrm>
            <a:off x="671460" y="1608753"/>
            <a:ext cx="11279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题意：给定一段字符串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长度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&lt;=1e5)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，用栈做容器，确定字符的入栈和出栈顺序，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将字符串变为字典序最小并输出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9AD816-E0FA-494F-B27B-E0525A08D7A0}"/>
              </a:ext>
            </a:extLst>
          </p:cNvPr>
          <p:cNvSpPr txBox="1"/>
          <p:nvPr/>
        </p:nvSpPr>
        <p:spPr>
          <a:xfrm>
            <a:off x="1930917" y="3429000"/>
            <a:ext cx="1107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cba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abc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3E2FA-8A5E-4834-9199-D95A3FAC4590}"/>
              </a:ext>
            </a:extLst>
          </p:cNvPr>
          <p:cNvSpPr txBox="1"/>
          <p:nvPr/>
        </p:nvSpPr>
        <p:spPr>
          <a:xfrm>
            <a:off x="5756987" y="3429000"/>
            <a:ext cx="1107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acdb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abdc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94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A5AD1C-531D-4963-8E07-19801367305B}"/>
              </a:ext>
            </a:extLst>
          </p:cNvPr>
          <p:cNvSpPr txBox="1"/>
          <p:nvPr/>
        </p:nvSpPr>
        <p:spPr>
          <a:xfrm>
            <a:off x="1310074" y="3230918"/>
            <a:ext cx="8574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预处理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minch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]: i~len-1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的字符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剩余字符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中字典序最小的字符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遍历字符串。将栈中小于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minch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的全部出栈或直到栈为空。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再将当前字符压栈。 </a:t>
            </a:r>
            <a:b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若遍历完，栈不为空，将栈中字符全部出栈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740909-3A54-4DD4-941C-7E97E8E4B300}"/>
              </a:ext>
            </a:extLst>
          </p:cNvPr>
          <p:cNvSpPr txBox="1"/>
          <p:nvPr/>
        </p:nvSpPr>
        <p:spPr>
          <a:xfrm>
            <a:off x="1310074" y="1184521"/>
            <a:ext cx="10828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Point!!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贪心策略：能压栈的尽量压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尽可能等待后面字典序较小的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),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每次枚举满足条件的能出栈尽量出栈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尽量输出比剩余字符字典序最小的还小的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61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AFC2DF6-F921-4E52-B22B-917CC313C1C0}"/>
              </a:ext>
            </a:extLst>
          </p:cNvPr>
          <p:cNvSpPr txBox="1"/>
          <p:nvPr/>
        </p:nvSpPr>
        <p:spPr>
          <a:xfrm>
            <a:off x="1866531" y="1035081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STL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是什么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C00092-CC8B-43B9-BF59-127B0FB9012B}"/>
              </a:ext>
            </a:extLst>
          </p:cNvPr>
          <p:cNvSpPr txBox="1"/>
          <p:nvPr/>
        </p:nvSpPr>
        <p:spPr>
          <a:xfrm>
            <a:off x="1866531" y="2714717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STL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的好处和作用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DCC33F-CAB7-4E0B-8497-B88ACE7EBEB5}"/>
              </a:ext>
            </a:extLst>
          </p:cNvPr>
          <p:cNvSpPr txBox="1"/>
          <p:nvPr/>
        </p:nvSpPr>
        <p:spPr>
          <a:xfrm>
            <a:off x="1866531" y="4394353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常见的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STL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中的容器与算法的应用</a:t>
            </a:r>
          </a:p>
        </p:txBody>
      </p:sp>
    </p:spTree>
    <p:extLst>
      <p:ext uri="{BB962C8B-B14F-4D97-AF65-F5344CB8AC3E}">
        <p14:creationId xmlns:p14="http://schemas.microsoft.com/office/powerpoint/2010/main" val="372206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6C1CC9-9DDD-41EC-BAC9-1768F50C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43" y="0"/>
            <a:ext cx="5810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6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6C68F-5F0A-4A69-8B24-58FE563F8D59}"/>
              </a:ext>
            </a:extLst>
          </p:cNvPr>
          <p:cNvSpPr txBox="1"/>
          <p:nvPr/>
        </p:nvSpPr>
        <p:spPr>
          <a:xfrm>
            <a:off x="1167748" y="348151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queue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95B7F7-BD33-4C80-B791-04FC99C07D33}"/>
              </a:ext>
            </a:extLst>
          </p:cNvPr>
          <p:cNvSpPr txBox="1"/>
          <p:nvPr/>
        </p:nvSpPr>
        <p:spPr>
          <a:xfrm>
            <a:off x="1167748" y="1782147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十分常见，常用的数据结构，先进先出的队列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1570D6-C168-431F-B745-A61CC826FF3A}"/>
              </a:ext>
            </a:extLst>
          </p:cNvPr>
          <p:cNvSpPr txBox="1"/>
          <p:nvPr/>
        </p:nvSpPr>
        <p:spPr>
          <a:xfrm>
            <a:off x="1167748" y="3031477"/>
            <a:ext cx="40607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常用操作：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pop()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front()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访问队首元素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back()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访问队尾元素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empty()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判断队列是否为空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size()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访问队中的元素个数</a:t>
            </a:r>
          </a:p>
        </p:txBody>
      </p:sp>
    </p:spTree>
    <p:extLst>
      <p:ext uri="{BB962C8B-B14F-4D97-AF65-F5344CB8AC3E}">
        <p14:creationId xmlns:p14="http://schemas.microsoft.com/office/powerpoint/2010/main" val="386240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6C68F-5F0A-4A69-8B24-58FE563F8D59}"/>
              </a:ext>
            </a:extLst>
          </p:cNvPr>
          <p:cNvSpPr txBox="1"/>
          <p:nvPr/>
        </p:nvSpPr>
        <p:spPr>
          <a:xfrm>
            <a:off x="821094" y="494523"/>
            <a:ext cx="279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priority_queue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FD6C99-5DC7-4F2A-8D6F-50D06DE48FE0}"/>
              </a:ext>
            </a:extLst>
          </p:cNvPr>
          <p:cNvSpPr txBox="1"/>
          <p:nvPr/>
        </p:nvSpPr>
        <p:spPr>
          <a:xfrm>
            <a:off x="821094" y="1700059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优先队列与队列的差别就是优先队列不是按照入队的顺序出队，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而是按照元素的优先级出队，优先级越高越先出队。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AB5EE4-44E2-4FEA-BF46-9E50996CDECA}"/>
              </a:ext>
            </a:extLst>
          </p:cNvPr>
          <p:cNvSpPr txBox="1"/>
          <p:nvPr/>
        </p:nvSpPr>
        <p:spPr>
          <a:xfrm>
            <a:off x="821094" y="2942876"/>
            <a:ext cx="8567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priority_queue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模板类有三个模板参数，一个是元素类型，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一个是容器类型，第三个是比较算子。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其中后两个都可以省略，默认容量为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vector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，默认算子为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less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即小的往后排，大的先出队。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38870A-43F7-4D31-AF8B-2921C6748B2C}"/>
              </a:ext>
            </a:extLst>
          </p:cNvPr>
          <p:cNvSpPr txBox="1"/>
          <p:nvPr/>
        </p:nvSpPr>
        <p:spPr>
          <a:xfrm>
            <a:off x="821094" y="4924356"/>
            <a:ext cx="30060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pop()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出队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top()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访问队首元素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156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6C68F-5F0A-4A69-8B24-58FE563F8D59}"/>
              </a:ext>
            </a:extLst>
          </p:cNvPr>
          <p:cNvSpPr txBox="1"/>
          <p:nvPr/>
        </p:nvSpPr>
        <p:spPr>
          <a:xfrm>
            <a:off x="864270" y="485796"/>
            <a:ext cx="585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priority_queue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4864E8-0442-4377-900E-B67D7E80A434}"/>
              </a:ext>
            </a:extLst>
          </p:cNvPr>
          <p:cNvSpPr txBox="1"/>
          <p:nvPr/>
        </p:nvSpPr>
        <p:spPr>
          <a:xfrm>
            <a:off x="864270" y="1478557"/>
            <a:ext cx="1018112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priority_queue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对象的实例代码：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priority_queue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&lt;int&gt; q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默认算子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less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，即大的先出队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priority_queue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&lt;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int,vector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&lt;int&gt;,greater&lt;int&gt; &gt; q;//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定义小的先出队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对于结构体，还可以自定义优先级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struct node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int x, y;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bool operator	&lt;(const node &amp;p)const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{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return x!=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p.x?x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p.x:y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p.y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;//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定义先按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较大的出队，再按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较大的出队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}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};</a:t>
            </a: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priority_queue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&lt;node&gt; q;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0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AB5DCC-F4D4-45FA-9F19-5DFEE1D1FCF6}"/>
              </a:ext>
            </a:extLst>
          </p:cNvPr>
          <p:cNvSpPr txBox="1"/>
          <p:nvPr/>
        </p:nvSpPr>
        <p:spPr>
          <a:xfrm>
            <a:off x="2858573" y="0"/>
            <a:ext cx="647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hdu1509 Windows Message Queue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97F8FC-ADB5-40FD-ACC1-8A8962B0BBBA}"/>
              </a:ext>
            </a:extLst>
          </p:cNvPr>
          <p:cNvSpPr txBox="1"/>
          <p:nvPr/>
        </p:nvSpPr>
        <p:spPr>
          <a:xfrm>
            <a:off x="173544" y="646331"/>
            <a:ext cx="118449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题意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有一个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Message Queue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。依次输入若干个命令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&lt;=6e4)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，命令形式有两种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(1)PUT name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rk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name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是字符串类型，表示信息的名字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rk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类型，分别表示信息的权值和排名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将该信息加入到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Message Queue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Message Queue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中的信息的优先级定义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先按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rk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值较小的优先，再按照先输入的优先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 GET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Message Queue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为空，则输出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EMPTY QUEUE!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反之，输出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Message Queue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中的优先级最高的一个信息的名字和权值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并将该信息从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Message Queue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中删除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A3D2E9-768B-41AC-9FC1-991D41FE7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76" y="4272677"/>
            <a:ext cx="195245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输入：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GET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PUT msg1 10 5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PUT msg2 10 4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GET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GET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GET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DE6522-A8CE-4C73-8B7B-EAD729592F4E}"/>
              </a:ext>
            </a:extLst>
          </p:cNvPr>
          <p:cNvSpPr txBox="1"/>
          <p:nvPr/>
        </p:nvSpPr>
        <p:spPr>
          <a:xfrm>
            <a:off x="4413379" y="4431983"/>
            <a:ext cx="2505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EMPTY QUEUE! 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msg2 10 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msg1 10 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EMPTY QUEUE!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23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2C1A5B-E0B3-40F0-9BA1-7D10F092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78" y="0"/>
            <a:ext cx="7735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67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6C68F-5F0A-4A69-8B24-58FE563F8D59}"/>
              </a:ext>
            </a:extLst>
          </p:cNvPr>
          <p:cNvSpPr txBox="1"/>
          <p:nvPr/>
        </p:nvSpPr>
        <p:spPr>
          <a:xfrm>
            <a:off x="959567" y="522514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95B7F7-BD33-4C80-B791-04FC99C07D33}"/>
              </a:ext>
            </a:extLst>
          </p:cNvPr>
          <p:cNvSpPr txBox="1"/>
          <p:nvPr/>
        </p:nvSpPr>
        <p:spPr>
          <a:xfrm>
            <a:off x="959567" y="2025230"/>
            <a:ext cx="4581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是集合，不包含重复的元素。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1570D6-C168-431F-B745-A61CC826FF3A}"/>
              </a:ext>
            </a:extLst>
          </p:cNvPr>
          <p:cNvSpPr txBox="1"/>
          <p:nvPr/>
        </p:nvSpPr>
        <p:spPr>
          <a:xfrm>
            <a:off x="959567" y="3343280"/>
            <a:ext cx="9814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是一个有序的容器，里面的元素都是排序好的，默认按照非降序排序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所以若是要定义一个结构体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，必须定义结构体的优先级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multiset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是元素可以相同的集合</a:t>
            </a:r>
          </a:p>
        </p:txBody>
      </p:sp>
    </p:spTree>
    <p:extLst>
      <p:ext uri="{BB962C8B-B14F-4D97-AF65-F5344CB8AC3E}">
        <p14:creationId xmlns:p14="http://schemas.microsoft.com/office/powerpoint/2010/main" val="25402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6C68F-5F0A-4A69-8B24-58FE563F8D59}"/>
              </a:ext>
            </a:extLst>
          </p:cNvPr>
          <p:cNvSpPr txBox="1"/>
          <p:nvPr/>
        </p:nvSpPr>
        <p:spPr>
          <a:xfrm>
            <a:off x="905070" y="420737"/>
            <a:ext cx="585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D49EF1-A55B-416A-8163-19BC3FB571A3}"/>
              </a:ext>
            </a:extLst>
          </p:cNvPr>
          <p:cNvSpPr txBox="1"/>
          <p:nvPr/>
        </p:nvSpPr>
        <p:spPr>
          <a:xfrm>
            <a:off x="905070" y="1309664"/>
            <a:ext cx="941636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begin()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容器的第一个元素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end()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容器的最后一个元素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clear()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容器中的所有的元素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empty()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容器是否为空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max_size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容器可能包含的元素最大个数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size()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返回当前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容器中的元素个数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Rbegin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返回的值和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end()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相同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rend()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返回的值和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rbegin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insert()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在集合中插入元素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erase()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删除元素（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multiset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中会删除所有的该元素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）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find()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返回一个指向被查找到元素的迭代器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count()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返回某个值元素的个数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lower_bound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返回指向大于（或等于）某值的第一个元素的迭代器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upper_bound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Arial Unicode MS" panose="020B0604020202020204" pitchFamily="34" charset="-122"/>
              </a:rPr>
              <a:t>返回大于某个值元素的迭代器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8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E4C67D-4698-4347-8BA3-5B149E4237CC}"/>
              </a:ext>
            </a:extLst>
          </p:cNvPr>
          <p:cNvSpPr txBox="1"/>
          <p:nvPr/>
        </p:nvSpPr>
        <p:spPr>
          <a:xfrm>
            <a:off x="4185861" y="279918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hdu2094 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产生冠军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34F79C-6AB0-46DD-AADF-170822B09BEC}"/>
              </a:ext>
            </a:extLst>
          </p:cNvPr>
          <p:cNvSpPr txBox="1"/>
          <p:nvPr/>
        </p:nvSpPr>
        <p:spPr>
          <a:xfrm>
            <a:off x="0" y="994125"/>
            <a:ext cx="125470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有一群人，打乒乓球比赛，两两捉对撕杀，每两个人之间最多打一场比赛。</a:t>
            </a:r>
            <a:b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球赛的规则如下：</a:t>
            </a:r>
            <a:b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打败了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又打败了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之间没有进行过比赛，那么就认定，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一定能打败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b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打败了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又打败了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，而且，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又打败了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，那么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三者都不可能成为冠军。</a:t>
            </a:r>
            <a:b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根据这个规则，无需循环较量，或许就能确定冠军。你的任务就是面对一群比赛选手，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在经过了若干场撕杀之后，确定是否已经实际上产生了冠军。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632626-DF71-480F-9FFC-303CD5FDC732}"/>
              </a:ext>
            </a:extLst>
          </p:cNvPr>
          <p:cNvSpPr txBox="1"/>
          <p:nvPr/>
        </p:nvSpPr>
        <p:spPr>
          <a:xfrm>
            <a:off x="690464" y="3555552"/>
            <a:ext cx="16466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Alice Bob 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Smith John 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Alice Smith 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Yes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26CBFC-46B5-475D-9D1F-92EB217DC13C}"/>
              </a:ext>
            </a:extLst>
          </p:cNvPr>
          <p:cNvSpPr txBox="1"/>
          <p:nvPr/>
        </p:nvSpPr>
        <p:spPr>
          <a:xfrm>
            <a:off x="5719514" y="3555552"/>
            <a:ext cx="1107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pt-BR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 </a:t>
            </a:r>
          </a:p>
          <a:p>
            <a:r>
              <a:rPr lang="pt-BR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 c </a:t>
            </a:r>
          </a:p>
          <a:p>
            <a:r>
              <a:rPr lang="pt-BR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 d </a:t>
            </a:r>
          </a:p>
          <a:p>
            <a:r>
              <a:rPr lang="pt-BR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 e </a:t>
            </a:r>
          </a:p>
          <a:p>
            <a:r>
              <a:rPr lang="pt-BR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 e </a:t>
            </a:r>
          </a:p>
          <a:p>
            <a:r>
              <a:rPr lang="pt-BR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 d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</a:t>
            </a:r>
            <a:r>
              <a:rPr lang="pt-BR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35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70AC3D-CB56-4362-B3EE-26AB86E87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59" y="0"/>
            <a:ext cx="8062719" cy="685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3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91E92E-0C3E-40FA-A92B-8D057CE43FC7}"/>
              </a:ext>
            </a:extLst>
          </p:cNvPr>
          <p:cNvSpPr txBox="1"/>
          <p:nvPr/>
        </p:nvSpPr>
        <p:spPr>
          <a:xfrm>
            <a:off x="4445548" y="2828835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STL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是什么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38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6C68F-5F0A-4A69-8B24-58FE563F8D59}"/>
              </a:ext>
            </a:extLst>
          </p:cNvPr>
          <p:cNvSpPr txBox="1"/>
          <p:nvPr/>
        </p:nvSpPr>
        <p:spPr>
          <a:xfrm>
            <a:off x="1087898" y="513184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605395-D904-484B-9D27-32438BB7A598}"/>
              </a:ext>
            </a:extLst>
          </p:cNvPr>
          <p:cNvSpPr txBox="1"/>
          <p:nvPr/>
        </p:nvSpPr>
        <p:spPr>
          <a:xfrm>
            <a:off x="1087898" y="2174032"/>
            <a:ext cx="9052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从键（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key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）到值（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value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）的映射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键和值可以是基本数据结构，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也可以是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string(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结构体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map &lt;string, int&gt;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mp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;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就是一个从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string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int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的映射，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赋值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mp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[“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monday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”] = 1;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69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A6BA0D-9DFF-41D8-90E1-812703418588}"/>
              </a:ext>
            </a:extLst>
          </p:cNvPr>
          <p:cNvSpPr txBox="1"/>
          <p:nvPr/>
        </p:nvSpPr>
        <p:spPr>
          <a:xfrm>
            <a:off x="809272" y="522000"/>
            <a:ext cx="281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常见用法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38C65D-E649-4922-9408-999E2AB594A9}"/>
              </a:ext>
            </a:extLst>
          </p:cNvPr>
          <p:cNvSpPr txBox="1"/>
          <p:nvPr/>
        </p:nvSpPr>
        <p:spPr>
          <a:xfrm>
            <a:off x="809272" y="1866308"/>
            <a:ext cx="99148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size()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返回容器中元素个数</a:t>
            </a:r>
            <a:b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count(Temp)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判定关键字是否出现，不存在返回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，存在返回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find(Temp)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定位数据出现位置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当数据出现时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返回数据所在位置的迭代器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中没有要查找的数据，返回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end()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clear()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清空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中的数据。</a:t>
            </a:r>
            <a:b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empty()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判定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中是否有数据，返回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true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则空。 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erase(const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key_type&amp;__x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删除等于某个键值的元素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erase(iterator __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first,iterator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__last)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删除一个迭代区间上的所有元素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erase(iterator __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positation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删除某个迭代器位置上的元素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04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6ADA30-3399-4F9D-A1EF-DF2806CFB7A5}"/>
              </a:ext>
            </a:extLst>
          </p:cNvPr>
          <p:cNvSpPr txBox="1"/>
          <p:nvPr/>
        </p:nvSpPr>
        <p:spPr>
          <a:xfrm>
            <a:off x="4849505" y="36590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八数码游戏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9F566D-10EB-458D-A0A8-82B40CEBDEB9}"/>
              </a:ext>
            </a:extLst>
          </p:cNvPr>
          <p:cNvSpPr txBox="1"/>
          <p:nvPr/>
        </p:nvSpPr>
        <p:spPr>
          <a:xfrm>
            <a:off x="875716" y="1413778"/>
            <a:ext cx="114088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题目描述：在九宫格里放在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共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个数字还有一个是空格，与空格相邻的数字可以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移动到空格的位置，问给定的状态最少需要几步能到达目标状态（用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表示空格）：</a:t>
            </a:r>
            <a:b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1 2 3</a:t>
            </a:r>
            <a:b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4 5 6</a:t>
            </a:r>
            <a:b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7 8 0</a:t>
            </a:r>
            <a:endParaRPr lang="en-US" altLang="zh-CN" sz="2400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13085A-1FD4-4535-AD32-DF4BE99C7E64}"/>
              </a:ext>
            </a:extLst>
          </p:cNvPr>
          <p:cNvSpPr txBox="1"/>
          <p:nvPr/>
        </p:nvSpPr>
        <p:spPr>
          <a:xfrm>
            <a:off x="875716" y="3352770"/>
            <a:ext cx="998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输入一个给定的状态，输出到达目标状态的最小步数。不能到达时输出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D5A702-62A8-453D-A91B-63DBCC34FE53}"/>
              </a:ext>
            </a:extLst>
          </p:cNvPr>
          <p:cNvSpPr txBox="1"/>
          <p:nvPr/>
        </p:nvSpPr>
        <p:spPr>
          <a:xfrm>
            <a:off x="875716" y="3814435"/>
            <a:ext cx="14927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输入样例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1 2 3</a:t>
            </a:r>
            <a:b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4 0 6</a:t>
            </a:r>
            <a:b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7 5 8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5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B25EDC-C4D0-44FB-A8E5-6EEC2912E267}"/>
              </a:ext>
            </a:extLst>
          </p:cNvPr>
          <p:cNvSpPr txBox="1"/>
          <p:nvPr/>
        </p:nvSpPr>
        <p:spPr>
          <a:xfrm>
            <a:off x="1623527" y="886408"/>
            <a:ext cx="864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Point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！！！因为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是一个映射，所以用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记录状态节省空间</a:t>
            </a:r>
          </a:p>
        </p:txBody>
      </p:sp>
    </p:spTree>
    <p:extLst>
      <p:ext uri="{BB962C8B-B14F-4D97-AF65-F5344CB8AC3E}">
        <p14:creationId xmlns:p14="http://schemas.microsoft.com/office/powerpoint/2010/main" val="2632261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7A278D-4A7E-4925-B32F-0D1162624C05}"/>
              </a:ext>
            </a:extLst>
          </p:cNvPr>
          <p:cNvSpPr txBox="1"/>
          <p:nvPr/>
        </p:nvSpPr>
        <p:spPr>
          <a:xfrm>
            <a:off x="978354" y="286333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STL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9D72FA-EAB8-47BF-9897-16DD2B6DBE48}"/>
              </a:ext>
            </a:extLst>
          </p:cNvPr>
          <p:cNvSpPr txBox="1"/>
          <p:nvPr/>
        </p:nvSpPr>
        <p:spPr>
          <a:xfrm>
            <a:off x="0" y="1348273"/>
            <a:ext cx="108189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算法部分主要由头文件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&lt;algorithm&gt;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&lt;numeric&gt;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&lt;functional&gt;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组成。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(1)&lt;algorithm&gt;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是所有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头文件中最大的一个（然而它很好理解），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它是由一大堆模版函数组成的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(2)&lt;numeric&gt;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体积很小，只包括几个在序列上面进行简单数学运算的模板函数，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包括加法和乘法在序列上的一些操作。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(3)&lt;functional&gt;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中则定义了一些模板类，用以声明函数对象。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149485-D30F-46BC-B082-E298EC33686B}"/>
              </a:ext>
            </a:extLst>
          </p:cNvPr>
          <p:cNvSpPr txBox="1"/>
          <p:nvPr/>
        </p:nvSpPr>
        <p:spPr>
          <a:xfrm>
            <a:off x="85725" y="4181475"/>
            <a:ext cx="8388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(coding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了这么久，还没遇见过用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&lt;numeric&gt;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&lt;functional&gt;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可以不管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&lt;numeric&gt;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&lt;functional&gt;)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349764-6758-42CC-8936-558BF8BA485E}"/>
              </a:ext>
            </a:extLst>
          </p:cNvPr>
          <p:cNvSpPr txBox="1"/>
          <p:nvPr/>
        </p:nvSpPr>
        <p:spPr>
          <a:xfrm>
            <a:off x="117717" y="5509727"/>
            <a:ext cx="666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那么接下来就将常用的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&lt;algorithm&gt;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中的模板函数</a:t>
            </a:r>
          </a:p>
        </p:txBody>
      </p:sp>
    </p:spTree>
    <p:extLst>
      <p:ext uri="{BB962C8B-B14F-4D97-AF65-F5344CB8AC3E}">
        <p14:creationId xmlns:p14="http://schemas.microsoft.com/office/powerpoint/2010/main" val="53592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CEC4E5-3544-4328-8386-1A91F7D6568A}"/>
              </a:ext>
            </a:extLst>
          </p:cNvPr>
          <p:cNvSpPr txBox="1"/>
          <p:nvPr/>
        </p:nvSpPr>
        <p:spPr>
          <a:xfrm>
            <a:off x="1194318" y="597159"/>
            <a:ext cx="5546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max, min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：求最大值最小值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1D4AA6-17FA-4B27-9B61-DB767F65D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18" y="1581246"/>
            <a:ext cx="8385057" cy="29347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C93980-E25D-4FC8-A98A-C085EEE05892}"/>
              </a:ext>
            </a:extLst>
          </p:cNvPr>
          <p:cNvSpPr txBox="1"/>
          <p:nvPr/>
        </p:nvSpPr>
        <p:spPr>
          <a:xfrm>
            <a:off x="1194318" y="5159829"/>
            <a:ext cx="5894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面向对象的一大特性：多态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函数重载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参数可以是多种类型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45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FCE081-028E-4526-B9E0-125ABC25B97F}"/>
              </a:ext>
            </a:extLst>
          </p:cNvPr>
          <p:cNvSpPr txBox="1"/>
          <p:nvPr/>
        </p:nvSpPr>
        <p:spPr>
          <a:xfrm>
            <a:off x="718457" y="438539"/>
            <a:ext cx="4027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sort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：排序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O(</a:t>
            </a: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nlogn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381F78-58B3-4152-90A9-FE05D280E60B}"/>
              </a:ext>
            </a:extLst>
          </p:cNvPr>
          <p:cNvSpPr txBox="1"/>
          <p:nvPr/>
        </p:nvSpPr>
        <p:spPr>
          <a:xfrm>
            <a:off x="709126" y="1104047"/>
            <a:ext cx="56797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sort(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start,end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排序方法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sort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有三个参数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;  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start: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起始地址，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end: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结束地址的下一位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排序方法可不填，默认非降序排序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82EB2B-945E-46D9-A41F-0647CD19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583" y="2673707"/>
            <a:ext cx="5173111" cy="13205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238139D-010E-4136-A7B3-1C15C22974C3}"/>
              </a:ext>
            </a:extLst>
          </p:cNvPr>
          <p:cNvSpPr txBox="1"/>
          <p:nvPr/>
        </p:nvSpPr>
        <p:spPr>
          <a:xfrm>
            <a:off x="718457" y="2727989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基本类型数组排序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E1587B-80BB-475A-A833-B0EB6F100A55}"/>
              </a:ext>
            </a:extLst>
          </p:cNvPr>
          <p:cNvSpPr txBox="1"/>
          <p:nvPr/>
        </p:nvSpPr>
        <p:spPr>
          <a:xfrm>
            <a:off x="718457" y="4338288"/>
            <a:ext cx="344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非升序排序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加排序方法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8F8B9D6-E4DC-4BA9-B07E-A5EEF6414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30" y="4122382"/>
            <a:ext cx="4837209" cy="26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3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266BCB-51DB-488D-A839-C97C7C0230A2}"/>
              </a:ext>
            </a:extLst>
          </p:cNvPr>
          <p:cNvSpPr txBox="1"/>
          <p:nvPr/>
        </p:nvSpPr>
        <p:spPr>
          <a:xfrm>
            <a:off x="1091682" y="513184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swap: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交换数据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A61490-68CC-4F27-AF8F-6E847550280E}"/>
              </a:ext>
            </a:extLst>
          </p:cNvPr>
          <p:cNvSpPr txBox="1"/>
          <p:nvPr/>
        </p:nvSpPr>
        <p:spPr>
          <a:xfrm>
            <a:off x="1091682" y="155821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语言：交换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型数据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FD1481-87B8-4E16-970D-3F5EB8E2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92" y="362435"/>
            <a:ext cx="5533053" cy="40300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DFEBC5-5FDB-45C1-B941-095C2918A06E}"/>
              </a:ext>
            </a:extLst>
          </p:cNvPr>
          <p:cNvSpPr txBox="1"/>
          <p:nvPr/>
        </p:nvSpPr>
        <p:spPr>
          <a:xfrm>
            <a:off x="1091682" y="4791216"/>
            <a:ext cx="828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swap(_T a, _T b)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支持函数重载，参数可以是多种类型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9B4B3C-D4DB-4E51-B734-C10F6A656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168" y="5299788"/>
            <a:ext cx="5467447" cy="12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9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E7E2F3-352D-46EC-8BF4-B4C584B10B47}"/>
              </a:ext>
            </a:extLst>
          </p:cNvPr>
          <p:cNvSpPr txBox="1"/>
          <p:nvPr/>
        </p:nvSpPr>
        <p:spPr>
          <a:xfrm>
            <a:off x="2901820" y="793102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如果你想知道的更多！！！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1E4643-E1E8-4210-A66C-85A9B46201BC}"/>
              </a:ext>
            </a:extLst>
          </p:cNvPr>
          <p:cNvSpPr txBox="1"/>
          <p:nvPr/>
        </p:nvSpPr>
        <p:spPr>
          <a:xfrm>
            <a:off x="1483567" y="2556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79F783-CB03-4AC4-8AD0-DF29E060161F}"/>
              </a:ext>
            </a:extLst>
          </p:cNvPr>
          <p:cNvSpPr txBox="1"/>
          <p:nvPr/>
        </p:nvSpPr>
        <p:spPr>
          <a:xfrm>
            <a:off x="2901820" y="2598003"/>
            <a:ext cx="5259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—&gt;  www.cplusplus.com/reference/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69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277279-72E0-413E-B286-570FC26CAD4B}"/>
              </a:ext>
            </a:extLst>
          </p:cNvPr>
          <p:cNvSpPr txBox="1"/>
          <p:nvPr/>
        </p:nvSpPr>
        <p:spPr>
          <a:xfrm>
            <a:off x="4045439" y="2782669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THANKS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36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33BFDD-571C-4C61-9ACE-A22B5F695991}"/>
              </a:ext>
            </a:extLst>
          </p:cNvPr>
          <p:cNvSpPr txBox="1"/>
          <p:nvPr/>
        </p:nvSpPr>
        <p:spPr>
          <a:xfrm>
            <a:off x="4582604" y="949909"/>
            <a:ext cx="300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n-ea"/>
              </a:rPr>
              <a:t> </a:t>
            </a:r>
            <a:endParaRPr lang="zh-CN" altLang="en-US" sz="3600" dirty="0">
              <a:latin typeface="+mn-ea"/>
            </a:endParaRPr>
          </a:p>
          <a:p>
            <a:endParaRPr lang="zh-CN" altLang="en-US" sz="3600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1E1266-F76F-4E90-A854-7EDB012D9EDE}"/>
              </a:ext>
            </a:extLst>
          </p:cNvPr>
          <p:cNvSpPr txBox="1"/>
          <p:nvPr/>
        </p:nvSpPr>
        <p:spPr>
          <a:xfrm>
            <a:off x="1563349" y="899693"/>
            <a:ext cx="105384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STL =&gt; Standard Template Library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标准模板库，属于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的一部分。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是已经开发好的可以直接使用的一些“容器”与算法的集合。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6ECA04-0340-44ED-95FC-02E2FD024014}"/>
              </a:ext>
            </a:extLst>
          </p:cNvPr>
          <p:cNvSpPr txBox="1"/>
          <p:nvPr/>
        </p:nvSpPr>
        <p:spPr>
          <a:xfrm>
            <a:off x="1563349" y="3198167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主要组成部分：容器类和算法类</a:t>
            </a:r>
          </a:p>
        </p:txBody>
      </p:sp>
    </p:spTree>
    <p:extLst>
      <p:ext uri="{BB962C8B-B14F-4D97-AF65-F5344CB8AC3E}">
        <p14:creationId xmlns:p14="http://schemas.microsoft.com/office/powerpoint/2010/main" val="336488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33BFDD-571C-4C61-9ACE-A22B5F695991}"/>
              </a:ext>
            </a:extLst>
          </p:cNvPr>
          <p:cNvSpPr txBox="1"/>
          <p:nvPr/>
        </p:nvSpPr>
        <p:spPr>
          <a:xfrm>
            <a:off x="4582604" y="949909"/>
            <a:ext cx="300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n-ea"/>
              </a:rPr>
              <a:t> </a:t>
            </a:r>
            <a:endParaRPr lang="zh-CN" altLang="en-US" sz="3600" dirty="0">
              <a:latin typeface="+mn-ea"/>
            </a:endParaRPr>
          </a:p>
          <a:p>
            <a:endParaRPr lang="zh-CN" altLang="en-US" sz="3600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41651D-3C96-43CD-950A-E629EB32C666}"/>
              </a:ext>
            </a:extLst>
          </p:cNvPr>
          <p:cNvSpPr txBox="1"/>
          <p:nvPr/>
        </p:nvSpPr>
        <p:spPr>
          <a:xfrm>
            <a:off x="2005135" y="1228397"/>
            <a:ext cx="575510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容器类：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无长度限制的数组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vector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堆栈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队列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queue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优先队列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priority_queue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双向队列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deque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链表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映射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允许有多个相同值的集合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multiset</a:t>
            </a:r>
          </a:p>
        </p:txBody>
      </p:sp>
    </p:spTree>
    <p:extLst>
      <p:ext uri="{BB962C8B-B14F-4D97-AF65-F5344CB8AC3E}">
        <p14:creationId xmlns:p14="http://schemas.microsoft.com/office/powerpoint/2010/main" val="313634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33BFDD-571C-4C61-9ACE-A22B5F695991}"/>
              </a:ext>
            </a:extLst>
          </p:cNvPr>
          <p:cNvSpPr txBox="1"/>
          <p:nvPr/>
        </p:nvSpPr>
        <p:spPr>
          <a:xfrm>
            <a:off x="4582604" y="949909"/>
            <a:ext cx="300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+mn-ea"/>
              </a:rPr>
              <a:t> </a:t>
            </a:r>
            <a:endParaRPr lang="zh-CN" altLang="en-US" sz="3600" dirty="0">
              <a:latin typeface="+mn-ea"/>
            </a:endParaRPr>
          </a:p>
          <a:p>
            <a:endParaRPr lang="zh-CN" altLang="en-US" sz="3600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41651D-3C96-43CD-950A-E629EB32C666}"/>
              </a:ext>
            </a:extLst>
          </p:cNvPr>
          <p:cNvSpPr txBox="1"/>
          <p:nvPr/>
        </p:nvSpPr>
        <p:spPr>
          <a:xfrm>
            <a:off x="2128195" y="949909"/>
            <a:ext cx="567334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算法类：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求最大值最小值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max, min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排序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sort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数据交换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swap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二分查找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binary_search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lower_bound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upper_bound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求集合中的最大元素和最小元素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max_element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min_element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求下一个排列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: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Consolas" panose="020B0609020204030204" pitchFamily="49" charset="0"/>
              </a:rPr>
              <a:t>next_permutation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Consolas" panose="020B0609020204030204" pitchFamily="49" charset="0"/>
            </a:endParaRPr>
          </a:p>
          <a:p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24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33BFDD-571C-4C61-9ACE-A22B5F695991}"/>
              </a:ext>
            </a:extLst>
          </p:cNvPr>
          <p:cNvSpPr txBox="1"/>
          <p:nvPr/>
        </p:nvSpPr>
        <p:spPr>
          <a:xfrm>
            <a:off x="3349094" y="2828835"/>
            <a:ext cx="5493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STL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的好处和作用</a:t>
            </a:r>
          </a:p>
          <a:p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27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33BFDD-571C-4C61-9ACE-A22B5F695991}"/>
              </a:ext>
            </a:extLst>
          </p:cNvPr>
          <p:cNvSpPr txBox="1"/>
          <p:nvPr/>
        </p:nvSpPr>
        <p:spPr>
          <a:xfrm>
            <a:off x="3349094" y="96857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600" dirty="0">
              <a:latin typeface="+mn-ea"/>
            </a:endParaRPr>
          </a:p>
          <a:p>
            <a:endParaRPr lang="zh-CN" altLang="en-US" sz="36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94F719-6026-4D19-94E0-580B277140CC}"/>
              </a:ext>
            </a:extLst>
          </p:cNvPr>
          <p:cNvSpPr txBox="1"/>
          <p:nvPr/>
        </p:nvSpPr>
        <p:spPr>
          <a:xfrm>
            <a:off x="1939253" y="1045514"/>
            <a:ext cx="831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ACM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的所用语言是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 with STL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，属于面向过程编程。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373E97-F3A2-439C-B736-180B8B25D633}"/>
              </a:ext>
            </a:extLst>
          </p:cNvPr>
          <p:cNvSpPr txBox="1"/>
          <p:nvPr/>
        </p:nvSpPr>
        <p:spPr>
          <a:xfrm>
            <a:off x="1939253" y="2999604"/>
            <a:ext cx="9647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语言是面向过程编程，有一大缺点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想要什么自己实现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36E704-CA30-4D0B-BAAB-7A714F6610AA}"/>
              </a:ext>
            </a:extLst>
          </p:cNvPr>
          <p:cNvSpPr txBox="1"/>
          <p:nvPr/>
        </p:nvSpPr>
        <p:spPr>
          <a:xfrm>
            <a:off x="1939253" y="4776413"/>
            <a:ext cx="3275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所以就需要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with STL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82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33BFDD-571C-4C61-9ACE-A22B5F695991}"/>
              </a:ext>
            </a:extLst>
          </p:cNvPr>
          <p:cNvSpPr txBox="1"/>
          <p:nvPr/>
        </p:nvSpPr>
        <p:spPr>
          <a:xfrm>
            <a:off x="4235503" y="121116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600" dirty="0">
              <a:latin typeface="+mn-ea"/>
            </a:endParaRPr>
          </a:p>
          <a:p>
            <a:endParaRPr lang="zh-CN" altLang="en-US" sz="36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5B3213-D425-4CFD-B723-43198787B432}"/>
              </a:ext>
            </a:extLst>
          </p:cNvPr>
          <p:cNvSpPr txBox="1"/>
          <p:nvPr/>
        </p:nvSpPr>
        <p:spPr>
          <a:xfrm>
            <a:off x="884317" y="1211166"/>
            <a:ext cx="5211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提高编程效率，代码简单易懂。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实用性高，实战性强。</a:t>
            </a:r>
          </a:p>
        </p:txBody>
      </p:sp>
    </p:spTree>
    <p:extLst>
      <p:ext uri="{BB962C8B-B14F-4D97-AF65-F5344CB8AC3E}">
        <p14:creationId xmlns:p14="http://schemas.microsoft.com/office/powerpoint/2010/main" val="151356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1019</TotalTime>
  <Words>2057</Words>
  <Application>Microsoft Office PowerPoint</Application>
  <PresentationFormat>宽屏</PresentationFormat>
  <Paragraphs>290</Paragraphs>
  <Slides>39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 Unicode MS</vt:lpstr>
      <vt:lpstr>等线</vt:lpstr>
      <vt:lpstr>等线 Light</vt:lpstr>
      <vt:lpstr>华文楷体</vt:lpstr>
      <vt:lpstr>宋体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69</cp:revision>
  <dcterms:created xsi:type="dcterms:W3CDTF">2018-09-21T11:43:23Z</dcterms:created>
  <dcterms:modified xsi:type="dcterms:W3CDTF">2018-10-27T12:55:27Z</dcterms:modified>
</cp:coreProperties>
</file>