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64" r:id="rId5"/>
    <p:sldId id="353" r:id="rId6"/>
    <p:sldId id="332" r:id="rId7"/>
    <p:sldId id="329" r:id="rId8"/>
    <p:sldId id="331" r:id="rId9"/>
    <p:sldId id="333" r:id="rId10"/>
    <p:sldId id="334" r:id="rId11"/>
    <p:sldId id="365" r:id="rId12"/>
    <p:sldId id="366" r:id="rId13"/>
    <p:sldId id="367" r:id="rId14"/>
    <p:sldId id="281" r:id="rId15"/>
    <p:sldId id="3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2F7"/>
    <a:srgbClr val="EDDA5A"/>
    <a:srgbClr val="E8A962"/>
    <a:srgbClr val="54D6A8"/>
    <a:srgbClr val="4AADEE"/>
    <a:srgbClr val="E6526D"/>
    <a:srgbClr val="CF6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3FB22-94E9-4639-B000-3CE57E1AB6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9454"/>
            <a:ext cx="9144000" cy="206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9074"/>
            <a:ext cx="9144000" cy="69391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914400" y="3555677"/>
            <a:ext cx="2588607" cy="33550"/>
          </a:xfrm>
          <a:prstGeom prst="rect">
            <a:avLst/>
          </a:prstGeom>
          <a:solidFill>
            <a:srgbClr val="E65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8" name="矩形 17"/>
          <p:cNvSpPr/>
          <p:nvPr userDrawn="1"/>
        </p:nvSpPr>
        <p:spPr>
          <a:xfrm>
            <a:off x="3505930" y="3555677"/>
            <a:ext cx="2588607" cy="33550"/>
          </a:xfrm>
          <a:prstGeom prst="rect">
            <a:avLst/>
          </a:prstGeom>
          <a:solidFill>
            <a:srgbClr val="E8A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9" name="矩形 18"/>
          <p:cNvSpPr/>
          <p:nvPr userDrawn="1"/>
        </p:nvSpPr>
        <p:spPr>
          <a:xfrm>
            <a:off x="6097460" y="3555677"/>
            <a:ext cx="2588607" cy="33550"/>
          </a:xfrm>
          <a:prstGeom prst="rect">
            <a:avLst/>
          </a:prstGeom>
          <a:solidFill>
            <a:srgbClr val="54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20" name="矩形 19"/>
          <p:cNvSpPr/>
          <p:nvPr userDrawn="1"/>
        </p:nvSpPr>
        <p:spPr>
          <a:xfrm>
            <a:off x="8688993" y="3555677"/>
            <a:ext cx="2588607" cy="33550"/>
          </a:xfrm>
          <a:prstGeom prst="rect">
            <a:avLst/>
          </a:prstGeom>
          <a:solidFill>
            <a:srgbClr val="4A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0" y="5916796"/>
            <a:ext cx="5943895" cy="941204"/>
            <a:chOff x="0" y="8693150"/>
            <a:chExt cx="5440351" cy="652463"/>
          </a:xfrm>
        </p:grpSpPr>
        <p:sp>
          <p:nvSpPr>
            <p:cNvPr id="34" name="等腰三角形 33"/>
            <p:cNvSpPr/>
            <p:nvPr userDrawn="1"/>
          </p:nvSpPr>
          <p:spPr>
            <a:xfrm>
              <a:off x="3195971" y="8693150"/>
              <a:ext cx="1815240" cy="652463"/>
            </a:xfrm>
            <a:prstGeom prst="triangle">
              <a:avLst/>
            </a:prstGeom>
            <a:solidFill>
              <a:srgbClr val="4AADE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 userDrawn="1"/>
          </p:nvSpPr>
          <p:spPr>
            <a:xfrm>
              <a:off x="0" y="8940201"/>
              <a:ext cx="857956" cy="405412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6" name="等腰三角形 35"/>
            <p:cNvSpPr/>
            <p:nvPr userDrawn="1"/>
          </p:nvSpPr>
          <p:spPr>
            <a:xfrm>
              <a:off x="498809" y="8764009"/>
              <a:ext cx="1476748" cy="581604"/>
            </a:xfrm>
            <a:prstGeom prst="triangle">
              <a:avLst/>
            </a:prstGeom>
            <a:solidFill>
              <a:srgbClr val="E652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7" name="等腰三角形 36"/>
            <p:cNvSpPr/>
            <p:nvPr userDrawn="1"/>
          </p:nvSpPr>
          <p:spPr>
            <a:xfrm>
              <a:off x="1340488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8" name="等腰三角形 37"/>
            <p:cNvSpPr/>
            <p:nvPr userDrawn="1"/>
          </p:nvSpPr>
          <p:spPr>
            <a:xfrm>
              <a:off x="2190231" y="9025845"/>
              <a:ext cx="859056" cy="319768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 userDrawn="1"/>
          </p:nvSpPr>
          <p:spPr>
            <a:xfrm>
              <a:off x="2816866" y="9025845"/>
              <a:ext cx="859056" cy="319768"/>
            </a:xfrm>
            <a:prstGeom prst="triangle">
              <a:avLst/>
            </a:prstGeom>
            <a:solidFill>
              <a:srgbClr val="54D6A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 userDrawn="1"/>
          </p:nvSpPr>
          <p:spPr>
            <a:xfrm>
              <a:off x="4523121" y="9004191"/>
              <a:ext cx="917230" cy="341422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5642596" y="5926120"/>
            <a:ext cx="6575856" cy="941204"/>
            <a:chOff x="564089" y="8693150"/>
            <a:chExt cx="6018774" cy="652463"/>
          </a:xfrm>
        </p:grpSpPr>
        <p:sp>
          <p:nvSpPr>
            <p:cNvPr id="43" name="等腰三角形 42"/>
            <p:cNvSpPr/>
            <p:nvPr userDrawn="1"/>
          </p:nvSpPr>
          <p:spPr>
            <a:xfrm>
              <a:off x="3071606" y="8693150"/>
              <a:ext cx="1815240" cy="652463"/>
            </a:xfrm>
            <a:prstGeom prst="triangle">
              <a:avLst/>
            </a:prstGeom>
            <a:solidFill>
              <a:srgbClr val="4AADE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 userDrawn="1"/>
          </p:nvSpPr>
          <p:spPr>
            <a:xfrm>
              <a:off x="564089" y="8940201"/>
              <a:ext cx="857956" cy="405412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46" name="等腰三角形 45"/>
            <p:cNvSpPr/>
            <p:nvPr userDrawn="1"/>
          </p:nvSpPr>
          <p:spPr>
            <a:xfrm>
              <a:off x="4874065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47" name="等腰三角形 46"/>
            <p:cNvSpPr/>
            <p:nvPr userDrawn="1"/>
          </p:nvSpPr>
          <p:spPr>
            <a:xfrm>
              <a:off x="5723807" y="9025845"/>
              <a:ext cx="859056" cy="319768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 userDrawn="1"/>
          </p:nvSpPr>
          <p:spPr>
            <a:xfrm>
              <a:off x="2591128" y="9025845"/>
              <a:ext cx="859056" cy="319768"/>
            </a:xfrm>
            <a:prstGeom prst="triangle">
              <a:avLst/>
            </a:prstGeom>
            <a:solidFill>
              <a:srgbClr val="54D6A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/>
          </p:nvSpPr>
          <p:spPr>
            <a:xfrm>
              <a:off x="4338983" y="9004191"/>
              <a:ext cx="917230" cy="341422"/>
            </a:xfrm>
            <a:prstGeom prst="triangle">
              <a:avLst/>
            </a:prstGeom>
            <a:solidFill>
              <a:srgbClr val="5E72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 userDrawn="1"/>
          </p:nvSpPr>
          <p:spPr>
            <a:xfrm>
              <a:off x="1706069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51" name="等腰三角形 50"/>
            <p:cNvSpPr/>
            <p:nvPr userDrawn="1"/>
          </p:nvSpPr>
          <p:spPr>
            <a:xfrm>
              <a:off x="1170987" y="9004191"/>
              <a:ext cx="917230" cy="341422"/>
            </a:xfrm>
            <a:prstGeom prst="triangle">
              <a:avLst/>
            </a:prstGeom>
            <a:solidFill>
              <a:srgbClr val="5E72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570354"/>
            <a:ext cx="10512884" cy="56364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>
          <a:xfrm>
            <a:off x="2057823" y="2587925"/>
            <a:ext cx="650691" cy="84895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167" tIns="0" rIns="0" bIns="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57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2190929" y="2587925"/>
            <a:ext cx="8465132" cy="848957"/>
          </a:xfrm>
          <a:custGeom>
            <a:avLst/>
            <a:gdLst>
              <a:gd name="connsiteX0" fmla="*/ 500231 w 7124700"/>
              <a:gd name="connsiteY0" fmla="*/ 216261 h 979001"/>
              <a:gd name="connsiteX1" fmla="*/ 500231 w 7124700"/>
              <a:gd name="connsiteY1" fmla="*/ 979001 h 979001"/>
              <a:gd name="connsiteX2" fmla="*/ 0 w 7124700"/>
              <a:gd name="connsiteY2" fmla="*/ 979001 h 979001"/>
              <a:gd name="connsiteX3" fmla="*/ 1230440 w 7124700"/>
              <a:gd name="connsiteY3" fmla="*/ 0 h 979001"/>
              <a:gd name="connsiteX4" fmla="*/ 2896778 w 7124700"/>
              <a:gd name="connsiteY4" fmla="*/ 0 h 979001"/>
              <a:gd name="connsiteX5" fmla="*/ 4620162 w 7124700"/>
              <a:gd name="connsiteY5" fmla="*/ 0 h 979001"/>
              <a:gd name="connsiteX6" fmla="*/ 5458362 w 7124700"/>
              <a:gd name="connsiteY6" fmla="*/ 0 h 979001"/>
              <a:gd name="connsiteX7" fmla="*/ 6286500 w 7124700"/>
              <a:gd name="connsiteY7" fmla="*/ 0 h 979001"/>
              <a:gd name="connsiteX8" fmla="*/ 7124700 w 7124700"/>
              <a:gd name="connsiteY8" fmla="*/ 0 h 979001"/>
              <a:gd name="connsiteX9" fmla="*/ 7124700 w 7124700"/>
              <a:gd name="connsiteY9" fmla="*/ 979001 h 979001"/>
              <a:gd name="connsiteX10" fmla="*/ 6286500 w 7124700"/>
              <a:gd name="connsiteY10" fmla="*/ 979001 h 979001"/>
              <a:gd name="connsiteX11" fmla="*/ 5458362 w 7124700"/>
              <a:gd name="connsiteY11" fmla="*/ 979001 h 979001"/>
              <a:gd name="connsiteX12" fmla="*/ 4620162 w 7124700"/>
              <a:gd name="connsiteY12" fmla="*/ 979001 h 979001"/>
              <a:gd name="connsiteX13" fmla="*/ 2896778 w 7124700"/>
              <a:gd name="connsiteY13" fmla="*/ 979001 h 979001"/>
              <a:gd name="connsiteX14" fmla="*/ 2166569 w 7124700"/>
              <a:gd name="connsiteY14" fmla="*/ 979001 h 979001"/>
              <a:gd name="connsiteX15" fmla="*/ 1666338 w 7124700"/>
              <a:gd name="connsiteY15" fmla="*/ 979001 h 979001"/>
              <a:gd name="connsiteX16" fmla="*/ 1230440 w 7124700"/>
              <a:gd name="connsiteY16" fmla="*/ 979001 h 97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24700" h="979001">
                <a:moveTo>
                  <a:pt x="500231" y="216261"/>
                </a:moveTo>
                <a:lnTo>
                  <a:pt x="500231" y="979001"/>
                </a:lnTo>
                <a:lnTo>
                  <a:pt x="0" y="979001"/>
                </a:lnTo>
                <a:close/>
                <a:moveTo>
                  <a:pt x="1230440" y="0"/>
                </a:moveTo>
                <a:lnTo>
                  <a:pt x="2896778" y="0"/>
                </a:lnTo>
                <a:lnTo>
                  <a:pt x="4620162" y="0"/>
                </a:lnTo>
                <a:lnTo>
                  <a:pt x="5458362" y="0"/>
                </a:lnTo>
                <a:lnTo>
                  <a:pt x="6286500" y="0"/>
                </a:lnTo>
                <a:lnTo>
                  <a:pt x="7124700" y="0"/>
                </a:lnTo>
                <a:lnTo>
                  <a:pt x="7124700" y="979001"/>
                </a:lnTo>
                <a:lnTo>
                  <a:pt x="6286500" y="979001"/>
                </a:lnTo>
                <a:lnTo>
                  <a:pt x="5458362" y="979001"/>
                </a:lnTo>
                <a:lnTo>
                  <a:pt x="4620162" y="979001"/>
                </a:lnTo>
                <a:lnTo>
                  <a:pt x="2896778" y="979001"/>
                </a:lnTo>
                <a:lnTo>
                  <a:pt x="2166569" y="979001"/>
                </a:lnTo>
                <a:lnTo>
                  <a:pt x="1666338" y="979001"/>
                </a:lnTo>
                <a:lnTo>
                  <a:pt x="1230440" y="979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768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320" spc="63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81400" y="2587925"/>
            <a:ext cx="7074658" cy="848956"/>
          </a:xfrm>
        </p:spPr>
        <p:txBody>
          <a:bodyPr wrap="square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00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>
            <p:custDataLst>
              <p:tags r:id="rId2"/>
            </p:custDataLst>
          </p:nvPr>
        </p:nvSpPr>
        <p:spPr>
          <a:xfrm rot="20063428">
            <a:off x="3649503" y="3337624"/>
            <a:ext cx="458631" cy="4193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19" name="直角三角形 18"/>
          <p:cNvSpPr/>
          <p:nvPr userDrawn="1">
            <p:custDataLst>
              <p:tags r:id="rId3"/>
            </p:custDataLst>
          </p:nvPr>
        </p:nvSpPr>
        <p:spPr>
          <a:xfrm rot="7409929">
            <a:off x="4772942" y="3873396"/>
            <a:ext cx="309961" cy="2202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0" name="直角三角形 19"/>
          <p:cNvSpPr/>
          <p:nvPr userDrawn="1">
            <p:custDataLst>
              <p:tags r:id="rId4"/>
            </p:custDataLst>
          </p:nvPr>
        </p:nvSpPr>
        <p:spPr>
          <a:xfrm rot="17352356">
            <a:off x="4455966" y="4749986"/>
            <a:ext cx="204771" cy="14586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1" name="直角三角形 20"/>
          <p:cNvSpPr/>
          <p:nvPr userDrawn="1">
            <p:custDataLst>
              <p:tags r:id="rId5"/>
            </p:custDataLst>
          </p:nvPr>
        </p:nvSpPr>
        <p:spPr>
          <a:xfrm rot="17352356">
            <a:off x="4004347" y="4977197"/>
            <a:ext cx="105190" cy="5750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2" name="直角三角形 21"/>
          <p:cNvSpPr/>
          <p:nvPr userDrawn="1">
            <p:custDataLst>
              <p:tags r:id="rId6"/>
            </p:custDataLst>
          </p:nvPr>
        </p:nvSpPr>
        <p:spPr>
          <a:xfrm rot="11413207">
            <a:off x="5916225" y="4190510"/>
            <a:ext cx="204771" cy="1458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3" name="直角三角形 22"/>
          <p:cNvSpPr/>
          <p:nvPr userDrawn="1">
            <p:custDataLst>
              <p:tags r:id="rId7"/>
            </p:custDataLst>
          </p:nvPr>
        </p:nvSpPr>
        <p:spPr>
          <a:xfrm rot="18287289">
            <a:off x="5602756" y="3640013"/>
            <a:ext cx="204771" cy="22300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4" name="直角三角形 23"/>
          <p:cNvSpPr/>
          <p:nvPr userDrawn="1">
            <p:custDataLst>
              <p:tags r:id="rId8"/>
            </p:custDataLst>
          </p:nvPr>
        </p:nvSpPr>
        <p:spPr>
          <a:xfrm rot="16200000">
            <a:off x="8367449" y="2494043"/>
            <a:ext cx="122020" cy="22160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5" name="直角三角形 24"/>
          <p:cNvSpPr/>
          <p:nvPr userDrawn="1">
            <p:custDataLst>
              <p:tags r:id="rId9"/>
            </p:custDataLst>
          </p:nvPr>
        </p:nvSpPr>
        <p:spPr>
          <a:xfrm rot="16200000">
            <a:off x="8389186" y="1431617"/>
            <a:ext cx="58908" cy="10659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cxnSp>
        <p:nvCxnSpPr>
          <p:cNvPr id="26" name="直接连接符 25"/>
          <p:cNvCxnSpPr/>
          <p:nvPr userDrawn="1">
            <p:custDataLst>
              <p:tags r:id="rId10"/>
            </p:custDataLst>
          </p:nvPr>
        </p:nvCxnSpPr>
        <p:spPr>
          <a:xfrm flipV="1">
            <a:off x="4109537" y="4050117"/>
            <a:ext cx="632547" cy="39551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>
            <p:custDataLst>
              <p:tags r:id="rId11"/>
            </p:custDataLst>
          </p:nvPr>
        </p:nvCxnSpPr>
        <p:spPr>
          <a:xfrm flipV="1">
            <a:off x="3859885" y="4064142"/>
            <a:ext cx="1100996" cy="68864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12"/>
            </p:custDataLst>
          </p:nvPr>
        </p:nvCxnSpPr>
        <p:spPr>
          <a:xfrm flipV="1">
            <a:off x="7693525" y="1602727"/>
            <a:ext cx="633950" cy="39551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13"/>
            </p:custDataLst>
          </p:nvPr>
        </p:nvCxnSpPr>
        <p:spPr>
          <a:xfrm flipV="1">
            <a:off x="8016111" y="1334840"/>
            <a:ext cx="1100996" cy="69005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135918" y="2073109"/>
            <a:ext cx="3745615" cy="2992232"/>
          </a:xfrm>
          <a:custGeom>
            <a:avLst/>
            <a:gdLst>
              <a:gd name="connsiteX0" fmla="*/ 0 w 5437012"/>
              <a:gd name="connsiteY0" fmla="*/ 1374260 h 1374260"/>
              <a:gd name="connsiteX1" fmla="*/ 0 w 5437012"/>
              <a:gd name="connsiteY1" fmla="*/ 0 h 1374260"/>
              <a:gd name="connsiteX2" fmla="*/ 5437012 w 5437012"/>
              <a:gd name="connsiteY2" fmla="*/ 1374260 h 1374260"/>
              <a:gd name="connsiteX3" fmla="*/ 0 w 5437012"/>
              <a:gd name="connsiteY3" fmla="*/ 1374260 h 1374260"/>
              <a:gd name="connsiteX0-1" fmla="*/ 0 w 2673030"/>
              <a:gd name="connsiteY0-2" fmla="*/ 1374260 h 2538041"/>
              <a:gd name="connsiteX1-3" fmla="*/ 0 w 2673030"/>
              <a:gd name="connsiteY1-4" fmla="*/ 0 h 2538041"/>
              <a:gd name="connsiteX2-5" fmla="*/ 2673030 w 2673030"/>
              <a:gd name="connsiteY2-6" fmla="*/ 2538041 h 2538041"/>
              <a:gd name="connsiteX3-7" fmla="*/ 0 w 2673030"/>
              <a:gd name="connsiteY3-8" fmla="*/ 1374260 h 2538041"/>
              <a:gd name="connsiteX0-9" fmla="*/ 0 w 4156364"/>
              <a:gd name="connsiteY0-10" fmla="*/ 252042 h 1415823"/>
              <a:gd name="connsiteX1-11" fmla="*/ 4156364 w 4156364"/>
              <a:gd name="connsiteY1-12" fmla="*/ 0 h 1415823"/>
              <a:gd name="connsiteX2-13" fmla="*/ 2673030 w 4156364"/>
              <a:gd name="connsiteY2-14" fmla="*/ 1415823 h 1415823"/>
              <a:gd name="connsiteX3-15" fmla="*/ 0 w 4156364"/>
              <a:gd name="connsiteY3-16" fmla="*/ 252042 h 1415823"/>
              <a:gd name="connsiteX0-17" fmla="*/ 0 w 2909455"/>
              <a:gd name="connsiteY0-18" fmla="*/ 44224 h 1415823"/>
              <a:gd name="connsiteX1-19" fmla="*/ 2909455 w 2909455"/>
              <a:gd name="connsiteY1-20" fmla="*/ 0 h 1415823"/>
              <a:gd name="connsiteX2-21" fmla="*/ 1426121 w 2909455"/>
              <a:gd name="connsiteY2-22" fmla="*/ 1415823 h 1415823"/>
              <a:gd name="connsiteX3-23" fmla="*/ 0 w 2909455"/>
              <a:gd name="connsiteY3-24" fmla="*/ 44224 h 1415823"/>
              <a:gd name="connsiteX0-25" fmla="*/ 0 w 2915805"/>
              <a:gd name="connsiteY0-26" fmla="*/ 50574 h 1422173"/>
              <a:gd name="connsiteX1-27" fmla="*/ 2915805 w 2915805"/>
              <a:gd name="connsiteY1-28" fmla="*/ 0 h 1422173"/>
              <a:gd name="connsiteX2-29" fmla="*/ 1426121 w 2915805"/>
              <a:gd name="connsiteY2-30" fmla="*/ 1422173 h 1422173"/>
              <a:gd name="connsiteX3-31" fmla="*/ 0 w 2915805"/>
              <a:gd name="connsiteY3-32" fmla="*/ 50574 h 1422173"/>
              <a:gd name="connsiteX0-33" fmla="*/ 0 w 2896755"/>
              <a:gd name="connsiteY0-34" fmla="*/ 0 h 1435099"/>
              <a:gd name="connsiteX1-35" fmla="*/ 2896755 w 2896755"/>
              <a:gd name="connsiteY1-36" fmla="*/ 12926 h 1435099"/>
              <a:gd name="connsiteX2-37" fmla="*/ 1407071 w 2896755"/>
              <a:gd name="connsiteY2-38" fmla="*/ 1435099 h 1435099"/>
              <a:gd name="connsiteX3-39" fmla="*/ 0 w 2896755"/>
              <a:gd name="connsiteY3-40" fmla="*/ 0 h 1435099"/>
              <a:gd name="connsiteX0-41" fmla="*/ 0 w 2896755"/>
              <a:gd name="connsiteY0-42" fmla="*/ 0 h 1422399"/>
              <a:gd name="connsiteX1-43" fmla="*/ 2896755 w 2896755"/>
              <a:gd name="connsiteY1-44" fmla="*/ 226 h 1422399"/>
              <a:gd name="connsiteX2-45" fmla="*/ 1407071 w 2896755"/>
              <a:gd name="connsiteY2-46" fmla="*/ 1422399 h 1422399"/>
              <a:gd name="connsiteX3-47" fmla="*/ 0 w 2896755"/>
              <a:gd name="connsiteY3-48" fmla="*/ 0 h 1422399"/>
              <a:gd name="connsiteX0-49" fmla="*/ 0 w 2896755"/>
              <a:gd name="connsiteY0-50" fmla="*/ 0 h 1441449"/>
              <a:gd name="connsiteX1-51" fmla="*/ 2896755 w 2896755"/>
              <a:gd name="connsiteY1-52" fmla="*/ 226 h 1441449"/>
              <a:gd name="connsiteX2-53" fmla="*/ 1451521 w 2896755"/>
              <a:gd name="connsiteY2-54" fmla="*/ 1441449 h 1441449"/>
              <a:gd name="connsiteX3-55" fmla="*/ 0 w 2896755"/>
              <a:gd name="connsiteY3-56" fmla="*/ 0 h 1441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896755" h="1441449">
                <a:moveTo>
                  <a:pt x="0" y="0"/>
                </a:moveTo>
                <a:lnTo>
                  <a:pt x="2896755" y="226"/>
                </a:lnTo>
                <a:lnTo>
                  <a:pt x="1451521" y="144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900000" tIns="180000" rIns="900000" anchor="t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effectLst>
                  <a:outerShdw blurRad="38100" dist="25400" dir="13500000" algn="tr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76000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724297"/>
            <a:ext cx="10515600" cy="445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-1"/>
            <a:ext cx="1517454" cy="576001"/>
            <a:chOff x="0" y="0"/>
            <a:chExt cx="1092259" cy="414604"/>
          </a:xfrm>
        </p:grpSpPr>
        <p:sp>
          <p:nvSpPr>
            <p:cNvPr id="7" name="等腰三角形 6"/>
            <p:cNvSpPr/>
            <p:nvPr userDrawn="1"/>
          </p:nvSpPr>
          <p:spPr>
            <a:xfrm flipV="1">
              <a:off x="0" y="1"/>
              <a:ext cx="383823" cy="289129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flipV="1">
              <a:off x="183387" y="0"/>
              <a:ext cx="708436" cy="414604"/>
            </a:xfrm>
            <a:prstGeom prst="triangle">
              <a:avLst/>
            </a:prstGeom>
            <a:solidFill>
              <a:srgbClr val="E652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flipV="1">
              <a:off x="508001" y="0"/>
              <a:ext cx="584258" cy="341930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5E72F7"/>
          </a:solidFill>
          <a:latin typeface="+mj-lt"/>
          <a:ea typeface="+mj-ea"/>
          <a:cs typeface="+mj-cs"/>
        </a:defRPr>
      </a:lvl1pPr>
    </p:titleStyle>
    <p:bodyStyle>
      <a:lvl1pPr marL="352425" indent="-35242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3.png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泳池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809365"/>
            <a:ext cx="9144000" cy="979805"/>
          </a:xfrm>
        </p:spPr>
        <p:txBody>
          <a:bodyPr>
            <a:normAutofit/>
          </a:bodyPr>
          <a:lstStyle/>
          <a:p>
            <a:r>
              <a:rPr lang="zh-CN" dirty="0"/>
              <a:t>吉如一</a:t>
            </a:r>
            <a:endParaRPr lang="zh-CN" dirty="0"/>
          </a:p>
          <a:p>
            <a:r>
              <a:rPr lang="zh-CN" dirty="0"/>
              <a:t>北京大学信息科学与技术学院</a:t>
            </a:r>
            <a:endParaRPr 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算法六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dirty="0">
                <a:solidFill>
                  <a:schemeClr val="tx1"/>
                </a:solidFill>
                <a:sym typeface="+mn-ea"/>
              </a:rPr>
              <a:t>测试点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15-18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N≤10</a:t>
            </a:r>
            <a:r>
              <a:rPr lang="en-US" altLang="zh-CN" baseline="30000" dirty="0">
                <a:solidFill>
                  <a:schemeClr val="tx1"/>
                </a:solidFill>
                <a:uFillTx/>
                <a:sym typeface="+mn-ea"/>
              </a:rPr>
              <a:t>9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K≤100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zh-CN" dirty="0">
                <a:solidFill>
                  <a:schemeClr val="tx1"/>
                </a:solidFill>
                <a:sym typeface="+mn-ea"/>
              </a:rPr>
              <a:t>因为有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的限制，所以每隔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个肯定会有一个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0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利用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0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把序列分成了若干长度小于等于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的非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0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段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暴力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DP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出长度为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的非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0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段合法的概率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剩下是一个线性齐次递推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矩阵乘法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O(K</a:t>
            </a:r>
            <a:r>
              <a:rPr lang="en-US" altLang="zh-CN" baseline="30000" dirty="0">
                <a:solidFill>
                  <a:schemeClr val="tx1"/>
                </a:solidFill>
                <a:uFillTx/>
                <a:sym typeface="+mn-ea"/>
              </a:rPr>
              <a:t>3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logN)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算法七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dirty="0">
                <a:solidFill>
                  <a:schemeClr val="tx1"/>
                </a:solidFill>
                <a:sym typeface="+mn-ea"/>
              </a:rPr>
              <a:t>测试点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19-20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N≤10</a:t>
            </a:r>
            <a:r>
              <a:rPr lang="en-US" altLang="zh-CN" baseline="30000" dirty="0">
                <a:solidFill>
                  <a:schemeClr val="tx1"/>
                </a:solidFill>
                <a:uFillTx/>
                <a:sym typeface="+mn-ea"/>
              </a:rPr>
              <a:t>9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K≤1000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zh-CN" dirty="0">
                <a:solidFill>
                  <a:schemeClr val="tx1"/>
                </a:solidFill>
                <a:sym typeface="+mn-ea"/>
              </a:rPr>
              <a:t>线性齐次递推式有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O(KlogNlogK)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FFT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做法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这儿不用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FFT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暴力乘法和取模就可以了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时间复杂度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O(K</a:t>
            </a:r>
            <a:r>
              <a:rPr lang="en-US" altLang="zh-CN" baseline="30000" dirty="0">
                <a:solidFill>
                  <a:schemeClr val="tx1"/>
                </a:solidFill>
                <a:uFillTx/>
                <a:sym typeface="+mn-ea"/>
              </a:rPr>
              <a:t>2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logN)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Thank</a:t>
            </a:r>
            <a:br>
              <a:rPr lang="en-US" altLang="zh-CN" smtClean="0"/>
            </a:br>
            <a:r>
              <a:rPr lang="en-US" altLang="zh-CN" smtClean="0"/>
              <a:t>you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105" y="480695"/>
            <a:ext cx="8089265" cy="6066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吐槽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关于久莲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关于样例</a:t>
            </a:r>
            <a:endParaRPr lang="zh-CN" altLang="en-US"/>
          </a:p>
          <a:p>
            <a:pPr lvl="1"/>
            <a:r>
              <a:rPr lang="zh-CN" altLang="en-US"/>
              <a:t>样例一的精确数值为</a:t>
            </a:r>
            <a:r>
              <a:rPr lang="en-US" altLang="zh-CN"/>
              <a:t>7853421849/68719476736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210" y="1724025"/>
            <a:ext cx="4258945" cy="26612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得分分布</a:t>
            </a:r>
            <a:endParaRPr lang="zh-CN" altLang="en-US" dirty="0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2260600" y="4216400"/>
            <a:ext cx="10515600" cy="196024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10</a:t>
            </a:r>
            <a:r>
              <a:rPr lang="zh-CN" altLang="en-US"/>
              <a:t>分：</a:t>
            </a:r>
            <a:r>
              <a:rPr lang="en-US" altLang="zh-CN"/>
              <a:t>193</a:t>
            </a:r>
            <a:r>
              <a:rPr lang="zh-CN" altLang="en-US"/>
              <a:t>人  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分：</a:t>
            </a:r>
            <a:r>
              <a:rPr lang="en-US" altLang="zh-CN"/>
              <a:t>1</a:t>
            </a:r>
            <a:r>
              <a:rPr lang="zh-CN" altLang="en-US"/>
              <a:t>人  </a:t>
            </a:r>
            <a:endParaRPr lang="zh-CN" altLang="en-US"/>
          </a:p>
          <a:p>
            <a:r>
              <a:rPr lang="en-US" altLang="zh-CN"/>
              <a:t>0</a:t>
            </a:r>
            <a:r>
              <a:rPr lang="zh-CN" altLang="en-US"/>
              <a:t>分：</a:t>
            </a:r>
            <a:r>
              <a:rPr lang="en-US" altLang="zh-CN"/>
              <a:t>178</a:t>
            </a:r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8" name="内容占位符 5"/>
          <p:cNvSpPr/>
          <p:nvPr/>
        </p:nvSpPr>
        <p:spPr>
          <a:xfrm>
            <a:off x="5772785" y="4216400"/>
            <a:ext cx="4193540" cy="196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352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  <a:p>
            <a:r>
              <a:rPr lang="zh-CN"/>
              <a:t>平均分：</a:t>
            </a:r>
            <a:r>
              <a:rPr lang="en-US" altLang="zh-CN"/>
              <a:t>12.26</a:t>
            </a:r>
            <a:r>
              <a:rPr lang="zh-CN" altLang="en-US"/>
              <a:t> 分</a:t>
            </a:r>
            <a:endParaRPr lang="zh-CN" altLang="en-US"/>
          </a:p>
          <a:p>
            <a:r>
              <a:rPr lang="zh-CN"/>
              <a:t>中位数：</a:t>
            </a:r>
            <a:r>
              <a:rPr lang="en-US" altLang="zh-CN"/>
              <a:t>10</a:t>
            </a:r>
            <a:r>
              <a:rPr lang="zh-CN" altLang="en-US"/>
              <a:t>分</a:t>
            </a:r>
            <a:endParaRPr lang="zh-CN" altLang="en-US"/>
          </a:p>
          <a:p>
            <a:r>
              <a:rPr lang="zh-CN" altLang="en-US"/>
              <a:t>众数：</a:t>
            </a:r>
            <a:r>
              <a:rPr lang="en-US" altLang="zh-CN"/>
              <a:t>10</a:t>
            </a:r>
            <a:r>
              <a:rPr lang="zh-CN" altLang="en-US"/>
              <a:t>分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337310"/>
            <a:ext cx="6210300" cy="32410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简要题面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dirty="0">
                <a:solidFill>
                  <a:schemeClr val="tx1"/>
                </a:solidFill>
                <a:ea typeface="微软雅黑" panose="020B0503020204020204" charset="-122"/>
              </a:rPr>
              <a:t>一个底边长为 </a:t>
            </a:r>
            <a:r>
              <a:rPr lang="en-US" altLang="zh-CN" dirty="0">
                <a:solidFill>
                  <a:schemeClr val="tx1"/>
                </a:solidFill>
                <a:ea typeface="微软雅黑" panose="020B0503020204020204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charset="-122"/>
              </a:rPr>
              <a:t>，高为正无穷的网格</a:t>
            </a:r>
            <a:endParaRPr lang="zh-CN" altLang="en-US" dirty="0">
              <a:solidFill>
                <a:schemeClr val="tx1"/>
              </a:solidFill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ea typeface="微软雅黑" panose="020B0503020204020204" charset="-122"/>
              </a:rPr>
              <a:t>每一个格子都有 </a:t>
            </a:r>
            <a:r>
              <a:rPr lang="en-US" altLang="zh-CN" dirty="0">
                <a:solidFill>
                  <a:schemeClr val="tx1"/>
                </a:solidFill>
                <a:ea typeface="微软雅黑" panose="020B0503020204020204" charset="-122"/>
              </a:rPr>
              <a:t>q 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charset="-122"/>
              </a:rPr>
              <a:t>的概率为 </a:t>
            </a:r>
            <a:r>
              <a:rPr lang="en-US" altLang="zh-CN" dirty="0">
                <a:solidFill>
                  <a:schemeClr val="tx1"/>
                </a:solidFill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ea typeface="微软雅黑" panose="020B0503020204020204" charset="-122"/>
              </a:rPr>
              <a:t>1-q 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charset="-122"/>
              </a:rPr>
              <a:t>的概率为 </a:t>
            </a:r>
            <a:r>
              <a:rPr lang="en-US" altLang="zh-CN" dirty="0">
                <a:solidFill>
                  <a:schemeClr val="tx1"/>
                </a:solidFill>
                <a:ea typeface="微软雅黑" panose="020B0503020204020204" charset="-122"/>
              </a:rPr>
              <a:t>0</a:t>
            </a:r>
            <a:endParaRPr lang="en-US" altLang="zh-CN" dirty="0">
              <a:solidFill>
                <a:schemeClr val="tx1"/>
              </a:solidFill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ea typeface="微软雅黑" panose="020B0503020204020204" charset="-122"/>
              </a:rPr>
              <a:t>权值为下边界与底边重合的最大全 </a:t>
            </a:r>
            <a:r>
              <a:rPr lang="en-US" altLang="zh-CN" dirty="0">
                <a:solidFill>
                  <a:schemeClr val="tx1"/>
                </a:solidFill>
                <a:ea typeface="微软雅黑" panose="020B0503020204020204" charset="-122"/>
              </a:rPr>
              <a:t>1 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charset="-122"/>
              </a:rPr>
              <a:t>矩形的面积</a:t>
            </a:r>
            <a:endParaRPr lang="zh-CN" altLang="en-US" dirty="0">
              <a:solidFill>
                <a:schemeClr val="tx1"/>
              </a:solidFill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ea typeface="微软雅黑" panose="020B0503020204020204" charset="-122"/>
              </a:rPr>
              <a:t>问权值恰好为 </a:t>
            </a:r>
            <a:r>
              <a:rPr lang="en-US" altLang="zh-CN" dirty="0">
                <a:solidFill>
                  <a:schemeClr val="tx1"/>
                </a:solidFill>
                <a:ea typeface="微软雅黑" panose="020B0503020204020204" charset="-122"/>
              </a:rPr>
              <a:t>K 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charset="-122"/>
              </a:rPr>
              <a:t>的概率</a:t>
            </a:r>
            <a:endParaRPr lang="zh-CN" altLang="en-US" dirty="0">
              <a:solidFill>
                <a:schemeClr val="tx1"/>
              </a:solidFill>
              <a:ea typeface="微软雅黑" panose="020B0503020204020204" charset="-122"/>
            </a:endParaRPr>
          </a:p>
          <a:p>
            <a:endParaRPr lang="zh-CN" altLang="en-US" dirty="0">
              <a:solidFill>
                <a:schemeClr val="tx1"/>
              </a:solidFill>
              <a:ea typeface="微软雅黑" panose="020B0503020204020204" charset="-122"/>
            </a:endParaRP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算法一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dirty="0">
                <a:solidFill>
                  <a:schemeClr val="tx1"/>
                </a:solidFill>
                <a:ea typeface="微软雅黑" panose="020B0503020204020204" charset="-122"/>
              </a:rPr>
              <a:t>测试点</a:t>
            </a:r>
            <a:r>
              <a:rPr lang="en-US" altLang="zh-CN" dirty="0">
                <a:solidFill>
                  <a:schemeClr val="tx1"/>
                </a:solidFill>
                <a:ea typeface="微软雅黑" panose="020B0503020204020204" charset="-122"/>
              </a:rPr>
              <a:t>1-2</a:t>
            </a:r>
            <a:endParaRPr lang="en-US" altLang="zh-CN" dirty="0">
              <a:solidFill>
                <a:schemeClr val="tx1"/>
              </a:solidFill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微软雅黑" panose="020B0503020204020204" charset="-122"/>
              </a:rPr>
              <a:t>N=1 K≤1000</a:t>
            </a:r>
            <a:endParaRPr lang="en-US" altLang="zh-CN" dirty="0">
              <a:solidFill>
                <a:schemeClr val="tx1"/>
              </a:solidFill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tx1"/>
              </a:solidFill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ea typeface="微软雅黑" panose="020B0503020204020204" charset="-122"/>
              </a:rPr>
              <a:t>考你会不会求逆元</a:t>
            </a:r>
            <a:endParaRPr lang="zh-CN" altLang="en-US" dirty="0">
              <a:solidFill>
                <a:schemeClr val="tx1"/>
              </a:solidFill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算法二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测试点 </a:t>
            </a:r>
            <a:r>
              <a:rPr lang="en-US" altLang="zh-CN" dirty="0">
                <a:solidFill>
                  <a:schemeClr val="tx1"/>
                </a:solidFill>
              </a:rPr>
              <a:t>3-5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N≤10 K≤10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chemeClr val="tx1"/>
                </a:solidFill>
              </a:rPr>
              <a:t>可以发现只和每一列最下面连续的 </a:t>
            </a:r>
            <a:r>
              <a:rPr lang="en-US" altLang="zh-CN" dirty="0">
                <a:solidFill>
                  <a:schemeClr val="tx1"/>
                </a:solidFill>
              </a:rPr>
              <a:t>1 </a:t>
            </a:r>
            <a:r>
              <a:rPr lang="zh-CN" altLang="en-US" dirty="0">
                <a:solidFill>
                  <a:schemeClr val="tx1"/>
                </a:solidFill>
              </a:rPr>
              <a:t>的数量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uFillTx/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有关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直接爆枚是 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  <a:uFillTx/>
              </a:rPr>
              <a:t>K+2</a:t>
            </a:r>
            <a:r>
              <a:rPr lang="zh-CN" altLang="en-US" dirty="0">
                <a:solidFill>
                  <a:schemeClr val="tx1"/>
                </a:solidFill>
              </a:rPr>
              <a:t>，可以优化到 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  <a:uFillTx/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，然而并过不了第 </a:t>
            </a:r>
            <a:r>
              <a:rPr lang="en-US" altLang="zh-CN" dirty="0">
                <a:solidFill>
                  <a:schemeClr val="tx1"/>
                </a:solidFill>
              </a:rPr>
              <a:t>5 </a:t>
            </a:r>
            <a:r>
              <a:rPr lang="zh-CN" altLang="en-US" dirty="0">
                <a:solidFill>
                  <a:schemeClr val="tx1"/>
                </a:solidFill>
              </a:rPr>
              <a:t>个点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打表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一个状态如果限定了 </a:t>
            </a:r>
            <a:r>
              <a:rPr lang="en-US" altLang="zh-CN" dirty="0">
                <a:solidFill>
                  <a:schemeClr val="tx1"/>
                </a:solidFill>
              </a:rPr>
              <a:t>i </a:t>
            </a:r>
            <a:r>
              <a:rPr lang="zh-CN" altLang="en-US" dirty="0">
                <a:solidFill>
                  <a:schemeClr val="tx1"/>
                </a:solidFill>
              </a:rPr>
              <a:t>个格子为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，那么概率必然是 </a:t>
            </a:r>
            <a:r>
              <a:rPr lang="en-US" altLang="zh-CN" dirty="0">
                <a:solidFill>
                  <a:schemeClr val="tx1"/>
                </a:solidFill>
              </a:rPr>
              <a:t>q</a:t>
            </a:r>
            <a:r>
              <a:rPr lang="en-US" altLang="zh-CN" baseline="30000" dirty="0">
                <a:solidFill>
                  <a:schemeClr val="tx1"/>
                </a:solidFill>
                <a:uFillTx/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(1-q)</a:t>
            </a:r>
            <a:r>
              <a:rPr lang="en-US" altLang="zh-CN" baseline="30000" dirty="0">
                <a:solidFill>
                  <a:schemeClr val="tx1"/>
                </a:solidFill>
                <a:uFillTx/>
              </a:rPr>
              <a:t>N</a:t>
            </a:r>
            <a:endParaRPr lang="en-US" altLang="zh-CN" baseline="30000" dirty="0">
              <a:solidFill>
                <a:schemeClr val="tx1"/>
              </a:solidFill>
              <a:uFillTx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打表记限定 </a:t>
            </a:r>
            <a:r>
              <a:rPr lang="en-US" altLang="zh-CN" dirty="0">
                <a:solidFill>
                  <a:schemeClr val="tx1"/>
                </a:solidFill>
              </a:rPr>
              <a:t>i </a:t>
            </a:r>
            <a:r>
              <a:rPr lang="zh-CN" altLang="en-US" dirty="0">
                <a:solidFill>
                  <a:schemeClr val="tx1"/>
                </a:solidFill>
              </a:rPr>
              <a:t>个格子为 </a:t>
            </a:r>
            <a:r>
              <a:rPr lang="en-US" altLang="zh-CN" dirty="0">
                <a:solidFill>
                  <a:schemeClr val="tx1"/>
                </a:solidFill>
              </a:rPr>
              <a:t>1 </a:t>
            </a:r>
            <a:r>
              <a:rPr lang="zh-CN" altLang="en-US" dirty="0">
                <a:solidFill>
                  <a:schemeClr val="tx1"/>
                </a:solidFill>
              </a:rPr>
              <a:t>的方案数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算法三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dirty="0">
                <a:solidFill>
                  <a:schemeClr val="tx1"/>
                </a:solidFill>
                <a:sym typeface="+mn-ea"/>
              </a:rPr>
              <a:t>测试点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6-8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N≤1000 K≤9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考虑按列递推，现在枚举了第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列连续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的数量，需要求以这一列为右边界的最大矩形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更新时需要一个单调上升的轮廓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即对每一个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j≤K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，记</a:t>
            </a:r>
            <a:r>
              <a:rPr lang="zh-CN" dirty="0">
                <a:solidFill>
                  <a:schemeClr val="tx1"/>
                </a:solidFill>
                <a:sym typeface="+mn-ea"/>
              </a:rPr>
              <a:t>之前第一个小于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的位置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因为要同时满足之前没有矩形的面积大于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，所以状态数很少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算法四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dirty="0">
                <a:solidFill>
                  <a:schemeClr val="tx1"/>
                </a:solidFill>
                <a:sym typeface="+mn-ea"/>
              </a:rPr>
              <a:t>测试点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9-11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N≤1000 K≤100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考虑怎么快速的求一个矩形的权值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笛卡尔树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DP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这棵笛卡尔树即可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记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f[i][j][k]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表示子树大小为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，根节点权值为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，子树中的最大值为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的方案数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暴力转移，有效状态不多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算法五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dirty="0">
                <a:solidFill>
                  <a:schemeClr val="tx1"/>
                </a:solidFill>
                <a:sym typeface="+mn-ea"/>
              </a:rPr>
              <a:t>测试点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12-14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N≤1000 K≤1000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dirty="0">
                <a:solidFill>
                  <a:schemeClr val="tx1"/>
                </a:solidFill>
                <a:sym typeface="+mn-ea"/>
              </a:rPr>
              <a:t>k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这一维状态根本不用记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转化成求小于等于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的概率和小于等于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K-1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的概率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这样只需要在合并时满足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ij≤K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即可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暴力转移时间复杂度是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O(n</a:t>
            </a:r>
            <a:r>
              <a:rPr lang="en-US" altLang="zh-CN" baseline="30000" dirty="0">
                <a:solidFill>
                  <a:schemeClr val="tx1"/>
                </a:solidFill>
                <a:uFillTx/>
                <a:sym typeface="+mn-ea"/>
              </a:rPr>
              <a:t>2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)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022105848"/>
  <p:tag name="MH_LIBRARY" val="CONTENTS"/>
  <p:tag name="MH_TYPE" val="OTHERS"/>
  <p:tag name="ID" val="626781"/>
</p:tagLst>
</file>

<file path=ppt/tags/tag10.xml><?xml version="1.0" encoding="utf-8"?>
<p:tagLst xmlns:p="http://schemas.openxmlformats.org/presentationml/2006/main">
  <p:tag name="MH" val="20150921105551"/>
  <p:tag name="MH_LIBRARY" val="GRAPHIC"/>
  <p:tag name="MH_ORDER" val="Right Triangle 9"/>
</p:tagLst>
</file>

<file path=ppt/tags/tag11.xml><?xml version="1.0" encoding="utf-8"?>
<p:tagLst xmlns:p="http://schemas.openxmlformats.org/presentationml/2006/main">
  <p:tag name="MH" val="20150921105551"/>
  <p:tag name="MH_LIBRARY" val="GRAPHIC"/>
  <p:tag name="MH_ORDER" val="Straight Connector 10"/>
</p:tagLst>
</file>

<file path=ppt/tags/tag12.xml><?xml version="1.0" encoding="utf-8"?>
<p:tagLst xmlns:p="http://schemas.openxmlformats.org/presentationml/2006/main">
  <p:tag name="MH" val="20150921105551"/>
  <p:tag name="MH_LIBRARY" val="GRAPHIC"/>
  <p:tag name="MH_ORDER" val="Straight Connector 11"/>
</p:tagLst>
</file>

<file path=ppt/tags/tag13.xml><?xml version="1.0" encoding="utf-8"?>
<p:tagLst xmlns:p="http://schemas.openxmlformats.org/presentationml/2006/main">
  <p:tag name="MH" val="20150921105551"/>
  <p:tag name="MH_LIBRARY" val="GRAPHIC"/>
  <p:tag name="MH_ORDER" val="Straight Connector 12"/>
</p:tagLst>
</file>

<file path=ppt/tags/tag14.xml><?xml version="1.0" encoding="utf-8"?>
<p:tagLst xmlns:p="http://schemas.openxmlformats.org/presentationml/2006/main">
  <p:tag name="MH" val="20150921105551"/>
  <p:tag name="MH_LIBRARY" val="GRAPHIC"/>
  <p:tag name="MH_ORDER" val="Straight Connector 13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561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56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b"/>
  <p:tag name="KSO_WM_UNIT_INDEX" val="1"/>
  <p:tag name="KSO_WM_UNIT_ID" val="custom160561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EMPLATE_THUMBS_INDEX" val="1、9、12、15、22、25、26、27"/>
  <p:tag name="KSO_WM_TEMPLATE_CATEGORY" val="custom"/>
  <p:tag name="KSO_WM_TEMPLATE_INDEX" val="160561"/>
  <p:tag name="KSO_WM_TAG_VERSION" val="1.0"/>
  <p:tag name="KSO_WM_SLIDE_ID" val="custom1605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MH" val="20151022105848"/>
  <p:tag name="MH_LIBRARY" val="CONTENTS"/>
  <p:tag name="MH_TYPE" val="TITLE"/>
  <p:tag name="ID" val="62678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26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29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3.xml><?xml version="1.0" encoding="utf-8"?>
<p:tagLst xmlns:p="http://schemas.openxmlformats.org/presentationml/2006/main">
  <p:tag name="MH" val="20150921105551"/>
  <p:tag name="MH_LIBRARY" val="GRAPHIC"/>
  <p:tag name="MH_ORDER" val="Right Triangle 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32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35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38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MH" val="20150921105551"/>
  <p:tag name="MH_LIBRARY" val="GRAPHIC"/>
  <p:tag name="MH_ORDER" val="Right Triangle 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41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44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47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7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you"/>
</p:tagLst>
</file>

<file path=ppt/tags/tag49.xml><?xml version="1.0" encoding="utf-8"?>
<p:tagLst xmlns:p="http://schemas.openxmlformats.org/presentationml/2006/main">
  <p:tag name="MH" val="20150921105551"/>
  <p:tag name="MH_LIBRARY" val="GRAPHIC"/>
  <p:tag name="KSO_WM_TEMPLATE_CATEGORY" val="custom"/>
  <p:tag name="KSO_WM_TEMPLATE_INDEX" val="160561"/>
  <p:tag name="KSO_WM_TAG_VERSION" val="1.0"/>
  <p:tag name="KSO_WM_SLIDE_ID" val="custom160561_27"/>
  <p:tag name="KSO_WM_SLIDE_INDEX" val="27"/>
  <p:tag name="KSO_WM_SLIDE_ITEM_CNT" val="1"/>
  <p:tag name="KSO_WM_SLIDE_TYPE" val="endPage"/>
  <p:tag name="KSO_WM_BEAUTIFY_FLAG" val="#wm#"/>
  <p:tag name="KSO_WM_SLIDE_LAYOUT" val="a"/>
  <p:tag name="KSO_WM_SLIDE_LAYOUT_CNT" val="1"/>
</p:tagLst>
</file>

<file path=ppt/tags/tag5.xml><?xml version="1.0" encoding="utf-8"?>
<p:tagLst xmlns:p="http://schemas.openxmlformats.org/presentationml/2006/main">
  <p:tag name="MH" val="20150921105551"/>
  <p:tag name="MH_LIBRARY" val="GRAPHIC"/>
  <p:tag name="MH_ORDER" val="Right Triangle 4"/>
</p:tagLst>
</file>

<file path=ppt/tags/tag50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6.xml><?xml version="1.0" encoding="utf-8"?>
<p:tagLst xmlns:p="http://schemas.openxmlformats.org/presentationml/2006/main">
  <p:tag name="MH" val="20150921105551"/>
  <p:tag name="MH_LIBRARY" val="GRAPHIC"/>
  <p:tag name="MH_ORDER" val="Right Triangle 5"/>
</p:tagLst>
</file>

<file path=ppt/tags/tag7.xml><?xml version="1.0" encoding="utf-8"?>
<p:tagLst xmlns:p="http://schemas.openxmlformats.org/presentationml/2006/main">
  <p:tag name="MH" val="20150921105551"/>
  <p:tag name="MH_LIBRARY" val="GRAPHIC"/>
  <p:tag name="MH_ORDER" val="Right Triangle 6"/>
</p:tagLst>
</file>

<file path=ppt/tags/tag8.xml><?xml version="1.0" encoding="utf-8"?>
<p:tagLst xmlns:p="http://schemas.openxmlformats.org/presentationml/2006/main">
  <p:tag name="MH" val="20150921105551"/>
  <p:tag name="MH_LIBRARY" val="GRAPHIC"/>
  <p:tag name="MH_ORDER" val="Right Triangle 7"/>
</p:tagLst>
</file>

<file path=ppt/tags/tag9.xml><?xml version="1.0" encoding="utf-8"?>
<p:tagLst xmlns:p="http://schemas.openxmlformats.org/presentationml/2006/main">
  <p:tag name="MH" val="20150921105551"/>
  <p:tag name="MH_LIBRARY" val="GRAPHIC"/>
  <p:tag name="MH_ORDER" val="Right Triangle 8"/>
</p:tagLst>
</file>

<file path=ppt/theme/theme1.xml><?xml version="1.0" encoding="utf-8"?>
<a:theme xmlns:a="http://schemas.openxmlformats.org/drawingml/2006/main" name="Office 主题">
  <a:themeElements>
    <a:clrScheme name="16056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D95DC"/>
      </a:accent1>
      <a:accent2>
        <a:srgbClr val="ED8699"/>
      </a:accent2>
      <a:accent3>
        <a:srgbClr val="EFC391"/>
      </a:accent3>
      <a:accent4>
        <a:srgbClr val="F2E58B"/>
      </a:accent4>
      <a:accent5>
        <a:srgbClr val="87E2C2"/>
      </a:accent5>
      <a:accent6>
        <a:srgbClr val="80C5F3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920</Words>
  <Application>WPS 演示</Application>
  <PresentationFormat>宽屏</PresentationFormat>
  <Paragraphs>108</Paragraphs>
  <Slides>13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华文细黑</vt:lpstr>
      <vt:lpstr>微软雅黑</vt:lpstr>
      <vt:lpstr>黑体</vt:lpstr>
      <vt:lpstr>Arial Unicode MS</vt:lpstr>
      <vt:lpstr>Calibri</vt:lpstr>
      <vt:lpstr>Office 主题</vt:lpstr>
      <vt:lpstr>Equation.KSEE3</vt:lpstr>
      <vt:lpstr>Equation.KSEE3</vt:lpstr>
      <vt:lpstr>泳池</vt:lpstr>
      <vt:lpstr>吐槽</vt:lpstr>
      <vt:lpstr>得分分布</vt:lpstr>
      <vt:lpstr>简要题面</vt:lpstr>
      <vt:lpstr>算法一</vt:lpstr>
      <vt:lpstr>算法二</vt:lpstr>
      <vt:lpstr>算法三</vt:lpstr>
      <vt:lpstr>算法四</vt:lpstr>
      <vt:lpstr>算法五</vt:lpstr>
      <vt:lpstr>算法六</vt:lpstr>
      <vt:lpstr>算法七</vt:lpstr>
      <vt:lpstr>Thank you</vt:lpstr>
      <vt:lpstr>算法七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apple</cp:lastModifiedBy>
  <cp:revision>247</cp:revision>
  <dcterms:created xsi:type="dcterms:W3CDTF">2015-09-19T02:16:00Z</dcterms:created>
  <dcterms:modified xsi:type="dcterms:W3CDTF">2017-07-19T08:27:04Z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  <property fmtid="{D5CDD505-2E9C-101B-9397-08002B2CF9AE}" pid="3" name="name">
    <vt:lpwstr>几何风演讲汇报模板.pptx</vt:lpwstr>
  </property>
  <property fmtid="{D5CDD505-2E9C-101B-9397-08002B2CF9AE}" pid="4" name="fileid">
    <vt:lpwstr>861698</vt:lpwstr>
  </property>
  <property fmtid="{D5CDD505-2E9C-101B-9397-08002B2CF9AE}" pid="5" name="search_tags">
    <vt:lpwstr>PPT模板</vt:lpwstr>
  </property>
</Properties>
</file>