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9" r:id="rId2"/>
    <p:sldId id="261" r:id="rId3"/>
    <p:sldId id="262" r:id="rId4"/>
    <p:sldId id="285" r:id="rId5"/>
    <p:sldId id="287" r:id="rId6"/>
    <p:sldId id="288" r:id="rId7"/>
    <p:sldId id="289" r:id="rId8"/>
    <p:sldId id="323" r:id="rId9"/>
    <p:sldId id="286" r:id="rId10"/>
    <p:sldId id="290" r:id="rId11"/>
    <p:sldId id="291" r:id="rId12"/>
    <p:sldId id="313" r:id="rId13"/>
    <p:sldId id="292" r:id="rId14"/>
    <p:sldId id="294" r:id="rId15"/>
    <p:sldId id="296" r:id="rId16"/>
    <p:sldId id="316" r:id="rId17"/>
    <p:sldId id="317" r:id="rId18"/>
    <p:sldId id="298" r:id="rId19"/>
    <p:sldId id="318" r:id="rId20"/>
    <p:sldId id="293" r:id="rId21"/>
    <p:sldId id="319" r:id="rId22"/>
    <p:sldId id="320" r:id="rId23"/>
    <p:sldId id="321" r:id="rId24"/>
    <p:sldId id="314" r:id="rId25"/>
    <p:sldId id="299" r:id="rId26"/>
    <p:sldId id="301" r:id="rId27"/>
    <p:sldId id="303" r:id="rId28"/>
    <p:sldId id="302" r:id="rId29"/>
    <p:sldId id="315" r:id="rId30"/>
    <p:sldId id="304" r:id="rId31"/>
    <p:sldId id="305" r:id="rId32"/>
    <p:sldId id="306" r:id="rId33"/>
    <p:sldId id="309" r:id="rId34"/>
    <p:sldId id="310" r:id="rId35"/>
    <p:sldId id="311" r:id="rId36"/>
    <p:sldId id="324" r:id="rId37"/>
    <p:sldId id="312" r:id="rId38"/>
    <p:sldId id="322" r:id="rId39"/>
    <p:sldId id="266" r:id="rId40"/>
  </p:sldIdLst>
  <p:sldSz cx="12192000" cy="6858000"/>
  <p:notesSz cx="7104063" cy="10234613"/>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2018/10/13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334581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131965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29</a:t>
            </a:fld>
            <a:endParaRPr lang="zh-CN" altLang="en-US"/>
          </a:p>
        </p:txBody>
      </p:sp>
    </p:spTree>
    <p:extLst>
      <p:ext uri="{BB962C8B-B14F-4D97-AF65-F5344CB8AC3E}">
        <p14:creationId xmlns:p14="http://schemas.microsoft.com/office/powerpoint/2010/main" val="259436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39</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74294" y="-2858"/>
            <a:ext cx="6817360" cy="6863715"/>
          </a:xfrm>
          <a:prstGeom prst="rect">
            <a:avLst/>
          </a:prstGeom>
        </p:spPr>
      </p:pic>
      <p:sp>
        <p:nvSpPr>
          <p:cNvPr id="11" name="文本框 10"/>
          <p:cNvSpPr txBox="1"/>
          <p:nvPr/>
        </p:nvSpPr>
        <p:spPr>
          <a:xfrm>
            <a:off x="5513032" y="2786776"/>
            <a:ext cx="6510291" cy="923330"/>
          </a:xfrm>
          <a:prstGeom prst="rect">
            <a:avLst/>
          </a:prstGeom>
          <a:noFill/>
          <a:effectLst/>
        </p:spPr>
        <p:txBody>
          <a:bodyPr wrap="square" rtlCol="0">
            <a:spAutoFit/>
          </a:bodyPr>
          <a:lstStyle/>
          <a:p>
            <a:pPr algn="r"/>
            <a:r>
              <a:rPr lang="en-US" altLang="zh-CN" sz="5400" dirty="0">
                <a:solidFill>
                  <a:srgbClr val="6AE7FF"/>
                </a:solidFill>
                <a:effectLst/>
                <a:latin typeface="微软雅黑" panose="020B0503020204020204" charset="-122"/>
                <a:ea typeface="微软雅黑" panose="020B0503020204020204" charset="-122"/>
              </a:rPr>
              <a:t>ACM</a:t>
            </a:r>
            <a:r>
              <a:rPr lang="zh-CN" altLang="en-US" sz="5400" dirty="0">
                <a:solidFill>
                  <a:srgbClr val="6AE7FF"/>
                </a:solidFill>
                <a:effectLst/>
                <a:latin typeface="微软雅黑" panose="020B0503020204020204" charset="-122"/>
                <a:ea typeface="微软雅黑" panose="020B0503020204020204" charset="-122"/>
              </a:rPr>
              <a:t>入门技巧</a:t>
            </a:r>
            <a:r>
              <a:rPr lang="en-US" altLang="zh-CN" sz="5400" dirty="0">
                <a:solidFill>
                  <a:srgbClr val="6AE7FF"/>
                </a:solidFill>
                <a:latin typeface="微软雅黑" panose="020B0503020204020204" charset="-122"/>
                <a:ea typeface="微软雅黑" panose="020B0503020204020204" charset="-122"/>
              </a:rPr>
              <a:t>&amp;</a:t>
            </a:r>
            <a:r>
              <a:rPr lang="zh-CN" altLang="en-US" sz="5400" dirty="0">
                <a:solidFill>
                  <a:srgbClr val="6AE7FF"/>
                </a:solidFill>
                <a:latin typeface="微软雅黑" panose="020B0503020204020204" charset="-122"/>
                <a:ea typeface="微软雅黑" panose="020B0503020204020204" charset="-122"/>
              </a:rPr>
              <a:t>算法</a:t>
            </a:r>
            <a:endParaRPr sz="5400" dirty="0">
              <a:solidFill>
                <a:srgbClr val="6AE7FF"/>
              </a:solidFill>
              <a:effectLst/>
              <a:latin typeface="微软雅黑" panose="020B0503020204020204" charset="-122"/>
              <a:ea typeface="微软雅黑" panose="020B0503020204020204" charset="-122"/>
            </a:endParaRPr>
          </a:p>
        </p:txBody>
      </p:sp>
      <p:sp>
        <p:nvSpPr>
          <p:cNvPr id="12" name="文本框 11"/>
          <p:cNvSpPr txBox="1"/>
          <p:nvPr/>
        </p:nvSpPr>
        <p:spPr>
          <a:xfrm>
            <a:off x="8857615" y="1588770"/>
            <a:ext cx="2318385" cy="1015663"/>
          </a:xfrm>
          <a:prstGeom prst="rect">
            <a:avLst/>
          </a:prstGeom>
          <a:noFill/>
          <a:effectLst/>
        </p:spPr>
        <p:txBody>
          <a:bodyPr wrap="square" rtlCol="0">
            <a:spAutoFit/>
          </a:bodyPr>
          <a:lstStyle/>
          <a:p>
            <a:pPr algn="r"/>
            <a:r>
              <a:rPr lang="en-US" altLang="zh-CN" sz="6000" dirty="0">
                <a:solidFill>
                  <a:srgbClr val="6AE7FF"/>
                </a:solidFill>
                <a:effectLst/>
                <a:latin typeface="微软雅黑" panose="020B0503020204020204" charset="-122"/>
                <a:ea typeface="微软雅黑" panose="020B0503020204020204" charset="-122"/>
              </a:rPr>
              <a:t>2018</a:t>
            </a:r>
          </a:p>
        </p:txBody>
      </p:sp>
      <p:sp>
        <p:nvSpPr>
          <p:cNvPr id="3" name="文本框 2"/>
          <p:cNvSpPr txBox="1"/>
          <p:nvPr/>
        </p:nvSpPr>
        <p:spPr>
          <a:xfrm>
            <a:off x="9355455" y="4323080"/>
            <a:ext cx="1820545" cy="338554"/>
          </a:xfrm>
          <a:prstGeom prst="rect">
            <a:avLst/>
          </a:prstGeom>
          <a:noFill/>
        </p:spPr>
        <p:txBody>
          <a:bodyPr wrap="square" rtlCol="0">
            <a:spAutoFit/>
          </a:bodyPr>
          <a:lstStyle/>
          <a:p>
            <a:pPr algn="r"/>
            <a:r>
              <a:rPr lang="en-US" altLang="zh-CN" sz="1600" dirty="0">
                <a:solidFill>
                  <a:srgbClr val="10FBFE"/>
                </a:solidFill>
                <a:latin typeface="微软雅黑" panose="020B0503020204020204" charset="-122"/>
                <a:ea typeface="微软雅黑" panose="020B0503020204020204" charset="-122"/>
              </a:rPr>
              <a:t>BY   </a:t>
            </a:r>
            <a:r>
              <a:rPr lang="en-US" altLang="zh-CN" sz="1600" dirty="0" err="1">
                <a:solidFill>
                  <a:srgbClr val="10FBFE"/>
                </a:solidFill>
                <a:latin typeface="微软雅黑" panose="020B0503020204020204" charset="-122"/>
                <a:ea typeface="微软雅黑" panose="020B0503020204020204" charset="-122"/>
              </a:rPr>
              <a:t>npugeh</a:t>
            </a:r>
            <a:endParaRPr lang="zh-CN" altLang="en-US"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advClick="0">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786A72F-F673-4D6F-BDE7-3692E7CE6E1B}"/>
              </a:ext>
            </a:extLst>
          </p:cNvPr>
          <p:cNvSpPr/>
          <p:nvPr/>
        </p:nvSpPr>
        <p:spPr>
          <a:xfrm>
            <a:off x="1194873" y="1687381"/>
            <a:ext cx="3262432" cy="1015663"/>
          </a:xfrm>
          <a:prstGeom prst="rect">
            <a:avLst/>
          </a:prstGeom>
        </p:spPr>
        <p:txBody>
          <a:bodyPr wrap="none">
            <a:spAutoFit/>
          </a:bodyPr>
          <a:lstStyle/>
          <a:p>
            <a:r>
              <a:rPr lang="zh-CN" altLang="en-US" sz="6000" b="1" dirty="0">
                <a:solidFill>
                  <a:srgbClr val="6AE7FF"/>
                </a:solidFill>
                <a:latin typeface="微软雅黑" panose="020B0503020204020204" pitchFamily="34" charset="-122"/>
                <a:ea typeface="微软雅黑" panose="020B0503020204020204" pitchFamily="34" charset="-122"/>
              </a:rPr>
              <a:t>举个栗子</a:t>
            </a:r>
          </a:p>
        </p:txBody>
      </p:sp>
      <p:sp>
        <p:nvSpPr>
          <p:cNvPr id="4" name="文本框 3">
            <a:extLst>
              <a:ext uri="{FF2B5EF4-FFF2-40B4-BE49-F238E27FC236}">
                <a16:creationId xmlns:a16="http://schemas.microsoft.com/office/drawing/2014/main" id="{41D79885-17E7-4733-8ACB-69F4B2F4DAE4}"/>
              </a:ext>
            </a:extLst>
          </p:cNvPr>
          <p:cNvSpPr txBox="1"/>
          <p:nvPr/>
        </p:nvSpPr>
        <p:spPr>
          <a:xfrm>
            <a:off x="1787401" y="3329126"/>
            <a:ext cx="5001690" cy="646331"/>
          </a:xfrm>
          <a:prstGeom prst="rect">
            <a:avLst/>
          </a:prstGeom>
          <a:noFill/>
        </p:spPr>
        <p:txBody>
          <a:bodyPr wrap="none" rtlCol="0">
            <a:spAutoFit/>
          </a:bodyPr>
          <a:lstStyle/>
          <a:p>
            <a:r>
              <a:rPr lang="en-US" altLang="zh-CN" sz="3600" dirty="0">
                <a:solidFill>
                  <a:srgbClr val="6AE7FF"/>
                </a:solidFill>
                <a:latin typeface="微软雅黑" panose="020B0503020204020204" pitchFamily="34" charset="-122"/>
                <a:ea typeface="微软雅黑" panose="020B0503020204020204" pitchFamily="34" charset="-122"/>
              </a:rPr>
              <a:t>int 	num[1000][1000];</a:t>
            </a:r>
            <a:endParaRPr lang="zh-CN" altLang="en-US" sz="3600" dirty="0">
              <a:solidFill>
                <a:srgbClr val="6AE7FF"/>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36D5ACE-76F4-4406-A682-6BF38A09126D}"/>
              </a:ext>
            </a:extLst>
          </p:cNvPr>
          <p:cNvSpPr txBox="1"/>
          <p:nvPr/>
        </p:nvSpPr>
        <p:spPr>
          <a:xfrm>
            <a:off x="1787401" y="4367813"/>
            <a:ext cx="8257389" cy="1200329"/>
          </a:xfrm>
          <a:prstGeom prst="rect">
            <a:avLst/>
          </a:prstGeom>
          <a:noFill/>
        </p:spPr>
        <p:txBody>
          <a:bodyPr wrap="none" rtlCol="0">
            <a:spAutoFit/>
          </a:bodyPr>
          <a:lstStyle/>
          <a:p>
            <a:r>
              <a:rPr lang="zh-CN" altLang="en-US" sz="3600" dirty="0">
                <a:solidFill>
                  <a:srgbClr val="6AE7FF"/>
                </a:solidFill>
              </a:rPr>
              <a:t>所需内存大小：</a:t>
            </a:r>
            <a:endParaRPr lang="en-US" altLang="zh-CN" sz="3600" dirty="0">
              <a:solidFill>
                <a:srgbClr val="6AE7FF"/>
              </a:solidFill>
            </a:endParaRPr>
          </a:p>
          <a:p>
            <a:r>
              <a:rPr lang="en-US" altLang="zh-CN" sz="3600" dirty="0">
                <a:solidFill>
                  <a:srgbClr val="6AE7FF"/>
                </a:solidFill>
              </a:rPr>
              <a:t>	1000</a:t>
            </a:r>
            <a:r>
              <a:rPr lang="zh-CN" altLang="en-US" sz="3600" dirty="0">
                <a:solidFill>
                  <a:srgbClr val="6AE7FF"/>
                </a:solidFill>
              </a:rPr>
              <a:t>*</a:t>
            </a:r>
            <a:r>
              <a:rPr lang="en-US" altLang="zh-CN" sz="3600" dirty="0">
                <a:solidFill>
                  <a:srgbClr val="6AE7FF"/>
                </a:solidFill>
              </a:rPr>
              <a:t>1000</a:t>
            </a:r>
            <a:r>
              <a:rPr lang="zh-CN" altLang="en-US" sz="3600" dirty="0">
                <a:solidFill>
                  <a:srgbClr val="6AE7FF"/>
                </a:solidFill>
              </a:rPr>
              <a:t>*</a:t>
            </a:r>
            <a:r>
              <a:rPr lang="en-US" altLang="zh-CN" sz="3600" dirty="0">
                <a:solidFill>
                  <a:srgbClr val="6AE7FF"/>
                </a:solidFill>
              </a:rPr>
              <a:t>4*8/1024/1024 = 30.5Mb</a:t>
            </a:r>
            <a:endParaRPr lang="zh-CN" altLang="en-US" sz="3600" dirty="0">
              <a:solidFill>
                <a:srgbClr val="6AE7FF"/>
              </a:solidFill>
            </a:endParaRPr>
          </a:p>
        </p:txBody>
      </p:sp>
    </p:spTree>
    <p:extLst>
      <p:ext uri="{BB962C8B-B14F-4D97-AF65-F5344CB8AC3E}">
        <p14:creationId xmlns:p14="http://schemas.microsoft.com/office/powerpoint/2010/main" val="2238663896"/>
      </p:ext>
    </p:extLst>
  </p:cSld>
  <p:clrMapOvr>
    <a:masterClrMapping/>
  </p:clrMapOvr>
  <p:transition spd="med" advClick="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0260CD-753A-4B85-9B8E-DCA69A6FF151}"/>
              </a:ext>
            </a:extLst>
          </p:cNvPr>
          <p:cNvSpPr/>
          <p:nvPr/>
        </p:nvSpPr>
        <p:spPr>
          <a:xfrm>
            <a:off x="1194873" y="1687381"/>
            <a:ext cx="3262432" cy="1015663"/>
          </a:xfrm>
          <a:prstGeom prst="rect">
            <a:avLst/>
          </a:prstGeom>
        </p:spPr>
        <p:txBody>
          <a:bodyPr wrap="none">
            <a:spAutoFit/>
          </a:bodyPr>
          <a:lstStyle/>
          <a:p>
            <a:r>
              <a:rPr lang="zh-CN" altLang="en-US" sz="6000" b="1" dirty="0">
                <a:solidFill>
                  <a:srgbClr val="6AE7FF"/>
                </a:solidFill>
                <a:latin typeface="微软雅黑" panose="020B0503020204020204" pitchFamily="34" charset="-122"/>
                <a:ea typeface="微软雅黑" panose="020B0503020204020204" pitchFamily="34" charset="-122"/>
              </a:rPr>
              <a:t>比赛相关</a:t>
            </a:r>
          </a:p>
        </p:txBody>
      </p:sp>
      <p:sp>
        <p:nvSpPr>
          <p:cNvPr id="3" name="文本框 2">
            <a:extLst>
              <a:ext uri="{FF2B5EF4-FFF2-40B4-BE49-F238E27FC236}">
                <a16:creationId xmlns:a16="http://schemas.microsoft.com/office/drawing/2014/main" id="{43159112-F989-48A4-9E57-24AA0FACCBCA}"/>
              </a:ext>
            </a:extLst>
          </p:cNvPr>
          <p:cNvSpPr txBox="1"/>
          <p:nvPr/>
        </p:nvSpPr>
        <p:spPr>
          <a:xfrm>
            <a:off x="1899821" y="3029455"/>
            <a:ext cx="10030310" cy="2141164"/>
          </a:xfrm>
          <a:prstGeom prst="rect">
            <a:avLst/>
          </a:prstGeom>
          <a:noFill/>
        </p:spPr>
        <p:txBody>
          <a:bodyPr wrap="none" rtlCol="0">
            <a:spAutoFit/>
          </a:bodyPr>
          <a:lstStyle/>
          <a:p>
            <a:pPr>
              <a:lnSpc>
                <a:spcPct val="200000"/>
              </a:lnSpc>
            </a:pPr>
            <a:r>
              <a:rPr lang="zh-CN" altLang="en-US" sz="3600" dirty="0">
                <a:solidFill>
                  <a:srgbClr val="6AE7FF"/>
                </a:solidFill>
                <a:latin typeface="微软雅黑" panose="020B0503020204020204" pitchFamily="34" charset="-122"/>
                <a:ea typeface="微软雅黑" panose="020B0503020204020204" pitchFamily="34" charset="-122"/>
              </a:rPr>
              <a:t>时间：比赛中</a:t>
            </a:r>
            <a:r>
              <a:rPr lang="en-US" altLang="zh-CN" sz="3600" dirty="0">
                <a:solidFill>
                  <a:srgbClr val="6AE7FF"/>
                </a:solidFill>
                <a:latin typeface="微软雅黑" panose="020B0503020204020204" pitchFamily="34" charset="-122"/>
                <a:ea typeface="微软雅黑" panose="020B0503020204020204" pitchFamily="34" charset="-122"/>
              </a:rPr>
              <a:t>1</a:t>
            </a:r>
            <a:r>
              <a:rPr lang="zh-CN" altLang="en-US" sz="3600" dirty="0">
                <a:solidFill>
                  <a:srgbClr val="6AE7FF"/>
                </a:solidFill>
                <a:latin typeface="微软雅黑" panose="020B0503020204020204" pitchFamily="34" charset="-122"/>
                <a:ea typeface="微软雅黑" panose="020B0503020204020204" pitchFamily="34" charset="-122"/>
              </a:rPr>
              <a:t>秒钟的时间一般可进行</a:t>
            </a:r>
            <a:r>
              <a:rPr lang="en-US" altLang="zh-CN" sz="3600" dirty="0">
                <a:solidFill>
                  <a:srgbClr val="6AE7FF"/>
                </a:solidFill>
                <a:latin typeface="微软雅黑" panose="020B0503020204020204" pitchFamily="34" charset="-122"/>
                <a:ea typeface="微软雅黑" panose="020B0503020204020204" pitchFamily="34" charset="-122"/>
              </a:rPr>
              <a:t>1e7</a:t>
            </a:r>
            <a:r>
              <a:rPr lang="zh-CN" altLang="en-US" sz="3600" dirty="0">
                <a:solidFill>
                  <a:srgbClr val="6AE7FF"/>
                </a:solidFill>
                <a:latin typeface="微软雅黑" panose="020B0503020204020204" pitchFamily="34" charset="-122"/>
                <a:ea typeface="微软雅黑" panose="020B0503020204020204" pitchFamily="34" charset="-122"/>
              </a:rPr>
              <a:t>次运算</a:t>
            </a:r>
            <a:endParaRPr lang="en-US" altLang="zh-CN" sz="3600" dirty="0">
              <a:solidFill>
                <a:srgbClr val="6AE7FF"/>
              </a:solidFill>
              <a:latin typeface="微软雅黑" panose="020B0503020204020204" pitchFamily="34" charset="-122"/>
              <a:ea typeface="微软雅黑" panose="020B0503020204020204" pitchFamily="34" charset="-122"/>
            </a:endParaRPr>
          </a:p>
          <a:p>
            <a:pPr>
              <a:lnSpc>
                <a:spcPct val="200000"/>
              </a:lnSpc>
            </a:pPr>
            <a:r>
              <a:rPr lang="zh-CN" altLang="en-US" sz="3600" dirty="0">
                <a:solidFill>
                  <a:srgbClr val="6AE7FF"/>
                </a:solidFill>
                <a:latin typeface="微软雅黑" panose="020B0503020204020204" pitchFamily="34" charset="-122"/>
                <a:ea typeface="微软雅黑" panose="020B0503020204020204" pitchFamily="34" charset="-122"/>
              </a:rPr>
              <a:t>空间：入门阶段一般不会遇到超内存的情况</a:t>
            </a:r>
          </a:p>
        </p:txBody>
      </p:sp>
    </p:spTree>
    <p:extLst>
      <p:ext uri="{BB962C8B-B14F-4D97-AF65-F5344CB8AC3E}">
        <p14:creationId xmlns:p14="http://schemas.microsoft.com/office/powerpoint/2010/main" val="124066049"/>
      </p:ext>
    </p:extLst>
  </p:cSld>
  <p:clrMapOvr>
    <a:masterClrMapping/>
  </p:clrMapOvr>
  <p:transition spd="med" advClick="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02</a:t>
            </a:r>
          </a:p>
        </p:txBody>
      </p:sp>
      <p:sp>
        <p:nvSpPr>
          <p:cNvPr id="359" name="矩形 358"/>
          <p:cNvSpPr/>
          <p:nvPr/>
        </p:nvSpPr>
        <p:spPr>
          <a:xfrm>
            <a:off x="4648738" y="2635886"/>
            <a:ext cx="5001260" cy="1314206"/>
          </a:xfrm>
          <a:prstGeom prst="rect">
            <a:avLst/>
          </a:prstGeom>
        </p:spPr>
        <p:txBody>
          <a:bodyPr wrap="square">
            <a:spAutoFit/>
          </a:bodyPr>
          <a:lstStyle/>
          <a:p>
            <a:pPr algn="l">
              <a:lnSpc>
                <a:spcPct val="150000"/>
              </a:lnSpc>
            </a:pPr>
            <a:r>
              <a:rPr lang="zh-CN" altLang="en-US" sz="6000" spc="300" dirty="0">
                <a:solidFill>
                  <a:srgbClr val="10FBFE"/>
                </a:solidFill>
                <a:latin typeface="微软雅黑" panose="020B0503020204020204" charset="-122"/>
                <a:ea typeface="微软雅黑" panose="020B0503020204020204" charset="-122"/>
                <a:cs typeface="+mn-ea"/>
                <a:sym typeface="+mn-lt"/>
              </a:rPr>
              <a:t>贪心算法</a:t>
            </a:r>
          </a:p>
        </p:txBody>
      </p:sp>
    </p:spTree>
    <p:extLst>
      <p:ext uri="{BB962C8B-B14F-4D97-AF65-F5344CB8AC3E}">
        <p14:creationId xmlns:p14="http://schemas.microsoft.com/office/powerpoint/2010/main" val="1567043980"/>
      </p:ext>
    </p:extLst>
  </p:cSld>
  <p:clrMapOvr>
    <a:masterClrMapping/>
  </p:clrMapOvr>
  <p:transition spd="med" advClick="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E1BE6E-A88A-4FCE-891D-95E2E110431B}"/>
              </a:ext>
            </a:extLst>
          </p:cNvPr>
          <p:cNvSpPr/>
          <p:nvPr/>
        </p:nvSpPr>
        <p:spPr>
          <a:xfrm>
            <a:off x="1698594" y="2986506"/>
            <a:ext cx="9948909" cy="2221314"/>
          </a:xfrm>
          <a:prstGeom prst="rect">
            <a:avLst/>
          </a:prstGeom>
        </p:spPr>
        <p:txBody>
          <a:bodyPr wrap="square">
            <a:spAutoFit/>
          </a:bodyPr>
          <a:lstStyle/>
          <a:p>
            <a:pPr>
              <a:lnSpc>
                <a:spcPct val="150000"/>
              </a:lnSpc>
            </a:pPr>
            <a:r>
              <a:rPr lang="zh-CN" altLang="en-US" sz="3200" dirty="0">
                <a:solidFill>
                  <a:srgbClr val="6AE7FF"/>
                </a:solidFill>
                <a:latin typeface="微软雅黑" panose="020B0503020204020204" pitchFamily="34" charset="-122"/>
                <a:ea typeface="微软雅黑" panose="020B0503020204020204" pitchFamily="34" charset="-122"/>
              </a:rPr>
              <a:t>贪心算法是指，在对问题求解时，总是做出在当前看来是最好的选择。也就是说，不从整体最优上加以考虑，他所做出的是在某种意义上的局部最优解。</a:t>
            </a:r>
            <a:endParaRPr lang="en-US" altLang="zh-CN" sz="3200" dirty="0">
              <a:solidFill>
                <a:srgbClr val="6AE7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8840A98-B4C1-40E9-A6F0-3CB786B8D86C}"/>
              </a:ext>
            </a:extLst>
          </p:cNvPr>
          <p:cNvSpPr txBox="1"/>
          <p:nvPr/>
        </p:nvSpPr>
        <p:spPr>
          <a:xfrm>
            <a:off x="1029810" y="1970843"/>
            <a:ext cx="1723549" cy="1015663"/>
          </a:xfrm>
          <a:prstGeom prst="rect">
            <a:avLst/>
          </a:prstGeom>
          <a:noFill/>
        </p:spPr>
        <p:txBody>
          <a:bodyPr wrap="none" rtlCol="0">
            <a:spAutoFit/>
          </a:bodyPr>
          <a:lstStyle/>
          <a:p>
            <a:r>
              <a:rPr lang="zh-CN" altLang="en-US" sz="6000" dirty="0">
                <a:solidFill>
                  <a:srgbClr val="6AE7FF"/>
                </a:solidFill>
                <a:latin typeface="华文新魏" panose="02010800040101010101" pitchFamily="2" charset="-122"/>
                <a:ea typeface="华文新魏" panose="02010800040101010101" pitchFamily="2" charset="-122"/>
              </a:rPr>
              <a:t>贪心</a:t>
            </a:r>
          </a:p>
        </p:txBody>
      </p:sp>
    </p:spTree>
    <p:extLst>
      <p:ext uri="{BB962C8B-B14F-4D97-AF65-F5344CB8AC3E}">
        <p14:creationId xmlns:p14="http://schemas.microsoft.com/office/powerpoint/2010/main" val="1647362385"/>
      </p:ext>
    </p:extLst>
  </p:cSld>
  <p:clrMapOvr>
    <a:masterClrMapping/>
  </p:clrMapOvr>
  <p:transition spd="med" advClick="0">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3595A-73A2-4866-813E-8012FD4B51B3}"/>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例一：</a:t>
            </a:r>
            <a:r>
              <a:rPr lang="zh-CN" altLang="en-US" b="1" dirty="0">
                <a:solidFill>
                  <a:srgbClr val="6AE7FF"/>
                </a:solidFill>
                <a:latin typeface="华文新魏" panose="02010800040101010101" pitchFamily="2" charset="-122"/>
                <a:ea typeface="华文新魏" panose="02010800040101010101" pitchFamily="2" charset="-122"/>
              </a:rPr>
              <a:t>区间完全覆盖问题</a:t>
            </a:r>
            <a:endParaRPr lang="zh-CN" altLang="en-US" sz="6000" dirty="0">
              <a:solidFill>
                <a:srgbClr val="6AE7FF"/>
              </a:solidFill>
              <a:latin typeface="华文新魏" panose="02010800040101010101" pitchFamily="2" charset="-122"/>
              <a:ea typeface="华文新魏" panose="02010800040101010101" pitchFamily="2" charset="-122"/>
            </a:endParaRPr>
          </a:p>
        </p:txBody>
      </p:sp>
      <p:sp>
        <p:nvSpPr>
          <p:cNvPr id="3" name="文本框 2">
            <a:extLst>
              <a:ext uri="{FF2B5EF4-FFF2-40B4-BE49-F238E27FC236}">
                <a16:creationId xmlns:a16="http://schemas.microsoft.com/office/drawing/2014/main" id="{A2D318DC-0FA5-4458-9EAE-580C3B7A3C9F}"/>
              </a:ext>
            </a:extLst>
          </p:cNvPr>
          <p:cNvSpPr txBox="1"/>
          <p:nvPr/>
        </p:nvSpPr>
        <p:spPr>
          <a:xfrm>
            <a:off x="1082972" y="2437041"/>
            <a:ext cx="10607391" cy="1955215"/>
          </a:xfrm>
          <a:prstGeom prst="rect">
            <a:avLst/>
          </a:prstGeom>
          <a:noFill/>
        </p:spPr>
        <p:txBody>
          <a:bodyPr wrap="none" rtlCol="0">
            <a:spAutoFit/>
          </a:bodyPr>
          <a:lstStyle/>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题目描述：</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en-US" altLang="zh-CN" sz="2800" dirty="0">
                <a:solidFill>
                  <a:srgbClr val="6AE7FF"/>
                </a:solidFill>
                <a:latin typeface="微软雅黑" panose="020B0503020204020204" pitchFamily="34" charset="-122"/>
                <a:ea typeface="微软雅黑" panose="020B0503020204020204" pitchFamily="34" charset="-122"/>
              </a:rPr>
              <a:t>	</a:t>
            </a:r>
            <a:r>
              <a:rPr lang="zh-CN" altLang="en-US" sz="2800" dirty="0">
                <a:solidFill>
                  <a:srgbClr val="6AE7FF"/>
                </a:solidFill>
                <a:latin typeface="微软雅黑" panose="020B0503020204020204" pitchFamily="34" charset="-122"/>
                <a:ea typeface="微软雅黑" panose="020B0503020204020204" pitchFamily="34" charset="-122"/>
              </a:rPr>
              <a:t>给定一个长度为</a:t>
            </a:r>
            <a:r>
              <a:rPr lang="en-US" altLang="zh-CN" sz="2800" dirty="0">
                <a:solidFill>
                  <a:srgbClr val="6AE7FF"/>
                </a:solidFill>
                <a:latin typeface="微软雅黑" panose="020B0503020204020204" pitchFamily="34" charset="-122"/>
                <a:ea typeface="微软雅黑" panose="020B0503020204020204" pitchFamily="34" charset="-122"/>
              </a:rPr>
              <a:t>m</a:t>
            </a:r>
            <a:r>
              <a:rPr lang="zh-CN" altLang="en-US" sz="2800" dirty="0">
                <a:solidFill>
                  <a:srgbClr val="6AE7FF"/>
                </a:solidFill>
                <a:latin typeface="微软雅黑" panose="020B0503020204020204" pitchFamily="34" charset="-122"/>
                <a:ea typeface="微软雅黑" panose="020B0503020204020204" pitchFamily="34" charset="-122"/>
              </a:rPr>
              <a:t>的区间，再给出</a:t>
            </a:r>
            <a:r>
              <a:rPr lang="en-US" altLang="zh-CN" sz="2800" dirty="0">
                <a:solidFill>
                  <a:srgbClr val="6AE7FF"/>
                </a:solidFill>
                <a:latin typeface="微软雅黑" panose="020B0503020204020204" pitchFamily="34" charset="-122"/>
                <a:ea typeface="微软雅黑" panose="020B0503020204020204" pitchFamily="34" charset="-122"/>
              </a:rPr>
              <a:t>n</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1&lt;=n&lt;=1e5</a:t>
            </a:r>
            <a:r>
              <a:rPr lang="zh-CN" altLang="en-US" sz="2800" dirty="0">
                <a:solidFill>
                  <a:srgbClr val="6AE7FF"/>
                </a:solidFill>
                <a:latin typeface="微软雅黑" panose="020B0503020204020204" pitchFamily="34" charset="-122"/>
                <a:ea typeface="微软雅黑" panose="020B0503020204020204" pitchFamily="34" charset="-122"/>
              </a:rPr>
              <a:t>）个区间</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的起点和终点，求最少使用多少个区间可以将整个区间完全覆盖。</a:t>
            </a:r>
          </a:p>
        </p:txBody>
      </p:sp>
    </p:spTree>
    <p:extLst>
      <p:ext uri="{BB962C8B-B14F-4D97-AF65-F5344CB8AC3E}">
        <p14:creationId xmlns:p14="http://schemas.microsoft.com/office/powerpoint/2010/main" val="585625234"/>
      </p:ext>
    </p:extLst>
  </p:cSld>
  <p:clrMapOvr>
    <a:masterClrMapping/>
  </p:clrMapOvr>
  <p:transition spd="med" advClick="0">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3595A-73A2-4866-813E-8012FD4B51B3}"/>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例二：</a:t>
            </a:r>
            <a:r>
              <a:rPr lang="zh-CN" altLang="en-US" dirty="0">
                <a:solidFill>
                  <a:srgbClr val="6AE7FF"/>
                </a:solidFill>
                <a:latin typeface="华文新魏" panose="02010800040101010101" pitchFamily="2" charset="-122"/>
                <a:ea typeface="华文新魏" panose="02010800040101010101" pitchFamily="2" charset="-122"/>
              </a:rPr>
              <a:t>最大不相交区间数问题</a:t>
            </a:r>
          </a:p>
        </p:txBody>
      </p:sp>
      <p:sp>
        <p:nvSpPr>
          <p:cNvPr id="3" name="文本框 2">
            <a:extLst>
              <a:ext uri="{FF2B5EF4-FFF2-40B4-BE49-F238E27FC236}">
                <a16:creationId xmlns:a16="http://schemas.microsoft.com/office/drawing/2014/main" id="{A2D318DC-0FA5-4458-9EAE-580C3B7A3C9F}"/>
              </a:ext>
            </a:extLst>
          </p:cNvPr>
          <p:cNvSpPr txBox="1"/>
          <p:nvPr/>
        </p:nvSpPr>
        <p:spPr>
          <a:xfrm>
            <a:off x="1082972" y="2437041"/>
            <a:ext cx="9817111" cy="1955215"/>
          </a:xfrm>
          <a:prstGeom prst="rect">
            <a:avLst/>
          </a:prstGeom>
          <a:noFill/>
        </p:spPr>
        <p:txBody>
          <a:bodyPr wrap="none" rtlCol="0">
            <a:spAutoFit/>
          </a:bodyPr>
          <a:lstStyle/>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题目描述：</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en-US" altLang="zh-CN" sz="2800" dirty="0">
                <a:solidFill>
                  <a:srgbClr val="6AE7FF"/>
                </a:solidFill>
                <a:latin typeface="微软雅黑" panose="020B0503020204020204" pitchFamily="34" charset="-122"/>
                <a:ea typeface="微软雅黑" panose="020B0503020204020204" pitchFamily="34" charset="-122"/>
              </a:rPr>
              <a:t>	</a:t>
            </a:r>
            <a:r>
              <a:rPr lang="zh-CN" altLang="en-US" sz="2800" dirty="0">
                <a:solidFill>
                  <a:srgbClr val="6AE7FF"/>
                </a:solidFill>
                <a:latin typeface="微软雅黑" panose="020B0503020204020204" pitchFamily="34" charset="-122"/>
                <a:ea typeface="微软雅黑" panose="020B0503020204020204" pitchFamily="34" charset="-122"/>
              </a:rPr>
              <a:t>数轴上有</a:t>
            </a:r>
            <a:r>
              <a:rPr lang="en-US" altLang="zh-CN" sz="2800" dirty="0">
                <a:solidFill>
                  <a:srgbClr val="6AE7FF"/>
                </a:solidFill>
                <a:latin typeface="微软雅黑" panose="020B0503020204020204" pitchFamily="34" charset="-122"/>
                <a:ea typeface="微软雅黑" panose="020B0503020204020204" pitchFamily="34" charset="-122"/>
              </a:rPr>
              <a:t>n</a:t>
            </a:r>
            <a:r>
              <a:rPr lang="zh-CN" altLang="en-US" sz="2800" dirty="0">
                <a:solidFill>
                  <a:srgbClr val="6AE7FF"/>
                </a:solidFill>
                <a:latin typeface="微软雅黑" panose="020B0503020204020204" pitchFamily="34" charset="-122"/>
                <a:ea typeface="微软雅黑" panose="020B0503020204020204" pitchFamily="34" charset="-122"/>
              </a:rPr>
              <a:t>个区间</a:t>
            </a:r>
            <a:r>
              <a:rPr lang="en-US" altLang="zh-CN" sz="2800" dirty="0">
                <a:solidFill>
                  <a:srgbClr val="6AE7FF"/>
                </a:solidFill>
                <a:latin typeface="微软雅黑" panose="020B0503020204020204" pitchFamily="34" charset="-122"/>
                <a:ea typeface="微软雅黑" panose="020B0503020204020204" pitchFamily="34" charset="-122"/>
              </a:rPr>
              <a:t>[</a:t>
            </a:r>
            <a:r>
              <a:rPr lang="en-US" altLang="zh-CN" sz="2800" dirty="0" err="1">
                <a:solidFill>
                  <a:srgbClr val="6AE7FF"/>
                </a:solidFill>
                <a:latin typeface="微软雅黑" panose="020B0503020204020204" pitchFamily="34" charset="-122"/>
                <a:ea typeface="微软雅黑" panose="020B0503020204020204" pitchFamily="34" charset="-122"/>
              </a:rPr>
              <a:t>ai,bi</a:t>
            </a:r>
            <a:r>
              <a:rPr lang="en-US" altLang="zh-CN" sz="2800" dirty="0">
                <a:solidFill>
                  <a:srgbClr val="6AE7FF"/>
                </a:solidFill>
                <a:latin typeface="微软雅黑" panose="020B0503020204020204" pitchFamily="34" charset="-122"/>
                <a:ea typeface="微软雅黑" panose="020B0503020204020204" pitchFamily="34" charset="-122"/>
              </a:rPr>
              <a:t>]</a:t>
            </a:r>
            <a:r>
              <a:rPr lang="zh-CN" altLang="en-US" sz="2800" dirty="0">
                <a:solidFill>
                  <a:srgbClr val="6AE7FF"/>
                </a:solidFill>
                <a:latin typeface="微软雅黑" panose="020B0503020204020204" pitchFamily="34" charset="-122"/>
                <a:ea typeface="微软雅黑" panose="020B0503020204020204" pitchFamily="34" charset="-122"/>
              </a:rPr>
              <a:t>，要求选择尽量多个区间，使得</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这些区间两两没有公共点。</a:t>
            </a:r>
          </a:p>
        </p:txBody>
      </p:sp>
    </p:spTree>
    <p:extLst>
      <p:ext uri="{BB962C8B-B14F-4D97-AF65-F5344CB8AC3E}">
        <p14:creationId xmlns:p14="http://schemas.microsoft.com/office/powerpoint/2010/main" val="3679407056"/>
      </p:ext>
    </p:extLst>
  </p:cSld>
  <p:clrMapOvr>
    <a:masterClrMapping/>
  </p:clrMapOvr>
  <p:transition spd="med" advClick="0">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F88D44F-EB32-4718-AD55-F69F067EC310}"/>
              </a:ext>
            </a:extLst>
          </p:cNvPr>
          <p:cNvGraphicFramePr>
            <a:graphicFrameLocks noGrp="1"/>
          </p:cNvGraphicFramePr>
          <p:nvPr>
            <p:extLst>
              <p:ext uri="{D42A27DB-BD31-4B8C-83A1-F6EECF244321}">
                <p14:modId xmlns:p14="http://schemas.microsoft.com/office/powerpoint/2010/main" val="864993499"/>
              </p:ext>
            </p:extLst>
          </p:nvPr>
        </p:nvGraphicFramePr>
        <p:xfrm>
          <a:off x="3630967" y="2974602"/>
          <a:ext cx="4882719" cy="370840"/>
        </p:xfrm>
        <a:graphic>
          <a:graphicData uri="http://schemas.openxmlformats.org/drawingml/2006/table">
            <a:tbl>
              <a:tblPr firstRow="1" bandRow="1">
                <a:tableStyleId>{5C22544A-7EE6-4342-B048-85BDC9FD1C3A}</a:tableStyleId>
              </a:tblPr>
              <a:tblGrid>
                <a:gridCol w="1627573">
                  <a:extLst>
                    <a:ext uri="{9D8B030D-6E8A-4147-A177-3AD203B41FA5}">
                      <a16:colId xmlns:a16="http://schemas.microsoft.com/office/drawing/2014/main" val="2070026795"/>
                    </a:ext>
                  </a:extLst>
                </a:gridCol>
                <a:gridCol w="1627573">
                  <a:extLst>
                    <a:ext uri="{9D8B030D-6E8A-4147-A177-3AD203B41FA5}">
                      <a16:colId xmlns:a16="http://schemas.microsoft.com/office/drawing/2014/main" val="1456059150"/>
                    </a:ext>
                  </a:extLst>
                </a:gridCol>
                <a:gridCol w="1627573">
                  <a:extLst>
                    <a:ext uri="{9D8B030D-6E8A-4147-A177-3AD203B41FA5}">
                      <a16:colId xmlns:a16="http://schemas.microsoft.com/office/drawing/2014/main" val="1659396860"/>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4559998"/>
                  </a:ext>
                </a:extLst>
              </a:tr>
            </a:tbl>
          </a:graphicData>
        </a:graphic>
      </p:graphicFrame>
      <p:graphicFrame>
        <p:nvGraphicFramePr>
          <p:cNvPr id="5" name="表格 4">
            <a:extLst>
              <a:ext uri="{FF2B5EF4-FFF2-40B4-BE49-F238E27FC236}">
                <a16:creationId xmlns:a16="http://schemas.microsoft.com/office/drawing/2014/main" id="{1CAB7686-C632-4080-8B0A-1F56DDE7E52F}"/>
              </a:ext>
            </a:extLst>
          </p:cNvPr>
          <p:cNvGraphicFramePr>
            <a:graphicFrameLocks noGrp="1"/>
          </p:cNvGraphicFramePr>
          <p:nvPr>
            <p:extLst>
              <p:ext uri="{D42A27DB-BD31-4B8C-83A1-F6EECF244321}">
                <p14:modId xmlns:p14="http://schemas.microsoft.com/office/powerpoint/2010/main" val="3032397086"/>
              </p:ext>
            </p:extLst>
          </p:nvPr>
        </p:nvGraphicFramePr>
        <p:xfrm>
          <a:off x="2032000" y="3578283"/>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17425113"/>
                    </a:ext>
                  </a:extLst>
                </a:gridCol>
                <a:gridCol w="1625600">
                  <a:extLst>
                    <a:ext uri="{9D8B030D-6E8A-4147-A177-3AD203B41FA5}">
                      <a16:colId xmlns:a16="http://schemas.microsoft.com/office/drawing/2014/main" val="3418577937"/>
                    </a:ext>
                  </a:extLst>
                </a:gridCol>
                <a:gridCol w="1625600">
                  <a:extLst>
                    <a:ext uri="{9D8B030D-6E8A-4147-A177-3AD203B41FA5}">
                      <a16:colId xmlns:a16="http://schemas.microsoft.com/office/drawing/2014/main" val="1019897501"/>
                    </a:ext>
                  </a:extLst>
                </a:gridCol>
                <a:gridCol w="1625600">
                  <a:extLst>
                    <a:ext uri="{9D8B030D-6E8A-4147-A177-3AD203B41FA5}">
                      <a16:colId xmlns:a16="http://schemas.microsoft.com/office/drawing/2014/main" val="1988778794"/>
                    </a:ext>
                  </a:extLst>
                </a:gridCol>
                <a:gridCol w="1625600">
                  <a:extLst>
                    <a:ext uri="{9D8B030D-6E8A-4147-A177-3AD203B41FA5}">
                      <a16:colId xmlns:a16="http://schemas.microsoft.com/office/drawing/2014/main" val="1544638213"/>
                    </a:ext>
                  </a:extLst>
                </a:gridCol>
              </a:tblGrid>
              <a:tr h="370840">
                <a:tc>
                  <a:txBody>
                    <a:bodyPr/>
                    <a:lstStyle/>
                    <a:p>
                      <a:endParaRPr lang="zh-CN" altLang="en-US" dirty="0"/>
                    </a:p>
                  </a:txBody>
                  <a:tcPr>
                    <a:solidFill>
                      <a:srgbClr val="FFFF00"/>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rgbClr val="FFFF00"/>
                    </a:solidFill>
                  </a:tcPr>
                </a:tc>
                <a:extLst>
                  <a:ext uri="{0D108BD9-81ED-4DB2-BD59-A6C34878D82A}">
                    <a16:rowId xmlns:a16="http://schemas.microsoft.com/office/drawing/2014/main" val="4185159978"/>
                  </a:ext>
                </a:extLst>
              </a:tr>
            </a:tbl>
          </a:graphicData>
        </a:graphic>
      </p:graphicFrame>
      <p:sp>
        <p:nvSpPr>
          <p:cNvPr id="6" name="文本框 5">
            <a:extLst>
              <a:ext uri="{FF2B5EF4-FFF2-40B4-BE49-F238E27FC236}">
                <a16:creationId xmlns:a16="http://schemas.microsoft.com/office/drawing/2014/main" id="{471148E8-472F-4E03-81C2-20709B51CDFD}"/>
              </a:ext>
            </a:extLst>
          </p:cNvPr>
          <p:cNvSpPr txBox="1"/>
          <p:nvPr/>
        </p:nvSpPr>
        <p:spPr>
          <a:xfrm>
            <a:off x="958789" y="1029810"/>
            <a:ext cx="3262432" cy="1015663"/>
          </a:xfrm>
          <a:prstGeom prst="rect">
            <a:avLst/>
          </a:prstGeom>
          <a:noFill/>
        </p:spPr>
        <p:txBody>
          <a:bodyPr wrap="none" rtlCol="0">
            <a:spAutoFit/>
          </a:bodyPr>
          <a:lstStyle/>
          <a:p>
            <a:r>
              <a:rPr lang="zh-CN" altLang="en-US" sz="6000" dirty="0">
                <a:solidFill>
                  <a:srgbClr val="6AE7FF"/>
                </a:solidFill>
              </a:rPr>
              <a:t>情形一：</a:t>
            </a:r>
          </a:p>
        </p:txBody>
      </p:sp>
    </p:spTree>
    <p:extLst>
      <p:ext uri="{BB962C8B-B14F-4D97-AF65-F5344CB8AC3E}">
        <p14:creationId xmlns:p14="http://schemas.microsoft.com/office/powerpoint/2010/main" val="2849698570"/>
      </p:ext>
    </p:extLst>
  </p:cSld>
  <p:clrMapOvr>
    <a:masterClrMapping/>
  </p:clrMapOvr>
  <p:transition spd="med" advClick="0">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71148E8-472F-4E03-81C2-20709B51CDFD}"/>
              </a:ext>
            </a:extLst>
          </p:cNvPr>
          <p:cNvSpPr txBox="1"/>
          <p:nvPr/>
        </p:nvSpPr>
        <p:spPr>
          <a:xfrm>
            <a:off x="958789" y="1029810"/>
            <a:ext cx="3262432" cy="1015663"/>
          </a:xfrm>
          <a:prstGeom prst="rect">
            <a:avLst/>
          </a:prstGeom>
          <a:noFill/>
        </p:spPr>
        <p:txBody>
          <a:bodyPr wrap="none" rtlCol="0">
            <a:spAutoFit/>
          </a:bodyPr>
          <a:lstStyle/>
          <a:p>
            <a:r>
              <a:rPr lang="zh-CN" altLang="en-US" sz="6000" dirty="0">
                <a:solidFill>
                  <a:srgbClr val="6AE7FF"/>
                </a:solidFill>
              </a:rPr>
              <a:t>情形二：</a:t>
            </a:r>
          </a:p>
        </p:txBody>
      </p:sp>
      <p:graphicFrame>
        <p:nvGraphicFramePr>
          <p:cNvPr id="3" name="表格 2">
            <a:extLst>
              <a:ext uri="{FF2B5EF4-FFF2-40B4-BE49-F238E27FC236}">
                <a16:creationId xmlns:a16="http://schemas.microsoft.com/office/drawing/2014/main" id="{711FF5D4-8F3B-4A64-8C35-2F0DF67C1248}"/>
              </a:ext>
            </a:extLst>
          </p:cNvPr>
          <p:cNvGraphicFramePr>
            <a:graphicFrameLocks noGrp="1"/>
          </p:cNvGraphicFramePr>
          <p:nvPr>
            <p:extLst>
              <p:ext uri="{D42A27DB-BD31-4B8C-83A1-F6EECF244321}">
                <p14:modId xmlns:p14="http://schemas.microsoft.com/office/powerpoint/2010/main" val="2896471076"/>
              </p:ext>
            </p:extLst>
          </p:nvPr>
        </p:nvGraphicFramePr>
        <p:xfrm>
          <a:off x="5077035" y="5006804"/>
          <a:ext cx="6756895" cy="370840"/>
        </p:xfrm>
        <a:graphic>
          <a:graphicData uri="http://schemas.openxmlformats.org/drawingml/2006/table">
            <a:tbl>
              <a:tblPr firstRow="1" bandRow="1">
                <a:tableStyleId>{5C22544A-7EE6-4342-B048-85BDC9FD1C3A}</a:tableStyleId>
              </a:tblPr>
              <a:tblGrid>
                <a:gridCol w="1351379">
                  <a:extLst>
                    <a:ext uri="{9D8B030D-6E8A-4147-A177-3AD203B41FA5}">
                      <a16:colId xmlns:a16="http://schemas.microsoft.com/office/drawing/2014/main" val="687297639"/>
                    </a:ext>
                  </a:extLst>
                </a:gridCol>
                <a:gridCol w="1351379">
                  <a:extLst>
                    <a:ext uri="{9D8B030D-6E8A-4147-A177-3AD203B41FA5}">
                      <a16:colId xmlns:a16="http://schemas.microsoft.com/office/drawing/2014/main" val="3283850532"/>
                    </a:ext>
                  </a:extLst>
                </a:gridCol>
                <a:gridCol w="1351379">
                  <a:extLst>
                    <a:ext uri="{9D8B030D-6E8A-4147-A177-3AD203B41FA5}">
                      <a16:colId xmlns:a16="http://schemas.microsoft.com/office/drawing/2014/main" val="130964897"/>
                    </a:ext>
                  </a:extLst>
                </a:gridCol>
                <a:gridCol w="1351379">
                  <a:extLst>
                    <a:ext uri="{9D8B030D-6E8A-4147-A177-3AD203B41FA5}">
                      <a16:colId xmlns:a16="http://schemas.microsoft.com/office/drawing/2014/main" val="2277340962"/>
                    </a:ext>
                  </a:extLst>
                </a:gridCol>
                <a:gridCol w="1351379">
                  <a:extLst>
                    <a:ext uri="{9D8B030D-6E8A-4147-A177-3AD203B41FA5}">
                      <a16:colId xmlns:a16="http://schemas.microsoft.com/office/drawing/2014/main" val="1521550977"/>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048314816"/>
                  </a:ext>
                </a:extLst>
              </a:tr>
            </a:tbl>
          </a:graphicData>
        </a:graphic>
      </p:graphicFrame>
      <p:graphicFrame>
        <p:nvGraphicFramePr>
          <p:cNvPr id="7" name="表格 6">
            <a:extLst>
              <a:ext uri="{FF2B5EF4-FFF2-40B4-BE49-F238E27FC236}">
                <a16:creationId xmlns:a16="http://schemas.microsoft.com/office/drawing/2014/main" id="{8E6DCAEB-D4CC-4223-81E6-E02A805AF87C}"/>
              </a:ext>
            </a:extLst>
          </p:cNvPr>
          <p:cNvGraphicFramePr>
            <a:graphicFrameLocks noGrp="1"/>
          </p:cNvGraphicFramePr>
          <p:nvPr>
            <p:extLst>
              <p:ext uri="{D42A27DB-BD31-4B8C-83A1-F6EECF244321}">
                <p14:modId xmlns:p14="http://schemas.microsoft.com/office/powerpoint/2010/main" val="1220448595"/>
              </p:ext>
            </p:extLst>
          </p:nvPr>
        </p:nvGraphicFramePr>
        <p:xfrm>
          <a:off x="2351591" y="3894284"/>
          <a:ext cx="8128002"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93585908"/>
                    </a:ext>
                  </a:extLst>
                </a:gridCol>
                <a:gridCol w="1354667">
                  <a:extLst>
                    <a:ext uri="{9D8B030D-6E8A-4147-A177-3AD203B41FA5}">
                      <a16:colId xmlns:a16="http://schemas.microsoft.com/office/drawing/2014/main" val="3903162069"/>
                    </a:ext>
                  </a:extLst>
                </a:gridCol>
                <a:gridCol w="1354667">
                  <a:extLst>
                    <a:ext uri="{9D8B030D-6E8A-4147-A177-3AD203B41FA5}">
                      <a16:colId xmlns:a16="http://schemas.microsoft.com/office/drawing/2014/main" val="888912637"/>
                    </a:ext>
                  </a:extLst>
                </a:gridCol>
                <a:gridCol w="1354667">
                  <a:extLst>
                    <a:ext uri="{9D8B030D-6E8A-4147-A177-3AD203B41FA5}">
                      <a16:colId xmlns:a16="http://schemas.microsoft.com/office/drawing/2014/main" val="985792114"/>
                    </a:ext>
                  </a:extLst>
                </a:gridCol>
                <a:gridCol w="1354667">
                  <a:extLst>
                    <a:ext uri="{9D8B030D-6E8A-4147-A177-3AD203B41FA5}">
                      <a16:colId xmlns:a16="http://schemas.microsoft.com/office/drawing/2014/main" val="1497403411"/>
                    </a:ext>
                  </a:extLst>
                </a:gridCol>
                <a:gridCol w="1354667">
                  <a:extLst>
                    <a:ext uri="{9D8B030D-6E8A-4147-A177-3AD203B41FA5}">
                      <a16:colId xmlns:a16="http://schemas.microsoft.com/office/drawing/2014/main" val="3227005951"/>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extLst>
                  <a:ext uri="{0D108BD9-81ED-4DB2-BD59-A6C34878D82A}">
                    <a16:rowId xmlns:a16="http://schemas.microsoft.com/office/drawing/2014/main" val="3591308894"/>
                  </a:ext>
                </a:extLst>
              </a:tr>
            </a:tbl>
          </a:graphicData>
        </a:graphic>
      </p:graphicFrame>
      <p:graphicFrame>
        <p:nvGraphicFramePr>
          <p:cNvPr id="8" name="表格 7">
            <a:extLst>
              <a:ext uri="{FF2B5EF4-FFF2-40B4-BE49-F238E27FC236}">
                <a16:creationId xmlns:a16="http://schemas.microsoft.com/office/drawing/2014/main" id="{94713957-14A3-422C-8E6F-026FC8A422E9}"/>
              </a:ext>
            </a:extLst>
          </p:cNvPr>
          <p:cNvGraphicFramePr>
            <a:graphicFrameLocks noGrp="1"/>
          </p:cNvGraphicFramePr>
          <p:nvPr>
            <p:extLst>
              <p:ext uri="{D42A27DB-BD31-4B8C-83A1-F6EECF244321}">
                <p14:modId xmlns:p14="http://schemas.microsoft.com/office/powerpoint/2010/main" val="491417895"/>
              </p:ext>
            </p:extLst>
          </p:nvPr>
        </p:nvGraphicFramePr>
        <p:xfrm>
          <a:off x="1002187" y="2885818"/>
          <a:ext cx="6756895" cy="370840"/>
        </p:xfrm>
        <a:graphic>
          <a:graphicData uri="http://schemas.openxmlformats.org/drawingml/2006/table">
            <a:tbl>
              <a:tblPr firstRow="1" bandRow="1">
                <a:tableStyleId>{5C22544A-7EE6-4342-B048-85BDC9FD1C3A}</a:tableStyleId>
              </a:tblPr>
              <a:tblGrid>
                <a:gridCol w="1351379">
                  <a:extLst>
                    <a:ext uri="{9D8B030D-6E8A-4147-A177-3AD203B41FA5}">
                      <a16:colId xmlns:a16="http://schemas.microsoft.com/office/drawing/2014/main" val="2535037187"/>
                    </a:ext>
                  </a:extLst>
                </a:gridCol>
                <a:gridCol w="1351379">
                  <a:extLst>
                    <a:ext uri="{9D8B030D-6E8A-4147-A177-3AD203B41FA5}">
                      <a16:colId xmlns:a16="http://schemas.microsoft.com/office/drawing/2014/main" val="3017072158"/>
                    </a:ext>
                  </a:extLst>
                </a:gridCol>
                <a:gridCol w="1351379">
                  <a:extLst>
                    <a:ext uri="{9D8B030D-6E8A-4147-A177-3AD203B41FA5}">
                      <a16:colId xmlns:a16="http://schemas.microsoft.com/office/drawing/2014/main" val="2092274553"/>
                    </a:ext>
                  </a:extLst>
                </a:gridCol>
                <a:gridCol w="1351379">
                  <a:extLst>
                    <a:ext uri="{9D8B030D-6E8A-4147-A177-3AD203B41FA5}">
                      <a16:colId xmlns:a16="http://schemas.microsoft.com/office/drawing/2014/main" val="728709976"/>
                    </a:ext>
                  </a:extLst>
                </a:gridCol>
                <a:gridCol w="1351379">
                  <a:extLst>
                    <a:ext uri="{9D8B030D-6E8A-4147-A177-3AD203B41FA5}">
                      <a16:colId xmlns:a16="http://schemas.microsoft.com/office/drawing/2014/main" val="1524564757"/>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solidFill>
                      <a:srgbClr val="FFFF00"/>
                    </a:solidFill>
                  </a:tcPr>
                </a:tc>
                <a:tc>
                  <a:txBody>
                    <a:bodyPr/>
                    <a:lstStyle/>
                    <a:p>
                      <a:endParaRPr lang="zh-CN" altLang="en-US" dirty="0"/>
                    </a:p>
                  </a:txBody>
                  <a:tcPr>
                    <a:solidFill>
                      <a:srgbClr val="FFFF00"/>
                    </a:solidFill>
                  </a:tcPr>
                </a:tc>
                <a:extLst>
                  <a:ext uri="{0D108BD9-81ED-4DB2-BD59-A6C34878D82A}">
                    <a16:rowId xmlns:a16="http://schemas.microsoft.com/office/drawing/2014/main" val="3491681616"/>
                  </a:ext>
                </a:extLst>
              </a:tr>
            </a:tbl>
          </a:graphicData>
        </a:graphic>
      </p:graphicFrame>
    </p:spTree>
    <p:extLst>
      <p:ext uri="{BB962C8B-B14F-4D97-AF65-F5344CB8AC3E}">
        <p14:creationId xmlns:p14="http://schemas.microsoft.com/office/powerpoint/2010/main" val="2650312488"/>
      </p:ext>
    </p:extLst>
  </p:cSld>
  <p:clrMapOvr>
    <a:masterClrMapping/>
  </p:clrMapOvr>
  <p:transition spd="med" advClick="0">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3595A-73A2-4866-813E-8012FD4B51B3}"/>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例三：</a:t>
            </a:r>
            <a:r>
              <a:rPr lang="zh-CN" altLang="en-US" dirty="0">
                <a:solidFill>
                  <a:srgbClr val="6AE7FF"/>
                </a:solidFill>
                <a:latin typeface="华文新魏" panose="02010800040101010101" pitchFamily="2" charset="-122"/>
                <a:ea typeface="华文新魏" panose="02010800040101010101" pitchFamily="2" charset="-122"/>
              </a:rPr>
              <a:t>区间选点问题</a:t>
            </a:r>
          </a:p>
        </p:txBody>
      </p:sp>
      <p:sp>
        <p:nvSpPr>
          <p:cNvPr id="3" name="文本框 2">
            <a:extLst>
              <a:ext uri="{FF2B5EF4-FFF2-40B4-BE49-F238E27FC236}">
                <a16:creationId xmlns:a16="http://schemas.microsoft.com/office/drawing/2014/main" id="{A2D318DC-0FA5-4458-9EAE-580C3B7A3C9F}"/>
              </a:ext>
            </a:extLst>
          </p:cNvPr>
          <p:cNvSpPr txBox="1"/>
          <p:nvPr/>
        </p:nvSpPr>
        <p:spPr>
          <a:xfrm>
            <a:off x="1082972" y="2437041"/>
            <a:ext cx="11315918" cy="1955215"/>
          </a:xfrm>
          <a:prstGeom prst="rect">
            <a:avLst/>
          </a:prstGeom>
          <a:noFill/>
        </p:spPr>
        <p:txBody>
          <a:bodyPr wrap="none" rtlCol="0">
            <a:spAutoFit/>
          </a:bodyPr>
          <a:lstStyle/>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题目描述：</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en-US" altLang="zh-CN" sz="2800" dirty="0">
                <a:solidFill>
                  <a:srgbClr val="6AE7FF"/>
                </a:solidFill>
                <a:latin typeface="微软雅黑" panose="020B0503020204020204" pitchFamily="34" charset="-122"/>
                <a:ea typeface="微软雅黑" panose="020B0503020204020204" pitchFamily="34" charset="-122"/>
              </a:rPr>
              <a:t>	</a:t>
            </a:r>
            <a:r>
              <a:rPr lang="zh-CN" altLang="en-US" sz="2800" dirty="0">
                <a:solidFill>
                  <a:srgbClr val="6AE7FF"/>
                </a:solidFill>
                <a:latin typeface="微软雅黑" panose="020B0503020204020204" pitchFamily="34" charset="-122"/>
                <a:ea typeface="微软雅黑" panose="020B0503020204020204" pitchFamily="34" charset="-122"/>
              </a:rPr>
              <a:t>数轴上有</a:t>
            </a:r>
            <a:r>
              <a:rPr lang="en-US" altLang="zh-CN" sz="2800" dirty="0">
                <a:solidFill>
                  <a:srgbClr val="6AE7FF"/>
                </a:solidFill>
                <a:latin typeface="微软雅黑" panose="020B0503020204020204" pitchFamily="34" charset="-122"/>
                <a:ea typeface="微软雅黑" panose="020B0503020204020204" pitchFamily="34" charset="-122"/>
              </a:rPr>
              <a:t>n</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1&lt;=n&lt;=1e5</a:t>
            </a:r>
            <a:r>
              <a:rPr lang="zh-CN" altLang="en-US" sz="2800" dirty="0">
                <a:solidFill>
                  <a:srgbClr val="6AE7FF"/>
                </a:solidFill>
                <a:latin typeface="微软雅黑" panose="020B0503020204020204" pitchFamily="34" charset="-122"/>
                <a:ea typeface="微软雅黑" panose="020B0503020204020204" pitchFamily="34" charset="-122"/>
              </a:rPr>
              <a:t>）个闭区间</a:t>
            </a:r>
            <a:r>
              <a:rPr lang="en-US" altLang="zh-CN" sz="2800" dirty="0">
                <a:solidFill>
                  <a:srgbClr val="6AE7FF"/>
                </a:solidFill>
                <a:latin typeface="微软雅黑" panose="020B0503020204020204" pitchFamily="34" charset="-122"/>
                <a:ea typeface="微软雅黑" panose="020B0503020204020204" pitchFamily="34" charset="-122"/>
              </a:rPr>
              <a:t>[</a:t>
            </a:r>
            <a:r>
              <a:rPr lang="en-US" altLang="zh-CN" sz="2800" dirty="0" err="1">
                <a:solidFill>
                  <a:srgbClr val="6AE7FF"/>
                </a:solidFill>
                <a:latin typeface="微软雅黑" panose="020B0503020204020204" pitchFamily="34" charset="-122"/>
                <a:ea typeface="微软雅黑" panose="020B0503020204020204" pitchFamily="34" charset="-122"/>
              </a:rPr>
              <a:t>ai,bi</a:t>
            </a:r>
            <a:r>
              <a:rPr lang="en-US" altLang="zh-CN" sz="2800" dirty="0">
                <a:solidFill>
                  <a:srgbClr val="6AE7FF"/>
                </a:solidFill>
                <a:latin typeface="微软雅黑" panose="020B0503020204020204" pitchFamily="34" charset="-122"/>
                <a:ea typeface="微软雅黑" panose="020B0503020204020204" pitchFamily="34" charset="-122"/>
              </a:rPr>
              <a:t>]</a:t>
            </a:r>
            <a:r>
              <a:rPr lang="zh-CN" altLang="en-US" sz="2800" dirty="0">
                <a:solidFill>
                  <a:srgbClr val="6AE7FF"/>
                </a:solidFill>
                <a:latin typeface="微软雅黑" panose="020B0503020204020204" pitchFamily="34" charset="-122"/>
                <a:ea typeface="微软雅黑" panose="020B0503020204020204" pitchFamily="34" charset="-122"/>
              </a:rPr>
              <a:t>。取尽量少的点，</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使得每个区间内都至少有一个点（不同区间内含的点可以是同一个）。</a:t>
            </a:r>
          </a:p>
        </p:txBody>
      </p:sp>
      <p:sp>
        <p:nvSpPr>
          <p:cNvPr id="4" name="文本框 3">
            <a:extLst>
              <a:ext uri="{FF2B5EF4-FFF2-40B4-BE49-F238E27FC236}">
                <a16:creationId xmlns:a16="http://schemas.microsoft.com/office/drawing/2014/main" id="{BAE9105B-7CB6-453A-A7A8-DE7F07B7BB63}"/>
              </a:ext>
            </a:extLst>
          </p:cNvPr>
          <p:cNvSpPr txBox="1"/>
          <p:nvPr/>
        </p:nvSpPr>
        <p:spPr>
          <a:xfrm>
            <a:off x="1082972" y="4800006"/>
            <a:ext cx="10597773" cy="954107"/>
          </a:xfrm>
          <a:prstGeom prst="rect">
            <a:avLst/>
          </a:prstGeom>
          <a:noFill/>
        </p:spPr>
        <p:txBody>
          <a:bodyPr wrap="none" rtlCol="0">
            <a:spAutoFit/>
          </a:bodyPr>
          <a:lstStyle/>
          <a:p>
            <a:r>
              <a:rPr lang="zh-CN" altLang="en-US" sz="2800" dirty="0">
                <a:solidFill>
                  <a:srgbClr val="6AE7FF"/>
                </a:solidFill>
                <a:latin typeface="微软雅黑" panose="020B0503020204020204" pitchFamily="34" charset="-122"/>
                <a:ea typeface="微软雅黑" panose="020B0503020204020204" pitchFamily="34" charset="-122"/>
              </a:rPr>
              <a:t>思路：给区间排个序，右端点从小到大，右端点相同时，左端点从</a:t>
            </a:r>
            <a:endParaRPr lang="en-US" altLang="zh-CN" sz="2800" dirty="0">
              <a:solidFill>
                <a:srgbClr val="6AE7FF"/>
              </a:solidFill>
              <a:latin typeface="微软雅黑" panose="020B0503020204020204" pitchFamily="34" charset="-122"/>
              <a:ea typeface="微软雅黑" panose="020B0503020204020204" pitchFamily="34" charset="-122"/>
            </a:endParaRPr>
          </a:p>
          <a:p>
            <a:r>
              <a:rPr lang="en-US" altLang="zh-CN" sz="2800" dirty="0">
                <a:solidFill>
                  <a:srgbClr val="6AE7FF"/>
                </a:solidFill>
                <a:latin typeface="微软雅黑" panose="020B0503020204020204" pitchFamily="34" charset="-122"/>
                <a:ea typeface="微软雅黑" panose="020B0503020204020204" pitchFamily="34" charset="-122"/>
              </a:rPr>
              <a:t>	 </a:t>
            </a:r>
            <a:r>
              <a:rPr lang="zh-CN" altLang="en-US" sz="2800" dirty="0">
                <a:solidFill>
                  <a:srgbClr val="6AE7FF"/>
                </a:solidFill>
                <a:latin typeface="微软雅黑" panose="020B0503020204020204" pitchFamily="34" charset="-122"/>
                <a:ea typeface="微软雅黑" panose="020B0503020204020204" pitchFamily="34" charset="-122"/>
              </a:rPr>
              <a:t>大到小。</a:t>
            </a:r>
          </a:p>
        </p:txBody>
      </p:sp>
    </p:spTree>
    <p:extLst>
      <p:ext uri="{BB962C8B-B14F-4D97-AF65-F5344CB8AC3E}">
        <p14:creationId xmlns:p14="http://schemas.microsoft.com/office/powerpoint/2010/main" val="3076388464"/>
      </p:ext>
    </p:extLst>
  </p:cSld>
  <p:clrMapOvr>
    <a:masterClrMapping/>
  </p:clrMapOvr>
  <p:transition spd="med" advClick="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206966D-5F2B-4019-9F16-C15C60E3B1AB}"/>
              </a:ext>
            </a:extLst>
          </p:cNvPr>
          <p:cNvGraphicFramePr>
            <a:graphicFrameLocks noGrp="1"/>
          </p:cNvGraphicFramePr>
          <p:nvPr>
            <p:extLst>
              <p:ext uri="{D42A27DB-BD31-4B8C-83A1-F6EECF244321}">
                <p14:modId xmlns:p14="http://schemas.microsoft.com/office/powerpoint/2010/main" val="3186904984"/>
              </p:ext>
            </p:extLst>
          </p:nvPr>
        </p:nvGraphicFramePr>
        <p:xfrm>
          <a:off x="182487" y="1698994"/>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31804816"/>
                    </a:ext>
                  </a:extLst>
                </a:gridCol>
                <a:gridCol w="903111">
                  <a:extLst>
                    <a:ext uri="{9D8B030D-6E8A-4147-A177-3AD203B41FA5}">
                      <a16:colId xmlns:a16="http://schemas.microsoft.com/office/drawing/2014/main" val="1774167370"/>
                    </a:ext>
                  </a:extLst>
                </a:gridCol>
                <a:gridCol w="903111">
                  <a:extLst>
                    <a:ext uri="{9D8B030D-6E8A-4147-A177-3AD203B41FA5}">
                      <a16:colId xmlns:a16="http://schemas.microsoft.com/office/drawing/2014/main" val="2564860255"/>
                    </a:ext>
                  </a:extLst>
                </a:gridCol>
                <a:gridCol w="903111">
                  <a:extLst>
                    <a:ext uri="{9D8B030D-6E8A-4147-A177-3AD203B41FA5}">
                      <a16:colId xmlns:a16="http://schemas.microsoft.com/office/drawing/2014/main" val="3765706429"/>
                    </a:ext>
                  </a:extLst>
                </a:gridCol>
                <a:gridCol w="903111">
                  <a:extLst>
                    <a:ext uri="{9D8B030D-6E8A-4147-A177-3AD203B41FA5}">
                      <a16:colId xmlns:a16="http://schemas.microsoft.com/office/drawing/2014/main" val="3972830539"/>
                    </a:ext>
                  </a:extLst>
                </a:gridCol>
                <a:gridCol w="903111">
                  <a:extLst>
                    <a:ext uri="{9D8B030D-6E8A-4147-A177-3AD203B41FA5}">
                      <a16:colId xmlns:a16="http://schemas.microsoft.com/office/drawing/2014/main" val="2338590794"/>
                    </a:ext>
                  </a:extLst>
                </a:gridCol>
                <a:gridCol w="903111">
                  <a:extLst>
                    <a:ext uri="{9D8B030D-6E8A-4147-A177-3AD203B41FA5}">
                      <a16:colId xmlns:a16="http://schemas.microsoft.com/office/drawing/2014/main" val="2473051832"/>
                    </a:ext>
                  </a:extLst>
                </a:gridCol>
                <a:gridCol w="903111">
                  <a:extLst>
                    <a:ext uri="{9D8B030D-6E8A-4147-A177-3AD203B41FA5}">
                      <a16:colId xmlns:a16="http://schemas.microsoft.com/office/drawing/2014/main" val="1336724709"/>
                    </a:ext>
                  </a:extLst>
                </a:gridCol>
                <a:gridCol w="903111">
                  <a:extLst>
                    <a:ext uri="{9D8B030D-6E8A-4147-A177-3AD203B41FA5}">
                      <a16:colId xmlns:a16="http://schemas.microsoft.com/office/drawing/2014/main" val="2155338719"/>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solidFill>
                      <a:srgbClr val="FFFF00"/>
                    </a:solidFill>
                  </a:tcPr>
                </a:tc>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rgbClr val="FFFF00"/>
                    </a:solidFill>
                  </a:tcPr>
                </a:tc>
                <a:extLst>
                  <a:ext uri="{0D108BD9-81ED-4DB2-BD59-A6C34878D82A}">
                    <a16:rowId xmlns:a16="http://schemas.microsoft.com/office/drawing/2014/main" val="3828536205"/>
                  </a:ext>
                </a:extLst>
              </a:tr>
            </a:tbl>
          </a:graphicData>
        </a:graphic>
      </p:graphicFrame>
      <p:graphicFrame>
        <p:nvGraphicFramePr>
          <p:cNvPr id="3" name="表格 2">
            <a:extLst>
              <a:ext uri="{FF2B5EF4-FFF2-40B4-BE49-F238E27FC236}">
                <a16:creationId xmlns:a16="http://schemas.microsoft.com/office/drawing/2014/main" id="{2FA4FF89-AE38-42C9-B362-C7B382DE01D1}"/>
              </a:ext>
            </a:extLst>
          </p:cNvPr>
          <p:cNvGraphicFramePr>
            <a:graphicFrameLocks noGrp="1"/>
          </p:cNvGraphicFramePr>
          <p:nvPr>
            <p:extLst>
              <p:ext uri="{D42A27DB-BD31-4B8C-83A1-F6EECF244321}">
                <p14:modId xmlns:p14="http://schemas.microsoft.com/office/powerpoint/2010/main" val="4110195184"/>
              </p:ext>
            </p:extLst>
          </p:nvPr>
        </p:nvGraphicFramePr>
        <p:xfrm>
          <a:off x="1099843" y="2471287"/>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31804816"/>
                    </a:ext>
                  </a:extLst>
                </a:gridCol>
                <a:gridCol w="903111">
                  <a:extLst>
                    <a:ext uri="{9D8B030D-6E8A-4147-A177-3AD203B41FA5}">
                      <a16:colId xmlns:a16="http://schemas.microsoft.com/office/drawing/2014/main" val="1774167370"/>
                    </a:ext>
                  </a:extLst>
                </a:gridCol>
                <a:gridCol w="903111">
                  <a:extLst>
                    <a:ext uri="{9D8B030D-6E8A-4147-A177-3AD203B41FA5}">
                      <a16:colId xmlns:a16="http://schemas.microsoft.com/office/drawing/2014/main" val="2564860255"/>
                    </a:ext>
                  </a:extLst>
                </a:gridCol>
                <a:gridCol w="903111">
                  <a:extLst>
                    <a:ext uri="{9D8B030D-6E8A-4147-A177-3AD203B41FA5}">
                      <a16:colId xmlns:a16="http://schemas.microsoft.com/office/drawing/2014/main" val="3765706429"/>
                    </a:ext>
                  </a:extLst>
                </a:gridCol>
                <a:gridCol w="903111">
                  <a:extLst>
                    <a:ext uri="{9D8B030D-6E8A-4147-A177-3AD203B41FA5}">
                      <a16:colId xmlns:a16="http://schemas.microsoft.com/office/drawing/2014/main" val="3972830539"/>
                    </a:ext>
                  </a:extLst>
                </a:gridCol>
                <a:gridCol w="903111">
                  <a:extLst>
                    <a:ext uri="{9D8B030D-6E8A-4147-A177-3AD203B41FA5}">
                      <a16:colId xmlns:a16="http://schemas.microsoft.com/office/drawing/2014/main" val="2338590794"/>
                    </a:ext>
                  </a:extLst>
                </a:gridCol>
                <a:gridCol w="903111">
                  <a:extLst>
                    <a:ext uri="{9D8B030D-6E8A-4147-A177-3AD203B41FA5}">
                      <a16:colId xmlns:a16="http://schemas.microsoft.com/office/drawing/2014/main" val="2473051832"/>
                    </a:ext>
                  </a:extLst>
                </a:gridCol>
                <a:gridCol w="903111">
                  <a:extLst>
                    <a:ext uri="{9D8B030D-6E8A-4147-A177-3AD203B41FA5}">
                      <a16:colId xmlns:a16="http://schemas.microsoft.com/office/drawing/2014/main" val="1336724709"/>
                    </a:ext>
                  </a:extLst>
                </a:gridCol>
                <a:gridCol w="903111">
                  <a:extLst>
                    <a:ext uri="{9D8B030D-6E8A-4147-A177-3AD203B41FA5}">
                      <a16:colId xmlns:a16="http://schemas.microsoft.com/office/drawing/2014/main" val="2155338719"/>
                    </a:ext>
                  </a:extLst>
                </a:gridCol>
              </a:tblGrid>
              <a:tr h="370840">
                <a:tc>
                  <a:txBody>
                    <a:bodyPr/>
                    <a:lstStyle/>
                    <a:p>
                      <a:endParaRPr lang="zh-CN" altLang="en-US" dirty="0"/>
                    </a:p>
                  </a:txBody>
                  <a:tcPr/>
                </a:tc>
                <a:tc>
                  <a:txBody>
                    <a:bodyPr/>
                    <a:lstStyle/>
                    <a:p>
                      <a:endParaRPr lang="zh-CN" altLang="en-US" dirty="0"/>
                    </a:p>
                  </a:txBody>
                  <a:tcPr>
                    <a:solidFill>
                      <a:srgbClr val="FFFF00"/>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rgbClr val="FFFF00"/>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828536205"/>
                  </a:ext>
                </a:extLst>
              </a:tr>
            </a:tbl>
          </a:graphicData>
        </a:graphic>
      </p:graphicFrame>
      <p:graphicFrame>
        <p:nvGraphicFramePr>
          <p:cNvPr id="4" name="表格 3">
            <a:extLst>
              <a:ext uri="{FF2B5EF4-FFF2-40B4-BE49-F238E27FC236}">
                <a16:creationId xmlns:a16="http://schemas.microsoft.com/office/drawing/2014/main" id="{9AC0E911-86EC-4839-B4CD-7965398A7A49}"/>
              </a:ext>
            </a:extLst>
          </p:cNvPr>
          <p:cNvGraphicFramePr>
            <a:graphicFrameLocks noGrp="1"/>
          </p:cNvGraphicFramePr>
          <p:nvPr>
            <p:extLst>
              <p:ext uri="{D42A27DB-BD31-4B8C-83A1-F6EECF244321}">
                <p14:modId xmlns:p14="http://schemas.microsoft.com/office/powerpoint/2010/main" val="4061129627"/>
              </p:ext>
            </p:extLst>
          </p:nvPr>
        </p:nvGraphicFramePr>
        <p:xfrm>
          <a:off x="2032000" y="3243580"/>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31804816"/>
                    </a:ext>
                  </a:extLst>
                </a:gridCol>
                <a:gridCol w="903111">
                  <a:extLst>
                    <a:ext uri="{9D8B030D-6E8A-4147-A177-3AD203B41FA5}">
                      <a16:colId xmlns:a16="http://schemas.microsoft.com/office/drawing/2014/main" val="1774167370"/>
                    </a:ext>
                  </a:extLst>
                </a:gridCol>
                <a:gridCol w="903111">
                  <a:extLst>
                    <a:ext uri="{9D8B030D-6E8A-4147-A177-3AD203B41FA5}">
                      <a16:colId xmlns:a16="http://schemas.microsoft.com/office/drawing/2014/main" val="2564860255"/>
                    </a:ext>
                  </a:extLst>
                </a:gridCol>
                <a:gridCol w="903111">
                  <a:extLst>
                    <a:ext uri="{9D8B030D-6E8A-4147-A177-3AD203B41FA5}">
                      <a16:colId xmlns:a16="http://schemas.microsoft.com/office/drawing/2014/main" val="3765706429"/>
                    </a:ext>
                  </a:extLst>
                </a:gridCol>
                <a:gridCol w="903111">
                  <a:extLst>
                    <a:ext uri="{9D8B030D-6E8A-4147-A177-3AD203B41FA5}">
                      <a16:colId xmlns:a16="http://schemas.microsoft.com/office/drawing/2014/main" val="3972830539"/>
                    </a:ext>
                  </a:extLst>
                </a:gridCol>
                <a:gridCol w="903111">
                  <a:extLst>
                    <a:ext uri="{9D8B030D-6E8A-4147-A177-3AD203B41FA5}">
                      <a16:colId xmlns:a16="http://schemas.microsoft.com/office/drawing/2014/main" val="2338590794"/>
                    </a:ext>
                  </a:extLst>
                </a:gridCol>
                <a:gridCol w="903111">
                  <a:extLst>
                    <a:ext uri="{9D8B030D-6E8A-4147-A177-3AD203B41FA5}">
                      <a16:colId xmlns:a16="http://schemas.microsoft.com/office/drawing/2014/main" val="2473051832"/>
                    </a:ext>
                  </a:extLst>
                </a:gridCol>
                <a:gridCol w="903111">
                  <a:extLst>
                    <a:ext uri="{9D8B030D-6E8A-4147-A177-3AD203B41FA5}">
                      <a16:colId xmlns:a16="http://schemas.microsoft.com/office/drawing/2014/main" val="1336724709"/>
                    </a:ext>
                  </a:extLst>
                </a:gridCol>
                <a:gridCol w="903111">
                  <a:extLst>
                    <a:ext uri="{9D8B030D-6E8A-4147-A177-3AD203B41FA5}">
                      <a16:colId xmlns:a16="http://schemas.microsoft.com/office/drawing/2014/main" val="2155338719"/>
                    </a:ext>
                  </a:extLst>
                </a:gridCol>
              </a:tblGrid>
              <a:tr h="370840">
                <a:tc>
                  <a:txBody>
                    <a:bodyPr/>
                    <a:lstStyle/>
                    <a:p>
                      <a:endParaRPr lang="zh-CN" altLang="en-US" dirty="0"/>
                    </a:p>
                  </a:txBody>
                  <a:tcPr>
                    <a:solidFill>
                      <a:srgbClr val="FFFF00"/>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rgbClr val="FFFF00"/>
                    </a:solidFill>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28536205"/>
                  </a:ext>
                </a:extLst>
              </a:tr>
            </a:tbl>
          </a:graphicData>
        </a:graphic>
      </p:graphicFrame>
      <p:graphicFrame>
        <p:nvGraphicFramePr>
          <p:cNvPr id="5" name="表格 4">
            <a:extLst>
              <a:ext uri="{FF2B5EF4-FFF2-40B4-BE49-F238E27FC236}">
                <a16:creationId xmlns:a16="http://schemas.microsoft.com/office/drawing/2014/main" id="{5A808000-4B5A-4ED1-86F6-95F33F7720CE}"/>
              </a:ext>
            </a:extLst>
          </p:cNvPr>
          <p:cNvGraphicFramePr>
            <a:graphicFrameLocks noGrp="1"/>
          </p:cNvGraphicFramePr>
          <p:nvPr>
            <p:extLst>
              <p:ext uri="{D42A27DB-BD31-4B8C-83A1-F6EECF244321}">
                <p14:modId xmlns:p14="http://schemas.microsoft.com/office/powerpoint/2010/main" val="474547024"/>
              </p:ext>
            </p:extLst>
          </p:nvPr>
        </p:nvGraphicFramePr>
        <p:xfrm>
          <a:off x="2946401" y="4008279"/>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31804816"/>
                    </a:ext>
                  </a:extLst>
                </a:gridCol>
                <a:gridCol w="903111">
                  <a:extLst>
                    <a:ext uri="{9D8B030D-6E8A-4147-A177-3AD203B41FA5}">
                      <a16:colId xmlns:a16="http://schemas.microsoft.com/office/drawing/2014/main" val="1774167370"/>
                    </a:ext>
                  </a:extLst>
                </a:gridCol>
                <a:gridCol w="903111">
                  <a:extLst>
                    <a:ext uri="{9D8B030D-6E8A-4147-A177-3AD203B41FA5}">
                      <a16:colId xmlns:a16="http://schemas.microsoft.com/office/drawing/2014/main" val="2564860255"/>
                    </a:ext>
                  </a:extLst>
                </a:gridCol>
                <a:gridCol w="903111">
                  <a:extLst>
                    <a:ext uri="{9D8B030D-6E8A-4147-A177-3AD203B41FA5}">
                      <a16:colId xmlns:a16="http://schemas.microsoft.com/office/drawing/2014/main" val="3765706429"/>
                    </a:ext>
                  </a:extLst>
                </a:gridCol>
                <a:gridCol w="903111">
                  <a:extLst>
                    <a:ext uri="{9D8B030D-6E8A-4147-A177-3AD203B41FA5}">
                      <a16:colId xmlns:a16="http://schemas.microsoft.com/office/drawing/2014/main" val="3972830539"/>
                    </a:ext>
                  </a:extLst>
                </a:gridCol>
                <a:gridCol w="903111">
                  <a:extLst>
                    <a:ext uri="{9D8B030D-6E8A-4147-A177-3AD203B41FA5}">
                      <a16:colId xmlns:a16="http://schemas.microsoft.com/office/drawing/2014/main" val="2338590794"/>
                    </a:ext>
                  </a:extLst>
                </a:gridCol>
                <a:gridCol w="903111">
                  <a:extLst>
                    <a:ext uri="{9D8B030D-6E8A-4147-A177-3AD203B41FA5}">
                      <a16:colId xmlns:a16="http://schemas.microsoft.com/office/drawing/2014/main" val="2473051832"/>
                    </a:ext>
                  </a:extLst>
                </a:gridCol>
                <a:gridCol w="903111">
                  <a:extLst>
                    <a:ext uri="{9D8B030D-6E8A-4147-A177-3AD203B41FA5}">
                      <a16:colId xmlns:a16="http://schemas.microsoft.com/office/drawing/2014/main" val="1336724709"/>
                    </a:ext>
                  </a:extLst>
                </a:gridCol>
                <a:gridCol w="903111">
                  <a:extLst>
                    <a:ext uri="{9D8B030D-6E8A-4147-A177-3AD203B41FA5}">
                      <a16:colId xmlns:a16="http://schemas.microsoft.com/office/drawing/2014/main" val="2155338719"/>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rgbClr val="FFFF00"/>
                    </a:solidFill>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828536205"/>
                  </a:ext>
                </a:extLst>
              </a:tr>
            </a:tbl>
          </a:graphicData>
        </a:graphic>
      </p:graphicFrame>
      <p:graphicFrame>
        <p:nvGraphicFramePr>
          <p:cNvPr id="6" name="表格 5">
            <a:extLst>
              <a:ext uri="{FF2B5EF4-FFF2-40B4-BE49-F238E27FC236}">
                <a16:creationId xmlns:a16="http://schemas.microsoft.com/office/drawing/2014/main" id="{5A4AF5C2-2333-4B11-A889-A6E9375E017B}"/>
              </a:ext>
            </a:extLst>
          </p:cNvPr>
          <p:cNvGraphicFramePr>
            <a:graphicFrameLocks noGrp="1"/>
          </p:cNvGraphicFramePr>
          <p:nvPr>
            <p:extLst>
              <p:ext uri="{D42A27DB-BD31-4B8C-83A1-F6EECF244321}">
                <p14:modId xmlns:p14="http://schemas.microsoft.com/office/powerpoint/2010/main" val="242055863"/>
              </p:ext>
            </p:extLst>
          </p:nvPr>
        </p:nvGraphicFramePr>
        <p:xfrm>
          <a:off x="3902231" y="4772978"/>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31804816"/>
                    </a:ext>
                  </a:extLst>
                </a:gridCol>
                <a:gridCol w="903111">
                  <a:extLst>
                    <a:ext uri="{9D8B030D-6E8A-4147-A177-3AD203B41FA5}">
                      <a16:colId xmlns:a16="http://schemas.microsoft.com/office/drawing/2014/main" val="1774167370"/>
                    </a:ext>
                  </a:extLst>
                </a:gridCol>
                <a:gridCol w="903111">
                  <a:extLst>
                    <a:ext uri="{9D8B030D-6E8A-4147-A177-3AD203B41FA5}">
                      <a16:colId xmlns:a16="http://schemas.microsoft.com/office/drawing/2014/main" val="2564860255"/>
                    </a:ext>
                  </a:extLst>
                </a:gridCol>
                <a:gridCol w="903111">
                  <a:extLst>
                    <a:ext uri="{9D8B030D-6E8A-4147-A177-3AD203B41FA5}">
                      <a16:colId xmlns:a16="http://schemas.microsoft.com/office/drawing/2014/main" val="3765706429"/>
                    </a:ext>
                  </a:extLst>
                </a:gridCol>
                <a:gridCol w="903111">
                  <a:extLst>
                    <a:ext uri="{9D8B030D-6E8A-4147-A177-3AD203B41FA5}">
                      <a16:colId xmlns:a16="http://schemas.microsoft.com/office/drawing/2014/main" val="3972830539"/>
                    </a:ext>
                  </a:extLst>
                </a:gridCol>
                <a:gridCol w="903111">
                  <a:extLst>
                    <a:ext uri="{9D8B030D-6E8A-4147-A177-3AD203B41FA5}">
                      <a16:colId xmlns:a16="http://schemas.microsoft.com/office/drawing/2014/main" val="2338590794"/>
                    </a:ext>
                  </a:extLst>
                </a:gridCol>
                <a:gridCol w="903111">
                  <a:extLst>
                    <a:ext uri="{9D8B030D-6E8A-4147-A177-3AD203B41FA5}">
                      <a16:colId xmlns:a16="http://schemas.microsoft.com/office/drawing/2014/main" val="2473051832"/>
                    </a:ext>
                  </a:extLst>
                </a:gridCol>
                <a:gridCol w="903111">
                  <a:extLst>
                    <a:ext uri="{9D8B030D-6E8A-4147-A177-3AD203B41FA5}">
                      <a16:colId xmlns:a16="http://schemas.microsoft.com/office/drawing/2014/main" val="1336724709"/>
                    </a:ext>
                  </a:extLst>
                </a:gridCol>
                <a:gridCol w="903111">
                  <a:extLst>
                    <a:ext uri="{9D8B030D-6E8A-4147-A177-3AD203B41FA5}">
                      <a16:colId xmlns:a16="http://schemas.microsoft.com/office/drawing/2014/main" val="2155338719"/>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solidFill>
                      <a:schemeClr val="accent1"/>
                    </a:solidFill>
                  </a:tcPr>
                </a:tc>
                <a:tc>
                  <a:txBody>
                    <a:bodyPr/>
                    <a:lstStyle/>
                    <a:p>
                      <a:endParaRPr lang="zh-CN" altLang="en-US" dirty="0"/>
                    </a:p>
                  </a:txBody>
                  <a:tcPr>
                    <a:solidFill>
                      <a:srgbClr val="FFFF00"/>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828536205"/>
                  </a:ext>
                </a:extLst>
              </a:tr>
            </a:tbl>
          </a:graphicData>
        </a:graphic>
      </p:graphicFrame>
    </p:spTree>
    <p:extLst>
      <p:ext uri="{BB962C8B-B14F-4D97-AF65-F5344CB8AC3E}">
        <p14:creationId xmlns:p14="http://schemas.microsoft.com/office/powerpoint/2010/main" val="3451928019"/>
      </p:ext>
    </p:extLst>
  </p:cSld>
  <p:clrMapOvr>
    <a:masterClrMapping/>
  </p:clrMapOvr>
  <p:transition spd="med" advClick="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p>
        </p:txBody>
      </p:sp>
      <p:sp>
        <p:nvSpPr>
          <p:cNvPr id="8" name="文本框 7"/>
          <p:cNvSpPr txBox="1"/>
          <p:nvPr/>
        </p:nvSpPr>
        <p:spPr>
          <a:xfrm>
            <a:off x="1133179" y="2399002"/>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2041864" y="2325950"/>
            <a:ext cx="3516926" cy="85286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6AE7FF"/>
                </a:solidFill>
                <a:latin typeface="微软雅黑" panose="020B0503020204020204" charset="-122"/>
                <a:ea typeface="微软雅黑" panose="020B0503020204020204" charset="-122"/>
              </a:rPr>
              <a:t>算法复杂度</a:t>
            </a:r>
          </a:p>
        </p:txBody>
      </p:sp>
      <p:sp>
        <p:nvSpPr>
          <p:cNvPr id="12" name="文本框 11"/>
          <p:cNvSpPr txBox="1"/>
          <p:nvPr/>
        </p:nvSpPr>
        <p:spPr>
          <a:xfrm>
            <a:off x="1133179" y="4347527"/>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03</a:t>
            </a:r>
          </a:p>
        </p:txBody>
      </p:sp>
      <p:sp>
        <p:nvSpPr>
          <p:cNvPr id="32" name="文本框 31"/>
          <p:cNvSpPr txBox="1"/>
          <p:nvPr/>
        </p:nvSpPr>
        <p:spPr>
          <a:xfrm>
            <a:off x="6336974" y="4274474"/>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04</a:t>
            </a:r>
          </a:p>
        </p:txBody>
      </p:sp>
      <p:sp>
        <p:nvSpPr>
          <p:cNvPr id="14" name="文本框 13">
            <a:extLst>
              <a:ext uri="{FF2B5EF4-FFF2-40B4-BE49-F238E27FC236}">
                <a16:creationId xmlns:a16="http://schemas.microsoft.com/office/drawing/2014/main" id="{505E1530-E2EC-40F7-BE6C-473C864EEB70}"/>
              </a:ext>
            </a:extLst>
          </p:cNvPr>
          <p:cNvSpPr txBox="1"/>
          <p:nvPr/>
        </p:nvSpPr>
        <p:spPr>
          <a:xfrm>
            <a:off x="6336974" y="2399002"/>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02</a:t>
            </a:r>
          </a:p>
        </p:txBody>
      </p:sp>
      <p:sp>
        <p:nvSpPr>
          <p:cNvPr id="15" name="圆角矩形 8">
            <a:extLst>
              <a:ext uri="{FF2B5EF4-FFF2-40B4-BE49-F238E27FC236}">
                <a16:creationId xmlns:a16="http://schemas.microsoft.com/office/drawing/2014/main" id="{7B652605-A62D-47D1-A349-7D2BC2649FE2}"/>
              </a:ext>
            </a:extLst>
          </p:cNvPr>
          <p:cNvSpPr/>
          <p:nvPr/>
        </p:nvSpPr>
        <p:spPr>
          <a:xfrm>
            <a:off x="7541895" y="2325949"/>
            <a:ext cx="3516926" cy="85286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6AE7FF"/>
                </a:solidFill>
                <a:latin typeface="微软雅黑" panose="020B0503020204020204" charset="-122"/>
                <a:ea typeface="微软雅黑" panose="020B0503020204020204" charset="-122"/>
              </a:rPr>
              <a:t>贪心算法</a:t>
            </a:r>
          </a:p>
        </p:txBody>
      </p:sp>
      <p:sp>
        <p:nvSpPr>
          <p:cNvPr id="16" name="圆角矩形 8">
            <a:extLst>
              <a:ext uri="{FF2B5EF4-FFF2-40B4-BE49-F238E27FC236}">
                <a16:creationId xmlns:a16="http://schemas.microsoft.com/office/drawing/2014/main" id="{2BB1386C-F5DF-4B0A-914D-DEB0131955F2}"/>
              </a:ext>
            </a:extLst>
          </p:cNvPr>
          <p:cNvSpPr/>
          <p:nvPr/>
        </p:nvSpPr>
        <p:spPr>
          <a:xfrm>
            <a:off x="2041864" y="4274474"/>
            <a:ext cx="3516926" cy="85286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6AE7FF"/>
                </a:solidFill>
                <a:latin typeface="微软雅黑" panose="020B0503020204020204" charset="-122"/>
                <a:ea typeface="微软雅黑" panose="020B0503020204020204" charset="-122"/>
              </a:rPr>
              <a:t>尺取法</a:t>
            </a:r>
          </a:p>
        </p:txBody>
      </p:sp>
      <p:sp>
        <p:nvSpPr>
          <p:cNvPr id="17" name="圆角矩形 8">
            <a:extLst>
              <a:ext uri="{FF2B5EF4-FFF2-40B4-BE49-F238E27FC236}">
                <a16:creationId xmlns:a16="http://schemas.microsoft.com/office/drawing/2014/main" id="{DA72F44E-58A1-471A-8ADE-54AB7522995C}"/>
              </a:ext>
            </a:extLst>
          </p:cNvPr>
          <p:cNvSpPr/>
          <p:nvPr/>
        </p:nvSpPr>
        <p:spPr>
          <a:xfrm>
            <a:off x="7541895" y="4274474"/>
            <a:ext cx="3516926" cy="85286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6AE7FF"/>
                </a:solidFill>
                <a:latin typeface="微软雅黑" panose="020B0503020204020204" charset="-122"/>
                <a:ea typeface="微软雅黑" panose="020B0503020204020204" charset="-122"/>
              </a:rPr>
              <a:t>枚举算法</a:t>
            </a:r>
          </a:p>
        </p:txBody>
      </p:sp>
    </p:spTree>
  </p:cSld>
  <p:clrMapOvr>
    <a:masterClrMapping/>
  </p:clrMapOvr>
  <p:transition spd="med" advClick="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98C57-7E35-4C03-8A7E-DF37DFAD96E1}"/>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例四：</a:t>
            </a:r>
            <a:r>
              <a:rPr lang="zh-CN" altLang="en-US" dirty="0">
                <a:solidFill>
                  <a:srgbClr val="6AE7FF"/>
                </a:solidFill>
                <a:latin typeface="华文新魏" panose="02010800040101010101" pitchFamily="2" charset="-122"/>
                <a:ea typeface="华文新魏" panose="02010800040101010101" pitchFamily="2" charset="-122"/>
              </a:rPr>
              <a:t>国王游戏</a:t>
            </a:r>
          </a:p>
        </p:txBody>
      </p:sp>
      <p:sp>
        <p:nvSpPr>
          <p:cNvPr id="3" name="内容占位符 2">
            <a:extLst>
              <a:ext uri="{FF2B5EF4-FFF2-40B4-BE49-F238E27FC236}">
                <a16:creationId xmlns:a16="http://schemas.microsoft.com/office/drawing/2014/main" id="{A32DD472-B32A-4596-A1B6-C03806BF0F65}"/>
              </a:ext>
            </a:extLst>
          </p:cNvPr>
          <p:cNvSpPr txBox="1">
            <a:spLocks/>
          </p:cNvSpPr>
          <p:nvPr/>
        </p:nvSpPr>
        <p:spPr>
          <a:xfrm>
            <a:off x="872232" y="2159822"/>
            <a:ext cx="10131425" cy="3949244"/>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solidFill>
                  <a:srgbClr val="6AE7FF"/>
                </a:solidFill>
                <a:latin typeface="微软雅黑" panose="020B0503020204020204" pitchFamily="34" charset="-122"/>
                <a:ea typeface="微软雅黑" panose="020B0503020204020204" pitchFamily="34" charset="-122"/>
              </a:rPr>
              <a:t>题目描述：</a:t>
            </a:r>
            <a:endParaRPr lang="en-US" altLang="zh-CN" dirty="0">
              <a:solidFill>
                <a:srgbClr val="6AE7FF"/>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dirty="0">
                <a:solidFill>
                  <a:srgbClr val="6AE7FF"/>
                </a:solidFill>
                <a:latin typeface="微软雅黑" panose="020B0503020204020204" pitchFamily="34" charset="-122"/>
                <a:ea typeface="微软雅黑" panose="020B0503020204020204" pitchFamily="34" charset="-122"/>
              </a:rPr>
              <a:t>	</a:t>
            </a:r>
            <a:r>
              <a:rPr lang="zh-CN" altLang="en-US" dirty="0">
                <a:solidFill>
                  <a:srgbClr val="6AE7FF"/>
                </a:solidFill>
                <a:latin typeface="微软雅黑" panose="020B0503020204020204" pitchFamily="34" charset="-122"/>
                <a:ea typeface="微软雅黑" panose="020B0503020204020204" pitchFamily="34" charset="-122"/>
              </a:rPr>
              <a:t>恰逢 </a:t>
            </a:r>
            <a:r>
              <a:rPr lang="en-US" altLang="zh-CN" dirty="0">
                <a:solidFill>
                  <a:srgbClr val="6AE7FF"/>
                </a:solidFill>
                <a:latin typeface="微软雅黑" panose="020B0503020204020204" pitchFamily="34" charset="-122"/>
                <a:ea typeface="微软雅黑" panose="020B0503020204020204" pitchFamily="34" charset="-122"/>
              </a:rPr>
              <a:t>H </a:t>
            </a:r>
            <a:r>
              <a:rPr lang="zh-CN" altLang="en-US" dirty="0">
                <a:solidFill>
                  <a:srgbClr val="6AE7FF"/>
                </a:solidFill>
                <a:latin typeface="微软雅黑" panose="020B0503020204020204" pitchFamily="34" charset="-122"/>
                <a:ea typeface="微软雅黑" panose="020B0503020204020204" pitchFamily="34" charset="-122"/>
              </a:rPr>
              <a:t>国国庆，国王邀请 </a:t>
            </a:r>
            <a:r>
              <a:rPr lang="en-US" altLang="zh-CN" dirty="0">
                <a:solidFill>
                  <a:srgbClr val="6AE7FF"/>
                </a:solidFill>
                <a:latin typeface="微软雅黑" panose="020B0503020204020204" pitchFamily="34" charset="-122"/>
                <a:ea typeface="微软雅黑" panose="020B0503020204020204" pitchFamily="34" charset="-122"/>
              </a:rPr>
              <a:t>n</a:t>
            </a:r>
            <a:r>
              <a:rPr lang="zh-CN" altLang="en-US" dirty="0">
                <a:solidFill>
                  <a:srgbClr val="6AE7FF"/>
                </a:solidFill>
                <a:latin typeface="微软雅黑" panose="020B0503020204020204" pitchFamily="34" charset="-122"/>
                <a:ea typeface="微软雅黑" panose="020B0503020204020204" pitchFamily="34" charset="-122"/>
              </a:rPr>
              <a:t>（</a:t>
            </a:r>
            <a:r>
              <a:rPr lang="en-US" altLang="zh-CN" dirty="0">
                <a:solidFill>
                  <a:srgbClr val="6AE7FF"/>
                </a:solidFill>
                <a:latin typeface="微软雅黑" panose="020B0503020204020204" pitchFamily="34" charset="-122"/>
                <a:ea typeface="微软雅黑" panose="020B0503020204020204" pitchFamily="34" charset="-122"/>
              </a:rPr>
              <a:t>1&lt;=n&lt;=1e5</a:t>
            </a:r>
            <a:r>
              <a:rPr lang="zh-CN" altLang="en-US" dirty="0">
                <a:solidFill>
                  <a:srgbClr val="6AE7FF"/>
                </a:solidFill>
                <a:latin typeface="微软雅黑" panose="020B0503020204020204" pitchFamily="34" charset="-122"/>
                <a:ea typeface="微软雅黑" panose="020B0503020204020204" pitchFamily="34" charset="-122"/>
              </a:rPr>
              <a:t>）</a:t>
            </a:r>
            <a:r>
              <a:rPr lang="en-US" altLang="zh-CN" dirty="0">
                <a:solidFill>
                  <a:srgbClr val="6AE7FF"/>
                </a:solidFill>
                <a:latin typeface="微软雅黑" panose="020B0503020204020204" pitchFamily="34" charset="-122"/>
                <a:ea typeface="微软雅黑" panose="020B0503020204020204" pitchFamily="34" charset="-122"/>
              </a:rPr>
              <a:t> </a:t>
            </a:r>
            <a:r>
              <a:rPr lang="zh-CN" altLang="en-US" dirty="0">
                <a:solidFill>
                  <a:srgbClr val="6AE7FF"/>
                </a:solidFill>
                <a:latin typeface="微软雅黑" panose="020B0503020204020204" pitchFamily="34" charset="-122"/>
                <a:ea typeface="微软雅黑" panose="020B0503020204020204" pitchFamily="34" charset="-122"/>
              </a:rPr>
              <a:t>位大臣来玩一个有奖游戏。首先，他让每个大臣在左、右手上面分别写下一个整数，国王自己也在左、右手上各写一个正整数。然后，让这 </a:t>
            </a:r>
            <a:r>
              <a:rPr lang="en-US" altLang="zh-CN" dirty="0">
                <a:solidFill>
                  <a:srgbClr val="6AE7FF"/>
                </a:solidFill>
                <a:latin typeface="微软雅黑" panose="020B0503020204020204" pitchFamily="34" charset="-122"/>
                <a:ea typeface="微软雅黑" panose="020B0503020204020204" pitchFamily="34" charset="-122"/>
              </a:rPr>
              <a:t>n </a:t>
            </a:r>
            <a:r>
              <a:rPr lang="zh-CN" altLang="en-US" dirty="0">
                <a:solidFill>
                  <a:srgbClr val="6AE7FF"/>
                </a:solidFill>
                <a:latin typeface="微软雅黑" panose="020B0503020204020204" pitchFamily="34" charset="-122"/>
                <a:ea typeface="微软雅黑" panose="020B0503020204020204" pitchFamily="34" charset="-122"/>
              </a:rPr>
              <a:t>位大臣排成一排，国王站在队伍的最前面。排好队后，所有的大臣都会获得国王奖赏的若干金币，每位大臣获得的金币数分别是：排在该大臣前面的所有人的左手上的数的乘积除以他自己右手上的数，然后向下取整得到的结果。 </a:t>
            </a:r>
            <a:br>
              <a:rPr lang="zh-CN" altLang="en-US" dirty="0">
                <a:solidFill>
                  <a:srgbClr val="6AE7FF"/>
                </a:solidFill>
                <a:latin typeface="微软雅黑" panose="020B0503020204020204" pitchFamily="34" charset="-122"/>
                <a:ea typeface="微软雅黑" panose="020B0503020204020204" pitchFamily="34" charset="-122"/>
              </a:rPr>
            </a:br>
            <a:r>
              <a:rPr lang="en-US" altLang="zh-CN" dirty="0">
                <a:solidFill>
                  <a:srgbClr val="6AE7FF"/>
                </a:solidFill>
                <a:latin typeface="微软雅黑" panose="020B0503020204020204" pitchFamily="34" charset="-122"/>
                <a:ea typeface="微软雅黑" panose="020B0503020204020204" pitchFamily="34" charset="-122"/>
              </a:rPr>
              <a:t>	</a:t>
            </a:r>
            <a:r>
              <a:rPr lang="zh-CN" altLang="en-US" dirty="0">
                <a:solidFill>
                  <a:srgbClr val="6AE7FF"/>
                </a:solidFill>
                <a:latin typeface="微软雅黑" panose="020B0503020204020204" pitchFamily="34" charset="-122"/>
                <a:ea typeface="微软雅黑" panose="020B0503020204020204" pitchFamily="34" charset="-122"/>
              </a:rPr>
              <a:t>国王不希望某一个大臣获得特别多的奖赏，所以他想请你帮他重新安排一下队伍的顺序，使得获得奖赏最多的大臣，所获奖赏尽可能的少。注意，国王的位置始终在队伍的最前面。</a:t>
            </a:r>
            <a:endParaRPr lang="en-US" altLang="zh-CN" dirty="0">
              <a:solidFill>
                <a:srgbClr val="6AE7FF"/>
              </a:solidFill>
              <a:latin typeface="微软雅黑" panose="020B0503020204020204" pitchFamily="34" charset="-122"/>
              <a:ea typeface="微软雅黑" panose="020B0503020204020204" pitchFamily="34" charset="-122"/>
            </a:endParaRPr>
          </a:p>
          <a:p>
            <a:endParaRPr lang="zh-CN" altLang="en-US" dirty="0">
              <a:solidFill>
                <a:srgbClr val="6AE7FF"/>
              </a:solidFill>
            </a:endParaRPr>
          </a:p>
        </p:txBody>
      </p:sp>
    </p:spTree>
    <p:extLst>
      <p:ext uri="{BB962C8B-B14F-4D97-AF65-F5344CB8AC3E}">
        <p14:creationId xmlns:p14="http://schemas.microsoft.com/office/powerpoint/2010/main" val="1930324916"/>
      </p:ext>
    </p:extLst>
  </p:cSld>
  <p:clrMapOvr>
    <a:masterClrMapping/>
  </p:clrMapOvr>
  <p:transition spd="med" advClick="0">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C2606C-3F7E-47F8-9989-8F7C33255EEB}"/>
              </a:ext>
            </a:extLst>
          </p:cNvPr>
          <p:cNvSpPr txBox="1"/>
          <p:nvPr/>
        </p:nvSpPr>
        <p:spPr>
          <a:xfrm>
            <a:off x="925353" y="3099208"/>
            <a:ext cx="10825399" cy="2923877"/>
          </a:xfrm>
          <a:prstGeom prst="rect">
            <a:avLst/>
          </a:prstGeom>
          <a:noFill/>
        </p:spPr>
        <p:txBody>
          <a:bodyPr wrap="none" rtlCol="0">
            <a:spAutoFit/>
          </a:bodyPr>
          <a:lstStyle/>
          <a:p>
            <a:r>
              <a:rPr lang="zh-CN" altLang="en-US" sz="6000" dirty="0">
                <a:solidFill>
                  <a:srgbClr val="6AE7FF"/>
                </a:solidFill>
                <a:latin typeface="华文新魏" panose="02010800040101010101" pitchFamily="2" charset="-122"/>
                <a:ea typeface="华文新魏" panose="02010800040101010101" pitchFamily="2" charset="-122"/>
              </a:rPr>
              <a:t>推导：</a:t>
            </a:r>
            <a:endParaRPr lang="en-US" altLang="zh-CN" sz="6000" dirty="0">
              <a:solidFill>
                <a:srgbClr val="6AE7FF"/>
              </a:solidFill>
              <a:latin typeface="华文新魏" panose="02010800040101010101" pitchFamily="2" charset="-122"/>
              <a:ea typeface="华文新魏" panose="02010800040101010101" pitchFamily="2" charset="-122"/>
            </a:endParaRPr>
          </a:p>
          <a:p>
            <a:r>
              <a:rPr lang="en-US" altLang="zh-CN" sz="6000" dirty="0">
                <a:solidFill>
                  <a:srgbClr val="6AE7FF"/>
                </a:solidFill>
                <a:latin typeface="华文新魏" panose="02010800040101010101" pitchFamily="2" charset="-122"/>
                <a:ea typeface="华文新魏" panose="02010800040101010101" pitchFamily="2" charset="-122"/>
              </a:rPr>
              <a:t>	</a:t>
            </a:r>
            <a:r>
              <a:rPr lang="zh-CN" altLang="en-US" sz="3200" dirty="0">
                <a:solidFill>
                  <a:srgbClr val="6AE7FF"/>
                </a:solidFill>
                <a:latin typeface="微软雅黑" panose="020B0503020204020204" pitchFamily="34" charset="-122"/>
                <a:ea typeface="微软雅黑" panose="020B0503020204020204" pitchFamily="34" charset="-122"/>
              </a:rPr>
              <a:t>设</a:t>
            </a:r>
            <a:r>
              <a:rPr lang="en-US" altLang="zh-CN" sz="3200" dirty="0">
                <a:solidFill>
                  <a:srgbClr val="6AE7FF"/>
                </a:solidFill>
                <a:latin typeface="微软雅黑" panose="020B0503020204020204" pitchFamily="34" charset="-122"/>
                <a:ea typeface="微软雅黑" panose="020B0503020204020204" pitchFamily="34" charset="-122"/>
              </a:rPr>
              <a:t>A</a:t>
            </a:r>
            <a:r>
              <a:rPr lang="zh-CN" altLang="en-US" sz="3200" dirty="0">
                <a:solidFill>
                  <a:srgbClr val="6AE7FF"/>
                </a:solidFill>
                <a:latin typeface="微软雅黑" panose="020B0503020204020204" pitchFamily="34" charset="-122"/>
                <a:ea typeface="微软雅黑" panose="020B0503020204020204" pitchFamily="34" charset="-122"/>
              </a:rPr>
              <a:t>大臣的左右手分别为</a:t>
            </a:r>
            <a:r>
              <a:rPr lang="en-US" altLang="zh-CN" sz="3200" dirty="0" err="1">
                <a:solidFill>
                  <a:srgbClr val="6AE7FF"/>
                </a:solidFill>
                <a:latin typeface="微软雅黑" panose="020B0503020204020204" pitchFamily="34" charset="-122"/>
                <a:ea typeface="微软雅黑" panose="020B0503020204020204" pitchFamily="34" charset="-122"/>
              </a:rPr>
              <a:t>La,Ra</a:t>
            </a:r>
            <a:r>
              <a:rPr lang="en-US" altLang="zh-CN" sz="3200" dirty="0">
                <a:solidFill>
                  <a:srgbClr val="6AE7FF"/>
                </a:solidFill>
                <a:latin typeface="微软雅黑" panose="020B0503020204020204" pitchFamily="34" charset="-122"/>
                <a:ea typeface="微软雅黑" panose="020B0503020204020204" pitchFamily="34" charset="-122"/>
              </a:rPr>
              <a:t>,</a:t>
            </a:r>
            <a:r>
              <a:rPr lang="zh-CN" altLang="en-US" sz="3200" dirty="0">
                <a:solidFill>
                  <a:srgbClr val="6AE7FF"/>
                </a:solidFill>
                <a:latin typeface="微软雅黑" panose="020B0503020204020204" pitchFamily="34" charset="-122"/>
                <a:ea typeface="微软雅黑" panose="020B0503020204020204" pitchFamily="34" charset="-122"/>
              </a:rPr>
              <a:t>和</a:t>
            </a:r>
            <a:r>
              <a:rPr lang="en-US" altLang="zh-CN" sz="3200" dirty="0">
                <a:solidFill>
                  <a:srgbClr val="6AE7FF"/>
                </a:solidFill>
                <a:latin typeface="微软雅黑" panose="020B0503020204020204" pitchFamily="34" charset="-122"/>
                <a:ea typeface="微软雅黑" panose="020B0503020204020204" pitchFamily="34" charset="-122"/>
              </a:rPr>
              <a:t>B</a:t>
            </a:r>
            <a:r>
              <a:rPr lang="zh-CN" altLang="en-US" sz="3200" dirty="0">
                <a:solidFill>
                  <a:srgbClr val="6AE7FF"/>
                </a:solidFill>
                <a:latin typeface="微软雅黑" panose="020B0503020204020204" pitchFamily="34" charset="-122"/>
                <a:ea typeface="微软雅黑" panose="020B0503020204020204" pitchFamily="34" charset="-122"/>
              </a:rPr>
              <a:t>大臣左右手分别为</a:t>
            </a:r>
            <a:endParaRPr lang="en-US" altLang="zh-CN" sz="3200" dirty="0">
              <a:solidFill>
                <a:srgbClr val="6AE7FF"/>
              </a:solidFill>
              <a:latin typeface="微软雅黑" panose="020B0503020204020204" pitchFamily="34" charset="-122"/>
              <a:ea typeface="微软雅黑" panose="020B0503020204020204" pitchFamily="34" charset="-122"/>
            </a:endParaRPr>
          </a:p>
          <a:p>
            <a:r>
              <a:rPr lang="en-US" altLang="zh-CN" sz="3200" dirty="0" err="1">
                <a:solidFill>
                  <a:srgbClr val="6AE7FF"/>
                </a:solidFill>
                <a:latin typeface="微软雅黑" panose="020B0503020204020204" pitchFamily="34" charset="-122"/>
                <a:ea typeface="微软雅黑" panose="020B0503020204020204" pitchFamily="34" charset="-122"/>
              </a:rPr>
              <a:t>Lb,Rb</a:t>
            </a:r>
            <a:r>
              <a:rPr lang="zh-CN" altLang="en-US" sz="3200" dirty="0">
                <a:solidFill>
                  <a:srgbClr val="6AE7FF"/>
                </a:solidFill>
                <a:latin typeface="微软雅黑" panose="020B0503020204020204" pitchFamily="34" charset="-122"/>
                <a:ea typeface="微软雅黑" panose="020B0503020204020204" pitchFamily="34" charset="-122"/>
              </a:rPr>
              <a:t>，前面所有人的左手乘积为</a:t>
            </a:r>
            <a:r>
              <a:rPr lang="en-US" altLang="zh-CN" sz="3200" dirty="0">
                <a:solidFill>
                  <a:srgbClr val="6AE7FF"/>
                </a:solidFill>
                <a:latin typeface="微软雅黑" panose="020B0503020204020204" pitchFamily="34" charset="-122"/>
                <a:ea typeface="微软雅黑" panose="020B0503020204020204" pitchFamily="34" charset="-122"/>
              </a:rPr>
              <a:t>S</a:t>
            </a:r>
            <a:r>
              <a:rPr lang="zh-CN" altLang="en-US" sz="3200" dirty="0">
                <a:solidFill>
                  <a:srgbClr val="6AE7FF"/>
                </a:solidFill>
                <a:latin typeface="微软雅黑" panose="020B0503020204020204" pitchFamily="34" charset="-122"/>
                <a:ea typeface="微软雅黑" panose="020B0503020204020204" pitchFamily="34" charset="-122"/>
              </a:rPr>
              <a:t>，假设</a:t>
            </a:r>
            <a:r>
              <a:rPr lang="en-US" altLang="zh-CN" sz="3200" dirty="0">
                <a:solidFill>
                  <a:srgbClr val="6AE7FF"/>
                </a:solidFill>
                <a:latin typeface="微软雅黑" panose="020B0503020204020204" pitchFamily="34" charset="-122"/>
                <a:ea typeface="微软雅黑" panose="020B0503020204020204" pitchFamily="34" charset="-122"/>
              </a:rPr>
              <a:t>A</a:t>
            </a:r>
            <a:r>
              <a:rPr lang="zh-CN" altLang="en-US" sz="3200" dirty="0">
                <a:solidFill>
                  <a:srgbClr val="6AE7FF"/>
                </a:solidFill>
                <a:latin typeface="微软雅黑" panose="020B0503020204020204" pitchFamily="34" charset="-122"/>
                <a:ea typeface="微软雅黑" panose="020B0503020204020204" pitchFamily="34" charset="-122"/>
              </a:rPr>
              <a:t>在</a:t>
            </a:r>
            <a:r>
              <a:rPr lang="en-US" altLang="zh-CN" sz="3200" dirty="0">
                <a:solidFill>
                  <a:srgbClr val="6AE7FF"/>
                </a:solidFill>
                <a:latin typeface="微软雅黑" panose="020B0503020204020204" pitchFamily="34" charset="-122"/>
                <a:ea typeface="微软雅黑" panose="020B0503020204020204" pitchFamily="34" charset="-122"/>
              </a:rPr>
              <a:t>B</a:t>
            </a:r>
            <a:r>
              <a:rPr lang="zh-CN" altLang="en-US" sz="3200" dirty="0">
                <a:solidFill>
                  <a:srgbClr val="6AE7FF"/>
                </a:solidFill>
                <a:latin typeface="微软雅黑" panose="020B0503020204020204" pitchFamily="34" charset="-122"/>
                <a:ea typeface="微软雅黑" panose="020B0503020204020204" pitchFamily="34" charset="-122"/>
              </a:rPr>
              <a:t>前面比</a:t>
            </a:r>
            <a:r>
              <a:rPr lang="en-US" altLang="zh-CN" sz="3200" dirty="0">
                <a:solidFill>
                  <a:srgbClr val="6AE7FF"/>
                </a:solidFill>
                <a:latin typeface="微软雅黑" panose="020B0503020204020204" pitchFamily="34" charset="-122"/>
                <a:ea typeface="微软雅黑" panose="020B0503020204020204" pitchFamily="34" charset="-122"/>
              </a:rPr>
              <a:t>B</a:t>
            </a:r>
            <a:r>
              <a:rPr lang="zh-CN" altLang="en-US" sz="3200" dirty="0">
                <a:solidFill>
                  <a:srgbClr val="6AE7FF"/>
                </a:solidFill>
                <a:latin typeface="微软雅黑" panose="020B0503020204020204" pitchFamily="34" charset="-122"/>
                <a:ea typeface="微软雅黑" panose="020B0503020204020204" pitchFamily="34" charset="-122"/>
              </a:rPr>
              <a:t>在</a:t>
            </a:r>
            <a:r>
              <a:rPr lang="en-US" altLang="zh-CN" sz="3200" dirty="0">
                <a:solidFill>
                  <a:srgbClr val="6AE7FF"/>
                </a:solidFill>
                <a:latin typeface="微软雅黑" panose="020B0503020204020204" pitchFamily="34" charset="-122"/>
                <a:ea typeface="微软雅黑" panose="020B0503020204020204" pitchFamily="34" charset="-122"/>
              </a:rPr>
              <a:t>A</a:t>
            </a:r>
          </a:p>
          <a:p>
            <a:r>
              <a:rPr lang="zh-CN" altLang="en-US" sz="3200" dirty="0">
                <a:solidFill>
                  <a:srgbClr val="6AE7FF"/>
                </a:solidFill>
                <a:latin typeface="微软雅黑" panose="020B0503020204020204" pitchFamily="34" charset="-122"/>
                <a:ea typeface="微软雅黑" panose="020B0503020204020204" pitchFamily="34" charset="-122"/>
              </a:rPr>
              <a:t>前面更优。</a:t>
            </a:r>
            <a:endParaRPr lang="zh-CN" altLang="en-US" sz="3200" dirty="0">
              <a:solidFill>
                <a:srgbClr val="6AE7FF"/>
              </a:solidFill>
              <a:latin typeface="华文新魏" panose="02010800040101010101" pitchFamily="2" charset="-122"/>
              <a:ea typeface="华文新魏" panose="02010800040101010101" pitchFamily="2" charset="-122"/>
            </a:endParaRPr>
          </a:p>
        </p:txBody>
      </p:sp>
      <p:sp>
        <p:nvSpPr>
          <p:cNvPr id="3" name="文本框 2">
            <a:extLst>
              <a:ext uri="{FF2B5EF4-FFF2-40B4-BE49-F238E27FC236}">
                <a16:creationId xmlns:a16="http://schemas.microsoft.com/office/drawing/2014/main" id="{98256FD0-923E-4C2B-9965-B05A66C5212F}"/>
              </a:ext>
            </a:extLst>
          </p:cNvPr>
          <p:cNvSpPr txBox="1"/>
          <p:nvPr/>
        </p:nvSpPr>
        <p:spPr>
          <a:xfrm>
            <a:off x="925353" y="871491"/>
            <a:ext cx="9315371" cy="2000548"/>
          </a:xfrm>
          <a:prstGeom prst="rect">
            <a:avLst/>
          </a:prstGeom>
          <a:noFill/>
        </p:spPr>
        <p:txBody>
          <a:bodyPr wrap="none" rtlCol="0">
            <a:spAutoFit/>
          </a:bodyPr>
          <a:lstStyle/>
          <a:p>
            <a:r>
              <a:rPr lang="zh-CN" altLang="en-US" sz="6000" dirty="0">
                <a:solidFill>
                  <a:srgbClr val="6AE7FF"/>
                </a:solidFill>
                <a:latin typeface="华文新魏" panose="02010800040101010101" pitchFamily="2" charset="-122"/>
                <a:ea typeface="华文新魏" panose="02010800040101010101" pitchFamily="2" charset="-122"/>
              </a:rPr>
              <a:t>结论：</a:t>
            </a:r>
            <a:endParaRPr lang="en-US" altLang="zh-CN" sz="6000" dirty="0">
              <a:solidFill>
                <a:srgbClr val="6AE7FF"/>
              </a:solidFill>
              <a:latin typeface="华文新魏" panose="02010800040101010101" pitchFamily="2" charset="-122"/>
              <a:ea typeface="华文新魏" panose="02010800040101010101" pitchFamily="2" charset="-122"/>
            </a:endParaRPr>
          </a:p>
          <a:p>
            <a:pPr lvl="2"/>
            <a:r>
              <a:rPr lang="zh-CN" altLang="en-US" sz="3200" dirty="0">
                <a:solidFill>
                  <a:srgbClr val="6AE7FF"/>
                </a:solidFill>
                <a:latin typeface="微软雅黑" panose="020B0503020204020204" pitchFamily="34" charset="-122"/>
                <a:ea typeface="微软雅黑" panose="020B0503020204020204" pitchFamily="34" charset="-122"/>
              </a:rPr>
              <a:t>按照每个大臣左右手的乘积从小到大排序，就</a:t>
            </a:r>
            <a:endParaRPr lang="en-US" altLang="zh-CN" sz="3200" dirty="0">
              <a:solidFill>
                <a:srgbClr val="6AE7FF"/>
              </a:solidFill>
              <a:latin typeface="微软雅黑" panose="020B0503020204020204" pitchFamily="34" charset="-122"/>
              <a:ea typeface="微软雅黑" panose="020B0503020204020204" pitchFamily="34" charset="-122"/>
            </a:endParaRPr>
          </a:p>
          <a:p>
            <a:pPr lvl="2"/>
            <a:r>
              <a:rPr lang="zh-CN" altLang="en-US" sz="3200" dirty="0">
                <a:solidFill>
                  <a:srgbClr val="6AE7FF"/>
                </a:solidFill>
                <a:latin typeface="微软雅黑" panose="020B0503020204020204" pitchFamily="34" charset="-122"/>
                <a:ea typeface="微软雅黑" panose="020B0503020204020204" pitchFamily="34" charset="-122"/>
              </a:rPr>
              <a:t>是最优的排队方案。</a:t>
            </a:r>
          </a:p>
        </p:txBody>
      </p:sp>
    </p:spTree>
    <p:extLst>
      <p:ext uri="{BB962C8B-B14F-4D97-AF65-F5344CB8AC3E}">
        <p14:creationId xmlns:p14="http://schemas.microsoft.com/office/powerpoint/2010/main" val="922687407"/>
      </p:ext>
    </p:extLst>
  </p:cSld>
  <p:clrMapOvr>
    <a:masterClrMapping/>
  </p:clrMapOvr>
  <p:transition spd="med" advClick="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251D3F3-9CDC-422D-A1DB-7C7B094112CF}"/>
              </a:ext>
            </a:extLst>
          </p:cNvPr>
          <p:cNvSpPr txBox="1">
            <a:spLocks/>
          </p:cNvSpPr>
          <p:nvPr/>
        </p:nvSpPr>
        <p:spPr>
          <a:xfrm>
            <a:off x="872232" y="859536"/>
            <a:ext cx="10131425" cy="19385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dirty="0">
                <a:solidFill>
                  <a:srgbClr val="6AE7FF"/>
                </a:solidFill>
                <a:latin typeface="微软雅黑" panose="020B0503020204020204" pitchFamily="34" charset="-122"/>
                <a:ea typeface="微软雅黑" panose="020B0503020204020204" pitchFamily="34" charset="-122"/>
              </a:rPr>
              <a:t>A</a:t>
            </a:r>
            <a:r>
              <a:rPr lang="zh-CN" altLang="en-US" dirty="0">
                <a:solidFill>
                  <a:srgbClr val="6AE7FF"/>
                </a:solidFill>
                <a:latin typeface="微软雅黑" panose="020B0503020204020204" pitchFamily="34" charset="-122"/>
                <a:ea typeface="微软雅黑" panose="020B0503020204020204" pitchFamily="34" charset="-122"/>
              </a:rPr>
              <a:t>在</a:t>
            </a:r>
            <a:r>
              <a:rPr lang="en-US" altLang="zh-CN" dirty="0">
                <a:solidFill>
                  <a:srgbClr val="6AE7FF"/>
                </a:solidFill>
                <a:latin typeface="微软雅黑" panose="020B0503020204020204" pitchFamily="34" charset="-122"/>
                <a:ea typeface="微软雅黑" panose="020B0503020204020204" pitchFamily="34" charset="-122"/>
              </a:rPr>
              <a:t>B</a:t>
            </a:r>
            <a:r>
              <a:rPr lang="zh-CN" altLang="en-US" dirty="0">
                <a:solidFill>
                  <a:srgbClr val="6AE7FF"/>
                </a:solidFill>
                <a:latin typeface="微软雅黑" panose="020B0503020204020204" pitchFamily="34" charset="-122"/>
                <a:ea typeface="微软雅黑" panose="020B0503020204020204" pitchFamily="34" charset="-122"/>
              </a:rPr>
              <a:t>前面：</a:t>
            </a:r>
            <a:endParaRPr lang="en-US" altLang="zh-CN" dirty="0">
              <a:solidFill>
                <a:srgbClr val="6AE7FF"/>
              </a:solidFill>
              <a:latin typeface="微软雅黑" panose="020B0503020204020204" pitchFamily="34" charset="-122"/>
              <a:ea typeface="微软雅黑" panose="020B0503020204020204" pitchFamily="34" charset="-122"/>
            </a:endParaRPr>
          </a:p>
          <a:p>
            <a:pPr marL="457200" lvl="1" indent="0">
              <a:lnSpc>
                <a:spcPct val="150000"/>
              </a:lnSpc>
              <a:buNone/>
            </a:pPr>
            <a:r>
              <a:rPr lang="en-US" altLang="zh-CN" dirty="0">
                <a:solidFill>
                  <a:srgbClr val="6AE7FF"/>
                </a:solidFill>
                <a:latin typeface="微软雅黑" panose="020B0503020204020204" pitchFamily="34" charset="-122"/>
                <a:ea typeface="微软雅黑" panose="020B0503020204020204" pitchFamily="34" charset="-122"/>
              </a:rPr>
              <a:t>A</a:t>
            </a:r>
            <a:r>
              <a:rPr lang="zh-CN" altLang="en-US" dirty="0">
                <a:solidFill>
                  <a:srgbClr val="6AE7FF"/>
                </a:solidFill>
                <a:latin typeface="微软雅黑" panose="020B0503020204020204" pitchFamily="34" charset="-122"/>
                <a:ea typeface="微软雅黑" panose="020B0503020204020204" pitchFamily="34" charset="-122"/>
              </a:rPr>
              <a:t>大臣所获奖赏：</a:t>
            </a:r>
            <a:r>
              <a:rPr lang="en-US" altLang="zh-CN" dirty="0">
                <a:solidFill>
                  <a:srgbClr val="6AE7FF"/>
                </a:solidFill>
                <a:latin typeface="微软雅黑" panose="020B0503020204020204" pitchFamily="34" charset="-122"/>
                <a:ea typeface="微软雅黑" panose="020B0503020204020204" pitchFamily="34" charset="-122"/>
              </a:rPr>
              <a:t> S/Ra</a:t>
            </a:r>
          </a:p>
          <a:p>
            <a:pPr marL="457200" lvl="1" indent="0">
              <a:lnSpc>
                <a:spcPct val="150000"/>
              </a:lnSpc>
              <a:buNone/>
            </a:pPr>
            <a:r>
              <a:rPr lang="en-US" altLang="zh-CN" dirty="0">
                <a:solidFill>
                  <a:srgbClr val="6AE7FF"/>
                </a:solidFill>
                <a:latin typeface="微软雅黑" panose="020B0503020204020204" pitchFamily="34" charset="-122"/>
                <a:ea typeface="微软雅黑" panose="020B0503020204020204" pitchFamily="34" charset="-122"/>
              </a:rPr>
              <a:t>B</a:t>
            </a:r>
            <a:r>
              <a:rPr lang="zh-CN" altLang="en-US" dirty="0">
                <a:solidFill>
                  <a:srgbClr val="6AE7FF"/>
                </a:solidFill>
                <a:latin typeface="微软雅黑" panose="020B0503020204020204" pitchFamily="34" charset="-122"/>
                <a:ea typeface="微软雅黑" panose="020B0503020204020204" pitchFamily="34" charset="-122"/>
              </a:rPr>
              <a:t>大臣所获奖赏：</a:t>
            </a:r>
            <a:r>
              <a:rPr lang="en-US" altLang="zh-CN" dirty="0">
                <a:solidFill>
                  <a:srgbClr val="6AE7FF"/>
                </a:solidFill>
                <a:latin typeface="微软雅黑" panose="020B0503020204020204" pitchFamily="34" charset="-122"/>
                <a:ea typeface="微软雅黑" panose="020B0503020204020204" pitchFamily="34" charset="-122"/>
              </a:rPr>
              <a:t>S</a:t>
            </a:r>
            <a:r>
              <a:rPr lang="zh-CN" altLang="en-US" dirty="0">
                <a:solidFill>
                  <a:srgbClr val="6AE7FF"/>
                </a:solidFill>
                <a:latin typeface="微软雅黑" panose="020B0503020204020204" pitchFamily="34" charset="-122"/>
                <a:ea typeface="微软雅黑" panose="020B0503020204020204" pitchFamily="34" charset="-122"/>
              </a:rPr>
              <a:t>*</a:t>
            </a:r>
            <a:r>
              <a:rPr lang="en-US" altLang="zh-CN" dirty="0">
                <a:solidFill>
                  <a:srgbClr val="6AE7FF"/>
                </a:solidFill>
                <a:latin typeface="微软雅黑" panose="020B0503020204020204" pitchFamily="34" charset="-122"/>
                <a:ea typeface="微软雅黑" panose="020B0503020204020204" pitchFamily="34" charset="-122"/>
              </a:rPr>
              <a:t>La/</a:t>
            </a:r>
            <a:r>
              <a:rPr lang="en-US" altLang="zh-CN" dirty="0" err="1">
                <a:solidFill>
                  <a:srgbClr val="6AE7FF"/>
                </a:solidFill>
                <a:latin typeface="微软雅黑" panose="020B0503020204020204" pitchFamily="34" charset="-122"/>
                <a:ea typeface="微软雅黑" panose="020B0503020204020204" pitchFamily="34" charset="-122"/>
              </a:rPr>
              <a:t>Rb</a:t>
            </a:r>
            <a:endParaRPr lang="en-US" altLang="zh-CN" dirty="0">
              <a:solidFill>
                <a:srgbClr val="6AE7FF"/>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ACAD2F65-7BE0-444B-9138-6AAD961AD878}"/>
              </a:ext>
            </a:extLst>
          </p:cNvPr>
          <p:cNvSpPr txBox="1"/>
          <p:nvPr/>
        </p:nvSpPr>
        <p:spPr>
          <a:xfrm>
            <a:off x="0" y="5321810"/>
            <a:ext cx="10475945" cy="1107996"/>
          </a:xfrm>
          <a:prstGeom prst="rect">
            <a:avLst/>
          </a:prstGeom>
          <a:noFill/>
        </p:spPr>
        <p:txBody>
          <a:bodyPr wrap="none" rtlCol="0">
            <a:spAutoFit/>
          </a:bodyPr>
          <a:lstStyle/>
          <a:p>
            <a:pPr>
              <a:lnSpc>
                <a:spcPct val="150000"/>
              </a:lnSpc>
            </a:pPr>
            <a:r>
              <a:rPr lang="en-US" altLang="zh-CN" dirty="0">
                <a:solidFill>
                  <a:srgbClr val="6AE7FF"/>
                </a:solidFill>
                <a:latin typeface="微软雅黑" panose="020B0503020204020204" pitchFamily="34" charset="-122"/>
                <a:ea typeface="微软雅黑" panose="020B0503020204020204" pitchFamily="34" charset="-122"/>
              </a:rPr>
              <a:t>	</a:t>
            </a:r>
            <a:r>
              <a:rPr lang="zh-CN" altLang="en-US" sz="3200" dirty="0">
                <a:solidFill>
                  <a:srgbClr val="6AE7FF"/>
                </a:solidFill>
                <a:latin typeface="微软雅黑" panose="020B0503020204020204" pitchFamily="34" charset="-122"/>
                <a:ea typeface="微软雅黑" panose="020B0503020204020204" pitchFamily="34" charset="-122"/>
              </a:rPr>
              <a:t>即：</a:t>
            </a:r>
            <a:r>
              <a:rPr lang="en-US" altLang="zh-CN" sz="3200" dirty="0">
                <a:solidFill>
                  <a:srgbClr val="6AE7FF"/>
                </a:solidFill>
                <a:latin typeface="微软雅黑" panose="020B0503020204020204" pitchFamily="34" charset="-122"/>
                <a:ea typeface="微软雅黑" panose="020B0503020204020204" pitchFamily="34" charset="-122"/>
              </a:rPr>
              <a:t>max(S/Ra</a:t>
            </a:r>
            <a:r>
              <a:rPr lang="zh-CN" altLang="en-US" sz="3200" dirty="0">
                <a:solidFill>
                  <a:srgbClr val="6AE7FF"/>
                </a:solidFill>
                <a:latin typeface="微软雅黑" panose="020B0503020204020204" pitchFamily="34" charset="-122"/>
                <a:ea typeface="微软雅黑" panose="020B0503020204020204" pitchFamily="34" charset="-122"/>
              </a:rPr>
              <a:t>，</a:t>
            </a:r>
            <a:r>
              <a:rPr lang="en-US" altLang="zh-CN" sz="3200" dirty="0">
                <a:solidFill>
                  <a:srgbClr val="6AE7FF"/>
                </a:solidFill>
                <a:latin typeface="微软雅黑" panose="020B0503020204020204" pitchFamily="34" charset="-122"/>
                <a:ea typeface="微软雅黑" panose="020B0503020204020204" pitchFamily="34" charset="-122"/>
              </a:rPr>
              <a:t>S*La/</a:t>
            </a:r>
            <a:r>
              <a:rPr lang="en-US" altLang="zh-CN" sz="3200" dirty="0" err="1">
                <a:solidFill>
                  <a:srgbClr val="6AE7FF"/>
                </a:solidFill>
                <a:latin typeface="微软雅黑" panose="020B0503020204020204" pitchFamily="34" charset="-122"/>
                <a:ea typeface="微软雅黑" panose="020B0503020204020204" pitchFamily="34" charset="-122"/>
              </a:rPr>
              <a:t>Rb</a:t>
            </a:r>
            <a:r>
              <a:rPr lang="en-US" altLang="zh-CN" sz="3200" dirty="0">
                <a:solidFill>
                  <a:srgbClr val="6AE7FF"/>
                </a:solidFill>
                <a:latin typeface="微软雅黑" panose="020B0503020204020204" pitchFamily="34" charset="-122"/>
                <a:ea typeface="微软雅黑" panose="020B0503020204020204" pitchFamily="34" charset="-122"/>
              </a:rPr>
              <a:t>) &lt; max(S/</a:t>
            </a:r>
            <a:r>
              <a:rPr lang="en-US" altLang="zh-CN" sz="3200" dirty="0" err="1">
                <a:solidFill>
                  <a:srgbClr val="6AE7FF"/>
                </a:solidFill>
                <a:latin typeface="微软雅黑" panose="020B0503020204020204" pitchFamily="34" charset="-122"/>
                <a:ea typeface="微软雅黑" panose="020B0503020204020204" pitchFamily="34" charset="-122"/>
              </a:rPr>
              <a:t>Rb</a:t>
            </a:r>
            <a:r>
              <a:rPr lang="zh-CN" altLang="en-US" sz="3200" dirty="0">
                <a:solidFill>
                  <a:srgbClr val="6AE7FF"/>
                </a:solidFill>
                <a:latin typeface="微软雅黑" panose="020B0503020204020204" pitchFamily="34" charset="-122"/>
                <a:ea typeface="微软雅黑" panose="020B0503020204020204" pitchFamily="34" charset="-122"/>
              </a:rPr>
              <a:t>，</a:t>
            </a:r>
            <a:r>
              <a:rPr lang="en-US" altLang="zh-CN" sz="3200" dirty="0">
                <a:solidFill>
                  <a:srgbClr val="6AE7FF"/>
                </a:solidFill>
                <a:latin typeface="微软雅黑" panose="020B0503020204020204" pitchFamily="34" charset="-122"/>
                <a:ea typeface="微软雅黑" panose="020B0503020204020204" pitchFamily="34" charset="-122"/>
              </a:rPr>
              <a:t>S*</a:t>
            </a:r>
            <a:r>
              <a:rPr lang="en-US" altLang="zh-CN" sz="3200" dirty="0" err="1">
                <a:solidFill>
                  <a:srgbClr val="6AE7FF"/>
                </a:solidFill>
                <a:latin typeface="微软雅黑" panose="020B0503020204020204" pitchFamily="34" charset="-122"/>
                <a:ea typeface="微软雅黑" panose="020B0503020204020204" pitchFamily="34" charset="-122"/>
              </a:rPr>
              <a:t>Lb</a:t>
            </a:r>
            <a:r>
              <a:rPr lang="en-US" altLang="zh-CN" sz="3200" dirty="0">
                <a:solidFill>
                  <a:srgbClr val="6AE7FF"/>
                </a:solidFill>
                <a:latin typeface="微软雅黑" panose="020B0503020204020204" pitchFamily="34" charset="-122"/>
                <a:ea typeface="微软雅黑" panose="020B0503020204020204" pitchFamily="34" charset="-122"/>
              </a:rPr>
              <a:t>/Ra)</a:t>
            </a:r>
          </a:p>
          <a:p>
            <a:endParaRPr lang="zh-CN" altLang="en-US" dirty="0"/>
          </a:p>
        </p:txBody>
      </p:sp>
      <p:sp>
        <p:nvSpPr>
          <p:cNvPr id="5" name="内容占位符 2">
            <a:extLst>
              <a:ext uri="{FF2B5EF4-FFF2-40B4-BE49-F238E27FC236}">
                <a16:creationId xmlns:a16="http://schemas.microsoft.com/office/drawing/2014/main" id="{7AE95D18-412C-44A5-A514-0E85129695DC}"/>
              </a:ext>
            </a:extLst>
          </p:cNvPr>
          <p:cNvSpPr txBox="1">
            <a:spLocks/>
          </p:cNvSpPr>
          <p:nvPr/>
        </p:nvSpPr>
        <p:spPr>
          <a:xfrm>
            <a:off x="872232" y="3090673"/>
            <a:ext cx="10131425" cy="19385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dirty="0">
                <a:solidFill>
                  <a:srgbClr val="6AE7FF"/>
                </a:solidFill>
                <a:latin typeface="微软雅黑" panose="020B0503020204020204" pitchFamily="34" charset="-122"/>
                <a:ea typeface="微软雅黑" panose="020B0503020204020204" pitchFamily="34" charset="-122"/>
              </a:rPr>
              <a:t>B</a:t>
            </a:r>
            <a:r>
              <a:rPr lang="zh-CN" altLang="en-US" dirty="0">
                <a:solidFill>
                  <a:srgbClr val="6AE7FF"/>
                </a:solidFill>
                <a:latin typeface="微软雅黑" panose="020B0503020204020204" pitchFamily="34" charset="-122"/>
                <a:ea typeface="微软雅黑" panose="020B0503020204020204" pitchFamily="34" charset="-122"/>
              </a:rPr>
              <a:t>在</a:t>
            </a:r>
            <a:r>
              <a:rPr lang="en-US" altLang="zh-CN" dirty="0">
                <a:solidFill>
                  <a:srgbClr val="6AE7FF"/>
                </a:solidFill>
                <a:latin typeface="微软雅黑" panose="020B0503020204020204" pitchFamily="34" charset="-122"/>
                <a:ea typeface="微软雅黑" panose="020B0503020204020204" pitchFamily="34" charset="-122"/>
              </a:rPr>
              <a:t>A</a:t>
            </a:r>
            <a:r>
              <a:rPr lang="zh-CN" altLang="en-US" dirty="0">
                <a:solidFill>
                  <a:srgbClr val="6AE7FF"/>
                </a:solidFill>
                <a:latin typeface="微软雅黑" panose="020B0503020204020204" pitchFamily="34" charset="-122"/>
                <a:ea typeface="微软雅黑" panose="020B0503020204020204" pitchFamily="34" charset="-122"/>
              </a:rPr>
              <a:t>前面：</a:t>
            </a:r>
            <a:endParaRPr lang="en-US" altLang="zh-CN" dirty="0">
              <a:solidFill>
                <a:srgbClr val="6AE7FF"/>
              </a:solidFill>
              <a:latin typeface="微软雅黑" panose="020B0503020204020204" pitchFamily="34" charset="-122"/>
              <a:ea typeface="微软雅黑" panose="020B0503020204020204" pitchFamily="34" charset="-122"/>
            </a:endParaRPr>
          </a:p>
          <a:p>
            <a:pPr marL="457200" lvl="1" indent="0">
              <a:lnSpc>
                <a:spcPct val="150000"/>
              </a:lnSpc>
              <a:buNone/>
            </a:pPr>
            <a:r>
              <a:rPr lang="en-US" altLang="zh-CN" dirty="0">
                <a:solidFill>
                  <a:srgbClr val="6AE7FF"/>
                </a:solidFill>
                <a:latin typeface="微软雅黑" panose="020B0503020204020204" pitchFamily="34" charset="-122"/>
                <a:ea typeface="微软雅黑" panose="020B0503020204020204" pitchFamily="34" charset="-122"/>
              </a:rPr>
              <a:t>A</a:t>
            </a:r>
            <a:r>
              <a:rPr lang="zh-CN" altLang="en-US" dirty="0">
                <a:solidFill>
                  <a:srgbClr val="6AE7FF"/>
                </a:solidFill>
                <a:latin typeface="微软雅黑" panose="020B0503020204020204" pitchFamily="34" charset="-122"/>
                <a:ea typeface="微软雅黑" panose="020B0503020204020204" pitchFamily="34" charset="-122"/>
              </a:rPr>
              <a:t>大臣所获奖赏：</a:t>
            </a:r>
            <a:r>
              <a:rPr lang="en-US" altLang="zh-CN" dirty="0">
                <a:solidFill>
                  <a:srgbClr val="6AE7FF"/>
                </a:solidFill>
                <a:latin typeface="微软雅黑" panose="020B0503020204020204" pitchFamily="34" charset="-122"/>
                <a:ea typeface="微软雅黑" panose="020B0503020204020204" pitchFamily="34" charset="-122"/>
              </a:rPr>
              <a:t> S*</a:t>
            </a:r>
            <a:r>
              <a:rPr lang="en-US" altLang="zh-CN" dirty="0" err="1">
                <a:solidFill>
                  <a:srgbClr val="6AE7FF"/>
                </a:solidFill>
                <a:latin typeface="微软雅黑" panose="020B0503020204020204" pitchFamily="34" charset="-122"/>
                <a:ea typeface="微软雅黑" panose="020B0503020204020204" pitchFamily="34" charset="-122"/>
              </a:rPr>
              <a:t>Lb</a:t>
            </a:r>
            <a:r>
              <a:rPr lang="en-US" altLang="zh-CN" dirty="0">
                <a:solidFill>
                  <a:srgbClr val="6AE7FF"/>
                </a:solidFill>
                <a:latin typeface="微软雅黑" panose="020B0503020204020204" pitchFamily="34" charset="-122"/>
                <a:ea typeface="微软雅黑" panose="020B0503020204020204" pitchFamily="34" charset="-122"/>
              </a:rPr>
              <a:t>/Ra</a:t>
            </a:r>
          </a:p>
          <a:p>
            <a:pPr marL="457200" lvl="1" indent="0">
              <a:lnSpc>
                <a:spcPct val="150000"/>
              </a:lnSpc>
              <a:buNone/>
            </a:pPr>
            <a:r>
              <a:rPr lang="en-US" altLang="zh-CN" dirty="0">
                <a:solidFill>
                  <a:srgbClr val="6AE7FF"/>
                </a:solidFill>
                <a:latin typeface="微软雅黑" panose="020B0503020204020204" pitchFamily="34" charset="-122"/>
                <a:ea typeface="微软雅黑" panose="020B0503020204020204" pitchFamily="34" charset="-122"/>
              </a:rPr>
              <a:t>B</a:t>
            </a:r>
            <a:r>
              <a:rPr lang="zh-CN" altLang="en-US" dirty="0">
                <a:solidFill>
                  <a:srgbClr val="6AE7FF"/>
                </a:solidFill>
                <a:latin typeface="微软雅黑" panose="020B0503020204020204" pitchFamily="34" charset="-122"/>
                <a:ea typeface="微软雅黑" panose="020B0503020204020204" pitchFamily="34" charset="-122"/>
              </a:rPr>
              <a:t>大臣所获奖赏：</a:t>
            </a:r>
            <a:r>
              <a:rPr lang="en-US" altLang="zh-CN" dirty="0">
                <a:solidFill>
                  <a:srgbClr val="6AE7FF"/>
                </a:solidFill>
                <a:latin typeface="微软雅黑" panose="020B0503020204020204" pitchFamily="34" charset="-122"/>
                <a:ea typeface="微软雅黑" panose="020B0503020204020204" pitchFamily="34" charset="-122"/>
              </a:rPr>
              <a:t>S/</a:t>
            </a:r>
            <a:r>
              <a:rPr lang="en-US" altLang="zh-CN" dirty="0" err="1">
                <a:solidFill>
                  <a:srgbClr val="6AE7FF"/>
                </a:solidFill>
                <a:latin typeface="微软雅黑" panose="020B0503020204020204" pitchFamily="34" charset="-122"/>
                <a:ea typeface="微软雅黑" panose="020B0503020204020204" pitchFamily="34" charset="-122"/>
              </a:rPr>
              <a:t>Rb</a:t>
            </a:r>
            <a:endParaRPr lang="en-US" altLang="zh-CN" dirty="0">
              <a:solidFill>
                <a:srgbClr val="6AE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170459"/>
      </p:ext>
    </p:extLst>
  </p:cSld>
  <p:clrMapOvr>
    <a:masterClrMapping/>
  </p:clrMapOvr>
  <p:transition spd="med" advClick="0">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D2F65-7BE0-444B-9138-6AAD961AD878}"/>
              </a:ext>
            </a:extLst>
          </p:cNvPr>
          <p:cNvSpPr txBox="1"/>
          <p:nvPr/>
        </p:nvSpPr>
        <p:spPr>
          <a:xfrm>
            <a:off x="502920" y="1380746"/>
            <a:ext cx="9655207" cy="1107996"/>
          </a:xfrm>
          <a:prstGeom prst="rect">
            <a:avLst/>
          </a:prstGeom>
          <a:noFill/>
        </p:spPr>
        <p:txBody>
          <a:bodyPr wrap="none" rtlCol="0">
            <a:spAutoFit/>
          </a:bodyPr>
          <a:lstStyle/>
          <a:p>
            <a:pPr>
              <a:lnSpc>
                <a:spcPct val="150000"/>
              </a:lnSpc>
            </a:pPr>
            <a:r>
              <a:rPr lang="en-US" altLang="zh-CN" dirty="0">
                <a:solidFill>
                  <a:srgbClr val="6AE7FF"/>
                </a:solidFill>
                <a:latin typeface="微软雅黑" panose="020B0503020204020204" pitchFamily="34" charset="-122"/>
                <a:ea typeface="微软雅黑" panose="020B0503020204020204" pitchFamily="34" charset="-122"/>
              </a:rPr>
              <a:t>	</a:t>
            </a:r>
            <a:r>
              <a:rPr lang="en-US" altLang="zh-CN" sz="3200" dirty="0">
                <a:solidFill>
                  <a:srgbClr val="6AE7FF"/>
                </a:solidFill>
                <a:latin typeface="微软雅黑" panose="020B0503020204020204" pitchFamily="34" charset="-122"/>
                <a:ea typeface="微软雅黑" panose="020B0503020204020204" pitchFamily="34" charset="-122"/>
              </a:rPr>
              <a:t>max(S/Ra</a:t>
            </a:r>
            <a:r>
              <a:rPr lang="zh-CN" altLang="en-US" sz="3200" dirty="0">
                <a:solidFill>
                  <a:srgbClr val="6AE7FF"/>
                </a:solidFill>
                <a:latin typeface="微软雅黑" panose="020B0503020204020204" pitchFamily="34" charset="-122"/>
                <a:ea typeface="微软雅黑" panose="020B0503020204020204" pitchFamily="34" charset="-122"/>
              </a:rPr>
              <a:t>，</a:t>
            </a:r>
            <a:r>
              <a:rPr lang="en-US" altLang="zh-CN" sz="3200" dirty="0">
                <a:solidFill>
                  <a:srgbClr val="6AE7FF"/>
                </a:solidFill>
                <a:latin typeface="微软雅黑" panose="020B0503020204020204" pitchFamily="34" charset="-122"/>
                <a:ea typeface="微软雅黑" panose="020B0503020204020204" pitchFamily="34" charset="-122"/>
              </a:rPr>
              <a:t>S*La/</a:t>
            </a:r>
            <a:r>
              <a:rPr lang="en-US" altLang="zh-CN" sz="3200" dirty="0" err="1">
                <a:solidFill>
                  <a:srgbClr val="6AE7FF"/>
                </a:solidFill>
                <a:latin typeface="微软雅黑" panose="020B0503020204020204" pitchFamily="34" charset="-122"/>
                <a:ea typeface="微软雅黑" panose="020B0503020204020204" pitchFamily="34" charset="-122"/>
              </a:rPr>
              <a:t>Rb</a:t>
            </a:r>
            <a:r>
              <a:rPr lang="en-US" altLang="zh-CN" sz="3200" dirty="0">
                <a:solidFill>
                  <a:srgbClr val="6AE7FF"/>
                </a:solidFill>
                <a:latin typeface="微软雅黑" panose="020B0503020204020204" pitchFamily="34" charset="-122"/>
                <a:ea typeface="微软雅黑" panose="020B0503020204020204" pitchFamily="34" charset="-122"/>
              </a:rPr>
              <a:t>) &lt; max(S/</a:t>
            </a:r>
            <a:r>
              <a:rPr lang="en-US" altLang="zh-CN" sz="3200" dirty="0" err="1">
                <a:solidFill>
                  <a:srgbClr val="6AE7FF"/>
                </a:solidFill>
                <a:latin typeface="微软雅黑" panose="020B0503020204020204" pitchFamily="34" charset="-122"/>
                <a:ea typeface="微软雅黑" panose="020B0503020204020204" pitchFamily="34" charset="-122"/>
              </a:rPr>
              <a:t>Rb</a:t>
            </a:r>
            <a:r>
              <a:rPr lang="zh-CN" altLang="en-US" sz="3200" dirty="0">
                <a:solidFill>
                  <a:srgbClr val="6AE7FF"/>
                </a:solidFill>
                <a:latin typeface="微软雅黑" panose="020B0503020204020204" pitchFamily="34" charset="-122"/>
                <a:ea typeface="微软雅黑" panose="020B0503020204020204" pitchFamily="34" charset="-122"/>
              </a:rPr>
              <a:t>，</a:t>
            </a:r>
            <a:r>
              <a:rPr lang="en-US" altLang="zh-CN" sz="3200" dirty="0">
                <a:solidFill>
                  <a:srgbClr val="6AE7FF"/>
                </a:solidFill>
                <a:latin typeface="微软雅黑" panose="020B0503020204020204" pitchFamily="34" charset="-122"/>
                <a:ea typeface="微软雅黑" panose="020B0503020204020204" pitchFamily="34" charset="-122"/>
              </a:rPr>
              <a:t>S*</a:t>
            </a:r>
            <a:r>
              <a:rPr lang="en-US" altLang="zh-CN" sz="3200" dirty="0" err="1">
                <a:solidFill>
                  <a:srgbClr val="6AE7FF"/>
                </a:solidFill>
                <a:latin typeface="微软雅黑" panose="020B0503020204020204" pitchFamily="34" charset="-122"/>
                <a:ea typeface="微软雅黑" panose="020B0503020204020204" pitchFamily="34" charset="-122"/>
              </a:rPr>
              <a:t>Lb</a:t>
            </a:r>
            <a:r>
              <a:rPr lang="en-US" altLang="zh-CN" sz="3200" dirty="0">
                <a:solidFill>
                  <a:srgbClr val="6AE7FF"/>
                </a:solidFill>
                <a:latin typeface="微软雅黑" panose="020B0503020204020204" pitchFamily="34" charset="-122"/>
                <a:ea typeface="微软雅黑" panose="020B0503020204020204" pitchFamily="34" charset="-122"/>
              </a:rPr>
              <a:t>/Ra)</a:t>
            </a:r>
          </a:p>
          <a:p>
            <a:endParaRPr lang="zh-CN" altLang="en-US" dirty="0"/>
          </a:p>
        </p:txBody>
      </p:sp>
      <p:sp>
        <p:nvSpPr>
          <p:cNvPr id="6" name="内容占位符 2">
            <a:extLst>
              <a:ext uri="{FF2B5EF4-FFF2-40B4-BE49-F238E27FC236}">
                <a16:creationId xmlns:a16="http://schemas.microsoft.com/office/drawing/2014/main" id="{76B4AA08-FA54-439F-A9D4-7D67E15C05A3}"/>
              </a:ext>
            </a:extLst>
          </p:cNvPr>
          <p:cNvSpPr txBox="1">
            <a:spLocks/>
          </p:cNvSpPr>
          <p:nvPr/>
        </p:nvSpPr>
        <p:spPr>
          <a:xfrm>
            <a:off x="1439160" y="2651760"/>
            <a:ext cx="10131425" cy="25968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solidFill>
                  <a:srgbClr val="6AE7FF"/>
                </a:solidFill>
                <a:latin typeface="微软雅黑" panose="020B0503020204020204" pitchFamily="34" charset="-122"/>
                <a:ea typeface="微软雅黑" panose="020B0503020204020204" pitchFamily="34" charset="-122"/>
              </a:rPr>
              <a:t>显然：</a:t>
            </a:r>
            <a:r>
              <a:rPr lang="en-US" altLang="zh-CN" dirty="0">
                <a:solidFill>
                  <a:srgbClr val="6AE7FF"/>
                </a:solidFill>
                <a:latin typeface="微软雅黑" panose="020B0503020204020204" pitchFamily="34" charset="-122"/>
                <a:ea typeface="微软雅黑" panose="020B0503020204020204" pitchFamily="34" charset="-122"/>
              </a:rPr>
              <a:t> S/Ra &lt; S*</a:t>
            </a:r>
            <a:r>
              <a:rPr lang="en-US" altLang="zh-CN" dirty="0" err="1">
                <a:solidFill>
                  <a:srgbClr val="6AE7FF"/>
                </a:solidFill>
                <a:latin typeface="微软雅黑" panose="020B0503020204020204" pitchFamily="34" charset="-122"/>
                <a:ea typeface="微软雅黑" panose="020B0503020204020204" pitchFamily="34" charset="-122"/>
              </a:rPr>
              <a:t>Lb</a:t>
            </a:r>
            <a:r>
              <a:rPr lang="en-US" altLang="zh-CN" dirty="0">
                <a:solidFill>
                  <a:srgbClr val="6AE7FF"/>
                </a:solidFill>
                <a:latin typeface="微软雅黑" panose="020B0503020204020204" pitchFamily="34" charset="-122"/>
                <a:ea typeface="微软雅黑" panose="020B0503020204020204" pitchFamily="34" charset="-122"/>
              </a:rPr>
              <a:t>/Ra</a:t>
            </a:r>
            <a:r>
              <a:rPr lang="zh-CN" altLang="en-US" dirty="0">
                <a:solidFill>
                  <a:srgbClr val="6AE7FF"/>
                </a:solidFill>
                <a:latin typeface="微软雅黑" panose="020B0503020204020204" pitchFamily="34" charset="-122"/>
                <a:ea typeface="微软雅黑" panose="020B0503020204020204" pitchFamily="34" charset="-122"/>
              </a:rPr>
              <a:t>，</a:t>
            </a:r>
            <a:r>
              <a:rPr lang="en-US" altLang="zh-CN" dirty="0">
                <a:solidFill>
                  <a:srgbClr val="6AE7FF"/>
                </a:solidFill>
                <a:latin typeface="微软雅黑" panose="020B0503020204020204" pitchFamily="34" charset="-122"/>
                <a:ea typeface="微软雅黑" panose="020B0503020204020204" pitchFamily="34" charset="-122"/>
              </a:rPr>
              <a:t> S*La/</a:t>
            </a:r>
            <a:r>
              <a:rPr lang="en-US" altLang="zh-CN" dirty="0" err="1">
                <a:solidFill>
                  <a:srgbClr val="6AE7FF"/>
                </a:solidFill>
                <a:latin typeface="微软雅黑" panose="020B0503020204020204" pitchFamily="34" charset="-122"/>
                <a:ea typeface="微软雅黑" panose="020B0503020204020204" pitchFamily="34" charset="-122"/>
              </a:rPr>
              <a:t>Rb</a:t>
            </a:r>
            <a:r>
              <a:rPr lang="en-US" altLang="zh-CN" dirty="0">
                <a:solidFill>
                  <a:srgbClr val="6AE7FF"/>
                </a:solidFill>
                <a:latin typeface="微软雅黑" panose="020B0503020204020204" pitchFamily="34" charset="-122"/>
                <a:ea typeface="微软雅黑" panose="020B0503020204020204" pitchFamily="34" charset="-122"/>
              </a:rPr>
              <a:t> &gt; S/</a:t>
            </a:r>
            <a:r>
              <a:rPr lang="en-US" altLang="zh-CN" dirty="0" err="1">
                <a:solidFill>
                  <a:srgbClr val="6AE7FF"/>
                </a:solidFill>
                <a:latin typeface="微软雅黑" panose="020B0503020204020204" pitchFamily="34" charset="-122"/>
                <a:ea typeface="微软雅黑" panose="020B0503020204020204" pitchFamily="34" charset="-122"/>
              </a:rPr>
              <a:t>Rb</a:t>
            </a:r>
            <a:endParaRPr lang="en-US" altLang="zh-CN" dirty="0">
              <a:solidFill>
                <a:srgbClr val="6AE7FF"/>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dirty="0">
                <a:solidFill>
                  <a:srgbClr val="6AE7FF"/>
                </a:solidFill>
                <a:latin typeface="微软雅黑" panose="020B0503020204020204" pitchFamily="34" charset="-122"/>
                <a:ea typeface="微软雅黑" panose="020B0503020204020204" pitchFamily="34" charset="-122"/>
              </a:rPr>
              <a:t>因此上式成立当且仅当</a:t>
            </a:r>
            <a:r>
              <a:rPr lang="en-US" altLang="zh-CN" dirty="0">
                <a:solidFill>
                  <a:srgbClr val="6AE7FF"/>
                </a:solidFill>
                <a:latin typeface="微软雅黑" panose="020B0503020204020204" pitchFamily="34" charset="-122"/>
                <a:ea typeface="微软雅黑" panose="020B0503020204020204" pitchFamily="34" charset="-122"/>
              </a:rPr>
              <a:t>S*La/</a:t>
            </a:r>
            <a:r>
              <a:rPr lang="en-US" altLang="zh-CN" dirty="0" err="1">
                <a:solidFill>
                  <a:srgbClr val="6AE7FF"/>
                </a:solidFill>
                <a:latin typeface="微软雅黑" panose="020B0503020204020204" pitchFamily="34" charset="-122"/>
                <a:ea typeface="微软雅黑" panose="020B0503020204020204" pitchFamily="34" charset="-122"/>
              </a:rPr>
              <a:t>Rb</a:t>
            </a:r>
            <a:r>
              <a:rPr lang="en-US" altLang="zh-CN" dirty="0">
                <a:solidFill>
                  <a:srgbClr val="6AE7FF"/>
                </a:solidFill>
                <a:latin typeface="微软雅黑" panose="020B0503020204020204" pitchFamily="34" charset="-122"/>
                <a:ea typeface="微软雅黑" panose="020B0503020204020204" pitchFamily="34" charset="-122"/>
              </a:rPr>
              <a:t> &lt; S*</a:t>
            </a:r>
            <a:r>
              <a:rPr lang="en-US" altLang="zh-CN" dirty="0" err="1">
                <a:solidFill>
                  <a:srgbClr val="6AE7FF"/>
                </a:solidFill>
                <a:latin typeface="微软雅黑" panose="020B0503020204020204" pitchFamily="34" charset="-122"/>
                <a:ea typeface="微软雅黑" panose="020B0503020204020204" pitchFamily="34" charset="-122"/>
              </a:rPr>
              <a:t>Lb</a:t>
            </a:r>
            <a:r>
              <a:rPr lang="en-US" altLang="zh-CN" dirty="0">
                <a:solidFill>
                  <a:srgbClr val="6AE7FF"/>
                </a:solidFill>
                <a:latin typeface="微软雅黑" panose="020B0503020204020204" pitchFamily="34" charset="-122"/>
                <a:ea typeface="微软雅黑" panose="020B0503020204020204" pitchFamily="34" charset="-122"/>
              </a:rPr>
              <a:t>/Ra</a:t>
            </a:r>
          </a:p>
          <a:p>
            <a:pPr marL="0" indent="0">
              <a:lnSpc>
                <a:spcPct val="150000"/>
              </a:lnSpc>
              <a:buNone/>
            </a:pPr>
            <a:r>
              <a:rPr lang="zh-CN" altLang="en-US" dirty="0">
                <a:solidFill>
                  <a:srgbClr val="6AE7FF"/>
                </a:solidFill>
                <a:latin typeface="微软雅黑" panose="020B0503020204020204" pitchFamily="34" charset="-122"/>
                <a:ea typeface="微软雅黑" panose="020B0503020204020204" pitchFamily="34" charset="-122"/>
              </a:rPr>
              <a:t>即，</a:t>
            </a:r>
            <a:r>
              <a:rPr lang="en-US" altLang="zh-CN" dirty="0">
                <a:solidFill>
                  <a:srgbClr val="6AE7FF"/>
                </a:solidFill>
                <a:latin typeface="微软雅黑" panose="020B0503020204020204" pitchFamily="34" charset="-122"/>
                <a:ea typeface="微软雅黑" panose="020B0503020204020204" pitchFamily="34" charset="-122"/>
              </a:rPr>
              <a:t>La*Ra &lt; </a:t>
            </a:r>
            <a:r>
              <a:rPr lang="en-US" altLang="zh-CN" dirty="0" err="1">
                <a:solidFill>
                  <a:srgbClr val="6AE7FF"/>
                </a:solidFill>
                <a:latin typeface="微软雅黑" panose="020B0503020204020204" pitchFamily="34" charset="-122"/>
                <a:ea typeface="微软雅黑" panose="020B0503020204020204" pitchFamily="34" charset="-122"/>
              </a:rPr>
              <a:t>Lb</a:t>
            </a:r>
            <a:r>
              <a:rPr lang="en-US" altLang="zh-CN" dirty="0">
                <a:solidFill>
                  <a:srgbClr val="6AE7FF"/>
                </a:solidFill>
                <a:latin typeface="微软雅黑" panose="020B0503020204020204" pitchFamily="34" charset="-122"/>
                <a:ea typeface="微软雅黑" panose="020B0503020204020204" pitchFamily="34" charset="-122"/>
              </a:rPr>
              <a:t>*</a:t>
            </a:r>
            <a:r>
              <a:rPr lang="en-US" altLang="zh-CN" dirty="0" err="1">
                <a:solidFill>
                  <a:srgbClr val="6AE7FF"/>
                </a:solidFill>
                <a:latin typeface="微软雅黑" panose="020B0503020204020204" pitchFamily="34" charset="-122"/>
                <a:ea typeface="微软雅黑" panose="020B0503020204020204" pitchFamily="34" charset="-122"/>
              </a:rPr>
              <a:t>Rb</a:t>
            </a:r>
            <a:endParaRPr lang="en-US" altLang="zh-CN" dirty="0">
              <a:solidFill>
                <a:srgbClr val="6AE7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6280224"/>
      </p:ext>
    </p:extLst>
  </p:cSld>
  <p:clrMapOvr>
    <a:masterClrMapping/>
  </p:clrMapOvr>
  <p:transition spd="med" advClick="0">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03</a:t>
            </a:r>
          </a:p>
        </p:txBody>
      </p:sp>
      <p:sp>
        <p:nvSpPr>
          <p:cNvPr id="359" name="矩形 358"/>
          <p:cNvSpPr/>
          <p:nvPr/>
        </p:nvSpPr>
        <p:spPr>
          <a:xfrm>
            <a:off x="4648738" y="2635886"/>
            <a:ext cx="5001260" cy="1314206"/>
          </a:xfrm>
          <a:prstGeom prst="rect">
            <a:avLst/>
          </a:prstGeom>
        </p:spPr>
        <p:txBody>
          <a:bodyPr wrap="square">
            <a:spAutoFit/>
          </a:bodyPr>
          <a:lstStyle/>
          <a:p>
            <a:pPr algn="l">
              <a:lnSpc>
                <a:spcPct val="150000"/>
              </a:lnSpc>
            </a:pPr>
            <a:r>
              <a:rPr lang="zh-CN" altLang="en-US" sz="6000" spc="300" dirty="0">
                <a:solidFill>
                  <a:srgbClr val="10FBFE"/>
                </a:solidFill>
                <a:latin typeface="微软雅黑" panose="020B0503020204020204" charset="-122"/>
                <a:ea typeface="微软雅黑" panose="020B0503020204020204" charset="-122"/>
                <a:cs typeface="+mn-ea"/>
                <a:sym typeface="+mn-lt"/>
              </a:rPr>
              <a:t>尺取法</a:t>
            </a:r>
          </a:p>
        </p:txBody>
      </p:sp>
    </p:spTree>
    <p:extLst>
      <p:ext uri="{BB962C8B-B14F-4D97-AF65-F5344CB8AC3E}">
        <p14:creationId xmlns:p14="http://schemas.microsoft.com/office/powerpoint/2010/main" val="4146711548"/>
      </p:ext>
    </p:extLst>
  </p:cSld>
  <p:clrMapOvr>
    <a:masterClrMapping/>
  </p:clrMapOvr>
  <p:transition spd="med" advClick="0">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E1BE6E-A88A-4FCE-891D-95E2E110431B}"/>
              </a:ext>
            </a:extLst>
          </p:cNvPr>
          <p:cNvSpPr/>
          <p:nvPr/>
        </p:nvSpPr>
        <p:spPr>
          <a:xfrm>
            <a:off x="1698594" y="2986506"/>
            <a:ext cx="9948909" cy="2221314"/>
          </a:xfrm>
          <a:prstGeom prst="rect">
            <a:avLst/>
          </a:prstGeom>
        </p:spPr>
        <p:txBody>
          <a:bodyPr wrap="square">
            <a:spAutoFit/>
          </a:bodyPr>
          <a:lstStyle/>
          <a:p>
            <a:pPr>
              <a:lnSpc>
                <a:spcPct val="150000"/>
              </a:lnSpc>
            </a:pPr>
            <a:r>
              <a:rPr lang="zh-CN" altLang="en-US" sz="3200" dirty="0">
                <a:solidFill>
                  <a:srgbClr val="6AE7FF"/>
                </a:solidFill>
                <a:latin typeface="微软雅黑" panose="020B0503020204020204" pitchFamily="34" charset="-122"/>
                <a:ea typeface="微软雅黑" panose="020B0503020204020204" pitchFamily="34" charset="-122"/>
              </a:rPr>
              <a:t>尺取法通常是指对数组保存一对下标（起点、终点），然后根据实际情况交替推进两个端点直到得出答案的方法，因为这种方法像尺取虫的爬行方式所以得名。</a:t>
            </a:r>
            <a:endParaRPr lang="en-US" altLang="zh-CN" sz="3200" dirty="0">
              <a:solidFill>
                <a:srgbClr val="6AE7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8840A98-B4C1-40E9-A6F0-3CB786B8D86C}"/>
              </a:ext>
            </a:extLst>
          </p:cNvPr>
          <p:cNvSpPr txBox="1"/>
          <p:nvPr/>
        </p:nvSpPr>
        <p:spPr>
          <a:xfrm>
            <a:off x="1029810" y="1970843"/>
            <a:ext cx="2492990" cy="1015663"/>
          </a:xfrm>
          <a:prstGeom prst="rect">
            <a:avLst/>
          </a:prstGeom>
          <a:noFill/>
        </p:spPr>
        <p:txBody>
          <a:bodyPr wrap="none" rtlCol="0">
            <a:spAutoFit/>
          </a:bodyPr>
          <a:lstStyle/>
          <a:p>
            <a:r>
              <a:rPr lang="zh-CN" altLang="en-US" sz="6000" dirty="0">
                <a:solidFill>
                  <a:srgbClr val="6AE7FF"/>
                </a:solidFill>
                <a:latin typeface="华文新魏" panose="02010800040101010101" pitchFamily="2" charset="-122"/>
                <a:ea typeface="华文新魏" panose="02010800040101010101" pitchFamily="2" charset="-122"/>
              </a:rPr>
              <a:t>尺取法</a:t>
            </a:r>
          </a:p>
        </p:txBody>
      </p:sp>
    </p:spTree>
    <p:extLst>
      <p:ext uri="{BB962C8B-B14F-4D97-AF65-F5344CB8AC3E}">
        <p14:creationId xmlns:p14="http://schemas.microsoft.com/office/powerpoint/2010/main" val="1887213521"/>
      </p:ext>
    </p:extLst>
  </p:cSld>
  <p:clrMapOvr>
    <a:masterClrMapping/>
  </p:clrMapOvr>
  <p:transition spd="med" advClick="0">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3595A-73A2-4866-813E-8012FD4B51B3}"/>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例一：</a:t>
            </a:r>
            <a:r>
              <a:rPr lang="en-US" altLang="zh-CN" dirty="0">
                <a:solidFill>
                  <a:srgbClr val="6AE7FF"/>
                </a:solidFill>
                <a:latin typeface="华文新魏" panose="02010800040101010101" pitchFamily="2" charset="-122"/>
                <a:ea typeface="华文新魏" panose="02010800040101010101" pitchFamily="2" charset="-122"/>
              </a:rPr>
              <a:t>Subsequence</a:t>
            </a:r>
            <a:endParaRPr lang="zh-CN" altLang="en-US" dirty="0">
              <a:solidFill>
                <a:srgbClr val="6AE7FF"/>
              </a:solidFill>
              <a:latin typeface="华文新魏" panose="02010800040101010101" pitchFamily="2" charset="-122"/>
              <a:ea typeface="华文新魏" panose="02010800040101010101" pitchFamily="2" charset="-122"/>
            </a:endParaRPr>
          </a:p>
        </p:txBody>
      </p:sp>
      <p:sp>
        <p:nvSpPr>
          <p:cNvPr id="3" name="文本框 2">
            <a:extLst>
              <a:ext uri="{FF2B5EF4-FFF2-40B4-BE49-F238E27FC236}">
                <a16:creationId xmlns:a16="http://schemas.microsoft.com/office/drawing/2014/main" id="{A2D318DC-0FA5-4458-9EAE-580C3B7A3C9F}"/>
              </a:ext>
            </a:extLst>
          </p:cNvPr>
          <p:cNvSpPr txBox="1"/>
          <p:nvPr/>
        </p:nvSpPr>
        <p:spPr>
          <a:xfrm>
            <a:off x="1082972" y="2437041"/>
            <a:ext cx="10559301" cy="1955215"/>
          </a:xfrm>
          <a:prstGeom prst="rect">
            <a:avLst/>
          </a:prstGeom>
          <a:noFill/>
        </p:spPr>
        <p:txBody>
          <a:bodyPr wrap="none" rtlCol="0">
            <a:spAutoFit/>
          </a:bodyPr>
          <a:lstStyle/>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题目描述：</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en-US" altLang="zh-CN" sz="2800" dirty="0">
                <a:solidFill>
                  <a:srgbClr val="6AE7FF"/>
                </a:solidFill>
                <a:latin typeface="微软雅黑" panose="020B0503020204020204" pitchFamily="34" charset="-122"/>
                <a:ea typeface="微软雅黑" panose="020B0503020204020204" pitchFamily="34" charset="-122"/>
              </a:rPr>
              <a:t>	</a:t>
            </a:r>
            <a:r>
              <a:rPr lang="zh-CN" altLang="en-US" sz="2800" dirty="0">
                <a:solidFill>
                  <a:srgbClr val="6AE7FF"/>
                </a:solidFill>
                <a:latin typeface="微软雅黑" panose="020B0503020204020204" pitchFamily="34" charset="-122"/>
                <a:ea typeface="微软雅黑" panose="020B0503020204020204" pitchFamily="34" charset="-122"/>
              </a:rPr>
              <a:t>给定长度为</a:t>
            </a:r>
            <a:r>
              <a:rPr lang="en-US" altLang="zh-CN" sz="2800" dirty="0">
                <a:solidFill>
                  <a:srgbClr val="6AE7FF"/>
                </a:solidFill>
                <a:latin typeface="微软雅黑" panose="020B0503020204020204" pitchFamily="34" charset="-122"/>
                <a:ea typeface="微软雅黑" panose="020B0503020204020204" pitchFamily="34" charset="-122"/>
              </a:rPr>
              <a:t>n</a:t>
            </a:r>
            <a:r>
              <a:rPr lang="zh-CN" altLang="en-US" sz="2800" dirty="0">
                <a:solidFill>
                  <a:srgbClr val="6AE7FF"/>
                </a:solidFill>
                <a:latin typeface="微软雅黑" panose="020B0503020204020204" pitchFamily="34" charset="-122"/>
                <a:ea typeface="微软雅黑" panose="020B0503020204020204" pitchFamily="34" charset="-122"/>
              </a:rPr>
              <a:t> （</a:t>
            </a:r>
            <a:r>
              <a:rPr lang="en-US" altLang="zh-CN" sz="2800" dirty="0">
                <a:solidFill>
                  <a:srgbClr val="6AE7FF"/>
                </a:solidFill>
                <a:latin typeface="微软雅黑" panose="020B0503020204020204" pitchFamily="34" charset="-122"/>
                <a:ea typeface="微软雅黑" panose="020B0503020204020204" pitchFamily="34" charset="-122"/>
              </a:rPr>
              <a:t>n&lt;=1e7</a:t>
            </a:r>
            <a:r>
              <a:rPr lang="zh-CN" altLang="en-US" sz="2800" dirty="0">
                <a:solidFill>
                  <a:srgbClr val="6AE7FF"/>
                </a:solidFill>
                <a:latin typeface="微软雅黑" panose="020B0503020204020204" pitchFamily="34" charset="-122"/>
                <a:ea typeface="微软雅黑" panose="020B0503020204020204" pitchFamily="34" charset="-122"/>
              </a:rPr>
              <a:t>）的整数数列以及整数</a:t>
            </a:r>
            <a:r>
              <a:rPr lang="en-US" altLang="zh-CN" sz="2800" dirty="0">
                <a:solidFill>
                  <a:srgbClr val="6AE7FF"/>
                </a:solidFill>
                <a:latin typeface="微软雅黑" panose="020B0503020204020204" pitchFamily="34" charset="-122"/>
                <a:ea typeface="微软雅黑" panose="020B0503020204020204" pitchFamily="34" charset="-122"/>
              </a:rPr>
              <a:t>S</a:t>
            </a:r>
            <a:r>
              <a:rPr lang="zh-CN" altLang="en-US" sz="2800" dirty="0">
                <a:solidFill>
                  <a:srgbClr val="6AE7FF"/>
                </a:solidFill>
                <a:latin typeface="微软雅黑" panose="020B0503020204020204" pitchFamily="34" charset="-122"/>
                <a:ea typeface="微软雅黑" panose="020B0503020204020204" pitchFamily="34" charset="-122"/>
              </a:rPr>
              <a:t>，求出总和</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不小于</a:t>
            </a:r>
            <a:r>
              <a:rPr lang="en-US" altLang="zh-CN" sz="2800" dirty="0">
                <a:solidFill>
                  <a:srgbClr val="6AE7FF"/>
                </a:solidFill>
                <a:latin typeface="微软雅黑" panose="020B0503020204020204" pitchFamily="34" charset="-122"/>
                <a:ea typeface="微软雅黑" panose="020B0503020204020204" pitchFamily="34" charset="-122"/>
              </a:rPr>
              <a:t>S</a:t>
            </a:r>
            <a:r>
              <a:rPr lang="zh-CN" altLang="en-US" sz="2800" dirty="0">
                <a:solidFill>
                  <a:srgbClr val="6AE7FF"/>
                </a:solidFill>
                <a:latin typeface="微软雅黑" panose="020B0503020204020204" pitchFamily="34" charset="-122"/>
                <a:ea typeface="微软雅黑" panose="020B0503020204020204" pitchFamily="34" charset="-122"/>
              </a:rPr>
              <a:t>的连续子序列的长度的最小值，如果解不存在，输出</a:t>
            </a:r>
            <a:r>
              <a:rPr lang="en-US" altLang="zh-CN" sz="2800" dirty="0">
                <a:solidFill>
                  <a:srgbClr val="6AE7FF"/>
                </a:solidFill>
                <a:latin typeface="微软雅黑" panose="020B0503020204020204" pitchFamily="34" charset="-122"/>
                <a:ea typeface="微软雅黑" panose="020B0503020204020204" pitchFamily="34" charset="-122"/>
              </a:rPr>
              <a:t>0</a:t>
            </a:r>
            <a:r>
              <a:rPr lang="zh-CN" altLang="en-US" sz="2800" dirty="0">
                <a:solidFill>
                  <a:srgbClr val="6AE7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82079498"/>
      </p:ext>
    </p:extLst>
  </p:cSld>
  <p:clrMapOvr>
    <a:masterClrMapping/>
  </p:clrMapOvr>
  <p:transition spd="med" advClick="0">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B1D6C74-4858-4788-990F-F84F2A30C282}"/>
              </a:ext>
            </a:extLst>
          </p:cNvPr>
          <p:cNvGraphicFramePr>
            <a:graphicFrameLocks noGrp="1"/>
          </p:cNvGraphicFramePr>
          <p:nvPr>
            <p:extLst>
              <p:ext uri="{D42A27DB-BD31-4B8C-83A1-F6EECF244321}">
                <p14:modId xmlns:p14="http://schemas.microsoft.com/office/powerpoint/2010/main" val="1642996365"/>
              </p:ext>
            </p:extLst>
          </p:nvPr>
        </p:nvGraphicFramePr>
        <p:xfrm>
          <a:off x="1266054" y="1900395"/>
          <a:ext cx="9659892" cy="3932235"/>
        </p:xfrm>
        <a:graphic>
          <a:graphicData uri="http://schemas.openxmlformats.org/drawingml/2006/table">
            <a:tbl>
              <a:tblPr firstRow="1" bandRow="1">
                <a:tableStyleId>{5C22544A-7EE6-4342-B048-85BDC9FD1C3A}</a:tableStyleId>
              </a:tblPr>
              <a:tblGrid>
                <a:gridCol w="878172">
                  <a:extLst>
                    <a:ext uri="{9D8B030D-6E8A-4147-A177-3AD203B41FA5}">
                      <a16:colId xmlns:a16="http://schemas.microsoft.com/office/drawing/2014/main" val="1278772967"/>
                    </a:ext>
                  </a:extLst>
                </a:gridCol>
                <a:gridCol w="878172">
                  <a:extLst>
                    <a:ext uri="{9D8B030D-6E8A-4147-A177-3AD203B41FA5}">
                      <a16:colId xmlns:a16="http://schemas.microsoft.com/office/drawing/2014/main" val="3343057824"/>
                    </a:ext>
                  </a:extLst>
                </a:gridCol>
                <a:gridCol w="878172">
                  <a:extLst>
                    <a:ext uri="{9D8B030D-6E8A-4147-A177-3AD203B41FA5}">
                      <a16:colId xmlns:a16="http://schemas.microsoft.com/office/drawing/2014/main" val="3069204645"/>
                    </a:ext>
                  </a:extLst>
                </a:gridCol>
                <a:gridCol w="878172">
                  <a:extLst>
                    <a:ext uri="{9D8B030D-6E8A-4147-A177-3AD203B41FA5}">
                      <a16:colId xmlns:a16="http://schemas.microsoft.com/office/drawing/2014/main" val="2434719762"/>
                    </a:ext>
                  </a:extLst>
                </a:gridCol>
                <a:gridCol w="878172">
                  <a:extLst>
                    <a:ext uri="{9D8B030D-6E8A-4147-A177-3AD203B41FA5}">
                      <a16:colId xmlns:a16="http://schemas.microsoft.com/office/drawing/2014/main" val="3681413889"/>
                    </a:ext>
                  </a:extLst>
                </a:gridCol>
                <a:gridCol w="878172">
                  <a:extLst>
                    <a:ext uri="{9D8B030D-6E8A-4147-A177-3AD203B41FA5}">
                      <a16:colId xmlns:a16="http://schemas.microsoft.com/office/drawing/2014/main" val="4076040146"/>
                    </a:ext>
                  </a:extLst>
                </a:gridCol>
                <a:gridCol w="878172">
                  <a:extLst>
                    <a:ext uri="{9D8B030D-6E8A-4147-A177-3AD203B41FA5}">
                      <a16:colId xmlns:a16="http://schemas.microsoft.com/office/drawing/2014/main" val="3282429120"/>
                    </a:ext>
                  </a:extLst>
                </a:gridCol>
                <a:gridCol w="878172">
                  <a:extLst>
                    <a:ext uri="{9D8B030D-6E8A-4147-A177-3AD203B41FA5}">
                      <a16:colId xmlns:a16="http://schemas.microsoft.com/office/drawing/2014/main" val="1400295429"/>
                    </a:ext>
                  </a:extLst>
                </a:gridCol>
                <a:gridCol w="878172">
                  <a:extLst>
                    <a:ext uri="{9D8B030D-6E8A-4147-A177-3AD203B41FA5}">
                      <a16:colId xmlns:a16="http://schemas.microsoft.com/office/drawing/2014/main" val="2034915955"/>
                    </a:ext>
                  </a:extLst>
                </a:gridCol>
                <a:gridCol w="878172">
                  <a:extLst>
                    <a:ext uri="{9D8B030D-6E8A-4147-A177-3AD203B41FA5}">
                      <a16:colId xmlns:a16="http://schemas.microsoft.com/office/drawing/2014/main" val="2712651568"/>
                    </a:ext>
                  </a:extLst>
                </a:gridCol>
                <a:gridCol w="878172">
                  <a:extLst>
                    <a:ext uri="{9D8B030D-6E8A-4147-A177-3AD203B41FA5}">
                      <a16:colId xmlns:a16="http://schemas.microsoft.com/office/drawing/2014/main" val="4202170872"/>
                    </a:ext>
                  </a:extLst>
                </a:gridCol>
              </a:tblGrid>
              <a:tr h="436915">
                <a:tc>
                  <a:txBody>
                    <a:bodyPr/>
                    <a:lstStyle/>
                    <a:p>
                      <a:endParaRPr lang="zh-CN" altLang="en-US" dirty="0"/>
                    </a:p>
                  </a:txBody>
                  <a:tcPr/>
                </a:tc>
                <a:tc>
                  <a:txBody>
                    <a:bodyPr/>
                    <a:lstStyle/>
                    <a:p>
                      <a:pPr algn="ctr"/>
                      <a:r>
                        <a:rPr lang="en-US" altLang="zh-CN" dirty="0"/>
                        <a:t>A[0]</a:t>
                      </a:r>
                      <a:endParaRPr lang="zh-CN" altLang="en-US" dirty="0"/>
                    </a:p>
                  </a:txBody>
                  <a:tcPr/>
                </a:tc>
                <a:tc>
                  <a:txBody>
                    <a:bodyPr/>
                    <a:lstStyle/>
                    <a:p>
                      <a:pPr algn="ctr"/>
                      <a:r>
                        <a:rPr lang="en-US" altLang="zh-CN" dirty="0"/>
                        <a:t>A[1]</a:t>
                      </a:r>
                      <a:endParaRPr lang="zh-CN" altLang="en-US" dirty="0"/>
                    </a:p>
                  </a:txBody>
                  <a:tcPr/>
                </a:tc>
                <a:tc>
                  <a:txBody>
                    <a:bodyPr/>
                    <a:lstStyle/>
                    <a:p>
                      <a:pPr algn="ctr"/>
                      <a:r>
                        <a:rPr lang="en-US" altLang="zh-CN" dirty="0"/>
                        <a:t>A[2]</a:t>
                      </a:r>
                      <a:endParaRPr lang="zh-CN" altLang="en-US" dirty="0"/>
                    </a:p>
                  </a:txBody>
                  <a:tcPr/>
                </a:tc>
                <a:tc>
                  <a:txBody>
                    <a:bodyPr/>
                    <a:lstStyle/>
                    <a:p>
                      <a:pPr algn="ctr"/>
                      <a:r>
                        <a:rPr lang="en-US" altLang="zh-CN" dirty="0"/>
                        <a:t>A[3]</a:t>
                      </a:r>
                      <a:endParaRPr lang="zh-CN" altLang="en-US" dirty="0"/>
                    </a:p>
                  </a:txBody>
                  <a:tcPr/>
                </a:tc>
                <a:tc>
                  <a:txBody>
                    <a:bodyPr/>
                    <a:lstStyle/>
                    <a:p>
                      <a:pPr algn="ctr"/>
                      <a:r>
                        <a:rPr lang="en-US" altLang="zh-CN" dirty="0"/>
                        <a:t>A[4]</a:t>
                      </a:r>
                      <a:endParaRPr lang="zh-CN" altLang="en-US" dirty="0"/>
                    </a:p>
                  </a:txBody>
                  <a:tcPr/>
                </a:tc>
                <a:tc>
                  <a:txBody>
                    <a:bodyPr/>
                    <a:lstStyle/>
                    <a:p>
                      <a:pPr algn="ctr"/>
                      <a:r>
                        <a:rPr lang="en-US" altLang="zh-CN" dirty="0"/>
                        <a:t>A[5]</a:t>
                      </a:r>
                      <a:endParaRPr lang="zh-CN" altLang="en-US" dirty="0"/>
                    </a:p>
                  </a:txBody>
                  <a:tcPr/>
                </a:tc>
                <a:tc>
                  <a:txBody>
                    <a:bodyPr/>
                    <a:lstStyle/>
                    <a:p>
                      <a:pPr algn="ctr"/>
                      <a:r>
                        <a:rPr lang="en-US" altLang="zh-CN" dirty="0"/>
                        <a:t>A[6]</a:t>
                      </a:r>
                      <a:endParaRPr lang="zh-CN" altLang="en-US" dirty="0"/>
                    </a:p>
                  </a:txBody>
                  <a:tcPr/>
                </a:tc>
                <a:tc>
                  <a:txBody>
                    <a:bodyPr/>
                    <a:lstStyle/>
                    <a:p>
                      <a:pPr algn="ctr"/>
                      <a:r>
                        <a:rPr lang="en-US" altLang="zh-CN" dirty="0"/>
                        <a:t>A[7]</a:t>
                      </a:r>
                      <a:endParaRPr lang="zh-CN" altLang="en-US" dirty="0"/>
                    </a:p>
                  </a:txBody>
                  <a:tcPr/>
                </a:tc>
                <a:tc>
                  <a:txBody>
                    <a:bodyPr/>
                    <a:lstStyle/>
                    <a:p>
                      <a:pPr algn="ctr"/>
                      <a:r>
                        <a:rPr lang="en-US" altLang="zh-CN" dirty="0"/>
                        <a:t>A[8]</a:t>
                      </a:r>
                      <a:endParaRPr lang="zh-CN" altLang="en-US" dirty="0"/>
                    </a:p>
                  </a:txBody>
                  <a:tcPr/>
                </a:tc>
                <a:tc>
                  <a:txBody>
                    <a:bodyPr/>
                    <a:lstStyle/>
                    <a:p>
                      <a:pPr algn="ctr"/>
                      <a:r>
                        <a:rPr lang="en-US" altLang="zh-CN" dirty="0"/>
                        <a:t>A[9]</a:t>
                      </a:r>
                      <a:endParaRPr lang="zh-CN" altLang="en-US" dirty="0"/>
                    </a:p>
                  </a:txBody>
                  <a:tcPr/>
                </a:tc>
                <a:extLst>
                  <a:ext uri="{0D108BD9-81ED-4DB2-BD59-A6C34878D82A}">
                    <a16:rowId xmlns:a16="http://schemas.microsoft.com/office/drawing/2014/main" val="2843390283"/>
                  </a:ext>
                </a:extLst>
              </a:tr>
              <a:tr h="436915">
                <a:tc>
                  <a:txBody>
                    <a:bodyPr/>
                    <a:lstStyle/>
                    <a:p>
                      <a:r>
                        <a:rPr lang="zh-CN" altLang="en-US" dirty="0"/>
                        <a:t>第一次</a:t>
                      </a:r>
                    </a:p>
                  </a:txBody>
                  <a:tcPr/>
                </a:tc>
                <a:tc>
                  <a:txBody>
                    <a:bodyPr/>
                    <a:lstStyle/>
                    <a:p>
                      <a:pPr algn="ctr"/>
                      <a:r>
                        <a:rPr lang="en-US" altLang="zh-CN" dirty="0"/>
                        <a:t>5</a:t>
                      </a:r>
                      <a:endParaRPr lang="zh-CN" altLang="en-US" dirty="0"/>
                    </a:p>
                  </a:txBody>
                  <a:tcPr>
                    <a:solidFill>
                      <a:schemeClr val="accent1">
                        <a:lumMod val="75000"/>
                      </a:schemeClr>
                    </a:solidFill>
                  </a:tcPr>
                </a:tc>
                <a:tc>
                  <a:txBody>
                    <a:bodyPr/>
                    <a:lstStyle/>
                    <a:p>
                      <a:pPr algn="ctr"/>
                      <a:r>
                        <a:rPr lang="en-US" altLang="zh-CN" dirty="0"/>
                        <a:t>1</a:t>
                      </a:r>
                      <a:endParaRPr lang="zh-CN" altLang="en-US" dirty="0"/>
                    </a:p>
                  </a:txBody>
                  <a:tcPr>
                    <a:solidFill>
                      <a:schemeClr val="accent1">
                        <a:lumMod val="75000"/>
                      </a:schemeClr>
                    </a:solidFill>
                  </a:tcPr>
                </a:tc>
                <a:tc>
                  <a:txBody>
                    <a:bodyPr/>
                    <a:lstStyle/>
                    <a:p>
                      <a:pPr algn="ctr"/>
                      <a:r>
                        <a:rPr lang="en-US" altLang="zh-CN" dirty="0"/>
                        <a:t>3</a:t>
                      </a:r>
                      <a:endParaRPr lang="zh-CN" altLang="en-US" dirty="0"/>
                    </a:p>
                  </a:txBody>
                  <a:tcPr>
                    <a:solidFill>
                      <a:schemeClr val="accent1">
                        <a:lumMod val="75000"/>
                      </a:schemeClr>
                    </a:solidFill>
                  </a:tcPr>
                </a:tc>
                <a:tc>
                  <a:txBody>
                    <a:bodyPr/>
                    <a:lstStyle/>
                    <a:p>
                      <a:pPr algn="ctr"/>
                      <a:r>
                        <a:rPr lang="en-US" altLang="zh-CN" dirty="0"/>
                        <a:t>5</a:t>
                      </a:r>
                      <a:endParaRPr lang="zh-CN" altLang="en-US" dirty="0"/>
                    </a:p>
                  </a:txBody>
                  <a:tcPr>
                    <a:solidFill>
                      <a:schemeClr val="accent1">
                        <a:lumMod val="75000"/>
                      </a:schemeClr>
                    </a:solidFill>
                  </a:tcPr>
                </a:tc>
                <a:tc>
                  <a:txBody>
                    <a:bodyPr/>
                    <a:lstStyle/>
                    <a:p>
                      <a:pPr algn="ctr"/>
                      <a:r>
                        <a:rPr lang="en-US" altLang="zh-CN" dirty="0"/>
                        <a:t>10</a:t>
                      </a:r>
                      <a:endParaRPr lang="zh-CN" altLang="en-US" dirty="0"/>
                    </a:p>
                  </a:txBody>
                  <a:tcPr>
                    <a:solidFill>
                      <a:schemeClr val="accent1">
                        <a:lumMod val="75000"/>
                      </a:schemeClr>
                    </a:solidFill>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a:t>
                      </a:r>
                      <a:endParaRPr lang="zh-CN" altLang="en-US" dirty="0"/>
                    </a:p>
                  </a:txBody>
                  <a:tcPr/>
                </a:tc>
                <a:extLst>
                  <a:ext uri="{0D108BD9-81ED-4DB2-BD59-A6C34878D82A}">
                    <a16:rowId xmlns:a16="http://schemas.microsoft.com/office/drawing/2014/main" val="1702243601"/>
                  </a:ext>
                </a:extLst>
              </a:tr>
              <a:tr h="436915">
                <a:tc>
                  <a:txBody>
                    <a:bodyPr/>
                    <a:lstStyle/>
                    <a:p>
                      <a:r>
                        <a:rPr lang="zh-CN" altLang="en-US" dirty="0"/>
                        <a:t>第二次</a:t>
                      </a:r>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solidFill>
                      <a:schemeClr val="accent1">
                        <a:lumMod val="75000"/>
                      </a:schemeClr>
                    </a:solidFill>
                  </a:tcPr>
                </a:tc>
                <a:tc>
                  <a:txBody>
                    <a:bodyPr/>
                    <a:lstStyle/>
                    <a:p>
                      <a:pPr algn="ctr"/>
                      <a:r>
                        <a:rPr lang="en-US" altLang="zh-CN" dirty="0"/>
                        <a:t>3</a:t>
                      </a:r>
                      <a:endParaRPr lang="zh-CN" altLang="en-US" dirty="0"/>
                    </a:p>
                  </a:txBody>
                  <a:tcPr>
                    <a:solidFill>
                      <a:schemeClr val="accent1">
                        <a:lumMod val="75000"/>
                      </a:schemeClr>
                    </a:solidFill>
                  </a:tcPr>
                </a:tc>
                <a:tc>
                  <a:txBody>
                    <a:bodyPr/>
                    <a:lstStyle/>
                    <a:p>
                      <a:pPr algn="ctr"/>
                      <a:r>
                        <a:rPr lang="en-US" altLang="zh-CN" dirty="0"/>
                        <a:t>5</a:t>
                      </a:r>
                      <a:endParaRPr lang="zh-CN" altLang="en-US" dirty="0"/>
                    </a:p>
                  </a:txBody>
                  <a:tcPr>
                    <a:solidFill>
                      <a:schemeClr val="accent1">
                        <a:lumMod val="75000"/>
                      </a:schemeClr>
                    </a:solidFill>
                  </a:tcPr>
                </a:tc>
                <a:tc>
                  <a:txBody>
                    <a:bodyPr/>
                    <a:lstStyle/>
                    <a:p>
                      <a:pPr algn="ctr"/>
                      <a:r>
                        <a:rPr lang="en-US" altLang="zh-CN" dirty="0"/>
                        <a:t>10</a:t>
                      </a:r>
                      <a:endParaRPr lang="zh-CN" altLang="en-US" dirty="0"/>
                    </a:p>
                  </a:txBody>
                  <a:tcPr>
                    <a:solidFill>
                      <a:schemeClr val="accent1">
                        <a:lumMod val="75000"/>
                      </a:schemeClr>
                    </a:solidFill>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a:t>
                      </a:r>
                      <a:endParaRPr lang="zh-CN" altLang="en-US" dirty="0"/>
                    </a:p>
                  </a:txBody>
                  <a:tcPr/>
                </a:tc>
                <a:extLst>
                  <a:ext uri="{0D108BD9-81ED-4DB2-BD59-A6C34878D82A}">
                    <a16:rowId xmlns:a16="http://schemas.microsoft.com/office/drawing/2014/main" val="442286050"/>
                  </a:ext>
                </a:extLst>
              </a:tr>
              <a:tr h="436915">
                <a:tc>
                  <a:txBody>
                    <a:bodyPr/>
                    <a:lstStyle/>
                    <a:p>
                      <a:r>
                        <a:rPr lang="zh-CN" altLang="en-US" dirty="0"/>
                        <a:t>第三次</a:t>
                      </a:r>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solidFill>
                      <a:schemeClr val="accent1">
                        <a:lumMod val="75000"/>
                      </a:schemeClr>
                    </a:solidFill>
                  </a:tcPr>
                </a:tc>
                <a:tc>
                  <a:txBody>
                    <a:bodyPr/>
                    <a:lstStyle/>
                    <a:p>
                      <a:pPr algn="ctr"/>
                      <a:r>
                        <a:rPr lang="en-US" altLang="zh-CN" dirty="0"/>
                        <a:t>5</a:t>
                      </a:r>
                      <a:endParaRPr lang="zh-CN" altLang="en-US" dirty="0"/>
                    </a:p>
                  </a:txBody>
                  <a:tcPr>
                    <a:solidFill>
                      <a:schemeClr val="accent1">
                        <a:lumMod val="75000"/>
                      </a:schemeClr>
                    </a:solidFill>
                  </a:tcPr>
                </a:tc>
                <a:tc>
                  <a:txBody>
                    <a:bodyPr/>
                    <a:lstStyle/>
                    <a:p>
                      <a:pPr algn="ctr"/>
                      <a:r>
                        <a:rPr lang="en-US" altLang="zh-CN" dirty="0"/>
                        <a:t>10</a:t>
                      </a:r>
                      <a:endParaRPr lang="zh-CN" altLang="en-US" dirty="0"/>
                    </a:p>
                  </a:txBody>
                  <a:tcPr>
                    <a:solidFill>
                      <a:schemeClr val="accent1">
                        <a:lumMod val="75000"/>
                      </a:schemeClr>
                    </a:solidFill>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a:t>
                      </a:r>
                      <a:endParaRPr lang="zh-CN" altLang="en-US" dirty="0"/>
                    </a:p>
                  </a:txBody>
                  <a:tcPr/>
                </a:tc>
                <a:extLst>
                  <a:ext uri="{0D108BD9-81ED-4DB2-BD59-A6C34878D82A}">
                    <a16:rowId xmlns:a16="http://schemas.microsoft.com/office/drawing/2014/main" val="2142258866"/>
                  </a:ext>
                </a:extLst>
              </a:tr>
              <a:tr h="436915">
                <a:tc>
                  <a:txBody>
                    <a:bodyPr/>
                    <a:lstStyle/>
                    <a:p>
                      <a:r>
                        <a:rPr lang="zh-CN" altLang="en-US" dirty="0"/>
                        <a:t>第四次</a:t>
                      </a:r>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solidFill>
                      <a:schemeClr val="accent1">
                        <a:lumMod val="75000"/>
                      </a:schemeClr>
                    </a:solidFill>
                  </a:tcPr>
                </a:tc>
                <a:tc>
                  <a:txBody>
                    <a:bodyPr/>
                    <a:lstStyle/>
                    <a:p>
                      <a:pPr algn="ctr"/>
                      <a:r>
                        <a:rPr lang="en-US" altLang="zh-CN" dirty="0"/>
                        <a:t>10</a:t>
                      </a:r>
                      <a:endParaRPr lang="zh-CN" altLang="en-US" dirty="0"/>
                    </a:p>
                  </a:txBody>
                  <a:tcPr>
                    <a:solidFill>
                      <a:schemeClr val="accent1">
                        <a:lumMod val="75000"/>
                      </a:schemeClr>
                    </a:solidFill>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a:t>
                      </a:r>
                      <a:endParaRPr lang="zh-CN" altLang="en-US" dirty="0"/>
                    </a:p>
                  </a:txBody>
                  <a:tcPr/>
                </a:tc>
                <a:extLst>
                  <a:ext uri="{0D108BD9-81ED-4DB2-BD59-A6C34878D82A}">
                    <a16:rowId xmlns:a16="http://schemas.microsoft.com/office/drawing/2014/main" val="3239550900"/>
                  </a:ext>
                </a:extLst>
              </a:tr>
              <a:tr h="436915">
                <a:tc>
                  <a:txBody>
                    <a:bodyPr/>
                    <a:lstStyle/>
                    <a:p>
                      <a:r>
                        <a:rPr lang="zh-CN" altLang="en-US" dirty="0"/>
                        <a:t>第五次</a:t>
                      </a:r>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solidFill>
                      <a:schemeClr val="accent1">
                        <a:lumMod val="75000"/>
                      </a:schemeClr>
                    </a:solidFill>
                  </a:tcPr>
                </a:tc>
                <a:tc>
                  <a:txBody>
                    <a:bodyPr/>
                    <a:lstStyle/>
                    <a:p>
                      <a:pPr algn="ctr"/>
                      <a:r>
                        <a:rPr lang="en-US" altLang="zh-CN" dirty="0"/>
                        <a:t>7</a:t>
                      </a:r>
                      <a:endParaRPr lang="zh-CN" altLang="en-US" dirty="0"/>
                    </a:p>
                  </a:txBody>
                  <a:tcPr>
                    <a:solidFill>
                      <a:schemeClr val="accent1">
                        <a:lumMod val="75000"/>
                      </a:schemeClr>
                    </a:solidFill>
                  </a:tcPr>
                </a:tc>
                <a:tc>
                  <a:txBody>
                    <a:bodyPr/>
                    <a:lstStyle/>
                    <a:p>
                      <a:pPr algn="ctr"/>
                      <a:r>
                        <a:rPr lang="en-US" altLang="zh-CN" dirty="0"/>
                        <a:t>4</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8</a:t>
                      </a:r>
                      <a:endParaRPr lang="zh-CN" altLang="en-US" dirty="0"/>
                    </a:p>
                  </a:txBody>
                  <a:tcPr/>
                </a:tc>
                <a:extLst>
                  <a:ext uri="{0D108BD9-81ED-4DB2-BD59-A6C34878D82A}">
                    <a16:rowId xmlns:a16="http://schemas.microsoft.com/office/drawing/2014/main" val="169649661"/>
                  </a:ext>
                </a:extLst>
              </a:tr>
              <a:tr h="436915">
                <a:tc>
                  <a:txBody>
                    <a:bodyPr/>
                    <a:lstStyle/>
                    <a:p>
                      <a:r>
                        <a:rPr lang="zh-CN" altLang="en-US" dirty="0"/>
                        <a:t>第六次</a:t>
                      </a:r>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7</a:t>
                      </a:r>
                      <a:endParaRPr lang="zh-CN" altLang="en-US" dirty="0"/>
                    </a:p>
                  </a:txBody>
                  <a:tcPr>
                    <a:solidFill>
                      <a:schemeClr val="accent1">
                        <a:lumMod val="75000"/>
                      </a:schemeClr>
                    </a:solidFill>
                  </a:tcPr>
                </a:tc>
                <a:tc>
                  <a:txBody>
                    <a:bodyPr/>
                    <a:lstStyle/>
                    <a:p>
                      <a:pPr algn="ctr"/>
                      <a:r>
                        <a:rPr lang="en-US" altLang="zh-CN" dirty="0"/>
                        <a:t>4</a:t>
                      </a:r>
                      <a:endParaRPr lang="zh-CN" altLang="en-US" dirty="0"/>
                    </a:p>
                  </a:txBody>
                  <a:tcPr>
                    <a:solidFill>
                      <a:schemeClr val="accent1">
                        <a:lumMod val="75000"/>
                      </a:schemeClr>
                    </a:solidFill>
                  </a:tcPr>
                </a:tc>
                <a:tc>
                  <a:txBody>
                    <a:bodyPr/>
                    <a:lstStyle/>
                    <a:p>
                      <a:pPr algn="ctr"/>
                      <a:r>
                        <a:rPr lang="en-US" altLang="zh-CN" dirty="0"/>
                        <a:t>9</a:t>
                      </a:r>
                      <a:endParaRPr lang="zh-CN" altLang="en-US" dirty="0"/>
                    </a:p>
                  </a:txBody>
                  <a:tcPr>
                    <a:solidFill>
                      <a:schemeClr val="accent1">
                        <a:lumMod val="75000"/>
                      </a:schemeClr>
                    </a:solidFill>
                  </a:tcPr>
                </a:tc>
                <a:tc>
                  <a:txBody>
                    <a:bodyPr/>
                    <a:lstStyle/>
                    <a:p>
                      <a:pPr algn="ctr"/>
                      <a:r>
                        <a:rPr lang="en-US" altLang="zh-CN" dirty="0"/>
                        <a:t>2</a:t>
                      </a:r>
                      <a:endParaRPr lang="zh-CN" altLang="en-US" dirty="0"/>
                    </a:p>
                  </a:txBody>
                  <a:tcPr/>
                </a:tc>
                <a:tc>
                  <a:txBody>
                    <a:bodyPr/>
                    <a:lstStyle/>
                    <a:p>
                      <a:pPr algn="ctr"/>
                      <a:r>
                        <a:rPr lang="en-US" altLang="zh-CN" dirty="0"/>
                        <a:t>8</a:t>
                      </a:r>
                      <a:endParaRPr lang="zh-CN" altLang="en-US" dirty="0"/>
                    </a:p>
                  </a:txBody>
                  <a:tcPr/>
                </a:tc>
                <a:extLst>
                  <a:ext uri="{0D108BD9-81ED-4DB2-BD59-A6C34878D82A}">
                    <a16:rowId xmlns:a16="http://schemas.microsoft.com/office/drawing/2014/main" val="3698556896"/>
                  </a:ext>
                </a:extLst>
              </a:tr>
              <a:tr h="436915">
                <a:tc>
                  <a:txBody>
                    <a:bodyPr/>
                    <a:lstStyle/>
                    <a:p>
                      <a:r>
                        <a:rPr lang="zh-CN" altLang="en-US" dirty="0"/>
                        <a:t>第七次</a:t>
                      </a:r>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solidFill>
                      <a:schemeClr val="accent1">
                        <a:lumMod val="75000"/>
                      </a:schemeClr>
                    </a:solidFill>
                  </a:tcPr>
                </a:tc>
                <a:tc>
                  <a:txBody>
                    <a:bodyPr/>
                    <a:lstStyle/>
                    <a:p>
                      <a:pPr algn="ctr"/>
                      <a:r>
                        <a:rPr lang="en-US" altLang="zh-CN" dirty="0"/>
                        <a:t>9</a:t>
                      </a:r>
                      <a:endParaRPr lang="zh-CN" altLang="en-US" dirty="0"/>
                    </a:p>
                  </a:txBody>
                  <a:tcPr>
                    <a:solidFill>
                      <a:schemeClr val="accent1">
                        <a:lumMod val="75000"/>
                      </a:schemeClr>
                    </a:solidFill>
                  </a:tcPr>
                </a:tc>
                <a:tc>
                  <a:txBody>
                    <a:bodyPr/>
                    <a:lstStyle/>
                    <a:p>
                      <a:pPr algn="ctr"/>
                      <a:r>
                        <a:rPr lang="en-US" altLang="zh-CN" dirty="0"/>
                        <a:t>2</a:t>
                      </a:r>
                      <a:endParaRPr lang="zh-CN" altLang="en-US" dirty="0"/>
                    </a:p>
                  </a:txBody>
                  <a:tcPr>
                    <a:solidFill>
                      <a:schemeClr val="accent1">
                        <a:lumMod val="75000"/>
                      </a:schemeClr>
                    </a:solidFill>
                  </a:tcPr>
                </a:tc>
                <a:tc>
                  <a:txBody>
                    <a:bodyPr/>
                    <a:lstStyle/>
                    <a:p>
                      <a:pPr algn="ctr"/>
                      <a:r>
                        <a:rPr lang="en-US" altLang="zh-CN" dirty="0"/>
                        <a:t>8</a:t>
                      </a:r>
                      <a:endParaRPr lang="zh-CN" altLang="en-US" dirty="0"/>
                    </a:p>
                  </a:txBody>
                  <a:tcPr/>
                </a:tc>
                <a:extLst>
                  <a:ext uri="{0D108BD9-81ED-4DB2-BD59-A6C34878D82A}">
                    <a16:rowId xmlns:a16="http://schemas.microsoft.com/office/drawing/2014/main" val="2357559748"/>
                  </a:ext>
                </a:extLst>
              </a:tr>
              <a:tr h="436915">
                <a:tc>
                  <a:txBody>
                    <a:bodyPr/>
                    <a:lstStyle/>
                    <a:p>
                      <a:r>
                        <a:rPr lang="zh-CN" altLang="en-US" dirty="0"/>
                        <a:t>第八次</a:t>
                      </a:r>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9</a:t>
                      </a:r>
                      <a:endParaRPr lang="zh-CN" altLang="en-US" dirty="0"/>
                    </a:p>
                  </a:txBody>
                  <a:tcPr>
                    <a:solidFill>
                      <a:schemeClr val="accent1">
                        <a:lumMod val="75000"/>
                      </a:schemeClr>
                    </a:solidFill>
                  </a:tcPr>
                </a:tc>
                <a:tc>
                  <a:txBody>
                    <a:bodyPr/>
                    <a:lstStyle/>
                    <a:p>
                      <a:pPr algn="ctr"/>
                      <a:r>
                        <a:rPr lang="en-US" altLang="zh-CN" dirty="0"/>
                        <a:t>2</a:t>
                      </a:r>
                      <a:endParaRPr lang="zh-CN" altLang="en-US" dirty="0"/>
                    </a:p>
                  </a:txBody>
                  <a:tcPr>
                    <a:solidFill>
                      <a:schemeClr val="accent1">
                        <a:lumMod val="75000"/>
                      </a:schemeClr>
                    </a:solidFill>
                  </a:tcPr>
                </a:tc>
                <a:tc>
                  <a:txBody>
                    <a:bodyPr/>
                    <a:lstStyle/>
                    <a:p>
                      <a:pPr algn="ctr"/>
                      <a:r>
                        <a:rPr lang="en-US" altLang="zh-CN" dirty="0"/>
                        <a:t>8</a:t>
                      </a:r>
                      <a:endParaRPr lang="zh-CN" altLang="en-US" dirty="0"/>
                    </a:p>
                  </a:txBody>
                  <a:tcPr>
                    <a:solidFill>
                      <a:schemeClr val="accent1">
                        <a:lumMod val="75000"/>
                      </a:schemeClr>
                    </a:solidFill>
                  </a:tcPr>
                </a:tc>
                <a:extLst>
                  <a:ext uri="{0D108BD9-81ED-4DB2-BD59-A6C34878D82A}">
                    <a16:rowId xmlns:a16="http://schemas.microsoft.com/office/drawing/2014/main" val="2788248947"/>
                  </a:ext>
                </a:extLst>
              </a:tr>
            </a:tbl>
          </a:graphicData>
        </a:graphic>
      </p:graphicFrame>
      <p:sp>
        <p:nvSpPr>
          <p:cNvPr id="7" name="标题 1">
            <a:extLst>
              <a:ext uri="{FF2B5EF4-FFF2-40B4-BE49-F238E27FC236}">
                <a16:creationId xmlns:a16="http://schemas.microsoft.com/office/drawing/2014/main" id="{211D1143-6A61-412A-9C4A-5584B69D953F}"/>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6AE7FF"/>
                </a:solidFill>
                <a:latin typeface="华文新魏" panose="02010800040101010101" pitchFamily="2" charset="-122"/>
                <a:ea typeface="华文新魏" panose="02010800040101010101" pitchFamily="2" charset="-122"/>
              </a:rPr>
              <a:t>过程模拟</a:t>
            </a:r>
          </a:p>
        </p:txBody>
      </p:sp>
    </p:spTree>
    <p:extLst>
      <p:ext uri="{BB962C8B-B14F-4D97-AF65-F5344CB8AC3E}">
        <p14:creationId xmlns:p14="http://schemas.microsoft.com/office/powerpoint/2010/main" val="3416514231"/>
      </p:ext>
    </p:extLst>
  </p:cSld>
  <p:clrMapOvr>
    <a:masterClrMapping/>
  </p:clrMapOvr>
  <p:transition spd="med" advClick="0">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3595A-73A2-4866-813E-8012FD4B51B3}"/>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例二：</a:t>
            </a:r>
            <a:r>
              <a:rPr lang="zh-CN" altLang="en-US" dirty="0">
                <a:solidFill>
                  <a:srgbClr val="6AE7FF"/>
                </a:solidFill>
                <a:latin typeface="华文新魏" panose="02010800040101010101" pitchFamily="2" charset="-122"/>
                <a:ea typeface="华文新魏" panose="02010800040101010101" pitchFamily="2" charset="-122"/>
              </a:rPr>
              <a:t>唯一的雪花</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2D318DC-0FA5-4458-9EAE-580C3B7A3C9F}"/>
                  </a:ext>
                </a:extLst>
              </p:cNvPr>
              <p:cNvSpPr txBox="1"/>
              <p:nvPr/>
            </p:nvSpPr>
            <p:spPr>
              <a:xfrm>
                <a:off x="1082972" y="2437041"/>
                <a:ext cx="10599376" cy="1962525"/>
              </a:xfrm>
              <a:prstGeom prst="rect">
                <a:avLst/>
              </a:prstGeom>
              <a:noFill/>
            </p:spPr>
            <p:txBody>
              <a:bodyPr wrap="none" rtlCol="0">
                <a:spAutoFit/>
              </a:bodyPr>
              <a:lstStyle/>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题目描述：</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en-US" altLang="zh-CN" sz="2800" dirty="0">
                    <a:solidFill>
                      <a:srgbClr val="6AE7FF"/>
                    </a:solidFill>
                    <a:latin typeface="微软雅黑" panose="020B0503020204020204" pitchFamily="34" charset="-122"/>
                    <a:ea typeface="微软雅黑" panose="020B0503020204020204" pitchFamily="34" charset="-122"/>
                  </a:rPr>
                  <a:t>	</a:t>
                </a:r>
                <a:r>
                  <a:rPr lang="zh-CN" altLang="en-US" sz="2800" dirty="0">
                    <a:solidFill>
                      <a:srgbClr val="6AE7FF"/>
                    </a:solidFill>
                    <a:latin typeface="微软雅黑" panose="020B0503020204020204" pitchFamily="34" charset="-122"/>
                    <a:ea typeface="微软雅黑" panose="020B0503020204020204" pitchFamily="34" charset="-122"/>
                  </a:rPr>
                  <a:t>输入一个长度为</a:t>
                </a:r>
                <a:r>
                  <a:rPr lang="en-US" altLang="zh-CN" sz="2800" dirty="0">
                    <a:solidFill>
                      <a:srgbClr val="6AE7FF"/>
                    </a:solidFill>
                    <a:latin typeface="微软雅黑" panose="020B0503020204020204" pitchFamily="34" charset="-122"/>
                    <a:ea typeface="微软雅黑" panose="020B0503020204020204" pitchFamily="34" charset="-122"/>
                  </a:rPr>
                  <a:t>n</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n&lt;=1e6</a:t>
                </a:r>
                <a:r>
                  <a:rPr lang="zh-CN" altLang="en-US" sz="2800" dirty="0">
                    <a:solidFill>
                      <a:srgbClr val="6AE7FF"/>
                    </a:solidFill>
                    <a:latin typeface="微软雅黑" panose="020B0503020204020204" pitchFamily="34" charset="-122"/>
                    <a:ea typeface="微软雅黑" panose="020B0503020204020204" pitchFamily="34" charset="-122"/>
                  </a:rPr>
                  <a:t>）的序列</a:t>
                </a:r>
                <a:r>
                  <a:rPr lang="en-US" altLang="zh-CN" sz="2800" dirty="0">
                    <a:solidFill>
                      <a:srgbClr val="6AE7FF"/>
                    </a:solidFill>
                    <a:latin typeface="微软雅黑" panose="020B0503020204020204" pitchFamily="34" charset="-122"/>
                    <a:ea typeface="微软雅黑" panose="020B0503020204020204" pitchFamily="34" charset="-122"/>
                  </a:rPr>
                  <a:t>A,</a:t>
                </a:r>
                <a:r>
                  <a:rPr lang="zh-CN" altLang="en-US" sz="2800" dirty="0">
                    <a:solidFill>
                      <a:srgbClr val="6AE7FF"/>
                    </a:solidFill>
                    <a:latin typeface="微软雅黑" panose="020B0503020204020204" pitchFamily="34" charset="-122"/>
                    <a:ea typeface="微软雅黑" panose="020B0503020204020204" pitchFamily="34" charset="-122"/>
                  </a:rPr>
                  <a:t>找到一个尽量长的连</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续子序列</a:t>
                </a:r>
                <a14:m>
                  <m:oMath xmlns:m="http://schemas.openxmlformats.org/officeDocument/2006/math">
                    <m:sSub>
                      <m:sSubPr>
                        <m:ctrlPr>
                          <a:rPr lang="zh-CN" altLang="en-US" sz="2800" i="1" dirty="0" smtClean="0">
                            <a:solidFill>
                              <a:srgbClr val="6AE7FF"/>
                            </a:solidFill>
                            <a:latin typeface="Cambria Math" panose="02040503050406030204" pitchFamily="18" charset="0"/>
                          </a:rPr>
                        </m:ctrlPr>
                      </m:sSubPr>
                      <m:e>
                        <m:r>
                          <a:rPr lang="zh-CN" altLang="en-US" sz="2800" i="1" dirty="0">
                            <a:solidFill>
                              <a:srgbClr val="6AE7FF"/>
                            </a:solidFill>
                            <a:latin typeface="Cambria Math" panose="02040503050406030204" pitchFamily="18" charset="0"/>
                          </a:rPr>
                          <m:t>𝐴</m:t>
                        </m:r>
                      </m:e>
                      <m:sub>
                        <m:r>
                          <a:rPr lang="zh-CN" altLang="en-US" sz="2800" i="1" dirty="0">
                            <a:solidFill>
                              <a:srgbClr val="6AE7FF"/>
                            </a:solidFill>
                            <a:latin typeface="Cambria Math" panose="02040503050406030204" pitchFamily="18" charset="0"/>
                          </a:rPr>
                          <m:t>𝐿</m:t>
                        </m:r>
                      </m:sub>
                    </m:sSub>
                  </m:oMath>
                </a14:m>
                <a:r>
                  <a:rPr lang="en-US" altLang="zh-CN" sz="2800" dirty="0">
                    <a:solidFill>
                      <a:srgbClr val="6AE7FF"/>
                    </a:solidFill>
                    <a:latin typeface="微软雅黑" panose="020B0503020204020204" pitchFamily="34" charset="-122"/>
                    <a:ea typeface="微软雅黑" panose="020B0503020204020204" pitchFamily="34" charset="-122"/>
                  </a:rPr>
                  <a:t>~</a:t>
                </a:r>
                <a:r>
                  <a:rPr lang="zh-CN" altLang="en-US" sz="2800" dirty="0">
                    <a:solidFill>
                      <a:srgbClr val="6AE7FF"/>
                    </a:solidFill>
                  </a:rPr>
                  <a:t> </a:t>
                </a:r>
                <a14:m>
                  <m:oMath xmlns:m="http://schemas.openxmlformats.org/officeDocument/2006/math">
                    <m:sSub>
                      <m:sSubPr>
                        <m:ctrlPr>
                          <a:rPr lang="zh-CN" altLang="en-US" sz="2800" i="1" dirty="0">
                            <a:solidFill>
                              <a:srgbClr val="6AE7FF"/>
                            </a:solidFill>
                            <a:latin typeface="Cambria Math" panose="02040503050406030204" pitchFamily="18" charset="0"/>
                          </a:rPr>
                        </m:ctrlPr>
                      </m:sSubPr>
                      <m:e>
                        <m:r>
                          <a:rPr lang="zh-CN" altLang="en-US" sz="2800" i="1" dirty="0">
                            <a:solidFill>
                              <a:srgbClr val="6AE7FF"/>
                            </a:solidFill>
                            <a:latin typeface="Cambria Math" panose="02040503050406030204" pitchFamily="18" charset="0"/>
                          </a:rPr>
                          <m:t>𝐴</m:t>
                        </m:r>
                      </m:e>
                      <m:sub>
                        <m:r>
                          <m:rPr>
                            <m:sty m:val="p"/>
                          </m:rPr>
                          <a:rPr lang="en-US" altLang="zh-CN" sz="2800" i="1" dirty="0">
                            <a:solidFill>
                              <a:srgbClr val="6AE7FF"/>
                            </a:solidFill>
                            <a:latin typeface="Cambria Math" panose="02040503050406030204" pitchFamily="18" charset="0"/>
                          </a:rPr>
                          <m:t>R</m:t>
                        </m:r>
                      </m:sub>
                    </m:sSub>
                  </m:oMath>
                </a14:m>
                <a:r>
                  <a:rPr lang="zh-CN" altLang="en-US" sz="2800" dirty="0">
                    <a:solidFill>
                      <a:srgbClr val="6AE7FF"/>
                    </a:solidFill>
                    <a:latin typeface="微软雅黑" panose="020B0503020204020204" pitchFamily="34" charset="-122"/>
                    <a:ea typeface="微软雅黑" panose="020B0503020204020204" pitchFamily="34" charset="-122"/>
                  </a:rPr>
                  <a:t>，使得该序列中没有相同的元素。</a:t>
                </a:r>
              </a:p>
            </p:txBody>
          </p:sp>
        </mc:Choice>
        <mc:Fallback xmlns="">
          <p:sp>
            <p:nvSpPr>
              <p:cNvPr id="3" name="文本框 2">
                <a:extLst>
                  <a:ext uri="{FF2B5EF4-FFF2-40B4-BE49-F238E27FC236}">
                    <a16:creationId xmlns:a16="http://schemas.microsoft.com/office/drawing/2014/main" id="{A2D318DC-0FA5-4458-9EAE-580C3B7A3C9F}"/>
                  </a:ext>
                </a:extLst>
              </p:cNvPr>
              <p:cNvSpPr txBox="1">
                <a:spLocks noRot="1" noChangeAspect="1" noMove="1" noResize="1" noEditPoints="1" noAdjustHandles="1" noChangeArrowheads="1" noChangeShapeType="1" noTextEdit="1"/>
              </p:cNvSpPr>
              <p:nvPr/>
            </p:nvSpPr>
            <p:spPr>
              <a:xfrm>
                <a:off x="1082972" y="2437041"/>
                <a:ext cx="10599376" cy="1962525"/>
              </a:xfrm>
              <a:prstGeom prst="rect">
                <a:avLst/>
              </a:prstGeom>
              <a:blipFill>
                <a:blip r:embed="rId2"/>
                <a:stretch>
                  <a:fillRect l="-1208" b="-74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047933"/>
      </p:ext>
    </p:extLst>
  </p:cSld>
  <p:clrMapOvr>
    <a:masterClrMapping/>
  </p:clrMapOvr>
  <p:transition spd="med" advClick="0">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04</a:t>
            </a:r>
          </a:p>
        </p:txBody>
      </p:sp>
      <p:sp>
        <p:nvSpPr>
          <p:cNvPr id="359" name="矩形 358"/>
          <p:cNvSpPr/>
          <p:nvPr/>
        </p:nvSpPr>
        <p:spPr>
          <a:xfrm>
            <a:off x="4648738" y="2635886"/>
            <a:ext cx="5001260" cy="1314206"/>
          </a:xfrm>
          <a:prstGeom prst="rect">
            <a:avLst/>
          </a:prstGeom>
        </p:spPr>
        <p:txBody>
          <a:bodyPr wrap="square">
            <a:spAutoFit/>
          </a:bodyPr>
          <a:lstStyle/>
          <a:p>
            <a:pPr algn="l">
              <a:lnSpc>
                <a:spcPct val="150000"/>
              </a:lnSpc>
            </a:pPr>
            <a:r>
              <a:rPr lang="zh-CN" altLang="en-US" sz="6000" spc="300" dirty="0">
                <a:solidFill>
                  <a:srgbClr val="10FBFE"/>
                </a:solidFill>
                <a:latin typeface="微软雅黑" panose="020B0503020204020204" charset="-122"/>
                <a:ea typeface="微软雅黑" panose="020B0503020204020204" charset="-122"/>
                <a:cs typeface="+mn-ea"/>
                <a:sym typeface="+mn-lt"/>
              </a:rPr>
              <a:t>枚举算法</a:t>
            </a:r>
          </a:p>
        </p:txBody>
      </p:sp>
    </p:spTree>
    <p:extLst>
      <p:ext uri="{BB962C8B-B14F-4D97-AF65-F5344CB8AC3E}">
        <p14:creationId xmlns:p14="http://schemas.microsoft.com/office/powerpoint/2010/main" val="752656846"/>
      </p:ext>
    </p:extLst>
  </p:cSld>
  <p:clrMapOvr>
    <a:masterClrMapping/>
  </p:clrMapOvr>
  <p:transition spd="med" advClick="0">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359" name="矩形 358"/>
          <p:cNvSpPr/>
          <p:nvPr/>
        </p:nvSpPr>
        <p:spPr>
          <a:xfrm>
            <a:off x="4648738" y="2635886"/>
            <a:ext cx="5001260" cy="1314206"/>
          </a:xfrm>
          <a:prstGeom prst="rect">
            <a:avLst/>
          </a:prstGeom>
        </p:spPr>
        <p:txBody>
          <a:bodyPr wrap="square">
            <a:spAutoFit/>
          </a:bodyPr>
          <a:lstStyle/>
          <a:p>
            <a:pPr algn="l">
              <a:lnSpc>
                <a:spcPct val="150000"/>
              </a:lnSpc>
            </a:pPr>
            <a:r>
              <a:rPr lang="zh-CN" altLang="en-US" sz="6000" spc="300" dirty="0">
                <a:solidFill>
                  <a:srgbClr val="10FBFE"/>
                </a:solidFill>
                <a:latin typeface="微软雅黑" panose="020B0503020204020204" charset="-122"/>
                <a:ea typeface="微软雅黑" panose="020B0503020204020204" charset="-122"/>
                <a:cs typeface="+mn-ea"/>
                <a:sym typeface="+mn-lt"/>
              </a:rPr>
              <a:t>算法复杂度</a:t>
            </a:r>
          </a:p>
        </p:txBody>
      </p:sp>
    </p:spTree>
  </p:cSld>
  <p:clrMapOvr>
    <a:masterClrMapping/>
  </p:clrMapOvr>
  <p:transition spd="med" advClick="0">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E1BE6E-A88A-4FCE-891D-95E2E110431B}"/>
              </a:ext>
            </a:extLst>
          </p:cNvPr>
          <p:cNvSpPr/>
          <p:nvPr/>
        </p:nvSpPr>
        <p:spPr>
          <a:xfrm>
            <a:off x="1698594" y="2986506"/>
            <a:ext cx="9948909" cy="2221314"/>
          </a:xfrm>
          <a:prstGeom prst="rect">
            <a:avLst/>
          </a:prstGeom>
        </p:spPr>
        <p:txBody>
          <a:bodyPr wrap="square">
            <a:spAutoFit/>
          </a:bodyPr>
          <a:lstStyle/>
          <a:p>
            <a:pPr>
              <a:lnSpc>
                <a:spcPct val="150000"/>
              </a:lnSpc>
            </a:pPr>
            <a:r>
              <a:rPr lang="zh-CN" altLang="en-US" sz="3200" dirty="0">
                <a:solidFill>
                  <a:srgbClr val="6AE7FF"/>
                </a:solidFill>
                <a:latin typeface="微软雅黑" panose="020B0503020204020204" pitchFamily="34" charset="-122"/>
                <a:ea typeface="微软雅黑" panose="020B0503020204020204" pitchFamily="34" charset="-122"/>
              </a:rPr>
              <a:t>尺取法通常是指对数组保存一对下标（起点、终点），然后根据实际情况交替推进两个端点直到得出答案的方法，因为这种方法像尺取虫的爬行方式所以得名。</a:t>
            </a:r>
            <a:endParaRPr lang="en-US" altLang="zh-CN" sz="3200" dirty="0">
              <a:solidFill>
                <a:srgbClr val="6AE7FF"/>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8840A98-B4C1-40E9-A6F0-3CB786B8D86C}"/>
              </a:ext>
            </a:extLst>
          </p:cNvPr>
          <p:cNvSpPr txBox="1"/>
          <p:nvPr/>
        </p:nvSpPr>
        <p:spPr>
          <a:xfrm>
            <a:off x="1029810" y="1970843"/>
            <a:ext cx="3262432" cy="1015663"/>
          </a:xfrm>
          <a:prstGeom prst="rect">
            <a:avLst/>
          </a:prstGeom>
          <a:noFill/>
        </p:spPr>
        <p:txBody>
          <a:bodyPr wrap="none" rtlCol="0">
            <a:spAutoFit/>
          </a:bodyPr>
          <a:lstStyle/>
          <a:p>
            <a:r>
              <a:rPr lang="zh-CN" altLang="en-US" sz="6000" dirty="0">
                <a:solidFill>
                  <a:srgbClr val="6AE7FF"/>
                </a:solidFill>
                <a:latin typeface="华文新魏" panose="02010800040101010101" pitchFamily="2" charset="-122"/>
                <a:ea typeface="华文新魏" panose="02010800040101010101" pitchFamily="2" charset="-122"/>
              </a:rPr>
              <a:t>枚举算法</a:t>
            </a:r>
          </a:p>
        </p:txBody>
      </p:sp>
    </p:spTree>
    <p:extLst>
      <p:ext uri="{BB962C8B-B14F-4D97-AF65-F5344CB8AC3E}">
        <p14:creationId xmlns:p14="http://schemas.microsoft.com/office/powerpoint/2010/main" val="4030028467"/>
      </p:ext>
    </p:extLst>
  </p:cSld>
  <p:clrMapOvr>
    <a:masterClrMapping/>
  </p:clrMapOvr>
  <p:transition spd="med" advClick="0">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3595A-73A2-4866-813E-8012FD4B51B3}"/>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例一：</a:t>
            </a:r>
            <a:r>
              <a:rPr lang="en-US" altLang="zh-CN" dirty="0">
                <a:solidFill>
                  <a:srgbClr val="6AE7FF"/>
                </a:solidFill>
                <a:latin typeface="华文新魏" panose="02010800040101010101" pitchFamily="2" charset="-122"/>
                <a:ea typeface="华文新魏" panose="02010800040101010101" pitchFamily="2" charset="-122"/>
              </a:rPr>
              <a:t>4 Values whose Sum is 0</a:t>
            </a:r>
            <a:endParaRPr lang="zh-CN" altLang="en-US" dirty="0">
              <a:solidFill>
                <a:srgbClr val="6AE7FF"/>
              </a:solidFill>
              <a:latin typeface="华文新魏" panose="02010800040101010101" pitchFamily="2" charset="-122"/>
              <a:ea typeface="华文新魏" panose="02010800040101010101" pitchFamily="2" charset="-122"/>
            </a:endParaRPr>
          </a:p>
        </p:txBody>
      </p:sp>
      <p:sp>
        <p:nvSpPr>
          <p:cNvPr id="3" name="文本框 2">
            <a:extLst>
              <a:ext uri="{FF2B5EF4-FFF2-40B4-BE49-F238E27FC236}">
                <a16:creationId xmlns:a16="http://schemas.microsoft.com/office/drawing/2014/main" id="{A2D318DC-0FA5-4458-9EAE-580C3B7A3C9F}"/>
              </a:ext>
            </a:extLst>
          </p:cNvPr>
          <p:cNvSpPr txBox="1"/>
          <p:nvPr/>
        </p:nvSpPr>
        <p:spPr>
          <a:xfrm>
            <a:off x="1082972" y="2437041"/>
            <a:ext cx="10673115" cy="2601546"/>
          </a:xfrm>
          <a:prstGeom prst="rect">
            <a:avLst/>
          </a:prstGeom>
          <a:noFill/>
        </p:spPr>
        <p:txBody>
          <a:bodyPr wrap="none" rtlCol="0">
            <a:spAutoFit/>
          </a:bodyPr>
          <a:lstStyle/>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题目描述：</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en-US" altLang="zh-CN" sz="2800" dirty="0">
                <a:solidFill>
                  <a:srgbClr val="6AE7FF"/>
                </a:solidFill>
                <a:latin typeface="微软雅黑" panose="020B0503020204020204" pitchFamily="34" charset="-122"/>
                <a:ea typeface="微软雅黑" panose="020B0503020204020204" pitchFamily="34" charset="-122"/>
              </a:rPr>
              <a:t>	</a:t>
            </a:r>
            <a:r>
              <a:rPr lang="zh-CN" altLang="en-US" sz="2800" dirty="0">
                <a:solidFill>
                  <a:srgbClr val="6AE7FF"/>
                </a:solidFill>
                <a:latin typeface="微软雅黑" panose="020B0503020204020204" pitchFamily="34" charset="-122"/>
                <a:ea typeface="微软雅黑" panose="020B0503020204020204" pitchFamily="34" charset="-122"/>
              </a:rPr>
              <a:t>给定</a:t>
            </a:r>
            <a:r>
              <a:rPr lang="en-US" altLang="zh-CN" sz="2800" dirty="0">
                <a:solidFill>
                  <a:srgbClr val="6AE7FF"/>
                </a:solidFill>
                <a:latin typeface="微软雅黑" panose="020B0503020204020204" pitchFamily="34" charset="-122"/>
                <a:ea typeface="微软雅黑" panose="020B0503020204020204" pitchFamily="34" charset="-122"/>
              </a:rPr>
              <a:t>4</a:t>
            </a:r>
            <a:r>
              <a:rPr lang="zh-CN" altLang="en-US" sz="2800" dirty="0">
                <a:solidFill>
                  <a:srgbClr val="6AE7FF"/>
                </a:solidFill>
                <a:latin typeface="微软雅黑" panose="020B0503020204020204" pitchFamily="34" charset="-122"/>
                <a:ea typeface="微软雅黑" panose="020B0503020204020204" pitchFamily="34" charset="-122"/>
              </a:rPr>
              <a:t>个</a:t>
            </a:r>
            <a:r>
              <a:rPr lang="en-US" altLang="zh-CN" sz="2800" dirty="0">
                <a:solidFill>
                  <a:srgbClr val="6AE7FF"/>
                </a:solidFill>
                <a:latin typeface="微软雅黑" panose="020B0503020204020204" pitchFamily="34" charset="-122"/>
                <a:ea typeface="微软雅黑" panose="020B0503020204020204" pitchFamily="34" charset="-122"/>
              </a:rPr>
              <a:t>n</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1&lt;=n&lt;=4000</a:t>
            </a:r>
            <a:r>
              <a:rPr lang="zh-CN" altLang="en-US" sz="2800" dirty="0">
                <a:solidFill>
                  <a:srgbClr val="6AE7FF"/>
                </a:solidFill>
                <a:latin typeface="微软雅黑" panose="020B0503020204020204" pitchFamily="34" charset="-122"/>
                <a:ea typeface="微软雅黑" panose="020B0503020204020204" pitchFamily="34" charset="-122"/>
              </a:rPr>
              <a:t>）元素集合</a:t>
            </a:r>
            <a:r>
              <a:rPr lang="en-US" altLang="zh-CN" sz="2800" dirty="0">
                <a:solidFill>
                  <a:srgbClr val="6AE7FF"/>
                </a:solidFill>
                <a:latin typeface="微软雅黑" panose="020B0503020204020204" pitchFamily="34" charset="-122"/>
                <a:ea typeface="微软雅黑" panose="020B0503020204020204" pitchFamily="34" charset="-122"/>
              </a:rPr>
              <a:t>A</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B</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C</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D</a:t>
            </a:r>
            <a:r>
              <a:rPr lang="zh-CN" altLang="en-US" sz="2800" dirty="0">
                <a:solidFill>
                  <a:srgbClr val="6AE7FF"/>
                </a:solidFill>
                <a:latin typeface="微软雅黑" panose="020B0503020204020204" pitchFamily="34" charset="-122"/>
                <a:ea typeface="微软雅黑" panose="020B0503020204020204" pitchFamily="34" charset="-122"/>
              </a:rPr>
              <a:t>，要求分</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别从中选取一个元素</a:t>
            </a:r>
            <a:r>
              <a:rPr lang="en-US" altLang="zh-CN" sz="2800" dirty="0">
                <a:solidFill>
                  <a:srgbClr val="6AE7FF"/>
                </a:solidFill>
                <a:latin typeface="微软雅黑" panose="020B0503020204020204" pitchFamily="34" charset="-122"/>
                <a:ea typeface="微软雅黑" panose="020B0503020204020204" pitchFamily="34" charset="-122"/>
              </a:rPr>
              <a:t>a</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b</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c</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d</a:t>
            </a:r>
            <a:r>
              <a:rPr lang="zh-CN" altLang="en-US" sz="2800" dirty="0">
                <a:solidFill>
                  <a:srgbClr val="6AE7FF"/>
                </a:solidFill>
                <a:latin typeface="微软雅黑" panose="020B0503020204020204" pitchFamily="34" charset="-122"/>
                <a:ea typeface="微软雅黑" panose="020B0503020204020204" pitchFamily="34" charset="-122"/>
              </a:rPr>
              <a:t>，使得</a:t>
            </a:r>
            <a:r>
              <a:rPr lang="en-US" altLang="zh-CN" sz="2800" dirty="0" err="1">
                <a:solidFill>
                  <a:srgbClr val="6AE7FF"/>
                </a:solidFill>
                <a:latin typeface="微软雅黑" panose="020B0503020204020204" pitchFamily="34" charset="-122"/>
                <a:ea typeface="微软雅黑" panose="020B0503020204020204" pitchFamily="34" charset="-122"/>
              </a:rPr>
              <a:t>a+b+c+d</a:t>
            </a:r>
            <a:r>
              <a:rPr lang="en-US" altLang="zh-CN" sz="2800" dirty="0">
                <a:solidFill>
                  <a:srgbClr val="6AE7FF"/>
                </a:solidFill>
                <a:latin typeface="微软雅黑" panose="020B0503020204020204" pitchFamily="34" charset="-122"/>
                <a:ea typeface="微软雅黑" panose="020B0503020204020204" pitchFamily="34" charset="-122"/>
              </a:rPr>
              <a:t>=0</a:t>
            </a:r>
            <a:r>
              <a:rPr lang="zh-CN" altLang="en-US" sz="2800" dirty="0">
                <a:solidFill>
                  <a:srgbClr val="6AE7FF"/>
                </a:solidFill>
                <a:latin typeface="微软雅黑" panose="020B0503020204020204" pitchFamily="34" charset="-122"/>
                <a:ea typeface="微软雅黑" panose="020B0503020204020204" pitchFamily="34" charset="-122"/>
              </a:rPr>
              <a:t>，问有多少种</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选法。</a:t>
            </a:r>
          </a:p>
        </p:txBody>
      </p:sp>
    </p:spTree>
    <p:extLst>
      <p:ext uri="{BB962C8B-B14F-4D97-AF65-F5344CB8AC3E}">
        <p14:creationId xmlns:p14="http://schemas.microsoft.com/office/powerpoint/2010/main" val="431451105"/>
      </p:ext>
    </p:extLst>
  </p:cSld>
  <p:clrMapOvr>
    <a:masterClrMapping/>
  </p:clrMapOvr>
  <p:transition spd="med" advClick="0">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98C57-7E35-4C03-8A7E-DF37DFAD96E1}"/>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例二：</a:t>
            </a:r>
            <a:r>
              <a:rPr lang="zh-CN" altLang="en-US" dirty="0">
                <a:solidFill>
                  <a:srgbClr val="6AE7FF"/>
                </a:solidFill>
                <a:latin typeface="华文新魏" panose="02010800040101010101" pitchFamily="2" charset="-122"/>
                <a:ea typeface="华文新魏" panose="02010800040101010101" pitchFamily="2" charset="-122"/>
              </a:rPr>
              <a:t>校门外的树（简单版）</a:t>
            </a:r>
          </a:p>
        </p:txBody>
      </p:sp>
      <p:sp>
        <p:nvSpPr>
          <p:cNvPr id="3" name="内容占位符 2">
            <a:extLst>
              <a:ext uri="{FF2B5EF4-FFF2-40B4-BE49-F238E27FC236}">
                <a16:creationId xmlns:a16="http://schemas.microsoft.com/office/drawing/2014/main" id="{A32DD472-B32A-4596-A1B6-C03806BF0F65}"/>
              </a:ext>
            </a:extLst>
          </p:cNvPr>
          <p:cNvSpPr txBox="1">
            <a:spLocks/>
          </p:cNvSpPr>
          <p:nvPr/>
        </p:nvSpPr>
        <p:spPr>
          <a:xfrm>
            <a:off x="872232" y="2159822"/>
            <a:ext cx="10131425" cy="3949244"/>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solidFill>
                  <a:srgbClr val="6AE7FF"/>
                </a:solidFill>
                <a:latin typeface="微软雅黑" panose="020B0503020204020204" pitchFamily="34" charset="-122"/>
                <a:ea typeface="微软雅黑" panose="020B0503020204020204" pitchFamily="34" charset="-122"/>
              </a:rPr>
              <a:t>题目描述：</a:t>
            </a:r>
            <a:endParaRPr lang="en-US" altLang="zh-CN" dirty="0">
              <a:solidFill>
                <a:srgbClr val="6AE7FF"/>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dirty="0">
                <a:solidFill>
                  <a:srgbClr val="6AE7FF"/>
                </a:solidFill>
                <a:latin typeface="微软雅黑" panose="020B0503020204020204" pitchFamily="34" charset="-122"/>
                <a:ea typeface="微软雅黑" panose="020B0503020204020204" pitchFamily="34" charset="-122"/>
              </a:rPr>
              <a:t>	</a:t>
            </a:r>
            <a:r>
              <a:rPr lang="zh-CN" altLang="en-US" dirty="0">
                <a:solidFill>
                  <a:srgbClr val="6AE7FF"/>
                </a:solidFill>
                <a:latin typeface="微软雅黑" panose="020B0503020204020204" pitchFamily="34" charset="-122"/>
                <a:ea typeface="微软雅黑" panose="020B0503020204020204" pitchFamily="34" charset="-122"/>
              </a:rPr>
              <a:t>某校大门外长度为</a:t>
            </a:r>
            <a:r>
              <a:rPr lang="en-US" altLang="zh-CN" dirty="0">
                <a:solidFill>
                  <a:srgbClr val="6AE7FF"/>
                </a:solidFill>
                <a:latin typeface="微软雅黑" panose="020B0503020204020204" pitchFamily="34" charset="-122"/>
                <a:ea typeface="微软雅黑" panose="020B0503020204020204" pitchFamily="34" charset="-122"/>
              </a:rPr>
              <a:t>L</a:t>
            </a:r>
            <a:r>
              <a:rPr lang="zh-CN" altLang="en-US" dirty="0">
                <a:solidFill>
                  <a:srgbClr val="6AE7FF"/>
                </a:solidFill>
                <a:latin typeface="微软雅黑" panose="020B0503020204020204" pitchFamily="34" charset="-122"/>
                <a:ea typeface="微软雅黑" panose="020B0503020204020204" pitchFamily="34" charset="-122"/>
              </a:rPr>
              <a:t>的马路上有一排树，每两棵相邻的树之间的间隔都是</a:t>
            </a:r>
            <a:r>
              <a:rPr lang="en-US" altLang="zh-CN" dirty="0">
                <a:solidFill>
                  <a:srgbClr val="6AE7FF"/>
                </a:solidFill>
                <a:latin typeface="微软雅黑" panose="020B0503020204020204" pitchFamily="34" charset="-122"/>
                <a:ea typeface="微软雅黑" panose="020B0503020204020204" pitchFamily="34" charset="-122"/>
              </a:rPr>
              <a:t>1</a:t>
            </a:r>
            <a:r>
              <a:rPr lang="zh-CN" altLang="en-US" dirty="0">
                <a:solidFill>
                  <a:srgbClr val="6AE7FF"/>
                </a:solidFill>
                <a:latin typeface="微软雅黑" panose="020B0503020204020204" pitchFamily="34" charset="-122"/>
                <a:ea typeface="微软雅黑" panose="020B0503020204020204" pitchFamily="34" charset="-122"/>
              </a:rPr>
              <a:t>米。我们可以把马路看成一个数轴，马路的一端在数轴</a:t>
            </a:r>
            <a:r>
              <a:rPr lang="en-US" altLang="zh-CN" dirty="0">
                <a:solidFill>
                  <a:srgbClr val="6AE7FF"/>
                </a:solidFill>
                <a:latin typeface="微软雅黑" panose="020B0503020204020204" pitchFamily="34" charset="-122"/>
                <a:ea typeface="微软雅黑" panose="020B0503020204020204" pitchFamily="34" charset="-122"/>
              </a:rPr>
              <a:t>0</a:t>
            </a:r>
            <a:r>
              <a:rPr lang="zh-CN" altLang="en-US" dirty="0">
                <a:solidFill>
                  <a:srgbClr val="6AE7FF"/>
                </a:solidFill>
                <a:latin typeface="微软雅黑" panose="020B0503020204020204" pitchFamily="34" charset="-122"/>
                <a:ea typeface="微软雅黑" panose="020B0503020204020204" pitchFamily="34" charset="-122"/>
              </a:rPr>
              <a:t>的位置，另一端在</a:t>
            </a:r>
            <a:r>
              <a:rPr lang="en-US" altLang="zh-CN" dirty="0">
                <a:solidFill>
                  <a:srgbClr val="6AE7FF"/>
                </a:solidFill>
                <a:latin typeface="微软雅黑" panose="020B0503020204020204" pitchFamily="34" charset="-122"/>
                <a:ea typeface="微软雅黑" panose="020B0503020204020204" pitchFamily="34" charset="-122"/>
              </a:rPr>
              <a:t>L</a:t>
            </a:r>
            <a:r>
              <a:rPr lang="zh-CN" altLang="en-US" dirty="0">
                <a:solidFill>
                  <a:srgbClr val="6AE7FF"/>
                </a:solidFill>
                <a:latin typeface="微软雅黑" panose="020B0503020204020204" pitchFamily="34" charset="-122"/>
                <a:ea typeface="微软雅黑" panose="020B0503020204020204" pitchFamily="34" charset="-122"/>
              </a:rPr>
              <a:t>的位置；数轴上的每个整数点，即</a:t>
            </a:r>
            <a:r>
              <a:rPr lang="en-US" altLang="zh-CN" dirty="0">
                <a:solidFill>
                  <a:srgbClr val="6AE7FF"/>
                </a:solidFill>
                <a:latin typeface="微软雅黑" panose="020B0503020204020204" pitchFamily="34" charset="-122"/>
                <a:ea typeface="微软雅黑" panose="020B0503020204020204" pitchFamily="34" charset="-122"/>
              </a:rPr>
              <a:t>0</a:t>
            </a:r>
            <a:r>
              <a:rPr lang="zh-CN" altLang="en-US" dirty="0">
                <a:solidFill>
                  <a:srgbClr val="6AE7FF"/>
                </a:solidFill>
                <a:latin typeface="微软雅黑" panose="020B0503020204020204" pitchFamily="34" charset="-122"/>
                <a:ea typeface="微软雅黑" panose="020B0503020204020204" pitchFamily="34" charset="-122"/>
              </a:rPr>
              <a:t>，</a:t>
            </a:r>
            <a:r>
              <a:rPr lang="en-US" altLang="zh-CN" dirty="0">
                <a:solidFill>
                  <a:srgbClr val="6AE7FF"/>
                </a:solidFill>
                <a:latin typeface="微软雅黑" panose="020B0503020204020204" pitchFamily="34" charset="-122"/>
                <a:ea typeface="微软雅黑" panose="020B0503020204020204" pitchFamily="34" charset="-122"/>
              </a:rPr>
              <a:t>1</a:t>
            </a:r>
            <a:r>
              <a:rPr lang="zh-CN" altLang="en-US" dirty="0">
                <a:solidFill>
                  <a:srgbClr val="6AE7FF"/>
                </a:solidFill>
                <a:latin typeface="微软雅黑" panose="020B0503020204020204" pitchFamily="34" charset="-122"/>
                <a:ea typeface="微软雅黑" panose="020B0503020204020204" pitchFamily="34" charset="-122"/>
              </a:rPr>
              <a:t>，</a:t>
            </a:r>
            <a:r>
              <a:rPr lang="en-US" altLang="zh-CN" dirty="0">
                <a:solidFill>
                  <a:srgbClr val="6AE7FF"/>
                </a:solidFill>
                <a:latin typeface="微软雅黑" panose="020B0503020204020204" pitchFamily="34" charset="-122"/>
                <a:ea typeface="微软雅黑" panose="020B0503020204020204" pitchFamily="34" charset="-122"/>
              </a:rPr>
              <a:t>2</a:t>
            </a:r>
            <a:r>
              <a:rPr lang="zh-CN" altLang="en-US" dirty="0">
                <a:solidFill>
                  <a:srgbClr val="6AE7FF"/>
                </a:solidFill>
                <a:latin typeface="微软雅黑" panose="020B0503020204020204" pitchFamily="34" charset="-122"/>
                <a:ea typeface="微软雅黑" panose="020B0503020204020204" pitchFamily="34" charset="-122"/>
              </a:rPr>
              <a:t>，</a:t>
            </a:r>
            <a:r>
              <a:rPr lang="en-US" altLang="zh-CN" dirty="0">
                <a:solidFill>
                  <a:srgbClr val="6AE7FF"/>
                </a:solidFill>
                <a:latin typeface="微软雅黑" panose="020B0503020204020204" pitchFamily="34" charset="-122"/>
                <a:ea typeface="微软雅黑" panose="020B0503020204020204" pitchFamily="34" charset="-122"/>
              </a:rPr>
              <a:t>……</a:t>
            </a:r>
            <a:r>
              <a:rPr lang="zh-CN" altLang="en-US" dirty="0">
                <a:solidFill>
                  <a:srgbClr val="6AE7FF"/>
                </a:solidFill>
                <a:latin typeface="微软雅黑" panose="020B0503020204020204" pitchFamily="34" charset="-122"/>
                <a:ea typeface="微软雅黑" panose="020B0503020204020204" pitchFamily="34" charset="-122"/>
              </a:rPr>
              <a:t>，</a:t>
            </a:r>
            <a:r>
              <a:rPr lang="en-US" altLang="zh-CN" dirty="0">
                <a:solidFill>
                  <a:srgbClr val="6AE7FF"/>
                </a:solidFill>
                <a:latin typeface="微软雅黑" panose="020B0503020204020204" pitchFamily="34" charset="-122"/>
                <a:ea typeface="微软雅黑" panose="020B0503020204020204" pitchFamily="34" charset="-122"/>
              </a:rPr>
              <a:t>L</a:t>
            </a:r>
            <a:r>
              <a:rPr lang="zh-CN" altLang="en-US" dirty="0">
                <a:solidFill>
                  <a:srgbClr val="6AE7FF"/>
                </a:solidFill>
                <a:latin typeface="微软雅黑" panose="020B0503020204020204" pitchFamily="34" charset="-122"/>
                <a:ea typeface="微软雅黑" panose="020B0503020204020204" pitchFamily="34" charset="-122"/>
              </a:rPr>
              <a:t>，都种有一棵树。由于马路上有一些区域要用来建地铁。这些区域用它们在数轴上的起始点和终止点表示。已知任一区域的起始点和终止点的坐标都是整数，区域之间可能有重合的部分。现在要把这些区域中的树（包括区域端点处的两棵树）移走。你的任务是计算将这些树都移走后，马路上还有多少棵树。</a:t>
            </a:r>
          </a:p>
        </p:txBody>
      </p:sp>
    </p:spTree>
    <p:extLst>
      <p:ext uri="{BB962C8B-B14F-4D97-AF65-F5344CB8AC3E}">
        <p14:creationId xmlns:p14="http://schemas.microsoft.com/office/powerpoint/2010/main" val="3036100865"/>
      </p:ext>
    </p:extLst>
  </p:cSld>
  <p:clrMapOvr>
    <a:masterClrMapping/>
  </p:clrMapOvr>
  <p:transition spd="med" advClick="0">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25C6B9-052B-4040-80CF-56513297EF1B}"/>
              </a:ext>
            </a:extLst>
          </p:cNvPr>
          <p:cNvSpPr/>
          <p:nvPr/>
        </p:nvSpPr>
        <p:spPr>
          <a:xfrm>
            <a:off x="1226279" y="3354413"/>
            <a:ext cx="10548080" cy="646331"/>
          </a:xfrm>
          <a:prstGeom prst="rect">
            <a:avLst/>
          </a:prstGeom>
        </p:spPr>
        <p:txBody>
          <a:bodyPr wrap="none">
            <a:spAutoFit/>
          </a:bodyPr>
          <a:lstStyle/>
          <a:p>
            <a:r>
              <a:rPr lang="en-US" altLang="zh-CN" sz="3600" dirty="0">
                <a:solidFill>
                  <a:srgbClr val="6AE7FF"/>
                </a:solidFill>
                <a:latin typeface="微软雅黑" panose="020B0503020204020204" pitchFamily="34" charset="-122"/>
                <a:ea typeface="微软雅黑" panose="020B0503020204020204" pitchFamily="34" charset="-122"/>
              </a:rPr>
              <a:t>L</a:t>
            </a:r>
            <a:r>
              <a:rPr lang="zh-CN" altLang="en-US" sz="3600" dirty="0">
                <a:solidFill>
                  <a:srgbClr val="6AE7FF"/>
                </a:solidFill>
                <a:latin typeface="微软雅黑" panose="020B0503020204020204" pitchFamily="34" charset="-122"/>
                <a:ea typeface="微软雅黑" panose="020B0503020204020204" pitchFamily="34" charset="-122"/>
              </a:rPr>
              <a:t>（</a:t>
            </a:r>
            <a:r>
              <a:rPr lang="en-US" altLang="zh-CN" sz="3600" dirty="0">
                <a:solidFill>
                  <a:srgbClr val="6AE7FF"/>
                </a:solidFill>
                <a:latin typeface="微软雅黑" panose="020B0503020204020204" pitchFamily="34" charset="-122"/>
                <a:ea typeface="微软雅黑" panose="020B0503020204020204" pitchFamily="34" charset="-122"/>
              </a:rPr>
              <a:t>1 &lt;= L &lt;= 10000</a:t>
            </a:r>
            <a:r>
              <a:rPr lang="zh-CN" altLang="en-US" sz="3600" dirty="0">
                <a:solidFill>
                  <a:srgbClr val="6AE7FF"/>
                </a:solidFill>
                <a:latin typeface="微软雅黑" panose="020B0503020204020204" pitchFamily="34" charset="-122"/>
                <a:ea typeface="微软雅黑" panose="020B0503020204020204" pitchFamily="34" charset="-122"/>
              </a:rPr>
              <a:t>）， </a:t>
            </a:r>
            <a:r>
              <a:rPr lang="en-US" altLang="zh-CN" sz="3600" dirty="0">
                <a:solidFill>
                  <a:srgbClr val="6AE7FF"/>
                </a:solidFill>
                <a:latin typeface="微软雅黑" panose="020B0503020204020204" pitchFamily="34" charset="-122"/>
                <a:ea typeface="微软雅黑" panose="020B0503020204020204" pitchFamily="34" charset="-122"/>
              </a:rPr>
              <a:t>M</a:t>
            </a:r>
            <a:r>
              <a:rPr lang="zh-CN" altLang="en-US" sz="3600" dirty="0">
                <a:solidFill>
                  <a:srgbClr val="6AE7FF"/>
                </a:solidFill>
                <a:latin typeface="微软雅黑" panose="020B0503020204020204" pitchFamily="34" charset="-122"/>
                <a:ea typeface="微软雅黑" panose="020B0503020204020204" pitchFamily="34" charset="-122"/>
              </a:rPr>
              <a:t>（</a:t>
            </a:r>
            <a:r>
              <a:rPr lang="en-US" altLang="zh-CN" sz="3600" dirty="0">
                <a:solidFill>
                  <a:srgbClr val="6AE7FF"/>
                </a:solidFill>
                <a:latin typeface="微软雅黑" panose="020B0503020204020204" pitchFamily="34" charset="-122"/>
                <a:ea typeface="微软雅黑" panose="020B0503020204020204" pitchFamily="34" charset="-122"/>
              </a:rPr>
              <a:t>1 &lt;= M &lt;= 100</a:t>
            </a:r>
            <a:r>
              <a:rPr lang="zh-CN" altLang="en-US" sz="3600" dirty="0">
                <a:solidFill>
                  <a:srgbClr val="6AE7FF"/>
                </a:solidFill>
                <a:latin typeface="微软雅黑" panose="020B0503020204020204" pitchFamily="34" charset="-122"/>
                <a:ea typeface="微软雅黑" panose="020B0503020204020204" pitchFamily="34" charset="-122"/>
              </a:rPr>
              <a:t>）</a:t>
            </a:r>
            <a:endParaRPr lang="zh-CN" altLang="en-US" sz="3600" dirty="0"/>
          </a:p>
        </p:txBody>
      </p:sp>
      <p:sp>
        <p:nvSpPr>
          <p:cNvPr id="4" name="文本框 3">
            <a:extLst>
              <a:ext uri="{FF2B5EF4-FFF2-40B4-BE49-F238E27FC236}">
                <a16:creationId xmlns:a16="http://schemas.microsoft.com/office/drawing/2014/main" id="{E27324A9-F5D0-4D04-9056-53381E3BC7A0}"/>
              </a:ext>
            </a:extLst>
          </p:cNvPr>
          <p:cNvSpPr txBox="1"/>
          <p:nvPr/>
        </p:nvSpPr>
        <p:spPr>
          <a:xfrm>
            <a:off x="692458" y="2210544"/>
            <a:ext cx="2236510" cy="707886"/>
          </a:xfrm>
          <a:prstGeom prst="rect">
            <a:avLst/>
          </a:prstGeom>
          <a:noFill/>
        </p:spPr>
        <p:txBody>
          <a:bodyPr wrap="none" rtlCol="0">
            <a:spAutoFit/>
          </a:bodyPr>
          <a:lstStyle/>
          <a:p>
            <a:r>
              <a:rPr lang="zh-CN" altLang="en-US" sz="4000" dirty="0">
                <a:solidFill>
                  <a:srgbClr val="6AE7FF"/>
                </a:solidFill>
                <a:latin typeface="微软雅黑" panose="020B0503020204020204" pitchFamily="34" charset="-122"/>
                <a:ea typeface="微软雅黑" panose="020B0503020204020204" pitchFamily="34" charset="-122"/>
              </a:rPr>
              <a:t>数据范围</a:t>
            </a:r>
          </a:p>
        </p:txBody>
      </p:sp>
    </p:spTree>
    <p:extLst>
      <p:ext uri="{BB962C8B-B14F-4D97-AF65-F5344CB8AC3E}">
        <p14:creationId xmlns:p14="http://schemas.microsoft.com/office/powerpoint/2010/main" val="4092347612"/>
      </p:ext>
    </p:extLst>
  </p:cSld>
  <p:clrMapOvr>
    <a:masterClrMapping/>
  </p:clrMapOvr>
  <p:transition spd="med" advClick="0">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745660D-0672-46A9-B4A3-FE7A0AC6DC9E}"/>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例二：</a:t>
            </a:r>
            <a:r>
              <a:rPr lang="zh-CN" altLang="en-US" dirty="0">
                <a:solidFill>
                  <a:srgbClr val="6AE7FF"/>
                </a:solidFill>
                <a:latin typeface="华文新魏" panose="02010800040101010101" pitchFamily="2" charset="-122"/>
                <a:ea typeface="华文新魏" panose="02010800040101010101" pitchFamily="2" charset="-122"/>
              </a:rPr>
              <a:t>校门外的树（加强版）</a:t>
            </a:r>
          </a:p>
        </p:txBody>
      </p:sp>
      <p:sp>
        <p:nvSpPr>
          <p:cNvPr id="7" name="矩形 6">
            <a:extLst>
              <a:ext uri="{FF2B5EF4-FFF2-40B4-BE49-F238E27FC236}">
                <a16:creationId xmlns:a16="http://schemas.microsoft.com/office/drawing/2014/main" id="{E2A30E7F-D331-403D-A4AF-E4F4FA6A5372}"/>
              </a:ext>
            </a:extLst>
          </p:cNvPr>
          <p:cNvSpPr/>
          <p:nvPr/>
        </p:nvSpPr>
        <p:spPr>
          <a:xfrm>
            <a:off x="1226279" y="3354413"/>
            <a:ext cx="11360802" cy="646331"/>
          </a:xfrm>
          <a:prstGeom prst="rect">
            <a:avLst/>
          </a:prstGeom>
        </p:spPr>
        <p:txBody>
          <a:bodyPr wrap="none">
            <a:spAutoFit/>
          </a:bodyPr>
          <a:lstStyle/>
          <a:p>
            <a:r>
              <a:rPr lang="en-US" altLang="zh-CN" sz="3600" dirty="0">
                <a:solidFill>
                  <a:srgbClr val="6AE7FF"/>
                </a:solidFill>
                <a:latin typeface="微软雅黑" panose="020B0503020204020204" pitchFamily="34" charset="-122"/>
                <a:ea typeface="微软雅黑" panose="020B0503020204020204" pitchFamily="34" charset="-122"/>
              </a:rPr>
              <a:t>L</a:t>
            </a:r>
            <a:r>
              <a:rPr lang="zh-CN" altLang="en-US" sz="3600" dirty="0">
                <a:solidFill>
                  <a:srgbClr val="6AE7FF"/>
                </a:solidFill>
                <a:latin typeface="微软雅黑" panose="020B0503020204020204" pitchFamily="34" charset="-122"/>
                <a:ea typeface="微软雅黑" panose="020B0503020204020204" pitchFamily="34" charset="-122"/>
              </a:rPr>
              <a:t>（</a:t>
            </a:r>
            <a:r>
              <a:rPr lang="en-US" altLang="zh-CN" sz="3600" dirty="0">
                <a:solidFill>
                  <a:srgbClr val="6AE7FF"/>
                </a:solidFill>
                <a:latin typeface="微软雅黑" panose="020B0503020204020204" pitchFamily="34" charset="-122"/>
                <a:ea typeface="微软雅黑" panose="020B0503020204020204" pitchFamily="34" charset="-122"/>
              </a:rPr>
              <a:t>1 &lt;= L &lt;= 10000</a:t>
            </a:r>
            <a:r>
              <a:rPr lang="zh-CN" altLang="en-US" sz="3600" dirty="0">
                <a:solidFill>
                  <a:srgbClr val="6AE7FF"/>
                </a:solidFill>
                <a:latin typeface="微软雅黑" panose="020B0503020204020204" pitchFamily="34" charset="-122"/>
                <a:ea typeface="微软雅黑" panose="020B0503020204020204" pitchFamily="34" charset="-122"/>
              </a:rPr>
              <a:t>）， </a:t>
            </a:r>
            <a:r>
              <a:rPr lang="en-US" altLang="zh-CN" sz="3600" dirty="0">
                <a:solidFill>
                  <a:srgbClr val="6AE7FF"/>
                </a:solidFill>
                <a:latin typeface="微软雅黑" panose="020B0503020204020204" pitchFamily="34" charset="-122"/>
                <a:ea typeface="微软雅黑" panose="020B0503020204020204" pitchFamily="34" charset="-122"/>
              </a:rPr>
              <a:t>M</a:t>
            </a:r>
            <a:r>
              <a:rPr lang="zh-CN" altLang="en-US" sz="3600" dirty="0">
                <a:solidFill>
                  <a:srgbClr val="6AE7FF"/>
                </a:solidFill>
                <a:latin typeface="微软雅黑" panose="020B0503020204020204" pitchFamily="34" charset="-122"/>
                <a:ea typeface="微软雅黑" panose="020B0503020204020204" pitchFamily="34" charset="-122"/>
              </a:rPr>
              <a:t>（</a:t>
            </a:r>
            <a:r>
              <a:rPr lang="en-US" altLang="zh-CN" sz="3600" dirty="0">
                <a:solidFill>
                  <a:srgbClr val="6AE7FF"/>
                </a:solidFill>
                <a:latin typeface="微软雅黑" panose="020B0503020204020204" pitchFamily="34" charset="-122"/>
                <a:ea typeface="微软雅黑" panose="020B0503020204020204" pitchFamily="34" charset="-122"/>
              </a:rPr>
              <a:t>1 &lt;= M &lt;= 100000</a:t>
            </a:r>
            <a:r>
              <a:rPr lang="zh-CN" altLang="en-US" sz="3600" dirty="0">
                <a:solidFill>
                  <a:srgbClr val="6AE7FF"/>
                </a:solidFill>
                <a:latin typeface="微软雅黑" panose="020B0503020204020204" pitchFamily="34" charset="-122"/>
                <a:ea typeface="微软雅黑" panose="020B0503020204020204" pitchFamily="34" charset="-122"/>
              </a:rPr>
              <a:t>）</a:t>
            </a:r>
            <a:endParaRPr lang="zh-CN" altLang="en-US" sz="3600" dirty="0"/>
          </a:p>
        </p:txBody>
      </p:sp>
      <p:sp>
        <p:nvSpPr>
          <p:cNvPr id="8" name="文本框 7">
            <a:extLst>
              <a:ext uri="{FF2B5EF4-FFF2-40B4-BE49-F238E27FC236}">
                <a16:creationId xmlns:a16="http://schemas.microsoft.com/office/drawing/2014/main" id="{867BFD95-F4E7-43D5-83D1-958AC4208F4E}"/>
              </a:ext>
            </a:extLst>
          </p:cNvPr>
          <p:cNvSpPr txBox="1"/>
          <p:nvPr/>
        </p:nvSpPr>
        <p:spPr>
          <a:xfrm>
            <a:off x="692458" y="2210544"/>
            <a:ext cx="2236510" cy="707886"/>
          </a:xfrm>
          <a:prstGeom prst="rect">
            <a:avLst/>
          </a:prstGeom>
          <a:noFill/>
        </p:spPr>
        <p:txBody>
          <a:bodyPr wrap="none" rtlCol="0">
            <a:spAutoFit/>
          </a:bodyPr>
          <a:lstStyle/>
          <a:p>
            <a:r>
              <a:rPr lang="zh-CN" altLang="en-US" sz="4000" dirty="0">
                <a:solidFill>
                  <a:srgbClr val="6AE7FF"/>
                </a:solidFill>
                <a:latin typeface="微软雅黑" panose="020B0503020204020204" pitchFamily="34" charset="-122"/>
                <a:ea typeface="微软雅黑" panose="020B0503020204020204" pitchFamily="34" charset="-122"/>
              </a:rPr>
              <a:t>数据范围</a:t>
            </a:r>
          </a:p>
        </p:txBody>
      </p:sp>
    </p:spTree>
    <p:extLst>
      <p:ext uri="{BB962C8B-B14F-4D97-AF65-F5344CB8AC3E}">
        <p14:creationId xmlns:p14="http://schemas.microsoft.com/office/powerpoint/2010/main" val="2846602552"/>
      </p:ext>
    </p:extLst>
  </p:cSld>
  <p:clrMapOvr>
    <a:masterClrMapping/>
  </p:clrMapOvr>
  <p:transition spd="med" advClick="0">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98C57-7E35-4C03-8A7E-DF37DFAD96E1}"/>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例三：</a:t>
            </a:r>
            <a:r>
              <a:rPr lang="zh-CN" altLang="en-US" dirty="0">
                <a:solidFill>
                  <a:srgbClr val="6AE7FF"/>
                </a:solidFill>
                <a:latin typeface="华文新魏" panose="02010800040101010101" pitchFamily="2" charset="-122"/>
                <a:ea typeface="华文新魏" panose="02010800040101010101" pitchFamily="2" charset="-122"/>
              </a:rPr>
              <a:t>重叠的正方形</a:t>
            </a:r>
          </a:p>
        </p:txBody>
      </p:sp>
      <p:sp>
        <p:nvSpPr>
          <p:cNvPr id="3" name="内容占位符 2">
            <a:extLst>
              <a:ext uri="{FF2B5EF4-FFF2-40B4-BE49-F238E27FC236}">
                <a16:creationId xmlns:a16="http://schemas.microsoft.com/office/drawing/2014/main" id="{A32DD472-B32A-4596-A1B6-C03806BF0F65}"/>
              </a:ext>
            </a:extLst>
          </p:cNvPr>
          <p:cNvSpPr txBox="1">
            <a:spLocks/>
          </p:cNvSpPr>
          <p:nvPr/>
        </p:nvSpPr>
        <p:spPr>
          <a:xfrm>
            <a:off x="872232" y="2159822"/>
            <a:ext cx="6425213" cy="39492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solidFill>
                  <a:srgbClr val="6AE7FF"/>
                </a:solidFill>
                <a:latin typeface="微软雅黑" panose="020B0503020204020204" pitchFamily="34" charset="-122"/>
                <a:ea typeface="微软雅黑" panose="020B0503020204020204" pitchFamily="34" charset="-122"/>
              </a:rPr>
              <a:t>题目描述：</a:t>
            </a:r>
            <a:endParaRPr lang="en-US" altLang="zh-CN" dirty="0">
              <a:solidFill>
                <a:srgbClr val="6AE7FF"/>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dirty="0">
                <a:solidFill>
                  <a:srgbClr val="6AE7FF"/>
                </a:solidFill>
                <a:latin typeface="微软雅黑" panose="020B0503020204020204" pitchFamily="34" charset="-122"/>
                <a:ea typeface="微软雅黑" panose="020B0503020204020204" pitchFamily="34" charset="-122"/>
              </a:rPr>
              <a:t>	</a:t>
            </a:r>
            <a:r>
              <a:rPr lang="zh-CN" altLang="en-US" dirty="0">
                <a:solidFill>
                  <a:srgbClr val="6AE7FF"/>
                </a:solidFill>
                <a:latin typeface="微软雅黑" panose="020B0503020204020204" pitchFamily="34" charset="-122"/>
                <a:ea typeface="微软雅黑" panose="020B0503020204020204" pitchFamily="34" charset="-122"/>
              </a:rPr>
              <a:t>总共有</a:t>
            </a:r>
            <a:r>
              <a:rPr lang="en-US" altLang="zh-CN" dirty="0">
                <a:solidFill>
                  <a:srgbClr val="6AE7FF"/>
                </a:solidFill>
                <a:latin typeface="微软雅黑" panose="020B0503020204020204" pitchFamily="34" charset="-122"/>
                <a:ea typeface="微软雅黑" panose="020B0503020204020204" pitchFamily="34" charset="-122"/>
              </a:rPr>
              <a:t>6</a:t>
            </a:r>
            <a:r>
              <a:rPr lang="zh-CN" altLang="en-US" dirty="0">
                <a:solidFill>
                  <a:srgbClr val="6AE7FF"/>
                </a:solidFill>
                <a:latin typeface="微软雅黑" panose="020B0503020204020204" pitchFamily="34" charset="-122"/>
                <a:ea typeface="微软雅黑" panose="020B0503020204020204" pitchFamily="34" charset="-122"/>
              </a:rPr>
              <a:t>个</a:t>
            </a:r>
            <a:r>
              <a:rPr lang="en-US" altLang="zh-CN" dirty="0">
                <a:solidFill>
                  <a:srgbClr val="6AE7FF"/>
                </a:solidFill>
                <a:latin typeface="微软雅黑" panose="020B0503020204020204" pitchFamily="34" charset="-122"/>
                <a:ea typeface="微软雅黑" panose="020B0503020204020204" pitchFamily="34" charset="-122"/>
              </a:rPr>
              <a:t>2*2</a:t>
            </a:r>
            <a:r>
              <a:rPr lang="zh-CN" altLang="en-US" dirty="0">
                <a:solidFill>
                  <a:srgbClr val="6AE7FF"/>
                </a:solidFill>
                <a:latin typeface="微软雅黑" panose="020B0503020204020204" pitchFamily="34" charset="-122"/>
                <a:ea typeface="微软雅黑" panose="020B0503020204020204" pitchFamily="34" charset="-122"/>
              </a:rPr>
              <a:t>的正方形，判断是否能够成所给的形状。</a:t>
            </a:r>
          </a:p>
        </p:txBody>
      </p:sp>
      <p:pic>
        <p:nvPicPr>
          <p:cNvPr id="1028" name="Picture 4" descr="https://images2018.cnblogs.com/blog/1460262/201809/1460262-20180902171824764-896388483.png">
            <a:extLst>
              <a:ext uri="{FF2B5EF4-FFF2-40B4-BE49-F238E27FC236}">
                <a16:creationId xmlns:a16="http://schemas.microsoft.com/office/drawing/2014/main" id="{F650BB63-34E9-477A-8D46-3FCC9DFE4B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600" t="1029" r="2265" b="4742"/>
          <a:stretch/>
        </p:blipFill>
        <p:spPr bwMode="auto">
          <a:xfrm>
            <a:off x="7794594" y="2636670"/>
            <a:ext cx="2716567" cy="326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695573"/>
      </p:ext>
    </p:extLst>
  </p:cSld>
  <p:clrMapOvr>
    <a:masterClrMapping/>
  </p:clrMapOvr>
  <p:transition spd="med" advClick="0">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B178FA-78F2-4870-AD26-D6C9CA446EBA}"/>
              </a:ext>
            </a:extLst>
          </p:cNvPr>
          <p:cNvSpPr txBox="1"/>
          <p:nvPr/>
        </p:nvSpPr>
        <p:spPr>
          <a:xfrm>
            <a:off x="639191" y="710214"/>
            <a:ext cx="3249228" cy="1015663"/>
          </a:xfrm>
          <a:prstGeom prst="rect">
            <a:avLst/>
          </a:prstGeom>
          <a:noFill/>
        </p:spPr>
        <p:txBody>
          <a:bodyPr wrap="square" rtlCol="0">
            <a:spAutoFit/>
          </a:bodyPr>
          <a:lstStyle/>
          <a:p>
            <a:r>
              <a:rPr lang="zh-CN" altLang="en-US" sz="6000" dirty="0">
                <a:solidFill>
                  <a:srgbClr val="6AE7FF"/>
                </a:solidFill>
                <a:latin typeface="华文新魏" panose="02010800040101010101" pitchFamily="2" charset="-122"/>
                <a:ea typeface="华文新魏" panose="02010800040101010101" pitchFamily="2" charset="-122"/>
              </a:rPr>
              <a:t>枚举排列</a:t>
            </a:r>
          </a:p>
        </p:txBody>
      </p:sp>
      <p:pic>
        <p:nvPicPr>
          <p:cNvPr id="4" name="图片 3">
            <a:extLst>
              <a:ext uri="{FF2B5EF4-FFF2-40B4-BE49-F238E27FC236}">
                <a16:creationId xmlns:a16="http://schemas.microsoft.com/office/drawing/2014/main" id="{DF0AE4CD-8281-456F-BA53-B779C951F34C}"/>
              </a:ext>
            </a:extLst>
          </p:cNvPr>
          <p:cNvPicPr>
            <a:picLocks noChangeAspect="1"/>
          </p:cNvPicPr>
          <p:nvPr/>
        </p:nvPicPr>
        <p:blipFill>
          <a:blip r:embed="rId2"/>
          <a:stretch>
            <a:fillRect/>
          </a:stretch>
        </p:blipFill>
        <p:spPr>
          <a:xfrm>
            <a:off x="2974018" y="1992207"/>
            <a:ext cx="8389399" cy="4550480"/>
          </a:xfrm>
          <a:prstGeom prst="rect">
            <a:avLst/>
          </a:prstGeom>
        </p:spPr>
      </p:pic>
    </p:spTree>
    <p:extLst>
      <p:ext uri="{BB962C8B-B14F-4D97-AF65-F5344CB8AC3E}">
        <p14:creationId xmlns:p14="http://schemas.microsoft.com/office/powerpoint/2010/main" val="1184726572"/>
      </p:ext>
    </p:extLst>
  </p:cSld>
  <p:clrMapOvr>
    <a:masterClrMapping/>
  </p:clrMapOvr>
  <p:transition spd="med" advClick="0">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98C57-7E35-4C03-8A7E-DF37DFAD96E1}"/>
              </a:ext>
            </a:extLst>
          </p:cNvPr>
          <p:cNvSpPr txBox="1">
            <a:spLocks/>
          </p:cNvSpPr>
          <p:nvPr/>
        </p:nvSpPr>
        <p:spPr>
          <a:xfrm>
            <a:off x="685801" y="609600"/>
            <a:ext cx="10131425" cy="14562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dirty="0">
                <a:solidFill>
                  <a:srgbClr val="6AE7FF"/>
                </a:solidFill>
                <a:latin typeface="华文新魏" panose="02010800040101010101" pitchFamily="2" charset="-122"/>
                <a:ea typeface="华文新魏" panose="02010800040101010101" pitchFamily="2" charset="-122"/>
              </a:rPr>
              <a:t>例四：</a:t>
            </a:r>
            <a:r>
              <a:rPr lang="zh-CN" altLang="en-US" dirty="0">
                <a:solidFill>
                  <a:srgbClr val="6AE7FF"/>
                </a:solidFill>
                <a:latin typeface="华文新魏" panose="02010800040101010101" pitchFamily="2" charset="-122"/>
                <a:ea typeface="华文新魏" panose="02010800040101010101" pitchFamily="2" charset="-122"/>
              </a:rPr>
              <a:t>弱键</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83AAC77-928D-4CC4-9741-FD92FE7C4542}"/>
                  </a:ext>
                </a:extLst>
              </p:cNvPr>
              <p:cNvSpPr txBox="1"/>
              <p:nvPr/>
            </p:nvSpPr>
            <p:spPr>
              <a:xfrm>
                <a:off x="811640" y="2428163"/>
                <a:ext cx="11380360" cy="2719334"/>
              </a:xfrm>
              <a:prstGeom prst="rect">
                <a:avLst/>
              </a:prstGeom>
              <a:noFill/>
            </p:spPr>
            <p:txBody>
              <a:bodyPr wrap="none" rtlCol="0">
                <a:spAutoFit/>
              </a:bodyPr>
              <a:lstStyle/>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题目描述：</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en-US" altLang="zh-CN" sz="2800" dirty="0">
                    <a:solidFill>
                      <a:srgbClr val="6AE7FF"/>
                    </a:solidFill>
                    <a:latin typeface="微软雅黑" panose="020B0503020204020204" pitchFamily="34" charset="-122"/>
                    <a:ea typeface="微软雅黑" panose="020B0503020204020204" pitchFamily="34" charset="-122"/>
                  </a:rPr>
                  <a:t>	</a:t>
                </a:r>
                <a:r>
                  <a:rPr lang="zh-CN" altLang="en-US" sz="2800" dirty="0">
                    <a:solidFill>
                      <a:srgbClr val="6AE7FF"/>
                    </a:solidFill>
                    <a:latin typeface="微软雅黑" panose="020B0503020204020204" pitchFamily="34" charset="-122"/>
                    <a:ea typeface="微软雅黑" panose="020B0503020204020204" pitchFamily="34" charset="-122"/>
                  </a:rPr>
                  <a:t>给出</a:t>
                </a:r>
                <a:r>
                  <a:rPr lang="en-US" altLang="zh-CN" sz="2800" dirty="0">
                    <a:solidFill>
                      <a:srgbClr val="6AE7FF"/>
                    </a:solidFill>
                    <a:latin typeface="微软雅黑" panose="020B0503020204020204" pitchFamily="34" charset="-122"/>
                    <a:ea typeface="微软雅黑" panose="020B0503020204020204" pitchFamily="34" charset="-122"/>
                  </a:rPr>
                  <a:t>k</a:t>
                </a:r>
                <a:r>
                  <a:rPr lang="zh-CN" altLang="en-US" sz="2800" dirty="0">
                    <a:solidFill>
                      <a:srgbClr val="6AE7FF"/>
                    </a:solidFill>
                    <a:latin typeface="微软雅黑" panose="020B0503020204020204" pitchFamily="34" charset="-122"/>
                    <a:ea typeface="微软雅黑" panose="020B0503020204020204" pitchFamily="34" charset="-122"/>
                  </a:rPr>
                  <a:t>（</a:t>
                </a:r>
                <a:r>
                  <a:rPr lang="en-US" altLang="zh-CN" sz="2800" dirty="0">
                    <a:solidFill>
                      <a:srgbClr val="6AE7FF"/>
                    </a:solidFill>
                    <a:latin typeface="微软雅黑" panose="020B0503020204020204" pitchFamily="34" charset="-122"/>
                    <a:ea typeface="微软雅黑" panose="020B0503020204020204" pitchFamily="34" charset="-122"/>
                  </a:rPr>
                  <a:t>4&lt;=k&lt;=5000</a:t>
                </a:r>
                <a:r>
                  <a:rPr lang="zh-CN" altLang="en-US" sz="2800" dirty="0">
                    <a:solidFill>
                      <a:srgbClr val="6AE7FF"/>
                    </a:solidFill>
                    <a:latin typeface="微软雅黑" panose="020B0503020204020204" pitchFamily="34" charset="-122"/>
                    <a:ea typeface="微软雅黑" panose="020B0503020204020204" pitchFamily="34" charset="-122"/>
                  </a:rPr>
                  <a:t>）个互不相同的整数组成的序列</a:t>
                </a:r>
                <a14:m>
                  <m:oMath xmlns:m="http://schemas.openxmlformats.org/officeDocument/2006/math">
                    <m:sSub>
                      <m:sSubPr>
                        <m:ctrlPr>
                          <a:rPr lang="en-US" altLang="zh-CN" sz="2800" i="1" smtClean="0">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𝑖</m:t>
                        </m:r>
                      </m:sub>
                    </m:sSub>
                    <m:r>
                      <a:rPr lang="zh-CN" altLang="en-US" sz="2800" i="1">
                        <a:solidFill>
                          <a:srgbClr val="6AE7FF"/>
                        </a:solidFill>
                        <a:latin typeface="Cambria Math" panose="02040503050406030204" pitchFamily="18" charset="0"/>
                        <a:ea typeface="微软雅黑" panose="020B0503020204020204" pitchFamily="34" charset="-122"/>
                      </a:rPr>
                      <m:t>，</m:t>
                    </m:r>
                  </m:oMath>
                </a14:m>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判断是否存在</a:t>
                </a:r>
                <a:r>
                  <a:rPr lang="en-US" altLang="zh-CN" sz="2800" dirty="0">
                    <a:solidFill>
                      <a:srgbClr val="6AE7FF"/>
                    </a:solidFill>
                    <a:latin typeface="微软雅黑" panose="020B0503020204020204" pitchFamily="34" charset="-122"/>
                    <a:ea typeface="微软雅黑" panose="020B0503020204020204" pitchFamily="34" charset="-122"/>
                  </a:rPr>
                  <a:t>4</a:t>
                </a:r>
                <a:r>
                  <a:rPr lang="zh-CN" altLang="en-US" sz="2800" dirty="0">
                    <a:solidFill>
                      <a:srgbClr val="6AE7FF"/>
                    </a:solidFill>
                    <a:latin typeface="微软雅黑" panose="020B0503020204020204" pitchFamily="34" charset="-122"/>
                    <a:ea typeface="微软雅黑" panose="020B0503020204020204" pitchFamily="34" charset="-122"/>
                  </a:rPr>
                  <a:t>个整数</a:t>
                </a:r>
                <a14:m>
                  <m:oMath xmlns:m="http://schemas.openxmlformats.org/officeDocument/2006/math">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𝑝</m:t>
                        </m:r>
                      </m:sub>
                    </m:sSub>
                  </m:oMath>
                </a14:m>
                <a:r>
                  <a:rPr lang="en-US" altLang="zh-CN" sz="2800" dirty="0">
                    <a:solidFill>
                      <a:srgbClr val="6AE7FF"/>
                    </a:solidFill>
                    <a:ea typeface="微软雅黑" panose="020B0503020204020204" pitchFamily="34" charset="-122"/>
                  </a:rPr>
                  <a:t> </a:t>
                </a:r>
                <a:r>
                  <a:rPr lang="zh-CN" altLang="en-US" sz="2800" dirty="0">
                    <a:solidFill>
                      <a:srgbClr val="6AE7FF"/>
                    </a:solidFill>
                    <a:ea typeface="微软雅黑" panose="020B0503020204020204" pitchFamily="34" charset="-122"/>
                  </a:rPr>
                  <a:t>，</a:t>
                </a:r>
                <a14:m>
                  <m:oMath xmlns:m="http://schemas.openxmlformats.org/officeDocument/2006/math">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b="0" i="1" smtClean="0">
                            <a:solidFill>
                              <a:srgbClr val="6AE7FF"/>
                            </a:solidFill>
                            <a:latin typeface="Cambria Math" panose="02040503050406030204" pitchFamily="18" charset="0"/>
                            <a:ea typeface="微软雅黑" panose="020B0503020204020204" pitchFamily="34" charset="-122"/>
                          </a:rPr>
                          <m:t>𝑞</m:t>
                        </m:r>
                      </m:sub>
                    </m:sSub>
                  </m:oMath>
                </a14:m>
                <a:r>
                  <a:rPr lang="zh-CN" altLang="en-US" sz="2800" dirty="0">
                    <a:solidFill>
                      <a:srgbClr val="6AE7FF"/>
                    </a:solidFill>
                    <a:ea typeface="微软雅黑" panose="020B0503020204020204" pitchFamily="34" charset="-122"/>
                  </a:rPr>
                  <a:t>，</a:t>
                </a:r>
                <a:r>
                  <a:rPr lang="en-US" altLang="zh-CN" sz="2800" dirty="0">
                    <a:solidFill>
                      <a:srgbClr val="6AE7FF"/>
                    </a:solidFill>
                    <a:ea typeface="微软雅黑" panose="020B0503020204020204" pitchFamily="34" charset="-122"/>
                  </a:rPr>
                  <a:t> </a:t>
                </a:r>
                <a14:m>
                  <m:oMath xmlns:m="http://schemas.openxmlformats.org/officeDocument/2006/math">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b="0" i="1" smtClean="0">
                            <a:solidFill>
                              <a:srgbClr val="6AE7FF"/>
                            </a:solidFill>
                            <a:latin typeface="Cambria Math" panose="02040503050406030204" pitchFamily="18" charset="0"/>
                            <a:ea typeface="微软雅黑" panose="020B0503020204020204" pitchFamily="34" charset="-122"/>
                          </a:rPr>
                          <m:t>𝑟</m:t>
                        </m:r>
                      </m:sub>
                    </m:sSub>
                  </m:oMath>
                </a14:m>
                <a:r>
                  <a:rPr lang="zh-CN" altLang="en-US" sz="2800" dirty="0">
                    <a:solidFill>
                      <a:srgbClr val="6AE7FF"/>
                    </a:solidFill>
                    <a:ea typeface="微软雅黑" panose="020B0503020204020204" pitchFamily="34" charset="-122"/>
                  </a:rPr>
                  <a:t>，</a:t>
                </a:r>
                <a:r>
                  <a:rPr lang="en-US" altLang="zh-CN" sz="2800" dirty="0">
                    <a:solidFill>
                      <a:srgbClr val="6AE7FF"/>
                    </a:solidFill>
                    <a:ea typeface="微软雅黑" panose="020B0503020204020204" pitchFamily="34" charset="-122"/>
                  </a:rPr>
                  <a:t> </a:t>
                </a:r>
                <a14:m>
                  <m:oMath xmlns:m="http://schemas.openxmlformats.org/officeDocument/2006/math">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b="0" i="1" smtClean="0">
                            <a:solidFill>
                              <a:srgbClr val="6AE7FF"/>
                            </a:solidFill>
                            <a:latin typeface="Cambria Math" panose="02040503050406030204" pitchFamily="18" charset="0"/>
                            <a:ea typeface="微软雅黑" panose="020B0503020204020204" pitchFamily="34" charset="-122"/>
                          </a:rPr>
                          <m:t>𝑠</m:t>
                        </m:r>
                      </m:sub>
                    </m:sSub>
                  </m:oMath>
                </a14:m>
                <a:r>
                  <a:rPr lang="zh-CN" altLang="en-US" sz="2800" dirty="0">
                    <a:solidFill>
                      <a:srgbClr val="6AE7FF"/>
                    </a:solidFill>
                    <a:latin typeface="微软雅黑" panose="020B0503020204020204" pitchFamily="34" charset="-122"/>
                    <a:ea typeface="微软雅黑" panose="020B0503020204020204" pitchFamily="34" charset="-122"/>
                  </a:rPr>
                  <a:t>，和（</a:t>
                </a:r>
                <a:r>
                  <a:rPr lang="en-US" altLang="zh-CN" sz="2800" dirty="0">
                    <a:solidFill>
                      <a:srgbClr val="6AE7FF"/>
                    </a:solidFill>
                    <a:latin typeface="微软雅黑" panose="020B0503020204020204" pitchFamily="34" charset="-122"/>
                    <a:ea typeface="微软雅黑" panose="020B0503020204020204" pitchFamily="34" charset="-122"/>
                  </a:rPr>
                  <a:t>1&lt;=p&lt;q&lt;r&lt;s&lt;=k</a:t>
                </a:r>
                <a:r>
                  <a:rPr lang="zh-CN" altLang="en-US" sz="2800" dirty="0">
                    <a:solidFill>
                      <a:srgbClr val="6AE7FF"/>
                    </a:solidFill>
                    <a:latin typeface="微软雅黑" panose="020B0503020204020204" pitchFamily="34" charset="-122"/>
                    <a:ea typeface="微软雅黑" panose="020B0503020204020204" pitchFamily="34" charset="-122"/>
                  </a:rPr>
                  <a:t>），</a:t>
                </a:r>
                <a:endParaRPr lang="en-US" altLang="zh-CN" sz="2800" dirty="0">
                  <a:solidFill>
                    <a:srgbClr val="6AE7FF"/>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6AE7FF"/>
                    </a:solidFill>
                    <a:latin typeface="微软雅黑" panose="020B0503020204020204" pitchFamily="34" charset="-122"/>
                    <a:ea typeface="微软雅黑" panose="020B0503020204020204" pitchFamily="34" charset="-122"/>
                  </a:rPr>
                  <a:t>使得</a:t>
                </a:r>
                <a14:m>
                  <m:oMath xmlns:m="http://schemas.openxmlformats.org/officeDocument/2006/math">
                    <m:sSub>
                      <m:sSubPr>
                        <m:ctrlPr>
                          <a:rPr lang="en-US" altLang="zh-CN" sz="2800" i="1" smtClean="0">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𝑞</m:t>
                        </m:r>
                      </m:sub>
                    </m:sSub>
                    <m:r>
                      <a:rPr lang="en-US" altLang="zh-CN" sz="2800" b="0" i="0" smtClean="0">
                        <a:solidFill>
                          <a:srgbClr val="6AE7FF"/>
                        </a:solidFill>
                        <a:latin typeface="Cambria Math" panose="02040503050406030204" pitchFamily="18" charset="0"/>
                        <a:ea typeface="微软雅黑" panose="020B0503020204020204" pitchFamily="34" charset="-122"/>
                      </a:rPr>
                      <m:t>&gt;</m:t>
                    </m:r>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𝑠</m:t>
                        </m:r>
                      </m:sub>
                    </m:sSub>
                    <m:r>
                      <a:rPr lang="en-US" altLang="zh-CN" sz="2800" b="0" i="1" smtClean="0">
                        <a:solidFill>
                          <a:srgbClr val="6AE7FF"/>
                        </a:solidFill>
                        <a:latin typeface="Cambria Math" panose="02040503050406030204" pitchFamily="18" charset="0"/>
                        <a:ea typeface="微软雅黑" panose="020B0503020204020204" pitchFamily="34" charset="-122"/>
                      </a:rPr>
                      <m:t>&gt;</m:t>
                    </m:r>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𝑝</m:t>
                        </m:r>
                      </m:sub>
                    </m:sSub>
                    <m:r>
                      <a:rPr lang="en-US" altLang="zh-CN" sz="2800" b="0" i="1" smtClean="0">
                        <a:solidFill>
                          <a:srgbClr val="6AE7FF"/>
                        </a:solidFill>
                        <a:latin typeface="Cambria Math" panose="02040503050406030204" pitchFamily="18" charset="0"/>
                        <a:ea typeface="微软雅黑" panose="020B0503020204020204" pitchFamily="34" charset="-122"/>
                      </a:rPr>
                      <m:t>&gt;</m:t>
                    </m:r>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𝑟</m:t>
                        </m:r>
                      </m:sub>
                    </m:sSub>
                    <m:r>
                      <a:rPr lang="zh-CN" altLang="en-US" sz="2800" i="1" smtClean="0">
                        <a:solidFill>
                          <a:srgbClr val="6AE7FF"/>
                        </a:solidFill>
                        <a:latin typeface="Cambria Math" panose="02040503050406030204" pitchFamily="18" charset="0"/>
                        <a:ea typeface="微软雅黑" panose="020B0503020204020204" pitchFamily="34" charset="-122"/>
                      </a:rPr>
                      <m:t>，</m:t>
                    </m:r>
                  </m:oMath>
                </a14:m>
                <a:r>
                  <a:rPr lang="zh-CN" altLang="en-US" sz="2800" dirty="0">
                    <a:solidFill>
                      <a:srgbClr val="6AE7FF"/>
                    </a:solidFill>
                    <a:latin typeface="微软雅黑" panose="020B0503020204020204" pitchFamily="34" charset="-122"/>
                    <a:ea typeface="微软雅黑" panose="020B0503020204020204" pitchFamily="34" charset="-122"/>
                  </a:rPr>
                  <a:t>或者</a:t>
                </a:r>
                <a14:m>
                  <m:oMath xmlns:m="http://schemas.openxmlformats.org/officeDocument/2006/math">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𝑞</m:t>
                        </m:r>
                      </m:sub>
                    </m:sSub>
                    <m:r>
                      <a:rPr lang="en-US" altLang="zh-CN" sz="2800" b="0" i="0" smtClean="0">
                        <a:solidFill>
                          <a:srgbClr val="6AE7FF"/>
                        </a:solidFill>
                        <a:latin typeface="Cambria Math" panose="02040503050406030204" pitchFamily="18" charset="0"/>
                        <a:ea typeface="微软雅黑" panose="020B0503020204020204" pitchFamily="34" charset="-122"/>
                      </a:rPr>
                      <m:t>&lt;</m:t>
                    </m:r>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𝑠</m:t>
                        </m:r>
                      </m:sub>
                    </m:sSub>
                    <m:r>
                      <a:rPr lang="en-US" altLang="zh-CN" sz="2800" b="0" i="1" smtClean="0">
                        <a:solidFill>
                          <a:srgbClr val="6AE7FF"/>
                        </a:solidFill>
                        <a:latin typeface="Cambria Math" panose="02040503050406030204" pitchFamily="18" charset="0"/>
                        <a:ea typeface="微软雅黑" panose="020B0503020204020204" pitchFamily="34" charset="-122"/>
                      </a:rPr>
                      <m:t>&lt;</m:t>
                    </m:r>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𝑝</m:t>
                        </m:r>
                      </m:sub>
                    </m:sSub>
                    <m:r>
                      <a:rPr lang="en-US" altLang="zh-CN" sz="2800" b="0" i="1" smtClean="0">
                        <a:solidFill>
                          <a:srgbClr val="6AE7FF"/>
                        </a:solidFill>
                        <a:latin typeface="Cambria Math" panose="02040503050406030204" pitchFamily="18" charset="0"/>
                        <a:ea typeface="微软雅黑" panose="020B0503020204020204" pitchFamily="34" charset="-122"/>
                      </a:rPr>
                      <m:t>&lt;</m:t>
                    </m:r>
                    <m:sSub>
                      <m:sSubPr>
                        <m:ctrlPr>
                          <a:rPr lang="en-US" altLang="zh-CN" sz="2800" i="1">
                            <a:solidFill>
                              <a:srgbClr val="6AE7FF"/>
                            </a:solidFill>
                            <a:latin typeface="Cambria Math" panose="02040503050406030204" pitchFamily="18" charset="0"/>
                            <a:ea typeface="微软雅黑" panose="020B0503020204020204" pitchFamily="34" charset="-122"/>
                          </a:rPr>
                        </m:ctrlPr>
                      </m:sSubPr>
                      <m:e>
                        <m:r>
                          <a:rPr lang="en-US" altLang="zh-CN" sz="2800" i="1">
                            <a:solidFill>
                              <a:srgbClr val="6AE7FF"/>
                            </a:solidFill>
                            <a:latin typeface="Cambria Math" panose="02040503050406030204" pitchFamily="18" charset="0"/>
                            <a:ea typeface="微软雅黑" panose="020B0503020204020204" pitchFamily="34" charset="-122"/>
                          </a:rPr>
                          <m:t>𝑁</m:t>
                        </m:r>
                      </m:e>
                      <m:sub>
                        <m:r>
                          <a:rPr lang="en-US" altLang="zh-CN" sz="2800" i="1">
                            <a:solidFill>
                              <a:srgbClr val="6AE7FF"/>
                            </a:solidFill>
                            <a:latin typeface="Cambria Math" panose="02040503050406030204" pitchFamily="18" charset="0"/>
                            <a:ea typeface="微软雅黑" panose="020B0503020204020204" pitchFamily="34" charset="-122"/>
                          </a:rPr>
                          <m:t>𝑟</m:t>
                        </m:r>
                      </m:sub>
                    </m:sSub>
                    <m:r>
                      <a:rPr lang="en-US" altLang="zh-CN" sz="2800" i="1">
                        <a:solidFill>
                          <a:srgbClr val="6AE7FF"/>
                        </a:solidFill>
                        <a:latin typeface="Cambria Math" panose="02040503050406030204" pitchFamily="18" charset="0"/>
                        <a:ea typeface="微软雅黑" panose="020B0503020204020204" pitchFamily="34" charset="-122"/>
                      </a:rPr>
                      <m:t> </m:t>
                    </m:r>
                    <m:r>
                      <a:rPr lang="zh-CN" altLang="en-US" sz="2800" i="1">
                        <a:solidFill>
                          <a:srgbClr val="6AE7FF"/>
                        </a:solidFill>
                        <a:latin typeface="Cambria Math" panose="02040503050406030204" pitchFamily="18" charset="0"/>
                        <a:ea typeface="微软雅黑" panose="020B0503020204020204" pitchFamily="34" charset="-122"/>
                      </a:rPr>
                      <m:t>。</m:t>
                    </m:r>
                  </m:oMath>
                </a14:m>
                <a:endParaRPr lang="zh-CN" altLang="en-US" sz="2800" dirty="0">
                  <a:solidFill>
                    <a:srgbClr val="6AE7FF"/>
                  </a:solidFill>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683AAC77-928D-4CC4-9741-FD92FE7C4542}"/>
                  </a:ext>
                </a:extLst>
              </p:cNvPr>
              <p:cNvSpPr txBox="1">
                <a:spLocks noRot="1" noChangeAspect="1" noMove="1" noResize="1" noEditPoints="1" noAdjustHandles="1" noChangeArrowheads="1" noChangeShapeType="1" noTextEdit="1"/>
              </p:cNvSpPr>
              <p:nvPr/>
            </p:nvSpPr>
            <p:spPr>
              <a:xfrm>
                <a:off x="811640" y="2428163"/>
                <a:ext cx="11380360" cy="2719334"/>
              </a:xfrm>
              <a:prstGeom prst="rect">
                <a:avLst/>
              </a:prstGeom>
              <a:blipFill>
                <a:blip r:embed="rId2"/>
                <a:stretch>
                  <a:fillRect l="-1071" b="-40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9059095"/>
      </p:ext>
    </p:extLst>
  </p:cSld>
  <p:clrMapOvr>
    <a:masterClrMapping/>
  </p:clrMapOvr>
  <p:transition spd="med" advClick="0">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2DD472-B32A-4596-A1B6-C03806BF0F65}"/>
              </a:ext>
            </a:extLst>
          </p:cNvPr>
          <p:cNvSpPr txBox="1">
            <a:spLocks/>
          </p:cNvSpPr>
          <p:nvPr/>
        </p:nvSpPr>
        <p:spPr>
          <a:xfrm>
            <a:off x="801211" y="324035"/>
            <a:ext cx="10131425" cy="613890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6700" dirty="0">
                <a:solidFill>
                  <a:srgbClr val="6AE7FF"/>
                </a:solidFill>
                <a:latin typeface="微软雅黑" panose="020B0503020204020204" pitchFamily="34" charset="-122"/>
                <a:ea typeface="微软雅黑" panose="020B0503020204020204" pitchFamily="34" charset="-122"/>
              </a:rPr>
              <a:t>题解：</a:t>
            </a:r>
            <a:endParaRPr lang="en-US" altLang="zh-CN" sz="6700" dirty="0">
              <a:solidFill>
                <a:srgbClr val="6AE7FF"/>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600" dirty="0">
                <a:solidFill>
                  <a:srgbClr val="6AE7FF"/>
                </a:solidFill>
                <a:latin typeface="微软雅黑" panose="020B0503020204020204" pitchFamily="34" charset="-122"/>
                <a:ea typeface="微软雅黑" panose="020B0503020204020204" pitchFamily="34" charset="-122"/>
              </a:rPr>
              <a:t>	</a:t>
            </a:r>
            <a:r>
              <a:rPr lang="zh-CN" altLang="en-US" sz="3600" dirty="0">
                <a:solidFill>
                  <a:srgbClr val="6AE7FF"/>
                </a:solidFill>
                <a:latin typeface="微软雅黑" panose="020B0503020204020204" pitchFamily="34" charset="-122"/>
                <a:ea typeface="微软雅黑" panose="020B0503020204020204" pitchFamily="34" charset="-122"/>
              </a:rPr>
              <a:t>首先联想到</a:t>
            </a:r>
            <a:r>
              <a:rPr lang="en-US" altLang="zh-CN" sz="3600" dirty="0">
                <a:solidFill>
                  <a:srgbClr val="6AE7FF"/>
                </a:solidFill>
                <a:latin typeface="微软雅黑" panose="020B0503020204020204" pitchFamily="34" charset="-122"/>
                <a:ea typeface="微软雅黑" panose="020B0503020204020204" pitchFamily="34" charset="-122"/>
              </a:rPr>
              <a:t>4</a:t>
            </a:r>
            <a:r>
              <a:rPr lang="zh-CN" altLang="en-US" sz="3600" dirty="0">
                <a:solidFill>
                  <a:srgbClr val="6AE7FF"/>
                </a:solidFill>
                <a:latin typeface="微软雅黑" panose="020B0503020204020204" pitchFamily="34" charset="-122"/>
                <a:ea typeface="微软雅黑" panose="020B0503020204020204" pitchFamily="34" charset="-122"/>
              </a:rPr>
              <a:t>个数和为</a:t>
            </a:r>
            <a:r>
              <a:rPr lang="en-US" altLang="zh-CN" sz="3600" dirty="0">
                <a:solidFill>
                  <a:srgbClr val="6AE7FF"/>
                </a:solidFill>
                <a:latin typeface="微软雅黑" panose="020B0503020204020204" pitchFamily="34" charset="-122"/>
                <a:ea typeface="微软雅黑" panose="020B0503020204020204" pitchFamily="34" charset="-122"/>
              </a:rPr>
              <a:t>0</a:t>
            </a:r>
            <a:r>
              <a:rPr lang="zh-CN" altLang="en-US" sz="3600" dirty="0">
                <a:solidFill>
                  <a:srgbClr val="6AE7FF"/>
                </a:solidFill>
                <a:latin typeface="微软雅黑" panose="020B0503020204020204" pitchFamily="34" charset="-122"/>
                <a:ea typeface="微软雅黑" panose="020B0503020204020204" pitchFamily="34" charset="-122"/>
              </a:rPr>
              <a:t>的题目，那个题就是再枚举的基础上不断优化，有了枚举优化的思路这个题就好想了。</a:t>
            </a:r>
            <a:endParaRPr lang="en-US" altLang="zh-CN" sz="3600" dirty="0">
              <a:solidFill>
                <a:srgbClr val="6AE7FF"/>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600" dirty="0">
                <a:solidFill>
                  <a:srgbClr val="6AE7FF"/>
                </a:solidFill>
                <a:latin typeface="微软雅黑" panose="020B0503020204020204" pitchFamily="34" charset="-122"/>
                <a:ea typeface="微软雅黑" panose="020B0503020204020204" pitchFamily="34" charset="-122"/>
              </a:rPr>
              <a:t>	</a:t>
            </a:r>
            <a:r>
              <a:rPr lang="zh-CN" altLang="en-US" sz="3600" dirty="0">
                <a:solidFill>
                  <a:srgbClr val="6AE7FF"/>
                </a:solidFill>
                <a:latin typeface="微软雅黑" panose="020B0503020204020204" pitchFamily="34" charset="-122"/>
                <a:ea typeface="微软雅黑" panose="020B0503020204020204" pitchFamily="34" charset="-122"/>
              </a:rPr>
              <a:t>这个题很明显只用思考一种关系，另一种关系取相反数，调用同一个函数就好。四个数，画个折线图，大致是增减增的形式，看看数据范围，应该是</a:t>
            </a:r>
            <a:r>
              <a:rPr lang="en-US" altLang="zh-CN" sz="3600" dirty="0">
                <a:solidFill>
                  <a:srgbClr val="6AE7FF"/>
                </a:solidFill>
                <a:latin typeface="微软雅黑" panose="020B0503020204020204" pitchFamily="34" charset="-122"/>
                <a:ea typeface="微软雅黑" panose="020B0503020204020204" pitchFamily="34" charset="-122"/>
              </a:rPr>
              <a:t>O(n^2)</a:t>
            </a:r>
            <a:r>
              <a:rPr lang="zh-CN" altLang="en-US" sz="3600" dirty="0">
                <a:solidFill>
                  <a:srgbClr val="6AE7FF"/>
                </a:solidFill>
                <a:latin typeface="微软雅黑" panose="020B0503020204020204" pitchFamily="34" charset="-122"/>
                <a:ea typeface="微软雅黑" panose="020B0503020204020204" pitchFamily="34" charset="-122"/>
              </a:rPr>
              <a:t>的算法，那就枚举两个数，枚举</a:t>
            </a:r>
            <a:r>
              <a:rPr lang="en-US" altLang="zh-CN" sz="3600" dirty="0">
                <a:solidFill>
                  <a:srgbClr val="6AE7FF"/>
                </a:solidFill>
                <a:latin typeface="微软雅黑" panose="020B0503020204020204" pitchFamily="34" charset="-122"/>
                <a:ea typeface="微软雅黑" panose="020B0503020204020204" pitchFamily="34" charset="-122"/>
              </a:rPr>
              <a:t>p</a:t>
            </a:r>
            <a:r>
              <a:rPr lang="zh-CN" altLang="en-US" sz="3600" dirty="0">
                <a:solidFill>
                  <a:srgbClr val="6AE7FF"/>
                </a:solidFill>
                <a:latin typeface="微软雅黑" panose="020B0503020204020204" pitchFamily="34" charset="-122"/>
                <a:ea typeface="微软雅黑" panose="020B0503020204020204" pitchFamily="34" charset="-122"/>
              </a:rPr>
              <a:t>，</a:t>
            </a:r>
            <a:r>
              <a:rPr lang="en-US" altLang="zh-CN" sz="3600" dirty="0">
                <a:solidFill>
                  <a:srgbClr val="6AE7FF"/>
                </a:solidFill>
                <a:latin typeface="微软雅黑" panose="020B0503020204020204" pitchFamily="34" charset="-122"/>
                <a:ea typeface="微软雅黑" panose="020B0503020204020204" pitchFamily="34" charset="-122"/>
              </a:rPr>
              <a:t>q</a:t>
            </a:r>
            <a:r>
              <a:rPr lang="zh-CN" altLang="en-US" sz="3600" dirty="0">
                <a:solidFill>
                  <a:srgbClr val="6AE7FF"/>
                </a:solidFill>
                <a:latin typeface="微软雅黑" panose="020B0503020204020204" pitchFamily="34" charset="-122"/>
                <a:ea typeface="微软雅黑" panose="020B0503020204020204" pitchFamily="34" charset="-122"/>
              </a:rPr>
              <a:t>，此时</a:t>
            </a:r>
            <a:r>
              <a:rPr lang="en-US" altLang="zh-CN" sz="3600" dirty="0">
                <a:solidFill>
                  <a:srgbClr val="6AE7FF"/>
                </a:solidFill>
                <a:latin typeface="微软雅黑" panose="020B0503020204020204" pitchFamily="34" charset="-122"/>
                <a:ea typeface="微软雅黑" panose="020B0503020204020204" pitchFamily="34" charset="-122"/>
              </a:rPr>
              <a:t>num[s]</a:t>
            </a:r>
            <a:r>
              <a:rPr lang="zh-CN" altLang="en-US" sz="3600" dirty="0">
                <a:solidFill>
                  <a:srgbClr val="6AE7FF"/>
                </a:solidFill>
                <a:latin typeface="微软雅黑" panose="020B0503020204020204" pitchFamily="34" charset="-122"/>
                <a:ea typeface="微软雅黑" panose="020B0503020204020204" pitchFamily="34" charset="-122"/>
              </a:rPr>
              <a:t>应该在</a:t>
            </a:r>
            <a:r>
              <a:rPr lang="en-US" altLang="zh-CN" sz="3600" dirty="0">
                <a:solidFill>
                  <a:srgbClr val="6AE7FF"/>
                </a:solidFill>
                <a:latin typeface="微软雅黑" panose="020B0503020204020204" pitchFamily="34" charset="-122"/>
                <a:ea typeface="微软雅黑" panose="020B0503020204020204" pitchFamily="34" charset="-122"/>
              </a:rPr>
              <a:t>num[p]+1</a:t>
            </a:r>
            <a:r>
              <a:rPr lang="zh-CN" altLang="en-US" sz="3600" dirty="0">
                <a:solidFill>
                  <a:srgbClr val="6AE7FF"/>
                </a:solidFill>
                <a:latin typeface="微软雅黑" panose="020B0503020204020204" pitchFamily="34" charset="-122"/>
                <a:ea typeface="微软雅黑" panose="020B0503020204020204" pitchFamily="34" charset="-122"/>
              </a:rPr>
              <a:t>到</a:t>
            </a:r>
            <a:r>
              <a:rPr lang="en-US" altLang="zh-CN" sz="3600" dirty="0">
                <a:solidFill>
                  <a:srgbClr val="6AE7FF"/>
                </a:solidFill>
                <a:latin typeface="微软雅黑" panose="020B0503020204020204" pitchFamily="34" charset="-122"/>
                <a:ea typeface="微软雅黑" panose="020B0503020204020204" pitchFamily="34" charset="-122"/>
              </a:rPr>
              <a:t>num[q]-1</a:t>
            </a:r>
            <a:r>
              <a:rPr lang="zh-CN" altLang="en-US" sz="3600" dirty="0">
                <a:solidFill>
                  <a:srgbClr val="6AE7FF"/>
                </a:solidFill>
                <a:latin typeface="微软雅黑" panose="020B0503020204020204" pitchFamily="34" charset="-122"/>
                <a:ea typeface="微软雅黑" panose="020B0503020204020204" pitchFamily="34" charset="-122"/>
              </a:rPr>
              <a:t>之间，并且</a:t>
            </a:r>
            <a:r>
              <a:rPr lang="en-US" altLang="zh-CN" sz="3600" dirty="0">
                <a:solidFill>
                  <a:srgbClr val="6AE7FF"/>
                </a:solidFill>
                <a:latin typeface="微软雅黑" panose="020B0503020204020204" pitchFamily="34" charset="-122"/>
                <a:ea typeface="微软雅黑" panose="020B0503020204020204" pitchFamily="34" charset="-122"/>
              </a:rPr>
              <a:t>s</a:t>
            </a:r>
            <a:r>
              <a:rPr lang="zh-CN" altLang="en-US" sz="3600" dirty="0">
                <a:solidFill>
                  <a:srgbClr val="6AE7FF"/>
                </a:solidFill>
                <a:latin typeface="微软雅黑" panose="020B0503020204020204" pitchFamily="34" charset="-122"/>
                <a:ea typeface="微软雅黑" panose="020B0503020204020204" pitchFamily="34" charset="-122"/>
              </a:rPr>
              <a:t>越大越好，定好了</a:t>
            </a:r>
            <a:r>
              <a:rPr lang="en-US" altLang="zh-CN" sz="3600" dirty="0">
                <a:solidFill>
                  <a:srgbClr val="6AE7FF"/>
                </a:solidFill>
                <a:latin typeface="微软雅黑" panose="020B0503020204020204" pitchFamily="34" charset="-122"/>
                <a:ea typeface="微软雅黑" panose="020B0503020204020204" pitchFamily="34" charset="-122"/>
              </a:rPr>
              <a:t>s</a:t>
            </a:r>
            <a:r>
              <a:rPr lang="zh-CN" altLang="en-US" sz="3600" dirty="0">
                <a:solidFill>
                  <a:srgbClr val="6AE7FF"/>
                </a:solidFill>
                <a:latin typeface="微软雅黑" panose="020B0503020204020204" pitchFamily="34" charset="-122"/>
                <a:ea typeface="微软雅黑" panose="020B0503020204020204" pitchFamily="34" charset="-122"/>
              </a:rPr>
              <a:t>，</a:t>
            </a:r>
            <a:r>
              <a:rPr lang="en-US" altLang="zh-CN" sz="3600" dirty="0">
                <a:solidFill>
                  <a:srgbClr val="6AE7FF"/>
                </a:solidFill>
                <a:latin typeface="微软雅黑" panose="020B0503020204020204" pitchFamily="34" charset="-122"/>
                <a:ea typeface="微软雅黑" panose="020B0503020204020204" pitchFamily="34" charset="-122"/>
              </a:rPr>
              <a:t>r</a:t>
            </a:r>
            <a:r>
              <a:rPr lang="zh-CN" altLang="en-US" sz="3600" dirty="0">
                <a:solidFill>
                  <a:srgbClr val="6AE7FF"/>
                </a:solidFill>
                <a:latin typeface="微软雅黑" panose="020B0503020204020204" pitchFamily="34" charset="-122"/>
                <a:ea typeface="微软雅黑" panose="020B0503020204020204" pitchFamily="34" charset="-122"/>
              </a:rPr>
              <a:t>就是序列从</a:t>
            </a:r>
            <a:r>
              <a:rPr lang="en-US" altLang="zh-CN" sz="3600" dirty="0">
                <a:solidFill>
                  <a:srgbClr val="6AE7FF"/>
                </a:solidFill>
                <a:latin typeface="微软雅黑" panose="020B0503020204020204" pitchFamily="34" charset="-122"/>
                <a:ea typeface="微软雅黑" panose="020B0503020204020204" pitchFamily="34" charset="-122"/>
              </a:rPr>
              <a:t>q+1</a:t>
            </a:r>
            <a:r>
              <a:rPr lang="zh-CN" altLang="en-US" sz="3600" dirty="0">
                <a:solidFill>
                  <a:srgbClr val="6AE7FF"/>
                </a:solidFill>
                <a:latin typeface="微软雅黑" panose="020B0503020204020204" pitchFamily="34" charset="-122"/>
                <a:ea typeface="微软雅黑" panose="020B0503020204020204" pitchFamily="34" charset="-122"/>
              </a:rPr>
              <a:t>到</a:t>
            </a:r>
            <a:r>
              <a:rPr lang="en-US" altLang="zh-CN" sz="3600" dirty="0">
                <a:solidFill>
                  <a:srgbClr val="6AE7FF"/>
                </a:solidFill>
                <a:latin typeface="微软雅黑" panose="020B0503020204020204" pitchFamily="34" charset="-122"/>
                <a:ea typeface="微软雅黑" panose="020B0503020204020204" pitchFamily="34" charset="-122"/>
              </a:rPr>
              <a:t>s-1</a:t>
            </a:r>
            <a:r>
              <a:rPr lang="zh-CN" altLang="en-US" sz="3600" dirty="0">
                <a:solidFill>
                  <a:srgbClr val="6AE7FF"/>
                </a:solidFill>
                <a:latin typeface="微软雅黑" panose="020B0503020204020204" pitchFamily="34" charset="-122"/>
                <a:ea typeface="微软雅黑" panose="020B0503020204020204" pitchFamily="34" charset="-122"/>
              </a:rPr>
              <a:t>这个范围内的最小值，如果这个最小值符合题目要求的大小关系，那么就找到了答案。考虑到时间复杂度，这</a:t>
            </a:r>
            <a:r>
              <a:rPr lang="en-US" altLang="zh-CN" sz="3600" dirty="0">
                <a:solidFill>
                  <a:srgbClr val="6AE7FF"/>
                </a:solidFill>
                <a:latin typeface="微软雅黑" panose="020B0503020204020204" pitchFamily="34" charset="-122"/>
                <a:ea typeface="微软雅黑" panose="020B0503020204020204" pitchFamily="34" charset="-122"/>
              </a:rPr>
              <a:t>s</a:t>
            </a:r>
            <a:r>
              <a:rPr lang="zh-CN" altLang="en-US" sz="3600" dirty="0">
                <a:solidFill>
                  <a:srgbClr val="6AE7FF"/>
                </a:solidFill>
                <a:latin typeface="微软雅黑" panose="020B0503020204020204" pitchFamily="34" charset="-122"/>
                <a:ea typeface="微软雅黑" panose="020B0503020204020204" pitchFamily="34" charset="-122"/>
              </a:rPr>
              <a:t>和</a:t>
            </a:r>
            <a:r>
              <a:rPr lang="en-US" altLang="zh-CN" sz="3600" dirty="0">
                <a:solidFill>
                  <a:srgbClr val="6AE7FF"/>
                </a:solidFill>
                <a:latin typeface="微软雅黑" panose="020B0503020204020204" pitchFamily="34" charset="-122"/>
                <a:ea typeface="微软雅黑" panose="020B0503020204020204" pitchFamily="34" charset="-122"/>
              </a:rPr>
              <a:t>r</a:t>
            </a:r>
            <a:r>
              <a:rPr lang="zh-CN" altLang="en-US" sz="3600" dirty="0">
                <a:solidFill>
                  <a:srgbClr val="6AE7FF"/>
                </a:solidFill>
                <a:latin typeface="微软雅黑" panose="020B0503020204020204" pitchFamily="34" charset="-122"/>
                <a:ea typeface="微软雅黑" panose="020B0503020204020204" pitchFamily="34" charset="-122"/>
              </a:rPr>
              <a:t>的查找都必须是</a:t>
            </a:r>
            <a:r>
              <a:rPr lang="en-US" altLang="zh-CN" sz="3600" dirty="0">
                <a:solidFill>
                  <a:srgbClr val="6AE7FF"/>
                </a:solidFill>
                <a:latin typeface="微软雅黑" panose="020B0503020204020204" pitchFamily="34" charset="-122"/>
                <a:ea typeface="微软雅黑" panose="020B0503020204020204" pitchFamily="34" charset="-122"/>
              </a:rPr>
              <a:t>O(1)</a:t>
            </a:r>
            <a:r>
              <a:rPr lang="zh-CN" altLang="en-US" sz="3600" dirty="0">
                <a:solidFill>
                  <a:srgbClr val="6AE7FF"/>
                </a:solidFill>
                <a:latin typeface="微软雅黑" panose="020B0503020204020204" pitchFamily="34" charset="-122"/>
                <a:ea typeface="微软雅黑" panose="020B0503020204020204" pitchFamily="34" charset="-122"/>
              </a:rPr>
              <a:t>的，静态查询区间最值</a:t>
            </a:r>
            <a:r>
              <a:rPr lang="en-US" altLang="zh-CN" sz="3600" dirty="0">
                <a:solidFill>
                  <a:srgbClr val="6AE7FF"/>
                </a:solidFill>
                <a:latin typeface="微软雅黑" panose="020B0503020204020204" pitchFamily="34" charset="-122"/>
                <a:ea typeface="微软雅黑" panose="020B0503020204020204" pitchFamily="34" charset="-122"/>
              </a:rPr>
              <a:t>,RMQ</a:t>
            </a:r>
            <a:r>
              <a:rPr lang="zh-CN" altLang="en-US" sz="3600" dirty="0">
                <a:solidFill>
                  <a:srgbClr val="6AE7FF"/>
                </a:solidFill>
                <a:latin typeface="微软雅黑" panose="020B0503020204020204" pitchFamily="34" charset="-122"/>
                <a:ea typeface="微软雅黑" panose="020B0503020204020204" pitchFamily="34" charset="-122"/>
              </a:rPr>
              <a:t>是很自然的想法，</a:t>
            </a:r>
            <a:r>
              <a:rPr lang="en-US" altLang="zh-CN" sz="3600" dirty="0">
                <a:solidFill>
                  <a:srgbClr val="6AE7FF"/>
                </a:solidFill>
                <a:latin typeface="微软雅黑" panose="020B0503020204020204" pitchFamily="34" charset="-122"/>
                <a:ea typeface="微软雅黑" panose="020B0503020204020204" pitchFamily="34" charset="-122"/>
              </a:rPr>
              <a:t>r</a:t>
            </a:r>
            <a:r>
              <a:rPr lang="zh-CN" altLang="en-US" sz="3600" dirty="0">
                <a:solidFill>
                  <a:srgbClr val="6AE7FF"/>
                </a:solidFill>
                <a:latin typeface="微软雅黑" panose="020B0503020204020204" pitchFamily="34" charset="-122"/>
                <a:ea typeface="微软雅黑" panose="020B0503020204020204" pitchFamily="34" charset="-122"/>
              </a:rPr>
              <a:t>是很好办的，不就是查询原序列的区间最小值么，关键是</a:t>
            </a:r>
            <a:r>
              <a:rPr lang="en-US" altLang="zh-CN" sz="3600" dirty="0">
                <a:solidFill>
                  <a:srgbClr val="6AE7FF"/>
                </a:solidFill>
                <a:latin typeface="微软雅黑" panose="020B0503020204020204" pitchFamily="34" charset="-122"/>
                <a:ea typeface="微软雅黑" panose="020B0503020204020204" pitchFamily="34" charset="-122"/>
              </a:rPr>
              <a:t>s</a:t>
            </a:r>
            <a:r>
              <a:rPr lang="zh-CN" altLang="en-US" sz="3600" dirty="0">
                <a:solidFill>
                  <a:srgbClr val="6AE7FF"/>
                </a:solidFill>
                <a:latin typeface="微软雅黑" panose="020B0503020204020204" pitchFamily="34" charset="-122"/>
                <a:ea typeface="微软雅黑" panose="020B0503020204020204" pitchFamily="34" charset="-122"/>
              </a:rPr>
              <a:t>怎么找，其实也很简单，看看刚才关于</a:t>
            </a:r>
            <a:r>
              <a:rPr lang="en-US" altLang="zh-CN" sz="3600" dirty="0">
                <a:solidFill>
                  <a:srgbClr val="6AE7FF"/>
                </a:solidFill>
                <a:latin typeface="微软雅黑" panose="020B0503020204020204" pitchFamily="34" charset="-122"/>
                <a:ea typeface="微软雅黑" panose="020B0503020204020204" pitchFamily="34" charset="-122"/>
              </a:rPr>
              <a:t>s</a:t>
            </a:r>
            <a:r>
              <a:rPr lang="zh-CN" altLang="en-US" sz="3600" dirty="0">
                <a:solidFill>
                  <a:srgbClr val="6AE7FF"/>
                </a:solidFill>
                <a:latin typeface="微软雅黑" panose="020B0503020204020204" pitchFamily="34" charset="-122"/>
                <a:ea typeface="微软雅黑" panose="020B0503020204020204" pitchFamily="34" charset="-122"/>
              </a:rPr>
              <a:t>的描述，就是序列在按照元素值大小排序后，将各个元素对应的原始位置列出来形成的新的序列进行区间最值的查询，这样就实现了</a:t>
            </a:r>
            <a:r>
              <a:rPr lang="en-US" altLang="zh-CN" sz="3600" dirty="0">
                <a:solidFill>
                  <a:srgbClr val="6AE7FF"/>
                </a:solidFill>
                <a:latin typeface="微软雅黑" panose="020B0503020204020204" pitchFamily="34" charset="-122"/>
                <a:ea typeface="微软雅黑" panose="020B0503020204020204" pitchFamily="34" charset="-122"/>
              </a:rPr>
              <a:t>r</a:t>
            </a:r>
            <a:r>
              <a:rPr lang="zh-CN" altLang="en-US" sz="3600" dirty="0">
                <a:solidFill>
                  <a:srgbClr val="6AE7FF"/>
                </a:solidFill>
                <a:latin typeface="微软雅黑" panose="020B0503020204020204" pitchFamily="34" charset="-122"/>
                <a:ea typeface="微软雅黑" panose="020B0503020204020204" pitchFamily="34" charset="-122"/>
              </a:rPr>
              <a:t>和</a:t>
            </a:r>
            <a:r>
              <a:rPr lang="en-US" altLang="zh-CN" sz="3600" dirty="0">
                <a:solidFill>
                  <a:srgbClr val="6AE7FF"/>
                </a:solidFill>
                <a:latin typeface="微软雅黑" panose="020B0503020204020204" pitchFamily="34" charset="-122"/>
                <a:ea typeface="微软雅黑" panose="020B0503020204020204" pitchFamily="34" charset="-122"/>
              </a:rPr>
              <a:t>s</a:t>
            </a:r>
            <a:r>
              <a:rPr lang="zh-CN" altLang="en-US" sz="3600" dirty="0">
                <a:solidFill>
                  <a:srgbClr val="6AE7FF"/>
                </a:solidFill>
                <a:latin typeface="微软雅黑" panose="020B0503020204020204" pitchFamily="34" charset="-122"/>
                <a:ea typeface="微软雅黑" panose="020B0503020204020204" pitchFamily="34" charset="-122"/>
              </a:rPr>
              <a:t>的常数时间内的查询。具体实现时有一些技巧和细节和题解不完全相同，详见代码。</a:t>
            </a:r>
          </a:p>
        </p:txBody>
      </p:sp>
    </p:spTree>
    <p:extLst>
      <p:ext uri="{BB962C8B-B14F-4D97-AF65-F5344CB8AC3E}">
        <p14:creationId xmlns:p14="http://schemas.microsoft.com/office/powerpoint/2010/main" val="3114980893"/>
      </p:ext>
    </p:extLst>
  </p:cSld>
  <p:clrMapOvr>
    <a:masterClrMapping/>
  </p:clrMapOvr>
  <p:transition spd="med" advClick="0">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778928" y="2458347"/>
            <a:ext cx="4634144" cy="1323439"/>
          </a:xfrm>
          <a:prstGeom prst="rect">
            <a:avLst/>
          </a:prstGeom>
          <a:noFill/>
          <a:effectLst/>
        </p:spPr>
        <p:txBody>
          <a:bodyPr wrap="square" rtlCol="0">
            <a:spAutoFit/>
          </a:bodyPr>
          <a:lstStyle/>
          <a:p>
            <a:pPr algn="r"/>
            <a:r>
              <a:rPr lang="en-US" sz="8000" b="1" dirty="0">
                <a:solidFill>
                  <a:srgbClr val="6AE7FF"/>
                </a:solidFill>
                <a:effectLst/>
                <a:latin typeface="微软雅黑" panose="020B0503020204020204" charset="-122"/>
                <a:ea typeface="微软雅黑" panose="020B0503020204020204" charset="-122"/>
              </a:rPr>
              <a:t>THANK</a:t>
            </a:r>
            <a:r>
              <a:rPr lang="en-US" altLang="zh-CN" sz="8000" b="1" dirty="0">
                <a:solidFill>
                  <a:srgbClr val="6AE7FF"/>
                </a:solidFill>
                <a:effectLst/>
                <a:latin typeface="微软雅黑" panose="020B0503020204020204" charset="-122"/>
                <a:ea typeface="微软雅黑" panose="020B0503020204020204" charset="-122"/>
              </a:rPr>
              <a:t>S</a:t>
            </a:r>
            <a:endParaRPr lang="en-US" sz="8000" b="1" dirty="0">
              <a:solidFill>
                <a:srgbClr val="6AE7FF"/>
              </a:solidFill>
              <a:effectLst/>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16B3CD0F-EA49-43BD-B653-2EDB7D7873E2}"/>
              </a:ext>
            </a:extLst>
          </p:cNvPr>
          <p:cNvSpPr txBox="1"/>
          <p:nvPr/>
        </p:nvSpPr>
        <p:spPr>
          <a:xfrm>
            <a:off x="1950602" y="4762682"/>
            <a:ext cx="8948860" cy="584775"/>
          </a:xfrm>
          <a:prstGeom prst="rect">
            <a:avLst/>
          </a:prstGeom>
          <a:noFill/>
        </p:spPr>
        <p:txBody>
          <a:bodyPr wrap="none" rtlCol="0">
            <a:spAutoFit/>
          </a:bodyPr>
          <a:lstStyle/>
          <a:p>
            <a:r>
              <a:rPr lang="en-US" altLang="zh-CN" sz="3200" b="1" dirty="0">
                <a:solidFill>
                  <a:srgbClr val="6AE7FF"/>
                </a:solidFill>
              </a:rPr>
              <a:t>P.S.</a:t>
            </a:r>
            <a:r>
              <a:rPr lang="zh-CN" altLang="en-US" sz="3200" b="1" dirty="0">
                <a:solidFill>
                  <a:srgbClr val="6AE7FF"/>
                </a:solidFill>
              </a:rPr>
              <a:t>很多题目都是来自雨神的课件，在此表示感谢</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83F1EF-8371-4E3A-A909-0FDEF31B500A}"/>
              </a:ext>
            </a:extLst>
          </p:cNvPr>
          <p:cNvSpPr/>
          <p:nvPr/>
        </p:nvSpPr>
        <p:spPr>
          <a:xfrm>
            <a:off x="512607" y="1347487"/>
            <a:ext cx="10731623" cy="4426405"/>
          </a:xfrm>
          <a:prstGeom prst="rect">
            <a:avLst/>
          </a:prstGeom>
        </p:spPr>
        <p:txBody>
          <a:bodyPr wrap="square">
            <a:spAutoFit/>
          </a:bodyPr>
          <a:lstStyle/>
          <a:p>
            <a:pPr indent="0">
              <a:lnSpc>
                <a:spcPct val="150000"/>
              </a:lnSpc>
              <a:buNone/>
            </a:pPr>
            <a:r>
              <a:rPr lang="zh-CN" altLang="en-US" sz="3600" b="1" dirty="0">
                <a:solidFill>
                  <a:srgbClr val="6AE7FF"/>
                </a:solidFill>
                <a:latin typeface="微软雅黑" panose="020B0503020204020204" charset="-122"/>
                <a:ea typeface="微软雅黑" panose="020B0503020204020204" charset="-122"/>
              </a:rPr>
              <a:t>时间复杂度</a:t>
            </a:r>
            <a:endParaRPr lang="en-US" altLang="zh-CN" sz="3600" b="1" dirty="0">
              <a:solidFill>
                <a:srgbClr val="6AE7FF"/>
              </a:solidFill>
              <a:latin typeface="微软雅黑" panose="020B0503020204020204" charset="-122"/>
              <a:ea typeface="微软雅黑" panose="020B0503020204020204" charset="-122"/>
            </a:endParaRPr>
          </a:p>
          <a:p>
            <a:pPr indent="0">
              <a:lnSpc>
                <a:spcPct val="150000"/>
              </a:lnSpc>
              <a:buNone/>
            </a:pPr>
            <a:endParaRPr lang="en-US" altLang="zh-CN" sz="3600" b="1" dirty="0">
              <a:solidFill>
                <a:srgbClr val="6AE7FF"/>
              </a:solidFill>
              <a:latin typeface="微软雅黑" panose="020B0503020204020204" charset="-122"/>
              <a:ea typeface="微软雅黑" panose="020B0503020204020204" charset="-122"/>
            </a:endParaRPr>
          </a:p>
          <a:p>
            <a:pPr marL="571500" indent="-571500">
              <a:lnSpc>
                <a:spcPct val="150000"/>
              </a:lnSpc>
              <a:buFont typeface="Arial" panose="020B0604020202020204" pitchFamily="34" charset="0"/>
              <a:buChar char="•"/>
            </a:pPr>
            <a:r>
              <a:rPr lang="zh-CN" altLang="en-US" sz="2800" b="1" dirty="0">
                <a:solidFill>
                  <a:srgbClr val="6AE7FF"/>
                </a:solidFill>
                <a:latin typeface="微软雅黑" panose="020B0503020204020204" charset="-122"/>
                <a:ea typeface="微软雅黑" panose="020B0503020204020204" charset="-122"/>
              </a:rPr>
              <a:t>计算机科学中，算法的时间复杂度是一个函数，它定性描述了该算法的运行时间。时间复杂度常用大</a:t>
            </a:r>
            <a:r>
              <a:rPr lang="en-US" altLang="zh-CN" sz="2800" b="1" dirty="0">
                <a:solidFill>
                  <a:srgbClr val="6AE7FF"/>
                </a:solidFill>
                <a:latin typeface="微软雅黑" panose="020B0503020204020204" charset="-122"/>
                <a:ea typeface="微软雅黑" panose="020B0503020204020204" charset="-122"/>
              </a:rPr>
              <a:t>O</a:t>
            </a:r>
            <a:r>
              <a:rPr lang="zh-CN" altLang="en-US" sz="2800" b="1" dirty="0">
                <a:solidFill>
                  <a:srgbClr val="6AE7FF"/>
                </a:solidFill>
                <a:latin typeface="微软雅黑" panose="020B0503020204020204" charset="-122"/>
                <a:ea typeface="微软雅黑" panose="020B0503020204020204" charset="-122"/>
              </a:rPr>
              <a:t>符号表述，不包括这个函数的低阶项和首项系数。</a:t>
            </a:r>
            <a:endParaRPr lang="en-US" altLang="zh-CN" sz="2800" b="1" dirty="0">
              <a:solidFill>
                <a:srgbClr val="6AE7FF"/>
              </a:solidFill>
              <a:latin typeface="微软雅黑" panose="020B0503020204020204" charset="-122"/>
              <a:ea typeface="微软雅黑" panose="020B0503020204020204" charset="-122"/>
            </a:endParaRPr>
          </a:p>
          <a:p>
            <a:pPr algn="ctr">
              <a:lnSpc>
                <a:spcPct val="150000"/>
              </a:lnSpc>
            </a:pPr>
            <a:endParaRPr lang="en-US" altLang="zh-CN" sz="3600" b="1" dirty="0">
              <a:solidFill>
                <a:srgbClr val="6AE7FF"/>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617550045"/>
      </p:ext>
    </p:extLst>
  </p:cSld>
  <p:clrMapOvr>
    <a:masterClrMapping/>
  </p:clrMapOvr>
  <p:transition spd="med" advClick="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79BDF9-7CF2-437D-8641-C6B8D49D8F00}"/>
              </a:ext>
            </a:extLst>
          </p:cNvPr>
          <p:cNvSpPr txBox="1"/>
          <p:nvPr/>
        </p:nvSpPr>
        <p:spPr>
          <a:xfrm>
            <a:off x="470515" y="488275"/>
            <a:ext cx="2771913" cy="646331"/>
          </a:xfrm>
          <a:prstGeom prst="rect">
            <a:avLst/>
          </a:prstGeom>
          <a:noFill/>
        </p:spPr>
        <p:txBody>
          <a:bodyPr wrap="none" rtlCol="0">
            <a:spAutoFit/>
          </a:bodyPr>
          <a:lstStyle/>
          <a:p>
            <a:r>
              <a:rPr lang="zh-CN" altLang="en-US" sz="3600" dirty="0">
                <a:solidFill>
                  <a:srgbClr val="6AE7FF"/>
                </a:solidFill>
                <a:latin typeface="微软雅黑" panose="020B0503020204020204" pitchFamily="34" charset="-122"/>
                <a:ea typeface="微软雅黑" panose="020B0503020204020204" pitchFamily="34" charset="-122"/>
              </a:rPr>
              <a:t>常数阶</a:t>
            </a:r>
            <a:r>
              <a:rPr lang="en-US" altLang="zh-CN" sz="3600" dirty="0">
                <a:solidFill>
                  <a:srgbClr val="6AE7FF"/>
                </a:solidFill>
                <a:latin typeface="微软雅黑" panose="020B0503020204020204" pitchFamily="34" charset="-122"/>
                <a:ea typeface="微软雅黑" panose="020B0503020204020204" pitchFamily="34" charset="-122"/>
              </a:rPr>
              <a:t>: O(1)</a:t>
            </a:r>
            <a:endParaRPr lang="zh-CN" altLang="en-US" sz="3600" dirty="0">
              <a:solidFill>
                <a:srgbClr val="6AE7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9F642FC5-54ED-43A7-B6EB-67E56507BABE}"/>
              </a:ext>
            </a:extLst>
          </p:cNvPr>
          <p:cNvPicPr>
            <a:picLocks noChangeAspect="1"/>
          </p:cNvPicPr>
          <p:nvPr/>
        </p:nvPicPr>
        <p:blipFill rotWithShape="1">
          <a:blip r:embed="rId2"/>
          <a:srcRect t="-86" r="14309"/>
          <a:stretch/>
        </p:blipFill>
        <p:spPr>
          <a:xfrm>
            <a:off x="913059" y="1917577"/>
            <a:ext cx="10365882" cy="3889529"/>
          </a:xfrm>
          <a:prstGeom prst="rect">
            <a:avLst/>
          </a:prstGeom>
        </p:spPr>
      </p:pic>
    </p:spTree>
    <p:extLst>
      <p:ext uri="{BB962C8B-B14F-4D97-AF65-F5344CB8AC3E}">
        <p14:creationId xmlns:p14="http://schemas.microsoft.com/office/powerpoint/2010/main" val="3868593033"/>
      </p:ext>
    </p:extLst>
  </p:cSld>
  <p:clrMapOvr>
    <a:masterClrMapping/>
  </p:clrMapOvr>
  <p:transition spd="med" advClick="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B329203-B248-460A-A9AD-94423A319DE6}"/>
              </a:ext>
            </a:extLst>
          </p:cNvPr>
          <p:cNvSpPr txBox="1"/>
          <p:nvPr/>
        </p:nvSpPr>
        <p:spPr>
          <a:xfrm>
            <a:off x="470515" y="488275"/>
            <a:ext cx="2784737" cy="646331"/>
          </a:xfrm>
          <a:prstGeom prst="rect">
            <a:avLst/>
          </a:prstGeom>
          <a:noFill/>
        </p:spPr>
        <p:txBody>
          <a:bodyPr wrap="none" rtlCol="0">
            <a:spAutoFit/>
          </a:bodyPr>
          <a:lstStyle/>
          <a:p>
            <a:r>
              <a:rPr lang="zh-CN" altLang="en-US" sz="3600" dirty="0">
                <a:solidFill>
                  <a:srgbClr val="6AE7FF"/>
                </a:solidFill>
                <a:latin typeface="微软雅黑" panose="020B0503020204020204" pitchFamily="34" charset="-122"/>
                <a:ea typeface="微软雅黑" panose="020B0503020204020204" pitchFamily="34" charset="-122"/>
              </a:rPr>
              <a:t>线性阶</a:t>
            </a:r>
            <a:r>
              <a:rPr lang="en-US" altLang="zh-CN" sz="3600" dirty="0">
                <a:solidFill>
                  <a:srgbClr val="6AE7FF"/>
                </a:solidFill>
                <a:latin typeface="微软雅黑" panose="020B0503020204020204" pitchFamily="34" charset="-122"/>
                <a:ea typeface="微软雅黑" panose="020B0503020204020204" pitchFamily="34" charset="-122"/>
              </a:rPr>
              <a:t>: O(n)</a:t>
            </a:r>
            <a:endParaRPr lang="zh-CN" altLang="en-US" sz="3600" dirty="0">
              <a:solidFill>
                <a:srgbClr val="6AE7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9F30F19-1937-4592-8DF4-6A7F86F66069}"/>
              </a:ext>
            </a:extLst>
          </p:cNvPr>
          <p:cNvPicPr>
            <a:picLocks noChangeAspect="1"/>
          </p:cNvPicPr>
          <p:nvPr/>
        </p:nvPicPr>
        <p:blipFill>
          <a:blip r:embed="rId2"/>
          <a:stretch>
            <a:fillRect/>
          </a:stretch>
        </p:blipFill>
        <p:spPr>
          <a:xfrm>
            <a:off x="290512" y="1700304"/>
            <a:ext cx="11610975" cy="4238625"/>
          </a:xfrm>
          <a:prstGeom prst="rect">
            <a:avLst/>
          </a:prstGeom>
        </p:spPr>
      </p:pic>
    </p:spTree>
    <p:extLst>
      <p:ext uri="{BB962C8B-B14F-4D97-AF65-F5344CB8AC3E}">
        <p14:creationId xmlns:p14="http://schemas.microsoft.com/office/powerpoint/2010/main" val="242505553"/>
      </p:ext>
    </p:extLst>
  </p:cSld>
  <p:clrMapOvr>
    <a:masterClrMapping/>
  </p:clrMapOvr>
  <p:transition spd="med" advClick="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8D41144-DE26-4E39-BBF1-5AB542D37C7B}"/>
              </a:ext>
            </a:extLst>
          </p:cNvPr>
          <p:cNvSpPr txBox="1"/>
          <p:nvPr/>
        </p:nvSpPr>
        <p:spPr>
          <a:xfrm>
            <a:off x="470515" y="488275"/>
            <a:ext cx="3398687" cy="646331"/>
          </a:xfrm>
          <a:prstGeom prst="rect">
            <a:avLst/>
          </a:prstGeom>
          <a:noFill/>
        </p:spPr>
        <p:txBody>
          <a:bodyPr wrap="none" rtlCol="0">
            <a:spAutoFit/>
          </a:bodyPr>
          <a:lstStyle/>
          <a:p>
            <a:r>
              <a:rPr lang="zh-CN" altLang="en-US" sz="3600" dirty="0">
                <a:solidFill>
                  <a:srgbClr val="6AE7FF"/>
                </a:solidFill>
                <a:latin typeface="微软雅黑" panose="020B0503020204020204" pitchFamily="34" charset="-122"/>
                <a:ea typeface="微软雅黑" panose="020B0503020204020204" pitchFamily="34" charset="-122"/>
              </a:rPr>
              <a:t>平方阶</a:t>
            </a:r>
            <a:r>
              <a:rPr lang="en-US" altLang="zh-CN" sz="3600" dirty="0">
                <a:solidFill>
                  <a:srgbClr val="6AE7FF"/>
                </a:solidFill>
                <a:latin typeface="微软雅黑" panose="020B0503020204020204" pitchFamily="34" charset="-122"/>
                <a:ea typeface="微软雅黑" panose="020B0503020204020204" pitchFamily="34" charset="-122"/>
              </a:rPr>
              <a:t>: O(n^2)</a:t>
            </a:r>
            <a:endParaRPr lang="zh-CN" altLang="en-US" sz="3600" dirty="0">
              <a:solidFill>
                <a:srgbClr val="6AE7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2540FE0-97DB-44DE-B870-F4B4DCA2A55E}"/>
              </a:ext>
            </a:extLst>
          </p:cNvPr>
          <p:cNvPicPr>
            <a:picLocks noChangeAspect="1"/>
          </p:cNvPicPr>
          <p:nvPr/>
        </p:nvPicPr>
        <p:blipFill rotWithShape="1">
          <a:blip r:embed="rId2"/>
          <a:srcRect t="517" r="7815" b="-1"/>
          <a:stretch/>
        </p:blipFill>
        <p:spPr>
          <a:xfrm>
            <a:off x="470515" y="1474903"/>
            <a:ext cx="11239130" cy="4894822"/>
          </a:xfrm>
          <a:prstGeom prst="rect">
            <a:avLst/>
          </a:prstGeom>
        </p:spPr>
      </p:pic>
    </p:spTree>
    <p:extLst>
      <p:ext uri="{BB962C8B-B14F-4D97-AF65-F5344CB8AC3E}">
        <p14:creationId xmlns:p14="http://schemas.microsoft.com/office/powerpoint/2010/main" val="1856341874"/>
      </p:ext>
    </p:extLst>
  </p:cSld>
  <p:clrMapOvr>
    <a:masterClrMapping/>
  </p:clrMapOvr>
  <p:transition spd="med" advClick="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8D41144-DE26-4E39-BBF1-5AB542D37C7B}"/>
              </a:ext>
            </a:extLst>
          </p:cNvPr>
          <p:cNvSpPr txBox="1"/>
          <p:nvPr/>
        </p:nvSpPr>
        <p:spPr>
          <a:xfrm>
            <a:off x="470515" y="488275"/>
            <a:ext cx="3496470" cy="646331"/>
          </a:xfrm>
          <a:prstGeom prst="rect">
            <a:avLst/>
          </a:prstGeom>
          <a:noFill/>
        </p:spPr>
        <p:txBody>
          <a:bodyPr wrap="none" rtlCol="0">
            <a:spAutoFit/>
          </a:bodyPr>
          <a:lstStyle/>
          <a:p>
            <a:r>
              <a:rPr lang="zh-CN" altLang="en-US" sz="3600" dirty="0">
                <a:solidFill>
                  <a:srgbClr val="6AE7FF"/>
                </a:solidFill>
                <a:latin typeface="微软雅黑" panose="020B0503020204020204" pitchFamily="34" charset="-122"/>
                <a:ea typeface="微软雅黑" panose="020B0503020204020204" pitchFamily="34" charset="-122"/>
              </a:rPr>
              <a:t>指数阶</a:t>
            </a:r>
            <a:r>
              <a:rPr lang="en-US" altLang="zh-CN" sz="3600" dirty="0">
                <a:solidFill>
                  <a:srgbClr val="6AE7FF"/>
                </a:solidFill>
                <a:latin typeface="微软雅黑" panose="020B0503020204020204" pitchFamily="34" charset="-122"/>
                <a:ea typeface="微软雅黑" panose="020B0503020204020204" pitchFamily="34" charset="-122"/>
              </a:rPr>
              <a:t>: O(</a:t>
            </a:r>
            <a:r>
              <a:rPr lang="en-US" altLang="zh-CN" sz="3600" dirty="0" err="1">
                <a:solidFill>
                  <a:srgbClr val="6AE7FF"/>
                </a:solidFill>
                <a:latin typeface="微软雅黑" panose="020B0503020204020204" pitchFamily="34" charset="-122"/>
                <a:ea typeface="微软雅黑" panose="020B0503020204020204" pitchFamily="34" charset="-122"/>
              </a:rPr>
              <a:t>logn</a:t>
            </a:r>
            <a:r>
              <a:rPr lang="en-US" altLang="zh-CN" sz="3600" dirty="0">
                <a:solidFill>
                  <a:srgbClr val="6AE7FF"/>
                </a:solidFill>
                <a:latin typeface="微软雅黑" panose="020B0503020204020204" pitchFamily="34" charset="-122"/>
                <a:ea typeface="微软雅黑" panose="020B0503020204020204" pitchFamily="34" charset="-122"/>
              </a:rPr>
              <a:t>)</a:t>
            </a:r>
            <a:endParaRPr lang="zh-CN" altLang="en-US" sz="3600" dirty="0">
              <a:solidFill>
                <a:srgbClr val="6AE7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335C01F-266B-443A-AE12-4FC1F1B538A4}"/>
              </a:ext>
            </a:extLst>
          </p:cNvPr>
          <p:cNvPicPr>
            <a:picLocks noChangeAspect="1"/>
          </p:cNvPicPr>
          <p:nvPr/>
        </p:nvPicPr>
        <p:blipFill>
          <a:blip r:embed="rId2"/>
          <a:stretch>
            <a:fillRect/>
          </a:stretch>
        </p:blipFill>
        <p:spPr>
          <a:xfrm>
            <a:off x="514350" y="1514475"/>
            <a:ext cx="11163300" cy="3829050"/>
          </a:xfrm>
          <a:prstGeom prst="rect">
            <a:avLst/>
          </a:prstGeom>
        </p:spPr>
      </p:pic>
    </p:spTree>
    <p:extLst>
      <p:ext uri="{BB962C8B-B14F-4D97-AF65-F5344CB8AC3E}">
        <p14:creationId xmlns:p14="http://schemas.microsoft.com/office/powerpoint/2010/main" val="3654511337"/>
      </p:ext>
    </p:extLst>
  </p:cSld>
  <p:clrMapOvr>
    <a:masterClrMapping/>
  </p:clrMapOvr>
  <p:transition spd="med" advClick="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9E25020-FD36-4BEB-9828-5B7AB559C217}"/>
              </a:ext>
            </a:extLst>
          </p:cNvPr>
          <p:cNvSpPr/>
          <p:nvPr/>
        </p:nvSpPr>
        <p:spPr>
          <a:xfrm>
            <a:off x="511200" y="1346400"/>
            <a:ext cx="10731600" cy="3596400"/>
          </a:xfrm>
          <a:prstGeom prst="rect">
            <a:avLst/>
          </a:prstGeom>
        </p:spPr>
        <p:txBody>
          <a:bodyPr wrap="square">
            <a:spAutoFit/>
          </a:bodyPr>
          <a:lstStyle/>
          <a:p>
            <a:pPr indent="0">
              <a:lnSpc>
                <a:spcPct val="150000"/>
              </a:lnSpc>
              <a:buNone/>
            </a:pPr>
            <a:r>
              <a:rPr lang="zh-CN" altLang="en-US" sz="3600" b="1" dirty="0">
                <a:solidFill>
                  <a:srgbClr val="6AE7FF"/>
                </a:solidFill>
                <a:latin typeface="微软雅黑" panose="020B0503020204020204" charset="-122"/>
                <a:ea typeface="微软雅黑" panose="020B0503020204020204" charset="-122"/>
              </a:rPr>
              <a:t>空间复杂度</a:t>
            </a:r>
            <a:endParaRPr lang="en-US" altLang="zh-CN" sz="3600" b="1" dirty="0">
              <a:solidFill>
                <a:srgbClr val="6AE7FF"/>
              </a:solidFill>
              <a:latin typeface="微软雅黑" panose="020B0503020204020204" charset="-122"/>
              <a:ea typeface="微软雅黑" panose="020B0503020204020204" charset="-122"/>
            </a:endParaRPr>
          </a:p>
          <a:p>
            <a:pPr indent="0">
              <a:lnSpc>
                <a:spcPct val="150000"/>
              </a:lnSpc>
              <a:buNone/>
            </a:pPr>
            <a:endParaRPr lang="en-US" altLang="zh-CN" sz="3600" b="1" dirty="0">
              <a:solidFill>
                <a:srgbClr val="6AE7FF"/>
              </a:solidFill>
              <a:latin typeface="微软雅黑" panose="020B0503020204020204" charset="-122"/>
              <a:ea typeface="微软雅黑" panose="020B0503020204020204" charset="-122"/>
            </a:endParaRPr>
          </a:p>
          <a:p>
            <a:pPr marL="571500" indent="-571500">
              <a:lnSpc>
                <a:spcPct val="150000"/>
              </a:lnSpc>
              <a:buFont typeface="Arial" panose="020B0604020202020204" pitchFamily="34" charset="0"/>
              <a:buChar char="•"/>
            </a:pPr>
            <a:r>
              <a:rPr lang="zh-CN" altLang="en-US" sz="2800" b="1" dirty="0">
                <a:solidFill>
                  <a:srgbClr val="6AE7FF"/>
                </a:solidFill>
                <a:latin typeface="微软雅黑" panose="020B0503020204020204" charset="-122"/>
                <a:ea typeface="微软雅黑" panose="020B0503020204020204" charset="-122"/>
              </a:rPr>
              <a:t>空间复杂度是对一个算法在运行过程中临时占用存储空间大小的量度。同样常用大</a:t>
            </a:r>
            <a:r>
              <a:rPr lang="en-US" altLang="zh-CN" sz="2800" b="1" dirty="0">
                <a:solidFill>
                  <a:srgbClr val="6AE7FF"/>
                </a:solidFill>
                <a:latin typeface="微软雅黑" panose="020B0503020204020204" charset="-122"/>
                <a:ea typeface="微软雅黑" panose="020B0503020204020204" charset="-122"/>
              </a:rPr>
              <a:t>O</a:t>
            </a:r>
            <a:r>
              <a:rPr lang="zh-CN" altLang="en-US" sz="2800" b="1" dirty="0">
                <a:solidFill>
                  <a:srgbClr val="6AE7FF"/>
                </a:solidFill>
                <a:latin typeface="微软雅黑" panose="020B0503020204020204" charset="-122"/>
                <a:ea typeface="微软雅黑" panose="020B0503020204020204" charset="-122"/>
              </a:rPr>
              <a:t>符号表述，不包括这个函数的低阶项和首项系数。</a:t>
            </a:r>
            <a:endParaRPr lang="en-US" altLang="zh-CN" sz="2800" b="1" dirty="0">
              <a:solidFill>
                <a:srgbClr val="6AE7FF"/>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354671410"/>
      </p:ext>
    </p:extLst>
  </p:cSld>
  <p:clrMapOvr>
    <a:masterClrMapping/>
  </p:clrMapOvr>
  <p:transition spd="med" advClick="0">
    <p:pull/>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776</Words>
  <Application>Microsoft Office PowerPoint</Application>
  <PresentationFormat>宽屏</PresentationFormat>
  <Paragraphs>221</Paragraphs>
  <Slides>39</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等线</vt:lpstr>
      <vt:lpstr>华文新魏</vt:lpstr>
      <vt:lpstr>宋体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恩豪 高</cp:lastModifiedBy>
  <cp:revision>49</cp:revision>
  <dcterms:created xsi:type="dcterms:W3CDTF">2017-07-15T13:06:00Z</dcterms:created>
  <dcterms:modified xsi:type="dcterms:W3CDTF">2018-10-13T13:25:52Z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