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maximized" preferSingleView="0">
    <p:restoredLeft sz="16706" autoAdjust="0"/>
    <p:restoredTop sz="94660" autoAdjust="0"/>
  </p:normalViewPr>
  <p:slideViewPr>
    <p:cSldViewPr showGuides="0" snapToGrid="1" snapToObjects="0">
      <p:cViewPr varScale="1">
        <p:scale>
          <a:sx n="110" d="100"/>
          <a:sy n="110" d="100"/>
        </p:scale>
        <p:origin x="1088" y="184"/>
      </p:cViewPr>
      <p:guideLst>
        <p:guide orient="horz" pos="2187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6" name=""/>
          <p:cNvSpPr/>
          <p:nvPr>
            <p:ph type="hdr" sz="quarter" idx="0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>
              <a:buNone/>
            </a:pPr>
            <a:endParaRPr altLang="en-US" sz="1200" lang="zh-CN"/>
          </a:p>
        </p:txBody>
      </p:sp>
      <p:sp>
        <p:nvSpPr>
          <p:cNvPr id="1048777" name=""/>
          <p:cNvSpPr/>
          <p:nvPr>
            <p:ph type="dt" sz="quarter" idx="1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>
              <a:buNone/>
            </a:pPr>
            <a:endParaRPr altLang="en-US" sz="1200" lang="zh-CN"/>
          </a:p>
        </p:txBody>
      </p:sp>
      <p:sp>
        <p:nvSpPr>
          <p:cNvPr id="1048778" name=""/>
          <p:cNvSpPr/>
          <p:nvPr>
            <p:ph type="ftr" sz="quarter" idx="2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>
              <a:buNone/>
            </a:pPr>
            <a:endParaRPr altLang="en-US" sz="1200" lang="zh-CN"/>
          </a:p>
        </p:txBody>
      </p:sp>
      <p:sp>
        <p:nvSpPr>
          <p:cNvPr id="1048779" name=""/>
          <p:cNvSpPr/>
          <p:nvPr>
            <p:ph type="sldNum" sz="quarter" idx="3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buNone/>
            </a:pPr>
            <a:fld id="{566ABCEB-ACFC-4714-9973-3DA970169C29}" type="slidenum">
              <a:rPr altLang="en-US" sz="1200" lang="zh-CN"/>
              <a:pPr algn="r" eaLnBrk="1" hangingPunct="1" latinLnBrk="1" lvl="0">
                <a:buNone/>
              </a:pPr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"/>
          <p:cNvSpPr/>
          <p:nvPr>
            <p:ph type="hdr" sz="quarter" idx="0"/>
          </p:nvPr>
        </p:nvSpPr>
        <p:spPr>
          <a:xfrm rot="0">
            <a:off x="0" y="0"/>
            <a:ext cx="29702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>
              <a:buNone/>
            </a:pPr>
            <a:endParaRPr altLang="en-US" sz="1200" lang="zh-CN"/>
          </a:p>
        </p:txBody>
      </p:sp>
      <p:sp>
        <p:nvSpPr>
          <p:cNvPr id="1048771" name=""/>
          <p:cNvSpPr/>
          <p:nvPr>
            <p:ph type="dt" sz="full" idx="1"/>
          </p:nvPr>
        </p:nvSpPr>
        <p:spPr>
          <a:xfrm rot="0">
            <a:off x="3883025" y="0"/>
            <a:ext cx="29733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>
              <a:buNone/>
            </a:pPr>
            <a:endParaRPr altLang="en-US" sz="1200" lang="zh-CN"/>
          </a:p>
        </p:txBody>
      </p:sp>
      <p:sp>
        <p:nvSpPr>
          <p:cNvPr id="1048772" name=""/>
          <p:cNvSpPr/>
          <p:nvPr>
            <p:ph type="sldImg" sz="full" idx="4294967295"/>
          </p:nvPr>
        </p:nvSpPr>
        <p:spPr>
          <a:xfrm rot="0">
            <a:off x="1143000" y="685800"/>
            <a:ext cx="4572000" cy="3429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/>
        </p:txBody>
      </p:sp>
      <p:sp>
        <p:nvSpPr>
          <p:cNvPr id="1048773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4" name=""/>
          <p:cNvSpPr/>
          <p:nvPr>
            <p:ph type="ftr" sz="quarter" idx="4"/>
          </p:nvPr>
        </p:nvSpPr>
        <p:spPr>
          <a:xfrm rot="0">
            <a:off x="0" y="8685212"/>
            <a:ext cx="2970212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>
              <a:buNone/>
            </a:pPr>
            <a:endParaRPr altLang="en-US" sz="1200" lang="zh-CN"/>
          </a:p>
        </p:txBody>
      </p:sp>
      <p:sp>
        <p:nvSpPr>
          <p:cNvPr id="1048775" name=""/>
          <p:cNvSpPr/>
          <p:nvPr>
            <p:ph type="sldNum" sz="quarter" idx="5"/>
          </p:nvPr>
        </p:nvSpPr>
        <p:spPr>
          <a:xfrm rot="0">
            <a:off x="3883025" y="8685212"/>
            <a:ext cx="2973387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buNone/>
            </a:pPr>
            <a:fld id="{566ABCEB-ACFC-4714-9973-3DA970169C29}" type="slidenum">
              <a:rPr altLang="en-US" sz="1200" lang="zh-CN"/>
              <a:pPr algn="r" eaLnBrk="1" hangingPunct="1" latinLnBrk="1" lvl="0">
                <a:buNone/>
              </a:pPr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宋体" pitchFamily="2" charset="-122"/>
        <a:sym typeface="Arial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 descr="a1"/>
          <p:cNvSpPr/>
          <p:nvPr/>
        </p:nvSpPr>
        <p:spPr>
          <a:xfrm rot="0">
            <a:off x="4500562" y="0"/>
            <a:ext cx="2286000" cy="31242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84" name="" descr="a2"/>
          <p:cNvSpPr/>
          <p:nvPr/>
        </p:nvSpPr>
        <p:spPr>
          <a:xfrm rot="0">
            <a:off x="6934200" y="0"/>
            <a:ext cx="2209800" cy="3124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85" name=""/>
          <p:cNvSpPr/>
          <p:nvPr/>
        </p:nvSpPr>
        <p:spPr bwMode="gray">
          <a:xfrm rot="0">
            <a:off x="0" y="3071812"/>
            <a:ext cx="9144000" cy="152400"/>
          </a:xfrm>
          <a:prstGeom prst="rect"/>
          <a:solidFill>
            <a:schemeClr val="dk1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54" name="" descr="u=4237721173,3331660936&amp;fm=27&amp;gp=0.jp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-9525" y="0"/>
            <a:ext cx="4367212" cy="3101975"/>
          </a:xfrm>
          <a:prstGeom prst="rect"/>
          <a:noFill/>
          <a:ln>
            <a:noFill/>
          </a:ln>
        </p:spPr>
      </p:pic>
      <p:sp>
        <p:nvSpPr>
          <p:cNvPr id="1048586" name=""/>
          <p:cNvSpPr/>
          <p:nvPr/>
        </p:nvSpPr>
        <p:spPr bwMode="gray">
          <a:xfrm rot="0">
            <a:off x="2286000" y="3101975"/>
            <a:ext cx="6858000" cy="609600"/>
          </a:xfrm>
          <a:prstGeom prst="rect"/>
          <a:solidFill>
            <a:schemeClr val="dk1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r>
              <a:rPr altLang="zh-CN" b="1" lang="zh-CN">
                <a:solidFill>
                  <a:schemeClr val="lt1"/>
                </a:solidFill>
              </a:rPr>
              <a:t>算法培训</a:t>
            </a:r>
          </a:p>
        </p:txBody>
      </p:sp>
      <p:sp>
        <p:nvSpPr>
          <p:cNvPr id="1048588" name=""/>
          <p:cNvSpPr/>
          <p:nvPr>
            <p:ph type="dt" sz="half" idx="2"/>
          </p:nvPr>
        </p:nvSpPr>
        <p:spPr bwMode="gray">
          <a:xfrm rot="0">
            <a:off x="457200" y="6551612"/>
            <a:ext cx="2133600" cy="169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latin typeface="Corbel" pitchFamily="34" charset="0"/>
            </a:endParaRPr>
          </a:p>
        </p:txBody>
      </p:sp>
      <p:sp>
        <p:nvSpPr>
          <p:cNvPr id="1048589" name=""/>
          <p:cNvSpPr/>
          <p:nvPr>
            <p:ph type="ftr" sz="quarter" idx="3"/>
          </p:nvPr>
        </p:nvSpPr>
        <p:spPr bwMode="gray">
          <a:xfrm rot="0">
            <a:off x="3124200" y="6553200"/>
            <a:ext cx="2895600" cy="168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endParaRPr altLang="en-US" sz="1200" lang="en-US">
              <a:latin typeface="Corbel" pitchFamily="34" charset="0"/>
            </a:endParaRPr>
          </a:p>
        </p:txBody>
      </p:sp>
      <p:sp>
        <p:nvSpPr>
          <p:cNvPr id="1048590" name=""/>
          <p:cNvSpPr/>
          <p:nvPr>
            <p:ph type="sldNum" sz="quarter" idx="4"/>
          </p:nvPr>
        </p:nvSpPr>
        <p:spPr bwMode="gray">
          <a:xfrm rot="0">
            <a:off x="6553200" y="6553200"/>
            <a:ext cx="2133600" cy="168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59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33810"/>
            <a:ext cx="6719888" cy="381000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000">
                <a:latin typeface="Verdana" panose="020B0604030504040204" pitchFamily="34" charset="0"/>
              </a:defRPr>
            </a:lvl1pPr>
          </a:lstStyle>
          <a:p>
            <a:r>
              <a:rPr altLang="en-US" lang="zh-CN" noProof="1" smtClean="0"/>
              <a:t>单击此处编辑母版副标题样式</a:t>
            </a:r>
            <a:endParaRPr altLang="zh-CN" lang="en-US" noProof="1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8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22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23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24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69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26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27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28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3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29" name="标题 1"/>
          <p:cNvSpPr>
            <a:spLocks noGrp="1"/>
          </p:cNvSpPr>
          <p:nvPr>
            <p:ph type="title"/>
          </p:nvPr>
        </p:nvSpPr>
        <p:spPr>
          <a:xfrm>
            <a:off x="733425" y="936612"/>
            <a:ext cx="7800975" cy="563562"/>
          </a:xfrm>
          <a:prstGeom prst="rect"/>
        </p:spPr>
        <p:txBody>
          <a:bodyPr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2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694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695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696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63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698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99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00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0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01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  <a:prstGeom prst="rect"/>
        </p:spPr>
        <p:txBody>
          <a:bodyPr vert="eaVert"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4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03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04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05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65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07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08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09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11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charset="2"/>
              <a:buChar char="v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单击图标添加表格</a:t>
            </a:r>
          </a:p>
        </p:txBody>
      </p:sp>
      <p:sp>
        <p:nvSpPr>
          <p:cNvPr id="1048710" name="标题 1"/>
          <p:cNvSpPr>
            <a:spLocks noGrp="1"/>
          </p:cNvSpPr>
          <p:nvPr>
            <p:ph type="title"/>
          </p:nvPr>
        </p:nvSpPr>
        <p:spPr>
          <a:xfrm>
            <a:off x="771553" y="936612"/>
            <a:ext cx="7800975" cy="563562"/>
          </a:xfrm>
          <a:prstGeom prst="rect"/>
        </p:spPr>
        <p:txBody>
          <a:bodyPr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2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43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44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45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73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47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5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50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  <a:prstGeom prst="rect"/>
        </p:spPr>
        <p:txBody>
          <a:bodyPr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8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675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676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677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59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679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80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81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</p:txBody>
      </p:sp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6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12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13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14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67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16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17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18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21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20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19" name="标题 1"/>
          <p:cNvSpPr>
            <a:spLocks noGrp="1"/>
          </p:cNvSpPr>
          <p:nvPr>
            <p:ph type="title"/>
          </p:nvPr>
        </p:nvSpPr>
        <p:spPr>
          <a:xfrm>
            <a:off x="733425" y="936612"/>
            <a:ext cx="7800975" cy="563562"/>
          </a:xfrm>
          <a:prstGeom prst="rect"/>
        </p:spPr>
        <p:txBody>
          <a:bodyPr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0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31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32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33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71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35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36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37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42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4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</p:txBody>
      </p:sp>
      <p:sp>
        <p:nvSpPr>
          <p:cNvPr id="1048740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39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</p:txBody>
      </p:sp>
      <p:sp>
        <p:nvSpPr>
          <p:cNvPr id="1048738" name="标题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143000"/>
          </a:xfrm>
          <a:prstGeom prst="rect"/>
        </p:spPr>
        <p:txBody>
          <a:bodyPr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4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52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53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54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75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56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57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58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59" name="标题 1"/>
          <p:cNvSpPr>
            <a:spLocks noGrp="1"/>
          </p:cNvSpPr>
          <p:nvPr>
            <p:ph type="title"/>
          </p:nvPr>
        </p:nvSpPr>
        <p:spPr>
          <a:xfrm>
            <a:off x="733425" y="936612"/>
            <a:ext cx="7800975" cy="563562"/>
          </a:xfrm>
          <a:prstGeom prst="rect"/>
        </p:spPr>
        <p:txBody>
          <a:bodyPr/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594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95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96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56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597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br/>
            <a:endParaRPr altLang="en-US" sz="3200" lang="zh-CN">
              <a:solidFill>
                <a:srgbClr val="800000"/>
              </a:solidFill>
              <a:effectLst>
                <a:outerShdw algn="tl" blurRad="38100" dir="2700000" dist="38100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1048599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00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01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6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760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61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762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77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764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65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66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769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</p:txBody>
      </p:sp>
      <p:sp>
        <p:nvSpPr>
          <p:cNvPr id="1048768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  <a:p>
            <a:pPr lvl="1"/>
            <a:r>
              <a:rPr altLang="en-US" lang="zh-CN" noProof="1" smtClean="0"/>
              <a:t>第二级</a:t>
            </a:r>
          </a:p>
          <a:p>
            <a:pPr lvl="2"/>
            <a:r>
              <a:rPr altLang="en-US" lang="zh-CN" noProof="1" smtClean="0"/>
              <a:t>第三级</a:t>
            </a:r>
          </a:p>
          <a:p>
            <a:pPr lvl="3"/>
            <a:r>
              <a:rPr altLang="en-US" lang="zh-CN" noProof="1" smtClean="0"/>
              <a:t>第四级</a:t>
            </a:r>
          </a:p>
          <a:p>
            <a:pPr lvl="4"/>
            <a:r>
              <a:rPr altLang="en-US" lang="zh-CN" noProof="1" smtClean="0"/>
              <a:t>第五级</a:t>
            </a:r>
            <a:endParaRPr altLang="en-US" lang="zh-CN" noProof="1"/>
          </a:p>
        </p:txBody>
      </p:sp>
      <p:sp>
        <p:nvSpPr>
          <p:cNvPr id="1048767" name="标题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3008313" cy="1162050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0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684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685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686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pic>
        <p:nvPicPr>
          <p:cNvPr id="2097161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  <p:sp>
        <p:nvSpPr>
          <p:cNvPr id="1048688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89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90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69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noProof="1" smtClean="0"/>
              <a:t>单击此处编辑母版文本样式</a:t>
            </a:r>
          </a:p>
        </p:txBody>
      </p:sp>
      <p:sp>
        <p:nvSpPr>
          <p:cNvPr id="1048692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1048691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noProof="1" smtClean="0"/>
              <a:t>单击此处编辑母版标题样式</a:t>
            </a:r>
            <a:endParaRPr altLang="en-US" lang="zh-CN" noProof="1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4.jpeg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5.jpeg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" descr="u=1081015321,2545895409&amp;fm=27&amp;gp=0.jpg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0" y="0"/>
            <a:ext cx="2428875" cy="762000"/>
          </a:xfrm>
          <a:prstGeom prst="rect"/>
          <a:noFill/>
          <a:ln>
            <a:noFill/>
          </a:ln>
        </p:spPr>
      </p:pic>
      <p:sp>
        <p:nvSpPr>
          <p:cNvPr id="1048576" name="" descr="a1"/>
          <p:cNvSpPr/>
          <p:nvPr/>
        </p:nvSpPr>
        <p:spPr>
          <a:xfrm rot="0">
            <a:off x="4862512" y="0"/>
            <a:ext cx="2066925" cy="838200"/>
          </a:xfrm>
          <a:prstGeom prst="rect"/>
          <a:blipFill rotWithShape="1">
            <a:blip xmlns:r="http://schemas.openxmlformats.org/officeDocument/2006/relationships" r:embed="rId14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77" name="" descr="a2"/>
          <p:cNvSpPr/>
          <p:nvPr/>
        </p:nvSpPr>
        <p:spPr>
          <a:xfrm rot="0">
            <a:off x="7077075" y="0"/>
            <a:ext cx="2066925" cy="838200"/>
          </a:xfrm>
          <a:prstGeom prst="rect"/>
          <a:blipFill rotWithShape="1">
            <a:blip xmlns:r="http://schemas.openxmlformats.org/officeDocument/2006/relationships" r:embed="rId15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78" name=""/>
          <p:cNvSpPr/>
          <p:nvPr/>
        </p:nvSpPr>
        <p:spPr bwMode="gray">
          <a:xfrm rot="0">
            <a:off x="0" y="785812"/>
            <a:ext cx="9144000" cy="152400"/>
          </a:xfrm>
          <a:prstGeom prst="rect"/>
          <a:solidFill>
            <a:srgbClr val="6699FF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/>
          </a:p>
        </p:txBody>
      </p:sp>
      <p:sp>
        <p:nvSpPr>
          <p:cNvPr id="1048579" name=""/>
          <p:cNvSpPr/>
          <p:nvPr>
            <p:ph type="body" sz="full" idx="4294967295"/>
          </p:nvPr>
        </p:nvSpPr>
        <p:spPr>
          <a:xfrm rot="0">
            <a:off x="457200" y="1419225"/>
            <a:ext cx="8229600" cy="48799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457200" y="6461125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5867400" y="6477000"/>
            <a:ext cx="2895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latinLnBrk="1" lvl="0">
              <a:buNone/>
            </a:pPr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3124200" y="6477000"/>
            <a:ext cx="2133600" cy="320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>
              <a:buNone/>
            </a:pPr>
            <a:fld id="{566ABCEB-ACFC-4714-9973-3DA970169C29}" type="slidenum">
              <a:rPr altLang="zh-CN" sz="1200" lang="en-US">
                <a:effectLst>
                  <a:outerShdw algn="tl" blurRad="38100" dir="2700000" dist="38100">
                    <a:srgbClr val="C0C0C0"/>
                  </a:outerShdw>
                </a:effectLst>
                <a:latin typeface="Corbel" pitchFamily="34" charset="0"/>
              </a:rPr>
              <a:pPr algn="ctr" eaLnBrk="1" hangingPunct="1" latinLnBrk="1" lvl="0">
                <a:buNone/>
              </a:pPr>
            </a:fld>
            <a:endParaRPr altLang="zh-CN" sz="1200" lang="en-US">
              <a:effectLst>
                <a:outerShdw algn="tl" blurRad="38100" dir="2700000" dist="38100">
                  <a:srgbClr val="C0C0C0"/>
                </a:outerShdw>
              </a:effectLst>
              <a:latin typeface="Corbel" pitchFamily="34" charset="0"/>
            </a:endParaRPr>
          </a:p>
        </p:txBody>
      </p:sp>
      <p:pic>
        <p:nvPicPr>
          <p:cNvPr id="2097153" name="" descr="u=2486257486,941842454&amp;fm=27&amp;gp=0.jpg"/>
          <p:cNvPicPr>
            <a:picLocks/>
          </p:cNvPicPr>
          <p:nvPr/>
        </p:nvPicPr>
        <p:blipFill>
          <a:blip xmlns:r="http://schemas.openxmlformats.org/officeDocument/2006/relationships" r:embed="rId16"/>
          <a:srcRect l="0" t="18690" r="0" b="12779"/>
          <a:stretch>
            <a:fillRect/>
          </a:stretch>
        </p:blipFill>
        <p:spPr>
          <a:xfrm rot="0">
            <a:off x="2500312" y="0"/>
            <a:ext cx="2214562" cy="785812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fill="hold" id="1" nodeType="withEffect" presetClass="entr" presetID="53" presetSubtype="16">
          <p:stCondLst>
            <p:cond delay="0"/>
          </p:stCondLst>
          <p:childTnLst>
            <p:set>
              <p:cBhvr>
                <p:cTn dur="1" fill="hold" id="2">
                  <p:stCondLst>
                    <p:cond delay="0"/>
                  </p:stCondLst>
                </p:cTn>
                <p:tgtEl>
                  <p:spTgt spid="1048579"/>
                </p:tgtEl>
                <p:attrNameLst>
                  <p:attrName>style.visibility</p:attrName>
                </p:attrNameLst>
              </p:cBhvr>
              <p:to>
                <p:strVal val="visible"/>
              </p:to>
            </p:set>
            <p:anim calcmode="lin" valueType="num">
              <p:cBhvr>
                <p:cTn dur="500" fill="hold" id="3"/>
                <p:tgtEl>
                  <p:spTgt spid="1048579"/>
                </p:tgtEl>
                <p:attrNameLst>
                  <p:attrName>ppt_w</p:attrName>
                </p:attrNameLst>
              </p:cBhvr>
              <p:tavLst>
                <p:tav tm="0">
                  <p:val>
                    <p:fltVal val="0.0"/>
                  </p:val>
                </p:tav>
                <p:tav tm="100000">
                  <p:val>
                    <p:strVal val="#ppt_w"/>
                  </p:val>
                </p:tav>
              </p:tavLst>
            </p:anim>
            <p:anim calcmode="lin" valueType="num">
              <p:cBhvr>
                <p:cTn dur="500" fill="hold" id="4"/>
                <p:tgtEl>
                  <p:spTgt spid="1048579"/>
                </p:tgtEl>
                <p:attrNameLst>
                  <p:attrName>ppt_h</p:attrName>
                </p:attrNameLst>
              </p:cBhvr>
              <p:tavLst>
                <p:tav tm="0">
                  <p:val>
                    <p:fltVal val="0.0"/>
                  </p:val>
                </p:tav>
                <p:tav tm="100000">
                  <p:val>
                    <p:strVal val="#ppt_h"/>
                  </p:val>
                </p:tav>
              </p:tavLst>
            </p:anim>
            <p:animEffect transition="in" filter="fade">
              <p:cBhvr>
                <p:cTn dur="500" id="5"/>
                <p:tgtEl>
                  <p:spTgt spid="1048579"/>
                </p:tgtEl>
              </p:cBhvr>
            </p:animEffect>
          </p:childTnLst>
        </p:cTn>
      </p:par>
    </p:tnLst>
    <p:bldLst>
      <p:bldP spid="1048579" grpId="0" uiExpand="0" build="p" bldLvl="5"/>
    </p:bldLst>
  </p:timing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algn="l" eaLnBrk="1" fontAlgn="base" hangingPunct="1" marL="45720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Verdana" panose="020B0604030504040204" pitchFamily="34" charset="0"/>
        </a:defRPr>
      </a:lvl6pPr>
      <a:lvl7pPr algn="l" eaLnBrk="1" fontAlgn="base" hangingPunct="1" marL="91440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Verdana" panose="020B0604030504040204" pitchFamily="34" charset="0"/>
        </a:defRPr>
      </a:lvl7pPr>
      <a:lvl8pPr algn="l" eaLnBrk="1" fontAlgn="base" hangingPunct="1" marL="137160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Verdana" panose="020B0604030504040204" pitchFamily="34" charset="0"/>
        </a:defRPr>
      </a:lvl8pPr>
      <a:lvl9pPr algn="l" eaLnBrk="1" fontAlgn="base" hangingPunct="1" marL="1828800" rtl="0">
        <a:spcBef>
          <a:spcPct val="0"/>
        </a:spcBef>
        <a:spcAft>
          <a:spcPct val="0"/>
        </a:spcAft>
        <a:defRPr b="1"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华文楷体" panose="02010600040101010101" pitchFamily="2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华文楷体" panose="02010600040101010101" pitchFamily="2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楷体" panose="02010600040101010101" pitchFamily="2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楷体" panose="02010600040101010101" pitchFamily="2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hyperlink" Target="http://acm.hdu.edu.cn/showproblem.php?pid=2089" TargetMode="External"/><Relationship Id="rId2" Type="http://schemas.openxmlformats.org/officeDocument/2006/relationships/hyperlink" Target="http://acm.hdu.edu.cn/showproblem.php?pid=4734" TargetMode="External"/><Relationship Id="rId3" Type="http://schemas.openxmlformats.org/officeDocument/2006/relationships/hyperlink" Target="http://poj.org/problem?id=3252" TargetMode="External"/><Relationship Id="rId4" Type="http://schemas.openxmlformats.org/officeDocument/2006/relationships/hyperlink" Target="http://acm.hdu.edu.cn/showproblem.php?pid=3709" TargetMode="External"/><Relationship Id="rId5" Type="http://schemas.openxmlformats.org/officeDocument/2006/relationships/hyperlink" Target="http://acm.hust.edu.cn/vjudge/problem/38405" TargetMode="External"/><Relationship Id="rId6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/>
          <p:nvPr>
            <p:ph type="subTitle" sz="full" idx="4294967295"/>
          </p:nvPr>
        </p:nvSpPr>
        <p:spPr bwMode="gray">
          <a:xfrm rot="0">
            <a:off x="2286000" y="3833812"/>
            <a:ext cx="6719887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algn="r" eaLnBrk="1" hangingPunct="1" latinLnBrk="1" lvl="0">
              <a:buNone/>
            </a:pPr>
            <a:r>
              <a:rPr altLang="en-US" b="1" sz="3400" lang="zh-CN">
                <a:latin typeface="Arial" pitchFamily="34" charset="0"/>
              </a:rPr>
              <a:t>主讲内容：状压</a:t>
            </a:r>
            <a:r>
              <a:rPr altLang="zh-CN" b="1" sz="3400" lang="en-US">
                <a:latin typeface="Arial" pitchFamily="34" charset="0"/>
              </a:rPr>
              <a:t>dp</a:t>
            </a:r>
            <a:r>
              <a:rPr altLang="en-US" b="1" sz="3400" lang="zh-CN">
                <a:latin typeface="Arial" pitchFamily="34" charset="0"/>
              </a:rPr>
              <a:t> 数位</a:t>
            </a:r>
            <a:r>
              <a:rPr altLang="zh-CN" b="1" sz="3400" lang="en-US">
                <a:latin typeface="Arial" pitchFamily="34" charset="0"/>
              </a:rPr>
              <a:t>dp</a:t>
            </a:r>
          </a:p>
        </p:txBody>
      </p:sp>
      <p:sp>
        <p:nvSpPr>
          <p:cNvPr id="1048593" name=""/>
          <p:cNvSpPr/>
          <p:nvPr/>
        </p:nvSpPr>
        <p:spPr bwMode="gray">
          <a:xfrm rot="0">
            <a:off x="1835150" y="5373687"/>
            <a:ext cx="6808787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algn="r" eaLnBrk="1" hangingPunct="1" indent="0" latinLnBrk="1" lvl="0" marL="0">
              <a:buNone/>
            </a:pPr>
            <a:r>
              <a:rPr altLang="en-US" b="1" sz="2800" lang="zh-CN">
                <a:latin typeface="Arial" pitchFamily="34" charset="0"/>
              </a:rPr>
              <a:t>主讲人：张成优</a:t>
            </a:r>
          </a:p>
          <a:p>
            <a:pPr algn="r" eaLnBrk="1" hangingPunct="1" indent="0" latinLnBrk="1" lvl="0" marL="0">
              <a:buNone/>
            </a:pPr>
            <a:r>
              <a:rPr altLang="en-US" b="1" sz="2800" lang="zh-CN">
                <a:latin typeface="Arial" pitchFamily="34" charset="0"/>
              </a:rPr>
              <a:t>日期：</a:t>
            </a:r>
            <a:r>
              <a:rPr altLang="zh-CN" b="1" sz="2800" lang="en-US">
                <a:latin typeface="Arial" pitchFamily="34" charset="0"/>
              </a:rPr>
              <a:t>2018.01.24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42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1.8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 例题（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）</a:t>
            </a:r>
          </a:p>
        </p:txBody>
      </p:sp>
      <p:sp>
        <p:nvSpPr>
          <p:cNvPr id="1048643" name=""/>
          <p:cNvSpPr txBox="1"/>
          <p:nvPr/>
        </p:nvSpPr>
        <p:spPr>
          <a:xfrm rot="0">
            <a:off x="98425" y="1868487"/>
            <a:ext cx="1620837" cy="8318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b="1" sz="4800" lang="zh-CN">
                <a:latin typeface="Arial" pitchFamily="34" charset="0"/>
                <a:ea typeface="宋体" pitchFamily="2" charset="-122"/>
              </a:rPr>
              <a:t>例题</a:t>
            </a:r>
            <a:r>
              <a:rPr altLang="zh-CN" b="1" sz="4800" lang="en-US">
                <a:latin typeface="Arial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1048644" name=""/>
          <p:cNvSpPr txBox="1"/>
          <p:nvPr/>
        </p:nvSpPr>
        <p:spPr>
          <a:xfrm rot="0">
            <a:off x="109537" y="3068637"/>
            <a:ext cx="8870950" cy="28321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b="1" lang="en-US">
                <a:latin typeface="Arial" pitchFamily="34" charset="0"/>
                <a:ea typeface="宋体" pitchFamily="2" charset="-122"/>
              </a:rPr>
              <a:t>Q:</a:t>
            </a:r>
            <a:r>
              <a:rPr altLang="en-US" b="1" lang="zh-CN">
                <a:latin typeface="Arial" pitchFamily="34" charset="0"/>
                <a:ea typeface="宋体" pitchFamily="2" charset="-122"/>
              </a:rPr>
              <a:t>有一个</a:t>
            </a:r>
            <a:r>
              <a:rPr altLang="zh-CN" b="1" lang="en-US">
                <a:latin typeface="Arial" pitchFamily="34" charset="0"/>
                <a:ea typeface="宋体" pitchFamily="2" charset="-122"/>
              </a:rPr>
              <a:t>m</a:t>
            </a:r>
            <a:r>
              <a:rPr altLang="en-US" b="1" lang="zh-CN">
                <a:latin typeface="Arial" pitchFamily="34" charset="0"/>
                <a:ea typeface="宋体" pitchFamily="2" charset="-122"/>
              </a:rPr>
              <a:t>行</a:t>
            </a:r>
            <a:r>
              <a:rPr altLang="zh-CN" b="1" lang="en-US">
                <a:latin typeface="Arial" pitchFamily="34" charset="0"/>
                <a:ea typeface="宋体" pitchFamily="2" charset="-122"/>
              </a:rPr>
              <a:t>n</a:t>
            </a:r>
            <a:r>
              <a:rPr altLang="en-US" b="1" lang="zh-CN">
                <a:latin typeface="Arial" pitchFamily="34" charset="0"/>
                <a:ea typeface="宋体" pitchFamily="2" charset="-122"/>
              </a:rPr>
              <a:t>列的矩阵，里面为</a:t>
            </a:r>
            <a:r>
              <a:rPr altLang="zh-CN" b="1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b="1" lang="zh-CN">
                <a:latin typeface="Arial" pitchFamily="34" charset="0"/>
                <a:ea typeface="宋体" pitchFamily="2" charset="-122"/>
              </a:rPr>
              <a:t>的地方可以种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lang="zh-CN">
                <a:latin typeface="Arial" pitchFamily="34" charset="0"/>
                <a:ea typeface="宋体" pitchFamily="2" charset="-122"/>
              </a:rPr>
              <a:t>玉米，为</a:t>
            </a:r>
            <a:r>
              <a:rPr altLang="zh-CN" b="1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b="1" lang="zh-CN">
                <a:latin typeface="Arial" pitchFamily="34" charset="0"/>
                <a:ea typeface="宋体" pitchFamily="2" charset="-122"/>
              </a:rPr>
              <a:t>的地方不能种玉米。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lang="zh-CN">
                <a:latin typeface="Arial" pitchFamily="34" charset="0"/>
                <a:ea typeface="宋体" pitchFamily="2" charset="-122"/>
              </a:rPr>
              <a:t>玉米不能种在相邻的格子（种玉米的格子不能有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lang="zh-CN">
                <a:latin typeface="Arial" pitchFamily="34" charset="0"/>
                <a:ea typeface="宋体" pitchFamily="2" charset="-122"/>
              </a:rPr>
              <a:t>共用边），求种玉米的方案数。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lang="zh-CN">
                <a:latin typeface="Arial" pitchFamily="34" charset="0"/>
                <a:ea typeface="宋体" pitchFamily="2" charset="-122"/>
              </a:rPr>
              <a:t>（</a:t>
            </a:r>
            <a:r>
              <a:rPr altLang="zh-CN" b="1" lang="en-US">
                <a:latin typeface="Arial" pitchFamily="34" charset="0"/>
                <a:ea typeface="宋体" pitchFamily="2" charset="-122"/>
              </a:rPr>
              <a:t>1&lt;=n,m&lt;=12)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8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46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1.9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题解（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）</a:t>
            </a:r>
          </a:p>
        </p:txBody>
      </p:sp>
      <p:sp>
        <p:nvSpPr>
          <p:cNvPr id="1048647" name=""/>
          <p:cNvSpPr txBox="1"/>
          <p:nvPr/>
        </p:nvSpPr>
        <p:spPr>
          <a:xfrm rot="0">
            <a:off x="60325" y="1700212"/>
            <a:ext cx="9280525" cy="53244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lang="en-US">
                <a:latin typeface="Arial" pitchFamily="34" charset="0"/>
                <a:ea typeface="宋体" pitchFamily="2" charset="-122"/>
              </a:rPr>
              <a:t>A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：第一步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: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找出第一行的种玉米的所有状态，由于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一行最多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12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格，可以用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12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位二进制数表示，会有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lang="en-US">
                <a:latin typeface="Arial" pitchFamily="34" charset="0"/>
                <a:ea typeface="宋体" pitchFamily="2" charset="-122"/>
              </a:rPr>
              <a:t>2^12=4096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种状态。由于玉米不能相邻，初始化时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枚举所有状态，用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表示状态，当</a:t>
            </a:r>
            <a:r>
              <a:rPr altLang="zh-CN" lang="en-US">
                <a:latin typeface="Consolas" pitchFamily="0" charset="1"/>
                <a:ea typeface="Consolas" pitchFamily="0" charset="1"/>
              </a:rPr>
              <a:t>(x&amp;(x&lt;&lt;1))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为真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时说明有玉米相邻，然后排除这种状态。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将实际可能的状态记录在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state[]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中，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n=12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时也只有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不到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400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个。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然后像第一题的做法一样，外层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for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循环遍历每一行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内层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for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循环遍历每种状态，不能相邻就代表相邻两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行与值为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；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49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1.10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相关习题</a:t>
            </a:r>
          </a:p>
        </p:txBody>
      </p:sp>
      <p:sp>
        <p:nvSpPr>
          <p:cNvPr id="1048650" name=""/>
          <p:cNvSpPr txBox="1"/>
          <p:nvPr/>
        </p:nvSpPr>
        <p:spPr>
          <a:xfrm rot="0">
            <a:off x="706437" y="1736725"/>
            <a:ext cx="8221662" cy="33543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400" lang="is-IS">
                <a:latin typeface="Arial" pitchFamily="34" charset="0"/>
                <a:ea typeface="宋体" pitchFamily="2" charset="-122"/>
              </a:rPr>
              <a:t>POJ 3254 	Corn Fields      </a:t>
            </a:r>
            <a:br/>
            <a:r>
              <a:rPr altLang="zh-CN" sz="2400" lang="is-IS">
                <a:latin typeface="Arial" pitchFamily="34" charset="0"/>
                <a:ea typeface="宋体" pitchFamily="2" charset="-122"/>
              </a:rPr>
              <a:t>POJ 3311       </a:t>
            </a:r>
            <a:r>
              <a:rPr altLang="en-US" sz="2400" lang="zh-CN">
                <a:latin typeface="Arial" pitchFamily="34" charset="0"/>
                <a:ea typeface="宋体" pitchFamily="2" charset="-122"/>
              </a:rPr>
              <a:t>  </a:t>
            </a:r>
            <a:r>
              <a:rPr altLang="zh-CN" sz="2400" lang="is-IS">
                <a:latin typeface="Arial" pitchFamily="34" charset="0"/>
                <a:ea typeface="宋体" pitchFamily="2" charset="-122"/>
              </a:rPr>
              <a:t> Hie with the Pie       </a:t>
            </a:r>
            <a:br/>
            <a:r>
              <a:rPr altLang="zh-CN" sz="2400" lang="is-IS">
                <a:latin typeface="Arial" pitchFamily="34" charset="0"/>
                <a:ea typeface="宋体" pitchFamily="2" charset="-122"/>
              </a:rPr>
              <a:t>HDU 4539      	</a:t>
            </a:r>
            <a:r>
              <a:rPr altLang="is-IS" sz="2400" lang="zh-CN">
                <a:latin typeface="Arial" pitchFamily="34" charset="0"/>
                <a:ea typeface="宋体" pitchFamily="2" charset="-122"/>
              </a:rPr>
              <a:t>郑厂长系列故事</a:t>
            </a:r>
            <a:r>
              <a:rPr altLang="zh-CN" sz="2400" lang="is-IS">
                <a:latin typeface="Arial" pitchFamily="34" charset="0"/>
                <a:ea typeface="宋体" pitchFamily="2" charset="-122"/>
              </a:rPr>
              <a:t>――</a:t>
            </a:r>
            <a:r>
              <a:rPr altLang="is-IS" sz="2400" lang="zh-CN">
                <a:latin typeface="Arial" pitchFamily="34" charset="0"/>
                <a:ea typeface="宋体" pitchFamily="2" charset="-122"/>
              </a:rPr>
              <a:t>排兵布阵      </a:t>
            </a:r>
            <a:br/>
            <a:r>
              <a:rPr altLang="zh-CN" sz="2400" lang="is-IS">
                <a:latin typeface="Arial" pitchFamily="34" charset="0"/>
                <a:ea typeface="宋体" pitchFamily="2" charset="-122"/>
              </a:rPr>
              <a:t>POJ 1185        </a:t>
            </a:r>
            <a:r>
              <a:rPr altLang="en-US" sz="2400" lang="zh-CN">
                <a:latin typeface="Arial" pitchFamily="34" charset="0"/>
                <a:ea typeface="宋体" pitchFamily="2" charset="-122"/>
              </a:rPr>
              <a:t>  </a:t>
            </a:r>
            <a:r>
              <a:rPr altLang="is-IS" sz="2400" lang="zh-CN">
                <a:latin typeface="Arial" pitchFamily="34" charset="0"/>
                <a:ea typeface="宋体" pitchFamily="2" charset="-122"/>
              </a:rPr>
              <a:t>炮兵阵地     </a:t>
            </a:r>
            <a:br/>
            <a:br/>
            <a:endParaRPr altLang="zh-CN" sz="2400" lang="is-I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br/>
            <a:r>
              <a:rPr altLang="en-US" sz="2400" lang="zh-CN">
                <a:latin typeface="Arial" pitchFamily="34" charset="0"/>
                <a:ea typeface="宋体" pitchFamily="2" charset="-122"/>
              </a:rPr>
              <a:t>这些题目都是状压</a:t>
            </a:r>
            <a:r>
              <a:rPr altLang="zh-CN" sz="24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400" lang="zh-CN">
                <a:latin typeface="Arial" pitchFamily="34" charset="0"/>
                <a:ea typeface="宋体" pitchFamily="2" charset="-122"/>
              </a:rPr>
              <a:t>入门基础题，大家有时间多练习一下！</a:t>
            </a:r>
            <a:br/>
            <a:endParaRPr altLang="zh-CN" sz="2000" lang="is-I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52" name=""/>
          <p:cNvSpPr txBox="1"/>
          <p:nvPr/>
        </p:nvSpPr>
        <p:spPr>
          <a:xfrm rot="0">
            <a:off x="785812" y="908050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2.1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什么是数位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dp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？</a:t>
            </a:r>
          </a:p>
        </p:txBody>
      </p:sp>
      <p:sp>
        <p:nvSpPr>
          <p:cNvPr id="1048653" name=""/>
          <p:cNvSpPr txBox="1"/>
          <p:nvPr/>
        </p:nvSpPr>
        <p:spPr>
          <a:xfrm rot="0">
            <a:off x="0" y="1474787"/>
            <a:ext cx="9371012" cy="61245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数位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是一种在数位上操作用于计数的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一般用于统计一个区间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[l,r]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内满足某些条件数的个数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那什么是数位呢？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一个数有个位、十位、百位、千位等等，数的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每一位都是数位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其实，数位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的实质就是换一种暴力枚举的方式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使得新的枚举方式满足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的性质，然后进行记忆化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就可以了。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4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400" lang="en-US">
                <a:latin typeface="Arial" pitchFamily="34" charset="0"/>
                <a:ea typeface="宋体" pitchFamily="2" charset="-122"/>
              </a:rPr>
              <a:t>			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4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55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2.2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举个“栗子”</a:t>
            </a:r>
          </a:p>
        </p:txBody>
      </p:sp>
      <p:sp>
        <p:nvSpPr>
          <p:cNvPr id="1048656" name=""/>
          <p:cNvSpPr txBox="1"/>
          <p:nvPr/>
        </p:nvSpPr>
        <p:spPr>
          <a:xfrm rot="0">
            <a:off x="693737" y="1828800"/>
            <a:ext cx="6142037" cy="31702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举例问题：不要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62.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统计区间【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L,R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】内，不包含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62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和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4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的数字有多少个。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此时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L,R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范围都是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1e9.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大家会怎么做？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58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2.3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  暴力大法好</a:t>
            </a:r>
          </a:p>
        </p:txBody>
      </p:sp>
      <p:sp>
        <p:nvSpPr>
          <p:cNvPr id="1048659" name=""/>
          <p:cNvSpPr txBox="1"/>
          <p:nvPr/>
        </p:nvSpPr>
        <p:spPr>
          <a:xfrm rot="0">
            <a:off x="563562" y="1773237"/>
            <a:ext cx="8318500" cy="25542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可能大家最先想到的是暴力（初始化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sum=0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，遍历从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L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R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，所有满足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条件的数都令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sum++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，最后输出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sum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） 毕竟我们信奉暴力出奇迹！！！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可是，用暴力真的能过吗？当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L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为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R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为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1e9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时，至少需要经过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1e9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单位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运算才能算出最终的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sum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，此时耗费的时间已经远远的超出了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1s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的限制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61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2.4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敲黑板</a:t>
            </a:r>
          </a:p>
        </p:txBody>
      </p:sp>
      <p:sp>
        <p:nvSpPr>
          <p:cNvPr id="1048662" name=""/>
          <p:cNvSpPr txBox="1"/>
          <p:nvPr/>
        </p:nvSpPr>
        <p:spPr>
          <a:xfrm rot="0">
            <a:off x="92075" y="1492250"/>
            <a:ext cx="9178925" cy="43402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4000" lang="en-US">
                <a:latin typeface="Arial" pitchFamily="34" charset="0"/>
                <a:ea typeface="宋体" pitchFamily="2" charset="-122"/>
              </a:rPr>
              <a:t>		</a:t>
            </a:r>
            <a:r>
              <a:rPr altLang="en-US" sz="4000" lang="zh-CN">
                <a:latin typeface="Arial" pitchFamily="34" charset="0"/>
                <a:ea typeface="宋体" pitchFamily="2" charset="-122"/>
              </a:rPr>
              <a:t>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8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800" lang="en-US">
                <a:latin typeface="Arial" pitchFamily="34" charset="0"/>
                <a:ea typeface="宋体" pitchFamily="2" charset="-122"/>
              </a:rPr>
              <a:t>			</a:t>
            </a: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 敲黑板！！！！</a:t>
            </a: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800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800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当大家看到类似于统计一个区间</a:t>
            </a: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[L,R]</a:t>
            </a: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中满足某些条件数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的个数时，且此时</a:t>
            </a: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L,R</a:t>
            </a: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都会取</a:t>
            </a: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1e9~1e18</a:t>
            </a: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这么大的范围时，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百分之</a:t>
            </a: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90</a:t>
            </a: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的情况下都用数位</a:t>
            </a: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dp</a:t>
            </a:r>
            <a:r>
              <a:rPr altLang="en-US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！！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4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64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2.5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思路</a:t>
            </a:r>
          </a:p>
        </p:txBody>
      </p:sp>
      <p:sp>
        <p:nvSpPr>
          <p:cNvPr id="1048665" name=""/>
          <p:cNvSpPr txBox="1"/>
          <p:nvPr/>
        </p:nvSpPr>
        <p:spPr>
          <a:xfrm rot="0">
            <a:off x="0" y="1538287"/>
            <a:ext cx="9532938" cy="4400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理解数位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就须理解新的枚举方式：控制上界枚举，就是从最高位开始往下枚举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例如：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r=213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我们从百位开始枚举：百位上可能的情况有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0,1,2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，然后每一位枚举都不能让枚举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的这个数超过上界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213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，当百位上枚举了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或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，那么十位上枚举就从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9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，因为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百位上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或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比上界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2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小，后面的数位无论枚举什么都不可能超过上界。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所以问题就在于：当高位枚举刚好达到上界时，那么紧接着的一位枚举就有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上界限制了。这个例子中如果百位枚举了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2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，那么十位的枚举情况就只能是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如果前两位枚举了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21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，那么最后一位是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3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000" lang="en-US">
                <a:latin typeface="Arial" pitchFamily="34" charset="0"/>
                <a:ea typeface="宋体" pitchFamily="2" charset="-122"/>
              </a:rPr>
              <a:t>(</a:t>
            </a:r>
            <a:r>
              <a:rPr altLang="en-US" sz="20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因此我们可以用一个变量</a:t>
            </a:r>
            <a:r>
              <a:rPr altLang="zh-CN" sz="20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limit </a:t>
            </a:r>
            <a:r>
              <a:rPr altLang="en-US" sz="20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专门用来判断枚举范围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)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67" name=""/>
          <p:cNvSpPr txBox="1"/>
          <p:nvPr/>
        </p:nvSpPr>
        <p:spPr>
          <a:xfrm rot="0">
            <a:off x="785812" y="958850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2.6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题解</a:t>
            </a:r>
          </a:p>
        </p:txBody>
      </p:sp>
      <p:sp>
        <p:nvSpPr>
          <p:cNvPr id="1048668" name=""/>
          <p:cNvSpPr txBox="1"/>
          <p:nvPr/>
        </p:nvSpPr>
        <p:spPr>
          <a:xfrm rot="0">
            <a:off x="209550" y="2997200"/>
            <a:ext cx="7669212" cy="25542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因此这个题就可以设定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j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】表示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位数，首位是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j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的方案数。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那么有：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j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+=Dp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i-1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k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】，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这里只需满足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k==6&amp;&amp;j==2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的情况和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j==4||k==4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的情况舍去即可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70" name=""/>
          <p:cNvSpPr txBox="1"/>
          <p:nvPr/>
        </p:nvSpPr>
        <p:spPr>
          <a:xfrm rot="0">
            <a:off x="785812" y="958850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2.7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数位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dp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相关题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1042987" y="2060575"/>
            <a:ext cx="3660775" cy="31702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4000" lang="de-DE">
                <a:latin typeface="Arial" pitchFamily="34" charset="0"/>
                <a:ea typeface="宋体" pitchFamily="2" charset="-122"/>
                <a:hlinkClick r:id="rId1"/>
              </a:rPr>
              <a:t>HDU 2089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4000" lang="de-DE">
                <a:latin typeface="Arial" pitchFamily="34" charset="0"/>
                <a:ea typeface="宋体" pitchFamily="2" charset="-122"/>
                <a:hlinkClick r:id="rId2"/>
              </a:rPr>
              <a:t>HDU 4734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4000" lang="sk-SK">
                <a:latin typeface="Arial" pitchFamily="34" charset="0"/>
                <a:ea typeface="宋体" pitchFamily="2" charset="-122"/>
                <a:hlinkClick r:id="rId3"/>
              </a:rPr>
              <a:t>POJ 3252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4000" lang="en-US">
                <a:latin typeface="Arial" pitchFamily="34" charset="0"/>
                <a:ea typeface="宋体" pitchFamily="2" charset="-122"/>
                <a:hlinkClick r:id="rId4"/>
              </a:rPr>
              <a:t>HDU 3709</a:t>
            </a:r>
            <a:r>
              <a:rPr altLang="en-US" b="1" sz="4000" lang="zh-CN">
                <a:latin typeface="Arial" pitchFamily="34" charset="0"/>
                <a:ea typeface="宋体" pitchFamily="2" charset="-122"/>
              </a:rPr>
              <a:t> 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4000" lang="en-US">
                <a:latin typeface="Arial" pitchFamily="34" charset="0"/>
                <a:ea typeface="宋体" pitchFamily="2" charset="-122"/>
                <a:hlinkClick r:id="rId5"/>
              </a:rPr>
              <a:t>UVA 1305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 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 rot="0">
            <a:off x="785812" y="9413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DP</a:t>
            </a:r>
            <a:br/>
            <a:endParaRPr altLang="en-US" sz="3200" lang="zh-CN">
              <a:solidFill>
                <a:srgbClr val="800000"/>
              </a:solidFill>
              <a:effectLst>
                <a:outerShdw algn="tl" blurRad="38100" dir="2700000" dist="38100">
                  <a:srgbClr val="C0C0C0"/>
                </a:outerShdw>
              </a:effectLst>
              <a:ea typeface="黑体" pitchFamily="49" charset="-122"/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1619250" y="2163762"/>
            <a:ext cx="5387975" cy="1117600"/>
            <a:chOff x="1152" y="1275"/>
            <a:chExt cx="3394" cy="704"/>
          </a:xfrm>
        </p:grpSpPr>
        <p:grpSp>
          <p:nvGrpSpPr>
            <p:cNvPr id="44" name=""/>
            <p:cNvGrpSpPr/>
            <p:nvPr/>
          </p:nvGrpSpPr>
          <p:grpSpPr>
            <a:xfrm rot="0"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48603" name=""/>
              <p:cNvSpPr/>
              <p:nvPr/>
            </p:nvSpPr>
            <p:spPr>
              <a:xfrm rot="0">
                <a:off x="1123" y="2679"/>
                <a:ext cx="1536" cy="1328"/>
              </a:xfrm>
              <a:prstGeom prst="hexagon"/>
              <a:solidFill>
                <a:srgbClr val="808080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Wingdings" pitchFamily="2" charset="2"/>
                  <a:buChar char="v"/>
                  <a:defRPr baseline="0" b="0" sz="32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Wingdings" pitchFamily="2" charset="2"/>
                  <a:buChar char="§"/>
                  <a:defRPr baseline="0" b="0" sz="28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dk1"/>
                  </a:buClr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 typeface="Arial" pitchFamily="34" charset="0"/>
                  <a:buNone/>
                </a:pPr>
                <a:endParaRPr altLang="en-US" sz="4000" lang="zh-CN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8604" name=""/>
              <p:cNvSpPr/>
              <p:nvPr/>
            </p:nvSpPr>
            <p:spPr>
              <a:xfrm rot="0">
                <a:off x="1110" y="2656"/>
                <a:ext cx="1536" cy="1328"/>
              </a:xfrm>
              <a:prstGeom prst="hexagon"/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</a:gradFill>
              <a:ln w="9525" cap="flat" cmpd="sng">
                <a:solidFill>
                  <a:srgbClr val="C0C0C0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Wingdings" pitchFamily="2" charset="2"/>
                  <a:buChar char="v"/>
                  <a:defRPr baseline="0" b="0" sz="32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Wingdings" pitchFamily="2" charset="2"/>
                  <a:buChar char="§"/>
                  <a:defRPr baseline="0" b="0" sz="28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dk1"/>
                  </a:buClr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 typeface="Arial" pitchFamily="34" charset="0"/>
                  <a:buNone/>
                </a:pPr>
                <a:endParaRPr altLang="en-US" sz="4000" lang="zh-CN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8605" name=""/>
              <p:cNvSpPr/>
              <p:nvPr/>
            </p:nvSpPr>
            <p:spPr bwMode="gray">
              <a:xfrm rot="0">
                <a:off x="1200" y="2737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474776">
                      <a:alpha val="100000"/>
                    </a:srgbClr>
                  </a:gs>
                  <a:gs pos="100000">
                    <a:schemeClr val="hlink">
                      <a:alpha val="100000"/>
                    </a:schemeClr>
                  </a:gs>
                </a:gsLst>
                <a:lin ang="2700000" scaled="1"/>
              </a:gradFill>
              <a:ln w="952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buNone/>
                </a:pPr>
                <a:endParaRPr altLang="en-US" lang="zh-CN">
                  <a:ea typeface="Arial" pitchFamily="34" charset="0"/>
                </a:endParaRPr>
              </a:p>
            </p:txBody>
          </p:sp>
        </p:grpSp>
        <p:sp>
          <p:nvSpPr>
            <p:cNvPr id="1048606" name=""/>
            <p:cNvSpPr/>
            <p:nvPr/>
          </p:nvSpPr>
          <p:spPr>
            <a:xfrm rot="0">
              <a:off x="1522" y="1979"/>
              <a:ext cx="3024" cy="0"/>
            </a:xfrm>
            <a:prstGeom prst="line"/>
            <a:noFill/>
            <a:ln w="25400" cap="flat" cmpd="sng">
              <a:solidFill>
                <a:schemeClr val="lt2">
                  <a:alpha val="100000"/>
                </a:schemeClr>
              </a:solidFill>
              <a:prstDash val="sysDot"/>
              <a:round/>
              <a:tailEnd type="oval" w="med" len="med"/>
            </a:ln>
          </p:spPr>
        </p:sp>
        <p:sp>
          <p:nvSpPr>
            <p:cNvPr id="1048607" name=""/>
            <p:cNvSpPr txBox="1"/>
            <p:nvPr/>
          </p:nvSpPr>
          <p:spPr>
            <a:xfrm rot="0">
              <a:off x="2008" y="1455"/>
              <a:ext cx="172" cy="32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5pPr>
            </a:lstStyle>
            <a:p>
              <a:pPr eaLnBrk="1" hangingPunct="1" latinLnBrk="1" lvl="0">
                <a:spcBef>
                  <a:spcPct val="50000"/>
                </a:spcBef>
                <a:buFont typeface="Wingdings" pitchFamily="2" charset="2"/>
                <a:buNone/>
              </a:pPr>
              <a:endParaRPr altLang="zh-CN" sz="2800" lang="en-US">
                <a:solidFill>
                  <a:srgbClr val="00206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endParaRPr>
            </a:p>
          </p:txBody>
        </p:sp>
        <p:sp>
          <p:nvSpPr>
            <p:cNvPr id="1048608" name=""/>
            <p:cNvSpPr txBox="1"/>
            <p:nvPr/>
          </p:nvSpPr>
          <p:spPr>
            <a:xfrm rot="0">
              <a:off x="1217" y="1337"/>
              <a:ext cx="382" cy="29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Wingdings" pitchFamily="2" charset="2"/>
                <a:buChar char="v"/>
                <a:defRPr baseline="0" b="0" sz="32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baseline="0" b="0" sz="28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dk1"/>
                </a:buClr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 typeface="Arial" pitchFamily="34" charset="0"/>
                <a:buNone/>
              </a:pPr>
              <a:r>
                <a:rPr altLang="zh-CN" b="1" sz="2400" lang="en-US">
                  <a:solidFill>
                    <a:schemeClr val="lt1"/>
                  </a:solidFill>
                  <a:latin typeface="Arial" pitchFamily="34" charset="0"/>
                  <a:ea typeface="宋体" pitchFamily="2" charset="-122"/>
                </a:rPr>
                <a:t>1.1</a:t>
              </a:r>
            </a:p>
          </p:txBody>
        </p:sp>
      </p:grpSp>
      <p:grpSp>
        <p:nvGrpSpPr>
          <p:cNvPr id="45" name=""/>
          <p:cNvGrpSpPr/>
          <p:nvPr/>
        </p:nvGrpSpPr>
        <p:grpSpPr>
          <a:xfrm rot="0">
            <a:off x="1597025" y="4448175"/>
            <a:ext cx="5410200" cy="1220787"/>
            <a:chOff x="1152" y="1851"/>
            <a:chExt cx="3408" cy="769"/>
          </a:xfrm>
        </p:grpSpPr>
        <p:grpSp>
          <p:nvGrpSpPr>
            <p:cNvPr id="46" name=""/>
            <p:cNvGrpSpPr/>
            <p:nvPr/>
          </p:nvGrpSpPr>
          <p:grpSpPr>
            <a:xfrm rot="0"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048609" name=""/>
              <p:cNvSpPr/>
              <p:nvPr/>
            </p:nvSpPr>
            <p:spPr>
              <a:xfrm rot="0">
                <a:off x="3187" y="2679"/>
                <a:ext cx="1536" cy="1328"/>
              </a:xfrm>
              <a:prstGeom prst="hexagon"/>
              <a:solidFill>
                <a:srgbClr val="808080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Wingdings" pitchFamily="2" charset="2"/>
                  <a:buChar char="v"/>
                  <a:defRPr baseline="0" b="0" sz="32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Wingdings" pitchFamily="2" charset="2"/>
                  <a:buChar char="§"/>
                  <a:defRPr baseline="0" b="0" sz="28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dk1"/>
                  </a:buClr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 typeface="Arial" pitchFamily="34" charset="0"/>
                  <a:buNone/>
                </a:pPr>
                <a:endParaRPr altLang="en-US" sz="4000" lang="zh-CN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8610" name=""/>
              <p:cNvSpPr/>
              <p:nvPr/>
            </p:nvSpPr>
            <p:spPr>
              <a:xfrm rot="0">
                <a:off x="3174" y="2656"/>
                <a:ext cx="1536" cy="1328"/>
              </a:xfrm>
              <a:prstGeom prst="hexagon"/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</a:gradFill>
              <a:ln w="9525" cap="flat" cmpd="sng">
                <a:solidFill>
                  <a:srgbClr val="C0C0C0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Wingdings" pitchFamily="2" charset="2"/>
                  <a:buChar char="v"/>
                  <a:defRPr baseline="0" b="0" sz="32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Wingdings" pitchFamily="2" charset="2"/>
                  <a:buChar char="§"/>
                  <a:defRPr baseline="0" b="0" sz="28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dk1"/>
                  </a:buClr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Corbel" pitchFamily="34" charset="0"/>
                    <a:ea typeface="华文楷体" pitchFamily="2" charset="-122"/>
                    <a:sym typeface="Arial" pitchFamily="34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 typeface="Arial" pitchFamily="34" charset="0"/>
                  <a:buNone/>
                </a:pPr>
                <a:endParaRPr altLang="en-US" sz="4000" lang="zh-CN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8611" name=""/>
              <p:cNvSpPr/>
              <p:nvPr/>
            </p:nvSpPr>
            <p:spPr bwMode="gray">
              <a:xfrm rot="0">
                <a:off x="3264" y="2737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37556B">
                      <a:alpha val="100000"/>
                    </a:srgb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1"/>
              </a:gradFill>
              <a:ln w="952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4000" i="0" u="none">
                    <a:solidFill>
                      <a:schemeClr val="dk1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buNone/>
                </a:pPr>
                <a:endParaRPr altLang="en-US" lang="zh-CN">
                  <a:ea typeface="Arial" pitchFamily="34" charset="0"/>
                </a:endParaRPr>
              </a:p>
            </p:txBody>
          </p:sp>
        </p:grpSp>
        <p:sp>
          <p:nvSpPr>
            <p:cNvPr id="1048612" name=""/>
            <p:cNvSpPr/>
            <p:nvPr/>
          </p:nvSpPr>
          <p:spPr>
            <a:xfrm rot="0">
              <a:off x="1536" y="2235"/>
              <a:ext cx="3024" cy="0"/>
            </a:xfrm>
            <a:prstGeom prst="line"/>
            <a:noFill/>
            <a:ln w="25400" cap="flat" cmpd="sng">
              <a:solidFill>
                <a:schemeClr val="lt2">
                  <a:alpha val="100000"/>
                </a:schemeClr>
              </a:solidFill>
              <a:prstDash val="sysDot"/>
              <a:round/>
              <a:tailEnd type="oval" w="med" len="med"/>
            </a:ln>
          </p:spPr>
        </p:sp>
        <p:sp>
          <p:nvSpPr>
            <p:cNvPr id="1048613" name=""/>
            <p:cNvSpPr txBox="1"/>
            <p:nvPr/>
          </p:nvSpPr>
          <p:spPr>
            <a:xfrm rot="0">
              <a:off x="1890" y="1899"/>
              <a:ext cx="172" cy="72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40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defRPr>
              </a:lvl5pPr>
            </a:lstStyle>
            <a:p>
              <a:pPr eaLnBrk="1" hangingPunct="1" latinLnBrk="1" lvl="0">
                <a:spcBef>
                  <a:spcPct val="50000"/>
                </a:spcBef>
                <a:buNone/>
              </a:pPr>
              <a:endParaRPr altLang="zh-CN" sz="2800" lang="en-US">
                <a:solidFill>
                  <a:srgbClr val="00206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endParaRPr>
            </a:p>
            <a:p>
              <a:pPr eaLnBrk="1" hangingPunct="1" latinLnBrk="1" lvl="0">
                <a:spcBef>
                  <a:spcPct val="50000"/>
                </a:spcBef>
                <a:buNone/>
              </a:pPr>
              <a:endParaRPr altLang="en-US" sz="2800" lang="en-US">
                <a:solidFill>
                  <a:srgbClr val="002060"/>
                </a:solidFill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14" name=""/>
            <p:cNvSpPr txBox="1"/>
            <p:nvPr/>
          </p:nvSpPr>
          <p:spPr>
            <a:xfrm rot="0">
              <a:off x="1215" y="1913"/>
              <a:ext cx="386" cy="29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Wingdings" pitchFamily="2" charset="2"/>
                <a:buChar char="v"/>
                <a:defRPr baseline="0" b="0" sz="32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baseline="0" b="0" sz="28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dk1"/>
                </a:buClr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Corbel" pitchFamily="34" charset="0"/>
                  <a:ea typeface="华文楷体" pitchFamily="2" charset="-122"/>
                  <a:sym typeface="Arial" pitchFamily="34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 typeface="Arial" pitchFamily="34" charset="0"/>
                <a:buNone/>
              </a:pPr>
              <a:r>
                <a:rPr altLang="zh-CN" b="1" sz="2400" lang="en-US">
                  <a:solidFill>
                    <a:schemeClr val="lt1"/>
                  </a:solidFill>
                  <a:latin typeface="Arial" pitchFamily="34" charset="0"/>
                  <a:ea typeface="宋体" pitchFamily="2" charset="-122"/>
                </a:rPr>
                <a:t>2.1</a:t>
              </a:r>
            </a:p>
          </p:txBody>
        </p:sp>
      </p:grpSp>
      <p:sp>
        <p:nvSpPr>
          <p:cNvPr id="1048615" name=""/>
          <p:cNvSpPr txBox="1"/>
          <p:nvPr/>
        </p:nvSpPr>
        <p:spPr>
          <a:xfrm rot="0">
            <a:off x="3630612" y="2636837"/>
            <a:ext cx="1781175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sz="4000" lang="zh-CN">
                <a:latin typeface="Arial" pitchFamily="34" charset="0"/>
                <a:ea typeface="宋体" pitchFamily="2" charset="-122"/>
              </a:rPr>
              <a:t>状压</a:t>
            </a:r>
            <a:r>
              <a:rPr altLang="zh-CN" sz="4000" lang="en-US">
                <a:latin typeface="Arial" pitchFamily="34" charset="0"/>
                <a:ea typeface="宋体" pitchFamily="2" charset="-122"/>
              </a:rPr>
              <a:t>dp</a:t>
            </a:r>
          </a:p>
        </p:txBody>
      </p:sp>
      <p:sp>
        <p:nvSpPr>
          <p:cNvPr id="1048616" name=""/>
          <p:cNvSpPr txBox="1"/>
          <p:nvPr/>
        </p:nvSpPr>
        <p:spPr>
          <a:xfrm rot="0">
            <a:off x="3716337" y="4400550"/>
            <a:ext cx="1781175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sz="4000" lang="zh-CN">
                <a:latin typeface="Arial" pitchFamily="34" charset="0"/>
                <a:ea typeface="宋体" pitchFamily="2" charset="-122"/>
              </a:rPr>
              <a:t>数位</a:t>
            </a:r>
            <a:r>
              <a:rPr altLang="zh-CN" sz="4000" lang="en-US">
                <a:latin typeface="Arial" pitchFamily="34" charset="0"/>
                <a:ea typeface="宋体" pitchFamily="2" charset="-122"/>
              </a:rPr>
              <a:t>dp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73" name=""/>
          <p:cNvSpPr txBox="1"/>
          <p:nvPr/>
        </p:nvSpPr>
        <p:spPr>
          <a:xfrm rot="0">
            <a:off x="785812" y="958850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2.8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最后</a:t>
            </a:r>
          </a:p>
        </p:txBody>
      </p:sp>
      <p:sp>
        <p:nvSpPr>
          <p:cNvPr id="1048674" name=""/>
          <p:cNvSpPr txBox="1"/>
          <p:nvPr/>
        </p:nvSpPr>
        <p:spPr>
          <a:xfrm rot="0">
            <a:off x="1042987" y="2060575"/>
            <a:ext cx="7416800" cy="25542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有关数位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和状压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的基础内容讲完了。最后说几句心里话，刚开始的时候很难掌握关于这些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运用，记得去年的时候我也听的一脸懵逼。很少有人能听一次课看一遍就学会的，所有讲课的小伙伴们讲课的意义，就是让大家有了这个概念，知道自己该学些什么，然后在随后的日子里更加努力地学习相关的内容。不会并不可怕，只要付出时间，就一定可以学会的。随后我会把之前写的代码，视频上传，第一次面对这么多人心里还是挺害怕的，有什么错误也请大家指出，谢谢～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79612" y="1557337"/>
            <a:ext cx="5080000" cy="50800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18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1.1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状压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dp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基本特征</a:t>
            </a:r>
          </a:p>
        </p:txBody>
      </p:sp>
      <p:sp>
        <p:nvSpPr>
          <p:cNvPr id="1048619" name=""/>
          <p:cNvSpPr txBox="1"/>
          <p:nvPr/>
        </p:nvSpPr>
        <p:spPr>
          <a:xfrm rot="0">
            <a:off x="3325812" y="1841500"/>
            <a:ext cx="185737" cy="2460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endParaRPr altLang="en-US" sz="1000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620" name=""/>
          <p:cNvSpPr txBox="1"/>
          <p:nvPr/>
        </p:nvSpPr>
        <p:spPr>
          <a:xfrm rot="0">
            <a:off x="971550" y="1857375"/>
            <a:ext cx="7488237" cy="36347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zh-CN" b="1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altLang="en-US" b="1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状态压缩问题一般是指用</a:t>
            </a:r>
            <a:r>
              <a:rPr altLang="zh-CN" b="1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10</a:t>
            </a:r>
            <a:r>
              <a:rPr altLang="en-US" b="1" sz="2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进制数来表示二进制下的状态</a:t>
            </a:r>
            <a:r>
              <a:rPr altLang="zh-CN" b="1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indent="0" lvl="0" marL="0">
              <a:spcBef>
                <a:spcPct val="0"/>
              </a:spcBef>
              <a:buFont typeface="Arial" pitchFamily="34" charset="0"/>
              <a:buNone/>
            </a:pP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			</a:t>
            </a:r>
          </a:p>
          <a:p>
            <a:pPr indent="0" lvl="0" marL="0">
              <a:spcBef>
                <a:spcPct val="0"/>
              </a:spcBef>
              <a:buFont typeface="Arial" pitchFamily="34" charset="0"/>
              <a:buNone/>
            </a:pPr>
            <a:endParaRPr altLang="zh-CN" sz="2800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 typeface="Arial" pitchFamily="34" charset="0"/>
              <a:buNone/>
            </a:pPr>
            <a:endParaRPr altLang="zh-CN" sz="2800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 typeface="Arial" pitchFamily="34" charset="0"/>
              <a:buNone/>
            </a:pPr>
            <a:r>
              <a:rPr altLang="zh-CN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	 </a:t>
            </a:r>
            <a:r>
              <a:rPr altLang="en-US" b="1" sz="48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常用到位运算！！！</a:t>
            </a:r>
          </a:p>
          <a:p>
            <a:pPr indent="0" lvl="0" marL="0">
              <a:spcBef>
                <a:spcPct val="0"/>
              </a:spcBef>
              <a:buFont typeface="Arial" pitchFamily="34" charset="0"/>
              <a:buNone/>
            </a:pPr>
            <a:r>
              <a:rPr altLang="zh-CN" b="1" sz="28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 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endParaRPr altLang="zh-CN" b="1" sz="2000" 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22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1.2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位运算</a:t>
            </a:r>
          </a:p>
        </p:txBody>
      </p:sp>
      <p:sp>
        <p:nvSpPr>
          <p:cNvPr id="1048623" name=""/>
          <p:cNvSpPr txBox="1"/>
          <p:nvPr/>
        </p:nvSpPr>
        <p:spPr>
          <a:xfrm rot="0">
            <a:off x="184150" y="1700212"/>
            <a:ext cx="8615680" cy="4968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为了更好的理解状压</a:t>
            </a:r>
            <a:r>
              <a:rPr altLang="zh-CN" sz="2000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dp</a:t>
            </a:r>
            <a:r>
              <a:rPr altLang="en-US" sz="20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，首先给大家介绍位运算相关的知识。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b="1" sz="2000" lang="en-US">
                <a:latin typeface="Arial" pitchFamily="34" charset="0"/>
                <a:ea typeface="宋体" pitchFamily="2" charset="-122"/>
              </a:rPr>
              <a:t>1.’&amp;’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符号，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x&amp;y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，会将两个十进制数在二进制下进行与运算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(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都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为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，其余为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）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000" lang="zh-CN">
                <a:latin typeface="Arial" pitchFamily="34" charset="0"/>
                <a:ea typeface="宋体" pitchFamily="2" charset="-122"/>
              </a:rPr>
              <a:t>然后返回其十进制下的值。例如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3(11)&amp;2(10)=2(10)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2000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b="1" sz="2000" lang="en-US">
                <a:latin typeface="Arial" pitchFamily="34" charset="0"/>
                <a:ea typeface="宋体" pitchFamily="2" charset="-122"/>
              </a:rPr>
              <a:t>2.’|’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符号，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x|y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，会将两个十进制数在二进制下进行或运算（都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为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，其余为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）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000" lang="zh-CN">
                <a:latin typeface="Arial" pitchFamily="34" charset="0"/>
                <a:ea typeface="宋体" pitchFamily="2" charset="-122"/>
              </a:rPr>
              <a:t>然后返回其十进制下的值。例如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3(11)|2(10)=3(11)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2000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b="1" sz="2000" lang="en-US">
                <a:latin typeface="Arial" pitchFamily="34" charset="0"/>
                <a:ea typeface="宋体" pitchFamily="2" charset="-122"/>
              </a:rPr>
              <a:t>3.’^’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符号，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x^y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，会将两个十进制数在二进制下进行异或运算（不同为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，其余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000" lang="zh-CN">
                <a:latin typeface="Arial" pitchFamily="34" charset="0"/>
                <a:ea typeface="宋体" pitchFamily="2" charset="-122"/>
              </a:rPr>
              <a:t>为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）然后返回其十进制下的值。例如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3(11)^2(10)=1(01)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2000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b="1" sz="2000" lang="en-US">
                <a:latin typeface="Arial" pitchFamily="34" charset="0"/>
                <a:ea typeface="宋体" pitchFamily="2" charset="-122"/>
              </a:rPr>
              <a:t>4.’&lt;&lt;’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符号，左移操作，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x&lt;&lt;2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，将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在二进制下的每一位向左移动两位，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000" lang="zh-CN">
                <a:latin typeface="Arial" pitchFamily="34" charset="0"/>
                <a:ea typeface="宋体" pitchFamily="2" charset="-122"/>
              </a:rPr>
              <a:t>最右边用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填充，也就相当于让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乘以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4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b="1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000" lang="zh-CN">
                <a:latin typeface="Arial" pitchFamily="34" charset="0"/>
                <a:ea typeface="宋体" pitchFamily="2" charset="-122"/>
              </a:rPr>
              <a:t>相应的，’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&gt;&gt;’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是右移操作，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x&gt;&gt;1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相当于给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x/2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，去掉</a:t>
            </a:r>
            <a:r>
              <a:rPr altLang="zh-CN" b="1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b="1" sz="2000" lang="zh-CN">
                <a:latin typeface="Arial" pitchFamily="34" charset="0"/>
                <a:ea typeface="宋体" pitchFamily="2" charset="-122"/>
              </a:rPr>
              <a:t>二进制下的最右一位。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25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1.3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状压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dp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常用位运算</a:t>
            </a:r>
          </a:p>
        </p:txBody>
      </p:sp>
      <p:sp>
        <p:nvSpPr>
          <p:cNvPr id="1048626" name=""/>
          <p:cNvSpPr txBox="1"/>
          <p:nvPr/>
        </p:nvSpPr>
        <p:spPr>
          <a:xfrm rot="0">
            <a:off x="903287" y="1793875"/>
            <a:ext cx="8378825" cy="50165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000" lang="en-US">
                <a:latin typeface="Arial" pitchFamily="34" charset="0"/>
                <a:ea typeface="宋体" pitchFamily="2" charset="-122"/>
              </a:rPr>
              <a:t>1.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判断一个数字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在二进制下第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位是不是等于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方法：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if ( ( ( 1 &lt;&lt; ( i - 1 ) ) &amp; x ) &gt;0)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解析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: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将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左移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i-1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位，相当于制造了一个只有第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位上是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其他位上都是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的二进制数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,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然后用该数与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做与运算，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如果结果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&gt;0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，说明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位上是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，反之则是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000" lang="en-US">
                <a:latin typeface="Arial" pitchFamily="34" charset="0"/>
                <a:ea typeface="宋体" pitchFamily="2" charset="-122"/>
              </a:rPr>
              <a:t>2.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把一个数字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在二进制下的第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位更改成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方法：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 |= ( 1&lt;&lt;(i-1) )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2000" lang="en-US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证明方法与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类似（将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左移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i-1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位，相当于制造了一个只有第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位上是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其他位上都是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0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的二进制数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,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然后用该数与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做或运算，只要存在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就为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所得结果即为新的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x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值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28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1.4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 例题（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）</a:t>
            </a:r>
          </a:p>
        </p:txBody>
      </p:sp>
      <p:sp>
        <p:nvSpPr>
          <p:cNvPr id="1048629" name=""/>
          <p:cNvSpPr txBox="1"/>
          <p:nvPr/>
        </p:nvSpPr>
        <p:spPr>
          <a:xfrm rot="0">
            <a:off x="98425" y="1868487"/>
            <a:ext cx="1620837" cy="8318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b="1" sz="4800" lang="zh-CN">
                <a:latin typeface="Arial" pitchFamily="34" charset="0"/>
                <a:ea typeface="宋体" pitchFamily="2" charset="-122"/>
              </a:rPr>
              <a:t>例题</a:t>
            </a:r>
            <a:r>
              <a:rPr altLang="zh-CN" b="1" sz="4800" lang="en-US">
                <a:latin typeface="Arial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1048630" name=""/>
          <p:cNvSpPr txBox="1"/>
          <p:nvPr/>
        </p:nvSpPr>
        <p:spPr>
          <a:xfrm rot="0">
            <a:off x="109537" y="3068637"/>
            <a:ext cx="8851900" cy="25542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b="1" lang="en-US">
                <a:latin typeface="Arial" pitchFamily="34" charset="0"/>
                <a:ea typeface="宋体" pitchFamily="2" charset="-122"/>
              </a:rPr>
              <a:t>Q: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有一个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N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*M(1&lt;=N&lt;=5,1&lt;=M&lt;=1000)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的棋盘，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现在有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1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*2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和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2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*1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的小木块无数个，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要想盖满整个棋盘，会有多少种可行的方法？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lang="zh-CN">
                <a:latin typeface="Arial" pitchFamily="34" charset="0"/>
                <a:ea typeface="宋体" pitchFamily="2" charset="-122"/>
              </a:rPr>
              <a:t>答案如果大于</a:t>
            </a:r>
            <a:r>
              <a:rPr altLang="zh-CN" lang="en-US">
                <a:latin typeface="Arial" pitchFamily="34" charset="0"/>
                <a:ea typeface="宋体" pitchFamily="2" charset="-122"/>
              </a:rPr>
              <a:t>1,000,000,007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lang="en-US">
                <a:latin typeface="Arial" pitchFamily="34" charset="0"/>
                <a:ea typeface="宋体" pitchFamily="2" charset="-122"/>
              </a:rPr>
              <a:t>mod1,000,000,007</a:t>
            </a:r>
            <a:r>
              <a:rPr altLang="en-US" lang="zh-CN">
                <a:latin typeface="Arial" pitchFamily="34" charset="0"/>
                <a:ea typeface="宋体" pitchFamily="2" charset="-122"/>
              </a:rPr>
              <a:t>即可。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32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1.5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想一想</a:t>
            </a:r>
          </a:p>
        </p:txBody>
      </p:sp>
      <p:sp>
        <p:nvSpPr>
          <p:cNvPr id="1048633" name=""/>
          <p:cNvSpPr txBox="1"/>
          <p:nvPr/>
        </p:nvSpPr>
        <p:spPr>
          <a:xfrm rot="0">
            <a:off x="169862" y="2349500"/>
            <a:ext cx="7708900" cy="2800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44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如果是你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4400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zh-CN" sz="4400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4400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刚开始会用什么方法解决呢？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35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1.6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  分析（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）</a:t>
            </a:r>
          </a:p>
        </p:txBody>
      </p:sp>
      <p:sp>
        <p:nvSpPr>
          <p:cNvPr id="1048636" name=""/>
          <p:cNvSpPr txBox="1"/>
          <p:nvPr/>
        </p:nvSpPr>
        <p:spPr>
          <a:xfrm rot="0">
            <a:off x="196850" y="1989137"/>
            <a:ext cx="9102725" cy="45243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sz="2800" lang="zh-CN">
                <a:latin typeface="Arial" pitchFamily="34" charset="0"/>
                <a:ea typeface="宋体" pitchFamily="2" charset="-122"/>
              </a:rPr>
              <a:t>一般情况下</a:t>
            </a:r>
            <a:r>
              <a:rPr altLang="zh-CN" sz="2800" lang="en-US">
                <a:latin typeface="Arial" pitchFamily="34" charset="0"/>
                <a:ea typeface="宋体" pitchFamily="2" charset="-122"/>
              </a:rPr>
              <a:t>,N</a:t>
            </a:r>
            <a:r>
              <a:rPr altLang="en-US" sz="2800" lang="zh-CN">
                <a:latin typeface="Arial" pitchFamily="34" charset="0"/>
                <a:ea typeface="宋体" pitchFamily="2" charset="-122"/>
              </a:rPr>
              <a:t>和</a:t>
            </a:r>
            <a:r>
              <a:rPr altLang="zh-CN" sz="2800" lang="en-US">
                <a:latin typeface="Arial" pitchFamily="34" charset="0"/>
                <a:ea typeface="宋体" pitchFamily="2" charset="-122"/>
              </a:rPr>
              <a:t>M</a:t>
            </a:r>
            <a:r>
              <a:rPr altLang="en-US" sz="2800" lang="zh-CN">
                <a:latin typeface="Arial" pitchFamily="34" charset="0"/>
                <a:ea typeface="宋体" pitchFamily="2" charset="-122"/>
              </a:rPr>
              <a:t>的范围应该是一样的，但在这道题中，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zh-CN" sz="2800" lang="en-US">
                <a:latin typeface="Arial" pitchFamily="34" charset="0"/>
                <a:ea typeface="宋体" pitchFamily="2" charset="-122"/>
              </a:rPr>
              <a:t>N</a:t>
            </a:r>
            <a:r>
              <a:rPr altLang="en-US" sz="2800" lang="zh-CN">
                <a:latin typeface="Arial" pitchFamily="34" charset="0"/>
                <a:ea typeface="宋体" pitchFamily="2" charset="-122"/>
              </a:rPr>
              <a:t>和</a:t>
            </a:r>
            <a:r>
              <a:rPr altLang="zh-CN" sz="2800" lang="en-US">
                <a:latin typeface="Arial" pitchFamily="34" charset="0"/>
                <a:ea typeface="宋体" pitchFamily="2" charset="-122"/>
              </a:rPr>
              <a:t>M</a:t>
            </a:r>
            <a:r>
              <a:rPr altLang="en-US" sz="2800" lang="zh-CN">
                <a:latin typeface="Arial" pitchFamily="34" charset="0"/>
                <a:ea typeface="宋体" pitchFamily="2" charset="-122"/>
              </a:rPr>
              <a:t>的范围却差别特别大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 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			</a:t>
            </a: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（干货！！！）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endParaRPr altLang="zh-CN" 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看到</a:t>
            </a:r>
            <a:r>
              <a:rPr altLang="zh-CN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和</a:t>
            </a:r>
            <a:r>
              <a:rPr altLang="zh-CN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范围差别特别大，而且</a:t>
            </a:r>
            <a:r>
              <a:rPr altLang="zh-CN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的范围特别小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时（也有可能都很小，在</a:t>
            </a:r>
            <a:r>
              <a:rPr altLang="zh-CN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20</a:t>
            </a: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以内时），首先就应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该想到正确算法与这两个范围有关！</a:t>
            </a:r>
          </a:p>
          <a:p>
            <a:pPr eaLnBrk="1" hangingPunct="1" indent="0" latinLnBrk="1" lvl="0" marL="0">
              <a:spcBef>
                <a:spcPct val="0"/>
              </a:spcBef>
              <a:buFont typeface="Arial" pitchFamily="34" charset="0"/>
              <a:buNone/>
            </a:pP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因此进一步可以考虑使用状压</a:t>
            </a:r>
            <a:r>
              <a:rPr altLang="zh-CN"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dp</a:t>
            </a:r>
            <a:r>
              <a:rPr altLang="en-US" lang="zh-CN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求解！！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"/>
          <p:cNvSpPr/>
          <p:nvPr/>
        </p:nvSpPr>
        <p:spPr>
          <a:xfrm rot="0">
            <a:off x="0" y="0"/>
            <a:ext cx="184150" cy="7080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endParaRPr altLang="en-US" lang="zh-CN">
              <a:ea typeface="华文楷体" pitchFamily="2" charset="-122"/>
            </a:endParaRPr>
          </a:p>
        </p:txBody>
      </p:sp>
      <p:sp>
        <p:nvSpPr>
          <p:cNvPr id="1048638" name=""/>
          <p:cNvSpPr txBox="1"/>
          <p:nvPr/>
        </p:nvSpPr>
        <p:spPr>
          <a:xfrm rot="0">
            <a:off x="785812" y="928687"/>
            <a:ext cx="8358187" cy="563562"/>
          </a:xfrm>
          <a:prstGeom prst="rect"/>
          <a:solidFill>
            <a:srgbClr val="6699FF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1.7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题解（</a:t>
            </a:r>
            <a:r>
              <a:rPr altLang="zh-CN" b="1" sz="3200" lang="en-US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Arial" pitchFamily="34" charset="0"/>
              </a:rPr>
              <a:t>1</a:t>
            </a:r>
            <a:r>
              <a:rPr altLang="en-US" b="1" sz="3200" lang="zh-CN">
                <a:solidFill>
                  <a:schemeClr val="lt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华文楷体" pitchFamily="2" charset="-122"/>
              </a:rPr>
              <a:t>）</a:t>
            </a:r>
          </a:p>
        </p:txBody>
      </p:sp>
      <p:sp>
        <p:nvSpPr>
          <p:cNvPr id="1048639" name=""/>
          <p:cNvSpPr txBox="1"/>
          <p:nvPr/>
        </p:nvSpPr>
        <p:spPr>
          <a:xfrm rot="0">
            <a:off x="-252412" y="1624012"/>
            <a:ext cx="9301162" cy="10160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   假设第一列已经填满，则第二列的摆设方式只与第一列对它的影响有关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   同理，第三列的摆设方式也只与第二列对它的影响有关。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   那么就可以使用一个长度为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N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的二进制数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state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来表示这个影响，例如：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4(00100)</a:t>
            </a:r>
          </a:p>
        </p:txBody>
      </p:sp>
      <p:sp>
        <p:nvSpPr>
          <p:cNvPr id="1048640" name=""/>
          <p:cNvSpPr txBox="1"/>
          <p:nvPr/>
        </p:nvSpPr>
        <p:spPr>
          <a:xfrm rot="0">
            <a:off x="92075" y="2924175"/>
            <a:ext cx="9347200" cy="28638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8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Corbel" pitchFamily="34" charset="0"/>
                <a:ea typeface="华文楷体" pitchFamily="2" charset="-122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因此，本题的状态可以这样表示：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000" lang="en-US">
                <a:latin typeface="Arial" pitchFamily="34" charset="0"/>
                <a:ea typeface="宋体" pitchFamily="2" charset="-122"/>
              </a:rPr>
              <a:t>dp[i][state]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表示填充第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列，第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i-1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列对它的影响是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state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的时候的方法数。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000" lang="en-US">
                <a:latin typeface="Arial" pitchFamily="34" charset="0"/>
                <a:ea typeface="宋体" pitchFamily="2" charset="-122"/>
              </a:rPr>
              <a:t>i&lt;=M,0&lt;=state&lt;2</a:t>
            </a:r>
            <a:r>
              <a:rPr altLang="zh-CN" baseline="30000" sz="2000" lang="en-US">
                <a:latin typeface="Arial" pitchFamily="34" charset="0"/>
                <a:ea typeface="宋体" pitchFamily="2" charset="-122"/>
              </a:rPr>
              <a:t>N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对于每一列，情况数也有很多，但由于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N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很小，所以可以采取搜索的办法去处理。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对于每一列，搜索所有可能放木块的情况，并记录它对下一列的影响，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2000" lang="zh-CN">
                <a:latin typeface="Arial" pitchFamily="34" charset="0"/>
                <a:ea typeface="宋体" pitchFamily="2" charset="-122"/>
              </a:rPr>
              <a:t>之后更新状态。状态转移方程如下：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zh-CN" sz="2000" lang="en-US">
                <a:latin typeface="Arial" pitchFamily="34" charset="0"/>
                <a:ea typeface="宋体" pitchFamily="2" charset="-122"/>
              </a:rPr>
              <a:t>dp[i][state]=∑dp[i-1][pre]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每一个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pre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可以通过填放成为下一列的</a:t>
            </a:r>
            <a:r>
              <a:rPr altLang="zh-CN" sz="2000" lang="en-US">
                <a:latin typeface="Arial" pitchFamily="34" charset="0"/>
                <a:ea typeface="宋体" pitchFamily="2" charset="-122"/>
              </a:rPr>
              <a:t>state</a:t>
            </a:r>
            <a:r>
              <a:rPr altLang="en-US" sz="2000" lang="zh-CN">
                <a:latin typeface="Arial" pitchFamily="34" charset="0"/>
                <a:ea typeface="宋体" pitchFamily="2" charset="-122"/>
              </a:rPr>
              <a:t>状态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20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17347D"/>
      </a:dk1>
      <a:lt1>
        <a:srgbClr val="FFFFFF"/>
      </a:lt1>
      <a:dk2>
        <a:srgbClr val="DDDDDD"/>
      </a:dk2>
      <a:lt2>
        <a:srgbClr val="3366CC"/>
      </a:lt2>
      <a:accent1>
        <a:srgbClr val="77B7E7"/>
      </a:accent1>
      <a:accent2>
        <a:srgbClr val="45AB7D"/>
      </a:accent2>
      <a:accent3>
        <a:srgbClr val="FFFFFF"/>
      </a:accent3>
      <a:accent4>
        <a:srgbClr val="17347D"/>
      </a:accent4>
      <a:accent5>
        <a:srgbClr val="000000"/>
      </a:accent5>
      <a:accent6>
        <a:srgbClr val="000000"/>
      </a:accent6>
      <a:hlink>
        <a:srgbClr val="9999FF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1B525F"/>
        </a:dk1>
        <a:lt1>
          <a:srgbClr val="FFFFFF"/>
        </a:lt1>
        <a:dk2>
          <a:srgbClr val="DDDDDD"/>
        </a:dk2>
        <a:lt2>
          <a:srgbClr val="339966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B525F"/>
        </a:accent4>
        <a:accent5>
          <a:srgbClr val="000000"/>
        </a:accent5>
        <a:accent6>
          <a:srgbClr val="000000"/>
        </a:accent6>
        <a:hlink>
          <a:srgbClr val="E57C4D"/>
        </a:hlink>
        <a:folHlink>
          <a:srgbClr val="969696"/>
        </a:folHlink>
      </a:clrScheme>
    </a:extraClrScheme>
    <a:extraClrScheme>
      <a:clrScheme name="Default Color Scheme 2">
        <a:dk1>
          <a:srgbClr val="191961"/>
        </a:dk1>
        <a:lt1>
          <a:srgbClr val="FFFFFF"/>
        </a:lt1>
        <a:dk2>
          <a:srgbClr val="DDDDDD"/>
        </a:dk2>
        <a:lt2>
          <a:srgbClr val="5D4CDC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91961"/>
        </a:accent4>
        <a:accent5>
          <a:srgbClr val="000000"/>
        </a:accent5>
        <a:accent6>
          <a:srgbClr val="000000"/>
        </a:accent6>
        <a:hlink>
          <a:srgbClr val="A0963C"/>
        </a:hlink>
        <a:folHlink>
          <a:srgbClr val="A0963C"/>
        </a:folHlink>
      </a:clrScheme>
    </a:extraClrScheme>
    <a:extraClrScheme>
      <a:clrScheme name="Default Color Scheme 3">
        <a:dk1>
          <a:srgbClr val="17347D"/>
        </a:dk1>
        <a:lt1>
          <a:srgbClr val="FFFFFF"/>
        </a:lt1>
        <a:dk2>
          <a:srgbClr val="DDDDDD"/>
        </a:dk2>
        <a:lt2>
          <a:srgbClr val="3366CC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7347D"/>
        </a:accent4>
        <a:accent5>
          <a:srgbClr val="000000"/>
        </a:accent5>
        <a:accent6>
          <a:srgbClr val="000000"/>
        </a:accent6>
        <a:hlink>
          <a:srgbClr val="9999FF"/>
        </a:hlink>
        <a:folHlink>
          <a:srgbClr val="969696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谭浩强</dc:creator>
  <cp:lastModifiedBy>Microsoft Office 用户</cp:lastModifiedBy>
  <dcterms:created xsi:type="dcterms:W3CDTF">2002-12-29T05:24:47Z</dcterms:created>
  <dcterms:modified xsi:type="dcterms:W3CDTF">2018-03-05T09:41:23Z</dcterms:modified>
</cp:coreProperties>
</file>