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网络流</a:t>
            </a:r>
            <a:r>
              <a:rPr lang="en-US" altLang="zh-CN" dirty="0" smtClean="0"/>
              <a:t>&amp;&amp;</a:t>
            </a:r>
            <a:r>
              <a:rPr lang="zh-CN" altLang="en-US" dirty="0" smtClean="0"/>
              <a:t>二分图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en-US" altLang="zh-CN" dirty="0" err="1" smtClean="0"/>
              <a:t>konnYAku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奇奇怪怪的网络流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6682" y="1680605"/>
            <a:ext cx="54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Q:</a:t>
            </a:r>
            <a:r>
              <a:rPr lang="zh-CN" altLang="en-US" dirty="0" smtClean="0">
                <a:solidFill>
                  <a:schemeClr val="accent1"/>
                </a:solidFill>
              </a:rPr>
              <a:t>多个源点和汇点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6682" y="2277848"/>
            <a:ext cx="657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A:</a:t>
            </a:r>
            <a:r>
              <a:rPr lang="zh-CN" altLang="en-US" dirty="0" smtClean="0">
                <a:solidFill>
                  <a:srgbClr val="FF0000"/>
                </a:solidFill>
              </a:rPr>
              <a:t>建立一个超级源点和超级汇点，从超级源点向每个源点连容量为</a:t>
            </a:r>
            <a:r>
              <a:rPr lang="en-US" altLang="zh-CN" dirty="0" err="1" smtClean="0">
                <a:solidFill>
                  <a:srgbClr val="FF0000"/>
                </a:solidFill>
              </a:rPr>
              <a:t>inf</a:t>
            </a:r>
            <a:r>
              <a:rPr lang="zh-CN" altLang="en-US" dirty="0" smtClean="0">
                <a:solidFill>
                  <a:srgbClr val="FF0000"/>
                </a:solidFill>
              </a:rPr>
              <a:t>的边，从每个汇点向超级汇点连容量为</a:t>
            </a:r>
            <a:r>
              <a:rPr lang="en-US" altLang="zh-CN" dirty="0" err="1" smtClean="0">
                <a:solidFill>
                  <a:srgbClr val="FF0000"/>
                </a:solidFill>
              </a:rPr>
              <a:t>inf</a:t>
            </a:r>
            <a:r>
              <a:rPr lang="zh-CN" altLang="en-US" dirty="0" smtClean="0">
                <a:solidFill>
                  <a:srgbClr val="FF0000"/>
                </a:solidFill>
              </a:rPr>
              <a:t>的边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6682" y="3152090"/>
            <a:ext cx="54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Q:</a:t>
            </a:r>
            <a:r>
              <a:rPr lang="zh-CN" altLang="en-US" dirty="0" smtClean="0">
                <a:solidFill>
                  <a:schemeClr val="accent1"/>
                </a:solidFill>
              </a:rPr>
              <a:t>点上有容量限制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681" y="3749333"/>
            <a:ext cx="638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：拆点。把一个点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拆成</a:t>
            </a:r>
            <a:r>
              <a:rPr lang="en-US" altLang="zh-CN" dirty="0" smtClean="0">
                <a:solidFill>
                  <a:srgbClr val="FF0000"/>
                </a:solidFill>
              </a:rPr>
              <a:t>i1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i2</a:t>
            </a:r>
            <a:r>
              <a:rPr lang="zh-CN" altLang="en-US" dirty="0">
                <a:solidFill>
                  <a:srgbClr val="FF0000"/>
                </a:solidFill>
              </a:rPr>
              <a:t>两个</a:t>
            </a:r>
            <a:r>
              <a:rPr lang="zh-CN" altLang="en-US" dirty="0" smtClean="0">
                <a:solidFill>
                  <a:srgbClr val="FF0000"/>
                </a:solidFill>
              </a:rPr>
              <a:t>点，所有指向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的边指向</a:t>
            </a:r>
            <a:r>
              <a:rPr lang="en-US" altLang="zh-CN" dirty="0" smtClean="0">
                <a:solidFill>
                  <a:srgbClr val="FF0000"/>
                </a:solidFill>
              </a:rPr>
              <a:t>i1</a:t>
            </a:r>
            <a:r>
              <a:rPr lang="zh-CN" altLang="en-US" dirty="0" smtClean="0">
                <a:solidFill>
                  <a:srgbClr val="FF0000"/>
                </a:solidFill>
              </a:rPr>
              <a:t>，所有从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发出的点变为从</a:t>
            </a:r>
            <a:r>
              <a:rPr lang="en-US" altLang="zh-CN" dirty="0" smtClean="0">
                <a:solidFill>
                  <a:srgbClr val="FF0000"/>
                </a:solidFill>
              </a:rPr>
              <a:t>i2</a:t>
            </a:r>
            <a:r>
              <a:rPr lang="zh-CN" altLang="en-US" dirty="0" smtClean="0">
                <a:solidFill>
                  <a:srgbClr val="FF0000"/>
                </a:solidFill>
              </a:rPr>
              <a:t>发出，再从</a:t>
            </a:r>
            <a:r>
              <a:rPr lang="en-US" altLang="zh-CN" dirty="0" smtClean="0">
                <a:solidFill>
                  <a:srgbClr val="FF0000"/>
                </a:solidFill>
              </a:rPr>
              <a:t>i1</a:t>
            </a:r>
            <a:r>
              <a:rPr lang="zh-CN" altLang="en-US" dirty="0" smtClean="0">
                <a:solidFill>
                  <a:srgbClr val="FF0000"/>
                </a:solidFill>
              </a:rPr>
              <a:t>到</a:t>
            </a:r>
            <a:r>
              <a:rPr lang="en-US" altLang="zh-CN" dirty="0" smtClean="0">
                <a:solidFill>
                  <a:srgbClr val="FF0000"/>
                </a:solidFill>
              </a:rPr>
              <a:t>i2</a:t>
            </a:r>
            <a:r>
              <a:rPr lang="zh-CN" altLang="en-US" dirty="0" smtClean="0">
                <a:solidFill>
                  <a:srgbClr val="FF0000"/>
                </a:solidFill>
              </a:rPr>
              <a:t>连一个容量为点</a:t>
            </a:r>
            <a:r>
              <a:rPr lang="en-US" altLang="zh-CN" dirty="0" err="1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FF0000"/>
                </a:solidFill>
              </a:rPr>
              <a:t>容量的边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6682" y="4899634"/>
            <a:ext cx="5469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Q:</a:t>
            </a:r>
            <a:r>
              <a:rPr lang="zh-CN" altLang="en-US" dirty="0" smtClean="0">
                <a:solidFill>
                  <a:schemeClr val="accent1"/>
                </a:solidFill>
              </a:rPr>
              <a:t>有上下界的网络流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6681" y="5495937"/>
            <a:ext cx="638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：详见稍后发的另一个</a:t>
            </a:r>
            <a:r>
              <a:rPr lang="en-US" altLang="zh-CN" dirty="0" smtClean="0">
                <a:solidFill>
                  <a:srgbClr val="FF0000"/>
                </a:solidFill>
              </a:rPr>
              <a:t>pdf</a:t>
            </a:r>
            <a:r>
              <a:rPr lang="zh-CN" altLang="en-US" dirty="0" smtClean="0">
                <a:solidFill>
                  <a:srgbClr val="FF0000"/>
                </a:solidFill>
              </a:rPr>
              <a:t>里有详细的说明（咕咕咕）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94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最小费用最大流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6684" y="2049937"/>
            <a:ext cx="696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问题描述：在最大流的基础上每条边多了一个单位流量的花费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。求在最大流前提下的最小费用。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1405" y="3385751"/>
            <a:ext cx="8517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每次增广时的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改为</a:t>
            </a:r>
            <a:r>
              <a:rPr lang="en-US" altLang="zh-CN" dirty="0" err="1" smtClean="0"/>
              <a:t>spfa</a:t>
            </a:r>
            <a:r>
              <a:rPr lang="zh-CN" altLang="en-US" dirty="0" smtClean="0"/>
              <a:t>，求当前剩余网络下</a:t>
            </a:r>
            <a:r>
              <a:rPr lang="en-US" altLang="zh-CN" dirty="0" smtClean="0"/>
              <a:t>s</a:t>
            </a:r>
            <a:r>
              <a:rPr lang="zh-CN" altLang="en-US" dirty="0" smtClean="0"/>
              <a:t>到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的最短路（最小花费）并记录路径，沿记录的路径进行增广即可。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448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二分图</a:t>
            </a:r>
            <a:endParaRPr lang="en-US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060295" y="2049937"/>
            <a:ext cx="2466975" cy="2595562"/>
            <a:chOff x="158" y="2296"/>
            <a:chExt cx="1554" cy="1635"/>
          </a:xfrm>
        </p:grpSpPr>
        <p:sp>
          <p:nvSpPr>
            <p:cNvPr id="4" name="Oval 6"/>
            <p:cNvSpPr>
              <a:spLocks noChangeArrowheads="1"/>
            </p:cNvSpPr>
            <p:nvPr/>
          </p:nvSpPr>
          <p:spPr bwMode="auto">
            <a:xfrm>
              <a:off x="431" y="247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292" y="2478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31" y="293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31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31" y="37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1292" y="3022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1292" y="3566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158" y="229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3200" b="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158" y="2748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2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58" y="3158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3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158" y="356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4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338" y="229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1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338" y="2840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2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1338" y="3385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3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cxnSp>
          <p:nvCxnSpPr>
            <p:cNvPr id="18" name="AutoShape 20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522" y="2524"/>
              <a:ext cx="77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1"/>
            <p:cNvCxnSpPr>
              <a:cxnSpLocks noChangeShapeType="1"/>
              <a:stCxn id="4" idx="6"/>
              <a:endCxn id="10" idx="2"/>
            </p:cNvCxnSpPr>
            <p:nvPr/>
          </p:nvCxnSpPr>
          <p:spPr bwMode="auto">
            <a:xfrm>
              <a:off x="522" y="2524"/>
              <a:ext cx="770" cy="10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2"/>
            <p:cNvCxnSpPr>
              <a:cxnSpLocks noChangeShapeType="1"/>
              <a:stCxn id="6" idx="6"/>
              <a:endCxn id="5" idx="2"/>
            </p:cNvCxnSpPr>
            <p:nvPr/>
          </p:nvCxnSpPr>
          <p:spPr bwMode="auto">
            <a:xfrm flipV="1">
              <a:off x="522" y="2524"/>
              <a:ext cx="770" cy="4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3"/>
            <p:cNvCxnSpPr>
              <a:cxnSpLocks noChangeShapeType="1"/>
              <a:stCxn id="7" idx="6"/>
              <a:endCxn id="9" idx="3"/>
            </p:cNvCxnSpPr>
            <p:nvPr/>
          </p:nvCxnSpPr>
          <p:spPr bwMode="auto">
            <a:xfrm flipV="1">
              <a:off x="522" y="3100"/>
              <a:ext cx="783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4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522" y="3385"/>
              <a:ext cx="770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5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 flipV="1">
              <a:off x="522" y="3612"/>
              <a:ext cx="770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79983" y="1888805"/>
            <a:ext cx="76358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称三元组</a:t>
            </a:r>
            <a:r>
              <a:rPr lang="en-US" altLang="zh-CN" dirty="0">
                <a:solidFill>
                  <a:schemeClr val="tx1"/>
                </a:solidFill>
              </a:rPr>
              <a:t>G=(X,E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dirty="0">
                <a:solidFill>
                  <a:schemeClr val="tx1"/>
                </a:solidFill>
              </a:rPr>
              <a:t>Y)</a:t>
            </a:r>
            <a:r>
              <a:rPr lang="zh-CN" altLang="en-US" dirty="0">
                <a:solidFill>
                  <a:schemeClr val="tx1"/>
                </a:solidFill>
              </a:rPr>
              <a:t>是二分图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>
                <a:solidFill>
                  <a:schemeClr val="tx1"/>
                </a:solidFill>
              </a:rPr>
              <a:t>X = {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 …, </a:t>
            </a:r>
            <a:r>
              <a:rPr lang="en-US" altLang="zh-CN" i="1" dirty="0" err="1">
                <a:solidFill>
                  <a:schemeClr val="tx1"/>
                </a:solidFill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是左顶点集合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  Y = {</a:t>
            </a:r>
            <a:r>
              <a:rPr lang="en-US" altLang="zh-CN" i="1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i="1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 …, </a:t>
            </a:r>
            <a:r>
              <a:rPr lang="en-US" altLang="zh-CN" i="1" dirty="0" err="1">
                <a:solidFill>
                  <a:schemeClr val="tx1"/>
                </a:solidFill>
              </a:rPr>
              <a:t>y</a:t>
            </a:r>
            <a:r>
              <a:rPr lang="en-US" altLang="zh-CN" i="1" baseline="-25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是右顶点集合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                 E  { {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} | 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X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lang="en-US" altLang="zh-CN" i="1" dirty="0" err="1">
                <a:solidFill>
                  <a:schemeClr val="tx1"/>
                </a:solidFill>
                <a:sym typeface="Symbol" pitchFamily="18" charset="2"/>
              </a:rPr>
              <a:t>y</a:t>
            </a:r>
            <a:r>
              <a:rPr lang="en-US" altLang="zh-CN" dirty="0" err="1">
                <a:solidFill>
                  <a:schemeClr val="tx1"/>
                </a:solidFill>
                <a:sym typeface="Symbol" pitchFamily="18" charset="2"/>
              </a:rPr>
              <a:t>Y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}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是无向边集合 </a:t>
            </a:r>
          </a:p>
        </p:txBody>
      </p:sp>
    </p:spTree>
    <p:extLst>
      <p:ext uri="{BB962C8B-B14F-4D97-AF65-F5344CB8AC3E}">
        <p14:creationId xmlns:p14="http://schemas.microsoft.com/office/powerpoint/2010/main" val="20384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相关术语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06683" y="1715467"/>
            <a:ext cx="5746321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对图</a:t>
            </a:r>
            <a:r>
              <a:rPr lang="en-US" altLang="zh-CN" dirty="0">
                <a:solidFill>
                  <a:schemeClr val="tx1"/>
                </a:solidFill>
              </a:rPr>
              <a:t>G=(V,E), </a:t>
            </a:r>
            <a:r>
              <a:rPr lang="zh-CN" altLang="en-US" dirty="0">
                <a:solidFill>
                  <a:schemeClr val="tx1"/>
                </a:solidFill>
              </a:rPr>
              <a:t>称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E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为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匹配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,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若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中任意两条边没有公共顶点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          G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Symbol" pitchFamily="18" charset="2"/>
              </a:rPr>
              <a:t>最大匹配数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定义为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          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(G) = max{ |M| | M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是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的匹配 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性质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 pitchFamily="18" charset="2"/>
              </a:rPr>
              <a:t>对二分图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G=(X,E,Y), (G)  min{|X|,|Y|}</a:t>
            </a:r>
          </a:p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满足 </a:t>
            </a:r>
            <a:r>
              <a:rPr lang="en-US" altLang="zh-CN" dirty="0">
                <a:solidFill>
                  <a:schemeClr val="tx1"/>
                </a:solidFill>
              </a:rPr>
              <a:t>|M*| = </a:t>
            </a:r>
            <a:r>
              <a:rPr lang="en-US" altLang="zh-CN" i="1" dirty="0">
                <a:solidFill>
                  <a:schemeClr val="tx1"/>
                </a:solidFill>
                <a:sym typeface="Symbol" pitchFamily="18" charset="2"/>
              </a:rPr>
              <a:t></a:t>
            </a: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i="1" dirty="0">
                <a:solidFill>
                  <a:schemeClr val="tx1"/>
                </a:solidFill>
              </a:rPr>
              <a:t>G</a:t>
            </a:r>
            <a:r>
              <a:rPr lang="en-US" altLang="zh-CN" dirty="0">
                <a:solidFill>
                  <a:schemeClr val="tx1"/>
                </a:solidFill>
              </a:rPr>
              <a:t>) </a:t>
            </a:r>
            <a:r>
              <a:rPr lang="zh-CN" altLang="en-US" dirty="0">
                <a:solidFill>
                  <a:schemeClr val="tx1"/>
                </a:solidFill>
              </a:rPr>
              <a:t>的匹配</a:t>
            </a:r>
            <a:r>
              <a:rPr lang="en-US" altLang="zh-CN" dirty="0">
                <a:solidFill>
                  <a:schemeClr val="tx1"/>
                </a:solidFill>
              </a:rPr>
              <a:t>M*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称为</a:t>
            </a:r>
            <a:r>
              <a:rPr lang="zh-CN" altLang="en-US" dirty="0">
                <a:solidFill>
                  <a:srgbClr val="FF0000"/>
                </a:solidFill>
              </a:rPr>
              <a:t>最大匹配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6683" y="4390768"/>
            <a:ext cx="5453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交错</a:t>
            </a:r>
            <a:r>
              <a:rPr lang="zh-CN" altLang="en-US" dirty="0" smtClean="0"/>
              <a:t>路：</a:t>
            </a:r>
            <a:r>
              <a:rPr lang="zh-CN" altLang="en-US" dirty="0"/>
              <a:t>从一个未匹配点出发，依次经过非匹配边、匹配边、非匹配边</a:t>
            </a:r>
            <a:r>
              <a:rPr lang="en-US" altLang="zh-CN" dirty="0"/>
              <a:t>…</a:t>
            </a:r>
            <a:r>
              <a:rPr lang="zh-CN" altLang="en-US" dirty="0"/>
              <a:t>形成的路径叫</a:t>
            </a:r>
            <a:r>
              <a:rPr lang="zh-CN" altLang="en-US" dirty="0" smtClean="0"/>
              <a:t>交错</a:t>
            </a:r>
            <a:r>
              <a:rPr lang="zh-CN" altLang="en-US" dirty="0"/>
              <a:t>路。 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增广路：从一个未匹配点出发，走交替路，终点为另一个未匹配点的路径</a:t>
            </a:r>
            <a:r>
              <a:rPr lang="zh-CN" altLang="en-US" dirty="0" smtClean="0"/>
              <a:t>。</a:t>
            </a:r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060295" y="2049937"/>
            <a:ext cx="2466975" cy="2595562"/>
            <a:chOff x="158" y="2296"/>
            <a:chExt cx="1554" cy="163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31" y="247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292" y="2478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31" y="293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31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31" y="37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292" y="3022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292" y="3566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58" y="229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 dirty="0">
                  <a:solidFill>
                    <a:schemeClr val="tx1"/>
                  </a:solidFill>
                </a:rPr>
                <a:t>1</a:t>
              </a:r>
              <a:endParaRPr kumimoji="0" lang="en-US" altLang="zh-CN" sz="3200" b="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58" y="2748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2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8" y="3158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3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58" y="356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4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1338" y="229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1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1338" y="2840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2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38" y="3385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3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cxnSp>
          <p:nvCxnSpPr>
            <p:cNvPr id="21" name="AutoShape 20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522" y="2524"/>
              <a:ext cx="77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7" idx="6"/>
              <a:endCxn id="13" idx="2"/>
            </p:cNvCxnSpPr>
            <p:nvPr/>
          </p:nvCxnSpPr>
          <p:spPr bwMode="auto">
            <a:xfrm>
              <a:off x="522" y="2524"/>
              <a:ext cx="770" cy="10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2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 flipV="1">
              <a:off x="522" y="2524"/>
              <a:ext cx="770" cy="4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3"/>
            <p:cNvCxnSpPr>
              <a:cxnSpLocks noChangeShapeType="1"/>
              <a:stCxn id="10" idx="6"/>
              <a:endCxn id="12" idx="3"/>
            </p:cNvCxnSpPr>
            <p:nvPr/>
          </p:nvCxnSpPr>
          <p:spPr bwMode="auto">
            <a:xfrm flipV="1">
              <a:off x="522" y="3100"/>
              <a:ext cx="783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24"/>
            <p:cNvCxnSpPr>
              <a:cxnSpLocks noChangeShapeType="1"/>
              <a:stCxn id="10" idx="6"/>
              <a:endCxn id="13" idx="2"/>
            </p:cNvCxnSpPr>
            <p:nvPr/>
          </p:nvCxnSpPr>
          <p:spPr bwMode="auto">
            <a:xfrm>
              <a:off x="522" y="3385"/>
              <a:ext cx="770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25"/>
            <p:cNvCxnSpPr>
              <a:cxnSpLocks noChangeShapeType="1"/>
              <a:stCxn id="11" idx="6"/>
              <a:endCxn id="13" idx="2"/>
            </p:cNvCxnSpPr>
            <p:nvPr/>
          </p:nvCxnSpPr>
          <p:spPr bwMode="auto">
            <a:xfrm flipV="1">
              <a:off x="522" y="3612"/>
              <a:ext cx="770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595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二分图最大匹配之最大流解法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524353" y="2237582"/>
            <a:ext cx="2466975" cy="2595562"/>
            <a:chOff x="158" y="2296"/>
            <a:chExt cx="1554" cy="1635"/>
          </a:xfrm>
        </p:grpSpPr>
        <p:sp>
          <p:nvSpPr>
            <p:cNvPr id="4" name="Oval 5"/>
            <p:cNvSpPr>
              <a:spLocks noChangeArrowheads="1"/>
            </p:cNvSpPr>
            <p:nvPr/>
          </p:nvSpPr>
          <p:spPr bwMode="auto">
            <a:xfrm>
              <a:off x="431" y="247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292" y="2478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31" y="293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431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431" y="37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292" y="3022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292" y="3566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58" y="229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1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58" y="2748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 dirty="0">
                  <a:solidFill>
                    <a:schemeClr val="tx1"/>
                  </a:solidFill>
                </a:rPr>
                <a:t>2</a:t>
              </a:r>
              <a:endParaRPr kumimoji="0" lang="en-US" altLang="zh-CN" sz="3200" b="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58" y="3158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3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58" y="356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4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338" y="229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1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338" y="2840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2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338" y="3385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 dirty="0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 dirty="0">
                  <a:solidFill>
                    <a:schemeClr val="tx1"/>
                  </a:solidFill>
                </a:rPr>
                <a:t>3</a:t>
              </a:r>
              <a:endParaRPr kumimoji="0" lang="en-US" altLang="zh-CN" sz="32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AutoShape 19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522" y="2524"/>
              <a:ext cx="77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/>
            <p:cNvCxnSpPr>
              <a:cxnSpLocks noChangeShapeType="1"/>
              <a:stCxn id="4" idx="6"/>
              <a:endCxn id="10" idx="2"/>
            </p:cNvCxnSpPr>
            <p:nvPr/>
          </p:nvCxnSpPr>
          <p:spPr bwMode="auto">
            <a:xfrm>
              <a:off x="522" y="2524"/>
              <a:ext cx="770" cy="10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1"/>
            <p:cNvCxnSpPr>
              <a:cxnSpLocks noChangeShapeType="1"/>
              <a:stCxn id="6" idx="6"/>
              <a:endCxn id="5" idx="2"/>
            </p:cNvCxnSpPr>
            <p:nvPr/>
          </p:nvCxnSpPr>
          <p:spPr bwMode="auto">
            <a:xfrm flipV="1">
              <a:off x="522" y="2524"/>
              <a:ext cx="770" cy="4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2"/>
            <p:cNvCxnSpPr>
              <a:cxnSpLocks noChangeShapeType="1"/>
              <a:stCxn id="7" idx="6"/>
              <a:endCxn id="9" idx="3"/>
            </p:cNvCxnSpPr>
            <p:nvPr/>
          </p:nvCxnSpPr>
          <p:spPr bwMode="auto">
            <a:xfrm flipV="1">
              <a:off x="522" y="3100"/>
              <a:ext cx="783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3"/>
            <p:cNvCxnSpPr>
              <a:cxnSpLocks noChangeShapeType="1"/>
              <a:stCxn id="7" idx="6"/>
              <a:endCxn id="10" idx="2"/>
            </p:cNvCxnSpPr>
            <p:nvPr/>
          </p:nvCxnSpPr>
          <p:spPr bwMode="auto">
            <a:xfrm>
              <a:off x="522" y="3385"/>
              <a:ext cx="770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4"/>
            <p:cNvCxnSpPr>
              <a:cxnSpLocks noChangeShapeType="1"/>
              <a:stCxn id="8" idx="6"/>
              <a:endCxn id="10" idx="2"/>
            </p:cNvCxnSpPr>
            <p:nvPr/>
          </p:nvCxnSpPr>
          <p:spPr bwMode="auto">
            <a:xfrm flipV="1">
              <a:off x="522" y="3612"/>
              <a:ext cx="770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5426418" y="1916113"/>
            <a:ext cx="4427538" cy="3028950"/>
            <a:chOff x="2608" y="1344"/>
            <a:chExt cx="2789" cy="1908"/>
          </a:xfrm>
        </p:grpSpPr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3437" y="171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4298" y="1710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8"/>
            <p:cNvSpPr>
              <a:spLocks noChangeArrowheads="1"/>
            </p:cNvSpPr>
            <p:nvPr/>
          </p:nvSpPr>
          <p:spPr bwMode="auto">
            <a:xfrm>
              <a:off x="3437" y="2163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3437" y="257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0"/>
            <p:cNvSpPr>
              <a:spLocks noChangeArrowheads="1"/>
            </p:cNvSpPr>
            <p:nvPr/>
          </p:nvSpPr>
          <p:spPr bwMode="auto">
            <a:xfrm>
              <a:off x="3437" y="298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4298" y="2254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2"/>
            <p:cNvSpPr>
              <a:spLocks noChangeArrowheads="1"/>
            </p:cNvSpPr>
            <p:nvPr/>
          </p:nvSpPr>
          <p:spPr bwMode="auto">
            <a:xfrm>
              <a:off x="4298" y="2798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3198" y="1392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1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3198" y="184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2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34" name="Text Box 35"/>
            <p:cNvSpPr txBox="1">
              <a:spLocks noChangeArrowheads="1"/>
            </p:cNvSpPr>
            <p:nvPr/>
          </p:nvSpPr>
          <p:spPr bwMode="auto">
            <a:xfrm>
              <a:off x="3254" y="2208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3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3209" y="2887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4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4162" y="1344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1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37" name="Text Box 38"/>
            <p:cNvSpPr txBox="1">
              <a:spLocks noChangeArrowheads="1"/>
            </p:cNvSpPr>
            <p:nvPr/>
          </p:nvSpPr>
          <p:spPr bwMode="auto">
            <a:xfrm>
              <a:off x="4116" y="1891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2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4207" y="2435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3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cxnSp>
          <p:nvCxnSpPr>
            <p:cNvPr id="39" name="AutoShape 40"/>
            <p:cNvCxnSpPr>
              <a:cxnSpLocks noChangeShapeType="1"/>
              <a:stCxn id="25" idx="6"/>
              <a:endCxn id="26" idx="2"/>
            </p:cNvCxnSpPr>
            <p:nvPr/>
          </p:nvCxnSpPr>
          <p:spPr bwMode="auto">
            <a:xfrm>
              <a:off x="3528" y="1756"/>
              <a:ext cx="77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41"/>
            <p:cNvCxnSpPr>
              <a:cxnSpLocks noChangeShapeType="1"/>
              <a:stCxn id="25" idx="6"/>
              <a:endCxn id="31" idx="2"/>
            </p:cNvCxnSpPr>
            <p:nvPr/>
          </p:nvCxnSpPr>
          <p:spPr bwMode="auto">
            <a:xfrm>
              <a:off x="3528" y="1756"/>
              <a:ext cx="770" cy="10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2"/>
            <p:cNvCxnSpPr>
              <a:cxnSpLocks noChangeShapeType="1"/>
              <a:stCxn id="27" idx="6"/>
              <a:endCxn id="26" idx="2"/>
            </p:cNvCxnSpPr>
            <p:nvPr/>
          </p:nvCxnSpPr>
          <p:spPr bwMode="auto">
            <a:xfrm flipV="1">
              <a:off x="3528" y="1756"/>
              <a:ext cx="770" cy="4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3"/>
            <p:cNvCxnSpPr>
              <a:cxnSpLocks noChangeShapeType="1"/>
              <a:stCxn id="28" idx="6"/>
              <a:endCxn id="30" idx="3"/>
            </p:cNvCxnSpPr>
            <p:nvPr/>
          </p:nvCxnSpPr>
          <p:spPr bwMode="auto">
            <a:xfrm flipV="1">
              <a:off x="3528" y="2332"/>
              <a:ext cx="783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44"/>
            <p:cNvCxnSpPr>
              <a:cxnSpLocks noChangeShapeType="1"/>
              <a:stCxn id="28" idx="6"/>
              <a:endCxn id="31" idx="2"/>
            </p:cNvCxnSpPr>
            <p:nvPr/>
          </p:nvCxnSpPr>
          <p:spPr bwMode="auto">
            <a:xfrm>
              <a:off x="3528" y="2617"/>
              <a:ext cx="770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45"/>
            <p:cNvCxnSpPr>
              <a:cxnSpLocks noChangeShapeType="1"/>
              <a:stCxn id="29" idx="6"/>
              <a:endCxn id="31" idx="2"/>
            </p:cNvCxnSpPr>
            <p:nvPr/>
          </p:nvCxnSpPr>
          <p:spPr bwMode="auto">
            <a:xfrm flipV="1">
              <a:off x="3528" y="2844"/>
              <a:ext cx="770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2755" y="2344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4978" y="2254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7" name="AutoShape 48"/>
            <p:cNvCxnSpPr>
              <a:cxnSpLocks noChangeShapeType="1"/>
              <a:stCxn id="45" idx="6"/>
              <a:endCxn id="25" idx="2"/>
            </p:cNvCxnSpPr>
            <p:nvPr/>
          </p:nvCxnSpPr>
          <p:spPr bwMode="auto">
            <a:xfrm flipV="1">
              <a:off x="2846" y="1756"/>
              <a:ext cx="591" cy="63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49"/>
            <p:cNvCxnSpPr>
              <a:cxnSpLocks noChangeShapeType="1"/>
              <a:stCxn id="45" idx="6"/>
              <a:endCxn id="27" idx="2"/>
            </p:cNvCxnSpPr>
            <p:nvPr/>
          </p:nvCxnSpPr>
          <p:spPr bwMode="auto">
            <a:xfrm flipV="1">
              <a:off x="2846" y="2209"/>
              <a:ext cx="591" cy="18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50"/>
            <p:cNvCxnSpPr>
              <a:cxnSpLocks noChangeShapeType="1"/>
              <a:stCxn id="45" idx="6"/>
              <a:endCxn id="28" idx="2"/>
            </p:cNvCxnSpPr>
            <p:nvPr/>
          </p:nvCxnSpPr>
          <p:spPr bwMode="auto">
            <a:xfrm>
              <a:off x="2846" y="2390"/>
              <a:ext cx="591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1"/>
            <p:cNvCxnSpPr>
              <a:cxnSpLocks noChangeShapeType="1"/>
              <a:stCxn id="45" idx="6"/>
              <a:endCxn id="29" idx="2"/>
            </p:cNvCxnSpPr>
            <p:nvPr/>
          </p:nvCxnSpPr>
          <p:spPr bwMode="auto">
            <a:xfrm>
              <a:off x="2846" y="2390"/>
              <a:ext cx="591" cy="63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52"/>
            <p:cNvCxnSpPr>
              <a:cxnSpLocks noChangeShapeType="1"/>
              <a:stCxn id="26" idx="6"/>
              <a:endCxn id="46" idx="2"/>
            </p:cNvCxnSpPr>
            <p:nvPr/>
          </p:nvCxnSpPr>
          <p:spPr bwMode="auto">
            <a:xfrm>
              <a:off x="4389" y="1756"/>
              <a:ext cx="589" cy="5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53"/>
            <p:cNvCxnSpPr>
              <a:cxnSpLocks noChangeShapeType="1"/>
              <a:stCxn id="30" idx="6"/>
              <a:endCxn id="46" idx="2"/>
            </p:cNvCxnSpPr>
            <p:nvPr/>
          </p:nvCxnSpPr>
          <p:spPr bwMode="auto">
            <a:xfrm>
              <a:off x="4389" y="2300"/>
              <a:ext cx="58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54"/>
            <p:cNvCxnSpPr>
              <a:cxnSpLocks noChangeShapeType="1"/>
              <a:stCxn id="31" idx="6"/>
              <a:endCxn id="46" idx="2"/>
            </p:cNvCxnSpPr>
            <p:nvPr/>
          </p:nvCxnSpPr>
          <p:spPr bwMode="auto">
            <a:xfrm flipV="1">
              <a:off x="4389" y="2300"/>
              <a:ext cx="589" cy="54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2608" y="2161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s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5023" y="2072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t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2971" y="18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7" name="Text Box 58"/>
            <p:cNvSpPr txBox="1">
              <a:spLocks noChangeArrowheads="1"/>
            </p:cNvSpPr>
            <p:nvPr/>
          </p:nvSpPr>
          <p:spPr bwMode="auto">
            <a:xfrm>
              <a:off x="3061" y="209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Text Box 59"/>
            <p:cNvSpPr txBox="1">
              <a:spLocks noChangeArrowheads="1"/>
            </p:cNvSpPr>
            <p:nvPr/>
          </p:nvSpPr>
          <p:spPr bwMode="auto">
            <a:xfrm>
              <a:off x="3107" y="231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3107" y="254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3818" y="15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3773" y="17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3818" y="20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3696" y="22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3787" y="250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Text Box 66"/>
            <p:cNvSpPr txBox="1">
              <a:spLocks noChangeArrowheads="1"/>
            </p:cNvSpPr>
            <p:nvPr/>
          </p:nvSpPr>
          <p:spPr bwMode="auto">
            <a:xfrm>
              <a:off x="3773" y="272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Text Box 67"/>
            <p:cNvSpPr txBox="1">
              <a:spLocks noChangeArrowheads="1"/>
            </p:cNvSpPr>
            <p:nvPr/>
          </p:nvSpPr>
          <p:spPr bwMode="auto">
            <a:xfrm>
              <a:off x="4589" y="17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4589" y="209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4544" y="23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70" name="直接箭头连接符 69"/>
          <p:cNvCxnSpPr/>
          <p:nvPr/>
        </p:nvCxnSpPr>
        <p:spPr>
          <a:xfrm>
            <a:off x="4327075" y="3575844"/>
            <a:ext cx="10294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二分图最大匹配之匈牙利算法（一般用这个）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6683" y="2066507"/>
            <a:ext cx="5577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依次</a:t>
            </a:r>
            <a:r>
              <a:rPr lang="zh-CN" altLang="en-US" dirty="0"/>
              <a:t>从左边集合的每个点出发</a:t>
            </a:r>
            <a:r>
              <a:rPr lang="en-US" altLang="zh-CN" dirty="0"/>
              <a:t>DFS</a:t>
            </a:r>
            <a:r>
              <a:rPr lang="zh-CN" altLang="en-US" dirty="0"/>
              <a:t>寻找增广路，一旦找到，就反转这条路径 上的匹配边和未匹配边，并且计数器加一。在对左边集合每个点都处理过一遍后，</a:t>
            </a:r>
            <a:r>
              <a:rPr lang="zh-CN" altLang="en-US" dirty="0" smtClean="0"/>
              <a:t>保证图</a:t>
            </a:r>
            <a:r>
              <a:rPr lang="zh-CN" altLang="en-US" dirty="0"/>
              <a:t>中不再有增广路。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851013" y="2377626"/>
            <a:ext cx="2466975" cy="2595562"/>
            <a:chOff x="158" y="2296"/>
            <a:chExt cx="1554" cy="1635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431" y="247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1292" y="2478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431" y="2931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31" y="3339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31" y="3748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1292" y="3022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1292" y="3566"/>
              <a:ext cx="91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58" y="229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1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58" y="2748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 dirty="0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 dirty="0">
                  <a:solidFill>
                    <a:schemeClr val="tx1"/>
                  </a:solidFill>
                </a:rPr>
                <a:t>2</a:t>
              </a:r>
              <a:endParaRPr kumimoji="0" lang="en-US" altLang="zh-CN" sz="3200" b="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58" y="3158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3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58" y="356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x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4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338" y="2296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1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338" y="2840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>
                  <a:solidFill>
                    <a:schemeClr val="tx1"/>
                  </a:solidFill>
                </a:rPr>
                <a:t>2</a:t>
              </a:r>
              <a:endParaRPr kumimoji="0"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338" y="3385"/>
              <a:ext cx="3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3200" b="0" i="1" dirty="0">
                  <a:solidFill>
                    <a:schemeClr val="tx1"/>
                  </a:solidFill>
                </a:rPr>
                <a:t>y</a:t>
              </a:r>
              <a:r>
                <a:rPr kumimoji="0" lang="en-US" altLang="zh-CN" sz="3200" b="0" baseline="-25000" dirty="0">
                  <a:solidFill>
                    <a:schemeClr val="tx1"/>
                  </a:solidFill>
                </a:rPr>
                <a:t>3</a:t>
              </a:r>
              <a:endParaRPr kumimoji="0" lang="en-US" altLang="zh-CN" sz="32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AutoShape 19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522" y="2524"/>
              <a:ext cx="77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0"/>
            <p:cNvCxnSpPr>
              <a:cxnSpLocks noChangeShapeType="1"/>
              <a:stCxn id="5" idx="6"/>
              <a:endCxn id="11" idx="2"/>
            </p:cNvCxnSpPr>
            <p:nvPr/>
          </p:nvCxnSpPr>
          <p:spPr bwMode="auto">
            <a:xfrm>
              <a:off x="522" y="2524"/>
              <a:ext cx="770" cy="10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1"/>
            <p:cNvCxnSpPr>
              <a:cxnSpLocks noChangeShapeType="1"/>
              <a:stCxn id="7" idx="6"/>
              <a:endCxn id="6" idx="2"/>
            </p:cNvCxnSpPr>
            <p:nvPr/>
          </p:nvCxnSpPr>
          <p:spPr bwMode="auto">
            <a:xfrm flipV="1">
              <a:off x="522" y="2524"/>
              <a:ext cx="770" cy="45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22"/>
            <p:cNvCxnSpPr>
              <a:cxnSpLocks noChangeShapeType="1"/>
              <a:stCxn id="8" idx="6"/>
              <a:endCxn id="10" idx="3"/>
            </p:cNvCxnSpPr>
            <p:nvPr/>
          </p:nvCxnSpPr>
          <p:spPr bwMode="auto">
            <a:xfrm flipV="1">
              <a:off x="522" y="3100"/>
              <a:ext cx="783" cy="28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3"/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>
              <a:off x="522" y="3385"/>
              <a:ext cx="770" cy="22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24"/>
            <p:cNvCxnSpPr>
              <a:cxnSpLocks noChangeShapeType="1"/>
              <a:stCxn id="9" idx="6"/>
              <a:endCxn id="11" idx="2"/>
            </p:cNvCxnSpPr>
            <p:nvPr/>
          </p:nvCxnSpPr>
          <p:spPr bwMode="auto">
            <a:xfrm flipV="1">
              <a:off x="522" y="3612"/>
              <a:ext cx="770" cy="18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文本框 24"/>
          <p:cNvSpPr txBox="1"/>
          <p:nvPr/>
        </p:nvSpPr>
        <p:spPr>
          <a:xfrm>
            <a:off x="806682" y="3918218"/>
            <a:ext cx="526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dirty="0" smtClean="0"/>
              <a:t>1-&gt;y1   </a:t>
            </a:r>
            <a:r>
              <a:rPr lang="zh-CN" altLang="en-US" dirty="0" smtClean="0"/>
              <a:t>当前匹配</a:t>
            </a:r>
            <a:r>
              <a:rPr lang="en-US" altLang="zh-CN" dirty="0"/>
              <a:t>: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x1,y1</a:t>
            </a:r>
            <a:r>
              <a:rPr lang="zh-CN" altLang="en-US" dirty="0" smtClean="0"/>
              <a:t>）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06682" y="4385575"/>
            <a:ext cx="526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/>
              <a:t>2</a:t>
            </a:r>
            <a:r>
              <a:rPr lang="en-US" dirty="0" smtClean="0"/>
              <a:t>-&gt;y1-&gt;x1-&gt;y3   </a:t>
            </a:r>
            <a:r>
              <a:rPr lang="zh-CN" altLang="en-US" dirty="0" smtClean="0"/>
              <a:t>当前匹配</a:t>
            </a:r>
            <a:r>
              <a:rPr lang="en-US" altLang="zh-CN" dirty="0"/>
              <a:t>: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x1,y3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x2,y1</a:t>
            </a:r>
            <a:r>
              <a:rPr lang="zh-CN" altLang="en-US" dirty="0" smtClean="0"/>
              <a:t>）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06682" y="4852932"/>
            <a:ext cx="526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x3-&gt;y2   </a:t>
            </a:r>
            <a:r>
              <a:rPr lang="zh-CN" altLang="en-US" dirty="0" smtClean="0"/>
              <a:t>当前匹配</a:t>
            </a:r>
            <a:r>
              <a:rPr lang="en-US" altLang="zh-CN" dirty="0"/>
              <a:t>: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x1,y3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x2,y1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x3,y2</a:t>
            </a:r>
            <a:r>
              <a:rPr lang="zh-CN" altLang="en-US" dirty="0" smtClean="0"/>
              <a:t>）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806682" y="5320289"/>
            <a:ext cx="526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</a:t>
            </a:r>
            <a:r>
              <a:rPr lang="zh-CN" altLang="en-US" dirty="0" smtClean="0"/>
              <a:t>存在以</a:t>
            </a:r>
            <a:r>
              <a:rPr lang="en-US" altLang="zh-CN" dirty="0" smtClean="0"/>
              <a:t>x4</a:t>
            </a:r>
            <a:r>
              <a:rPr lang="zh-CN" altLang="en-US" dirty="0" smtClean="0"/>
              <a:t>为起点的增广路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06682" y="5787646"/>
            <a:ext cx="547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Answer:</a:t>
            </a:r>
            <a:r>
              <a:rPr lang="zh-CN" altLang="en-US" dirty="0"/>
              <a:t> （</a:t>
            </a:r>
            <a:r>
              <a:rPr lang="en-US" altLang="zh-CN" dirty="0"/>
              <a:t>x1,y3</a:t>
            </a:r>
            <a:r>
              <a:rPr lang="zh-CN" altLang="en-US" dirty="0"/>
              <a:t>）（</a:t>
            </a:r>
            <a:r>
              <a:rPr lang="en-US" altLang="zh-CN" dirty="0"/>
              <a:t>x2,y1</a:t>
            </a:r>
            <a:r>
              <a:rPr lang="zh-CN" altLang="en-US" dirty="0"/>
              <a:t>）（</a:t>
            </a:r>
            <a:r>
              <a:rPr lang="en-US" altLang="zh-CN" dirty="0"/>
              <a:t>x3,y2</a:t>
            </a:r>
            <a:r>
              <a:rPr lang="zh-CN" altLang="en-US" dirty="0"/>
              <a:t>）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99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二分图其他性质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6683" y="1680605"/>
            <a:ext cx="73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点独立集：图的顶点集的一个子集，其中任意两点之间没有边</a:t>
            </a:r>
            <a:r>
              <a:rPr lang="zh-CN" altLang="en-US" dirty="0" smtClean="0">
                <a:solidFill>
                  <a:srgbClr val="FF0000"/>
                </a:solidFill>
              </a:rPr>
              <a:t>相连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6683" y="2386311"/>
            <a:ext cx="739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</a:t>
            </a:r>
            <a:r>
              <a:rPr lang="zh-CN" altLang="en-US" dirty="0" smtClean="0"/>
              <a:t>二</a:t>
            </a:r>
            <a:r>
              <a:rPr lang="zh-CN" altLang="en-US" dirty="0"/>
              <a:t>分图最大点独立集 </a:t>
            </a:r>
            <a:r>
              <a:rPr lang="en-US" altLang="zh-CN" dirty="0"/>
              <a:t>= </a:t>
            </a:r>
            <a:r>
              <a:rPr lang="zh-CN" altLang="en-US" dirty="0"/>
              <a:t>顶点总数 </a:t>
            </a:r>
            <a:r>
              <a:rPr lang="en-US" altLang="zh-CN" dirty="0"/>
              <a:t>- </a:t>
            </a:r>
            <a:r>
              <a:rPr lang="zh-CN" altLang="en-US" dirty="0"/>
              <a:t>最大匹配数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06682" y="3092017"/>
            <a:ext cx="753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边覆盖：图中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一些</a:t>
            </a:r>
            <a:r>
              <a:rPr lang="zh-CN" altLang="en-US" dirty="0">
                <a:solidFill>
                  <a:srgbClr val="FF0000"/>
                </a:solidFill>
              </a:rPr>
              <a:t>边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FF0000"/>
                </a:solidFill>
              </a:rPr>
              <a:t>它们覆盖了图中所有的点，且任何一个顶点只有一</a:t>
            </a:r>
            <a:r>
              <a:rPr lang="zh-CN" altLang="en-US" dirty="0" smtClean="0">
                <a:solidFill>
                  <a:srgbClr val="FF0000"/>
                </a:solidFill>
              </a:rPr>
              <a:t>条路径</a:t>
            </a:r>
            <a:r>
              <a:rPr lang="zh-CN" altLang="en-US" dirty="0">
                <a:solidFill>
                  <a:srgbClr val="FF0000"/>
                </a:solidFill>
              </a:rPr>
              <a:t>与之关联。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682" y="4074722"/>
            <a:ext cx="764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</a:t>
            </a:r>
            <a:r>
              <a:rPr lang="zh-CN" altLang="en-US" dirty="0" smtClean="0"/>
              <a:t>二分图最小边覆盖 </a:t>
            </a:r>
            <a:r>
              <a:rPr lang="en-US" altLang="zh-CN" dirty="0"/>
              <a:t>= </a:t>
            </a:r>
            <a:r>
              <a:rPr lang="zh-CN" altLang="en-US" dirty="0"/>
              <a:t>顶点总数 </a:t>
            </a:r>
            <a:r>
              <a:rPr lang="en-US" altLang="zh-CN" dirty="0"/>
              <a:t>- </a:t>
            </a:r>
            <a:r>
              <a:rPr lang="zh-CN" altLang="en-US" dirty="0" smtClean="0"/>
              <a:t>二</a:t>
            </a:r>
            <a:r>
              <a:rPr lang="zh-CN" altLang="en-US" dirty="0"/>
              <a:t>分图的最大匹配数 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860227" y="4780428"/>
            <a:ext cx="753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点覆盖：图中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一些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  <a:r>
              <a:rPr lang="zh-CN" altLang="en-US" dirty="0" smtClean="0">
                <a:solidFill>
                  <a:srgbClr val="FF0000"/>
                </a:solidFill>
              </a:rPr>
              <a:t>，图中的每个边至少有一个端点在这些点中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6682" y="5486134"/>
            <a:ext cx="764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		</a:t>
            </a:r>
            <a:r>
              <a:rPr lang="zh-CN" altLang="en-US" dirty="0" smtClean="0"/>
              <a:t>二分图最小点覆盖 </a:t>
            </a:r>
            <a:r>
              <a:rPr lang="en-US" altLang="zh-CN" dirty="0"/>
              <a:t>= </a:t>
            </a:r>
            <a:r>
              <a:rPr lang="zh-CN" altLang="en-US" dirty="0" smtClean="0"/>
              <a:t>二</a:t>
            </a:r>
            <a:r>
              <a:rPr lang="zh-CN" altLang="en-US" dirty="0"/>
              <a:t>分图的最大匹配数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10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喜闻乐见的练习赛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21492" y="2049937"/>
            <a:ext cx="557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网址</a:t>
            </a:r>
            <a:r>
              <a:rPr lang="zh-CN" altLang="en-US" dirty="0" smtClean="0"/>
              <a:t>：</a:t>
            </a:r>
            <a:r>
              <a:rPr lang="en-US" altLang="zh-CN" dirty="0"/>
              <a:t>https://vjudge.net/contest/244488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最大流问题</a:t>
            </a:r>
            <a:endParaRPr lang="en-US" dirty="0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6859912" y="2339244"/>
            <a:ext cx="4772541" cy="2405749"/>
            <a:chOff x="3514" y="2882"/>
            <a:chExt cx="1771" cy="887"/>
          </a:xfrm>
        </p:grpSpPr>
        <p:sp>
          <p:nvSpPr>
            <p:cNvPr id="25" name="TextBox 68"/>
            <p:cNvSpPr txBox="1">
              <a:spLocks noChangeArrowheads="1"/>
            </p:cNvSpPr>
            <p:nvPr/>
          </p:nvSpPr>
          <p:spPr bwMode="auto">
            <a:xfrm>
              <a:off x="3651" y="3475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 </a:t>
              </a:r>
              <a:endParaRPr kumimoji="0" lang="zh-CN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6" name="TextBox 70"/>
            <p:cNvSpPr txBox="1">
              <a:spLocks noChangeArrowheads="1"/>
            </p:cNvSpPr>
            <p:nvPr/>
          </p:nvSpPr>
          <p:spPr bwMode="auto">
            <a:xfrm>
              <a:off x="4217" y="3179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" name="TextBox 72"/>
            <p:cNvSpPr txBox="1">
              <a:spLocks noChangeArrowheads="1"/>
            </p:cNvSpPr>
            <p:nvPr/>
          </p:nvSpPr>
          <p:spPr bwMode="auto">
            <a:xfrm>
              <a:off x="4619" y="2907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  <a:endParaRPr kumimoji="0" lang="zh-CN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28" name="TextBox 73"/>
            <p:cNvSpPr txBox="1">
              <a:spLocks noChangeArrowheads="1"/>
            </p:cNvSpPr>
            <p:nvPr/>
          </p:nvSpPr>
          <p:spPr bwMode="auto">
            <a:xfrm>
              <a:off x="4696" y="345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29" name="Oval 51"/>
            <p:cNvSpPr>
              <a:spLocks noChangeAspect="1"/>
            </p:cNvSpPr>
            <p:nvPr/>
          </p:nvSpPr>
          <p:spPr bwMode="auto">
            <a:xfrm>
              <a:off x="3514" y="3224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s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30" name="Oval 51"/>
            <p:cNvSpPr>
              <a:spLocks noChangeAspect="1"/>
            </p:cNvSpPr>
            <p:nvPr/>
          </p:nvSpPr>
          <p:spPr bwMode="auto">
            <a:xfrm>
              <a:off x="4263" y="2907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a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31" name="Oval 51"/>
            <p:cNvSpPr>
              <a:spLocks noChangeAspect="1"/>
            </p:cNvSpPr>
            <p:nvPr/>
          </p:nvSpPr>
          <p:spPr bwMode="auto">
            <a:xfrm>
              <a:off x="4263" y="3565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Oval 51"/>
            <p:cNvSpPr>
              <a:spLocks noChangeAspect="1"/>
            </p:cNvSpPr>
            <p:nvPr/>
          </p:nvSpPr>
          <p:spPr bwMode="auto">
            <a:xfrm>
              <a:off x="5081" y="3224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t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33" name="TextBox 67"/>
            <p:cNvSpPr txBox="1">
              <a:spLocks noChangeArrowheads="1"/>
            </p:cNvSpPr>
            <p:nvPr/>
          </p:nvSpPr>
          <p:spPr bwMode="auto">
            <a:xfrm>
              <a:off x="3709" y="2882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34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688" y="3009"/>
              <a:ext cx="575" cy="24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5" name="Straight Arrow Connector 57"/>
            <p:cNvCxnSpPr>
              <a:cxnSpLocks noChangeShapeType="1"/>
            </p:cNvCxnSpPr>
            <p:nvPr/>
          </p:nvCxnSpPr>
          <p:spPr bwMode="auto">
            <a:xfrm>
              <a:off x="4467" y="3009"/>
              <a:ext cx="644" cy="24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6" name="Straight Arrow Connector 57"/>
            <p:cNvCxnSpPr>
              <a:cxnSpLocks noChangeShapeType="1"/>
            </p:cNvCxnSpPr>
            <p:nvPr/>
          </p:nvCxnSpPr>
          <p:spPr bwMode="auto">
            <a:xfrm>
              <a:off x="3688" y="3398"/>
              <a:ext cx="575" cy="26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7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467" y="3398"/>
              <a:ext cx="644" cy="26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8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365" y="3111"/>
              <a:ext cx="0" cy="45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39" name="文本框 38"/>
          <p:cNvSpPr txBox="1"/>
          <p:nvPr/>
        </p:nvSpPr>
        <p:spPr>
          <a:xfrm>
            <a:off x="806683" y="2160021"/>
            <a:ext cx="5404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有向图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G=(V,E)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，其中源点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，汇点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  <a:p>
            <a:r>
              <a:rPr lang="zh-CN" altLang="en-US" sz="2400" dirty="0" smtClean="0"/>
              <a:t>每条边有一个流量限制</a:t>
            </a:r>
            <a:r>
              <a:rPr lang="en-US" altLang="zh-CN" sz="2400" dirty="0" smtClean="0"/>
              <a:t>c</a:t>
            </a:r>
          </a:p>
          <a:p>
            <a:endParaRPr lang="en-US" sz="2400" dirty="0"/>
          </a:p>
          <a:p>
            <a:r>
              <a:rPr lang="zh-CN" altLang="en-US" sz="2400" dirty="0" smtClean="0"/>
              <a:t>问从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/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 smtClean="0"/>
              <a:t>的最大流量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90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相关术语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6683" y="1679234"/>
            <a:ext cx="10149642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流网络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=(V,E),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s,t,c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点集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边集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源点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汇点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的容量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流：</a:t>
            </a:r>
            <a:r>
              <a:rPr lang="zh-CN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流，即最大流问题的一个可行解。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代表点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的流量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流量：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|f|=f(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 |f| : 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割：（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T=V-S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。即将点集划分为分别包含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的两个集合。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割（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的容量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</a:t>
            </a:r>
            <a:r>
              <a:rPr lang="de-DE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de-DE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</a:t>
            </a:r>
            <a:r>
              <a:rPr lang="de-DE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de-DE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T</a:t>
            </a:r>
            <a:r>
              <a:rPr lang="de-D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c(u,v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剩余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容量：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= c(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- 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剩余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网络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(V,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E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 {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 |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)&gt;0 }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增广路径：从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的一条简单路径且每条边的剩余容量都大于零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增广路径的剩余容量：</a:t>
            </a:r>
            <a:r>
              <a:rPr lang="zh-CN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为增广路径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de-D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min { c</a:t>
            </a:r>
            <a:r>
              <a:rPr lang="de-DE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(u,v) : (u,v)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de-DE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的剩余容量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de-DE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中能沿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传输的最大量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708409" y="-26300"/>
            <a:ext cx="3173775" cy="1705534"/>
            <a:chOff x="3514" y="2882"/>
            <a:chExt cx="1771" cy="887"/>
          </a:xfrm>
        </p:grpSpPr>
        <p:sp>
          <p:nvSpPr>
            <p:cNvPr id="5" name="TextBox 68"/>
            <p:cNvSpPr txBox="1">
              <a:spLocks noChangeArrowheads="1"/>
            </p:cNvSpPr>
            <p:nvPr/>
          </p:nvSpPr>
          <p:spPr bwMode="auto">
            <a:xfrm>
              <a:off x="3651" y="3475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 </a:t>
              </a:r>
              <a:endParaRPr kumimoji="0" lang="zh-CN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6" name="TextBox 70"/>
            <p:cNvSpPr txBox="1">
              <a:spLocks noChangeArrowheads="1"/>
            </p:cNvSpPr>
            <p:nvPr/>
          </p:nvSpPr>
          <p:spPr bwMode="auto">
            <a:xfrm>
              <a:off x="4217" y="3179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72"/>
            <p:cNvSpPr txBox="1">
              <a:spLocks noChangeArrowheads="1"/>
            </p:cNvSpPr>
            <p:nvPr/>
          </p:nvSpPr>
          <p:spPr bwMode="auto">
            <a:xfrm>
              <a:off x="4619" y="2907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  <a:endParaRPr kumimoji="0" lang="zh-CN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8" name="TextBox 73"/>
            <p:cNvSpPr txBox="1">
              <a:spLocks noChangeArrowheads="1"/>
            </p:cNvSpPr>
            <p:nvPr/>
          </p:nvSpPr>
          <p:spPr bwMode="auto">
            <a:xfrm>
              <a:off x="4696" y="345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514" y="3224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s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263" y="2907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a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263" y="3565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5081" y="3224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t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13" name="TextBox 67"/>
            <p:cNvSpPr txBox="1">
              <a:spLocks noChangeArrowheads="1"/>
            </p:cNvSpPr>
            <p:nvPr/>
          </p:nvSpPr>
          <p:spPr bwMode="auto">
            <a:xfrm>
              <a:off x="3709" y="2882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14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688" y="3009"/>
              <a:ext cx="575" cy="24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57"/>
            <p:cNvCxnSpPr>
              <a:cxnSpLocks noChangeShapeType="1"/>
            </p:cNvCxnSpPr>
            <p:nvPr/>
          </p:nvCxnSpPr>
          <p:spPr bwMode="auto">
            <a:xfrm>
              <a:off x="4467" y="3009"/>
              <a:ext cx="644" cy="24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57"/>
            <p:cNvCxnSpPr>
              <a:cxnSpLocks noChangeShapeType="1"/>
            </p:cNvCxnSpPr>
            <p:nvPr/>
          </p:nvCxnSpPr>
          <p:spPr bwMode="auto">
            <a:xfrm>
              <a:off x="3688" y="3398"/>
              <a:ext cx="575" cy="26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467" y="3398"/>
              <a:ext cx="644" cy="26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365" y="3111"/>
              <a:ext cx="0" cy="45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61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流的一些显而易见不说也行的性质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6683" y="2049937"/>
            <a:ext cx="710925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流：</a:t>
            </a:r>
            <a:r>
              <a:rPr lang="zh-CN" alt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de-D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为流，即最大流问题的一个可行解。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AutoNum type="arabicParenBoth"/>
            </a:pPr>
            <a:r>
              <a:rPr lang="zh-CN" altLang="de-DE" dirty="0" smtClean="0"/>
              <a:t>容量</a:t>
            </a:r>
            <a:r>
              <a:rPr lang="zh-CN" altLang="de-DE" dirty="0"/>
              <a:t>限制</a:t>
            </a:r>
            <a:r>
              <a:rPr lang="de-DE" altLang="zh-CN" dirty="0"/>
              <a:t>, f(u,v) </a:t>
            </a:r>
            <a:r>
              <a:rPr lang="en-US" altLang="zh-CN" dirty="0">
                <a:sym typeface="Symbol" pitchFamily="18" charset="2"/>
              </a:rPr>
              <a:t> </a:t>
            </a:r>
            <a:r>
              <a:rPr lang="de-DE" altLang="zh-CN" dirty="0"/>
              <a:t>c(u,v</a:t>
            </a:r>
            <a:r>
              <a:rPr lang="de-DE" altLang="zh-CN" dirty="0" smtClean="0"/>
              <a:t>)</a:t>
            </a:r>
          </a:p>
          <a:p>
            <a:pPr>
              <a:lnSpc>
                <a:spcPct val="130000"/>
              </a:lnSpc>
            </a:pPr>
            <a:endParaRPr lang="de-DE" altLang="zh-CN" dirty="0"/>
          </a:p>
          <a:p>
            <a:pPr>
              <a:lnSpc>
                <a:spcPct val="130000"/>
              </a:lnSpc>
            </a:pPr>
            <a:r>
              <a:rPr lang="de-DE" altLang="zh-CN" dirty="0" smtClean="0"/>
              <a:t>(</a:t>
            </a:r>
            <a:r>
              <a:rPr lang="de-DE" altLang="zh-CN" dirty="0"/>
              <a:t>2) </a:t>
            </a:r>
            <a:r>
              <a:rPr lang="zh-CN" altLang="de-DE" dirty="0"/>
              <a:t>反对称性</a:t>
            </a:r>
            <a:r>
              <a:rPr lang="de-DE" altLang="zh-CN" dirty="0"/>
              <a:t>, f(u,v) = -f(v,u) </a:t>
            </a:r>
          </a:p>
          <a:p>
            <a:pPr>
              <a:lnSpc>
                <a:spcPct val="130000"/>
              </a:lnSpc>
            </a:pPr>
            <a:endParaRPr lang="de-DE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/>
              <a:t>(</a:t>
            </a:r>
            <a:r>
              <a:rPr lang="en-US" altLang="zh-CN" dirty="0"/>
              <a:t>3) </a:t>
            </a:r>
            <a:r>
              <a:rPr lang="zh-CN" altLang="de-DE" dirty="0"/>
              <a:t>流守恒性</a:t>
            </a:r>
            <a:r>
              <a:rPr lang="de-DE" altLang="zh-CN" dirty="0"/>
              <a:t>, </a:t>
            </a:r>
            <a:r>
              <a:rPr lang="de-DE" altLang="zh-CN" dirty="0">
                <a:sym typeface="Symbol" pitchFamily="18" charset="2"/>
              </a:rPr>
              <a:t>u</a:t>
            </a:r>
            <a:r>
              <a:rPr lang="en-US" altLang="zh-CN" dirty="0"/>
              <a:t>V\{</a:t>
            </a:r>
            <a:r>
              <a:rPr lang="en-US" altLang="zh-CN" dirty="0" err="1"/>
              <a:t>s,t</a:t>
            </a:r>
            <a:r>
              <a:rPr lang="en-US" altLang="zh-CN" dirty="0"/>
              <a:t>},</a:t>
            </a:r>
            <a:r>
              <a:rPr lang="zh-CN" altLang="en-US" dirty="0"/>
              <a:t>  </a:t>
            </a:r>
            <a:r>
              <a:rPr lang="de-DE" altLang="zh-CN" dirty="0">
                <a:sym typeface="Symbol" pitchFamily="18" charset="2"/>
              </a:rPr>
              <a:t></a:t>
            </a:r>
            <a:r>
              <a:rPr lang="de-DE" altLang="zh-CN" baseline="-25000" dirty="0"/>
              <a:t>v</a:t>
            </a:r>
            <a:r>
              <a:rPr lang="de-DE" altLang="zh-CN" baseline="-25000" dirty="0">
                <a:sym typeface="Symbol" pitchFamily="18" charset="2"/>
              </a:rPr>
              <a:t></a:t>
            </a:r>
            <a:r>
              <a:rPr lang="de-DE" altLang="zh-CN" baseline="-25000" dirty="0"/>
              <a:t>V</a:t>
            </a:r>
            <a:r>
              <a:rPr lang="de-DE" altLang="zh-CN" dirty="0"/>
              <a:t> f(u,v) = 0 = f(u,V) </a:t>
            </a:r>
            <a:endParaRPr lang="zh-CN" alt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最大流最小割定理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6683" y="2158314"/>
            <a:ext cx="7933038" cy="250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下列条件等价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的一个最大流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(2)  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不包含增广路径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(3)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(S,T)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|f| = c(S,T).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0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虽然我们并不关心怎么证但还是证一下吧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6681" y="2372497"/>
            <a:ext cx="928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(1)-&gt;(2).   &lt;s&gt;</a:t>
            </a:r>
            <a:r>
              <a:rPr lang="zh-CN" altLang="en-US" dirty="0" smtClean="0"/>
              <a:t>显然</a:t>
            </a:r>
            <a:r>
              <a:rPr lang="en-US" altLang="zh-CN" dirty="0" smtClean="0"/>
              <a:t>&lt;/s&gt;.     </a:t>
            </a:r>
            <a:r>
              <a:rPr lang="zh-CN" altLang="en-US" dirty="0" smtClean="0"/>
              <a:t>反证法，若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增广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路径则增广后肯定比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流量更大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6681" y="1740264"/>
            <a:ext cx="996840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下列条件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 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的一个最大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 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不包含增广路径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(S,T)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|f| = c(S,T).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06680" y="3215062"/>
            <a:ext cx="9861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(2)-&gt;(3).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 smtClean="0"/>
              <a:t>不包含增广路径，显然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 smtClean="0"/>
              <a:t>不是连通图。令</a:t>
            </a:r>
            <a:r>
              <a:rPr lang="en-US" altLang="zh-CN" dirty="0" smtClean="0"/>
              <a:t>S={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 smtClean="0"/>
              <a:t>中与</a:t>
            </a:r>
            <a:r>
              <a:rPr lang="en-US" altLang="zh-CN" dirty="0" smtClean="0"/>
              <a:t>s</a:t>
            </a:r>
            <a:r>
              <a:rPr lang="zh-CN" altLang="en-US" dirty="0"/>
              <a:t>连通</a:t>
            </a:r>
            <a:r>
              <a:rPr lang="zh-CN" altLang="en-US" dirty="0" smtClean="0"/>
              <a:t>的点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T=V-S</a:t>
            </a:r>
            <a:r>
              <a:rPr lang="zh-CN" altLang="en-US" dirty="0" smtClean="0"/>
              <a:t>，则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|f| = c(S,T).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07309" y="4057627"/>
            <a:ext cx="986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(3)-&gt;(1</a:t>
            </a:r>
            <a:r>
              <a:rPr lang="en-US" altLang="zh-CN" dirty="0"/>
              <a:t> ).   &lt;s&gt;</a:t>
            </a:r>
            <a:r>
              <a:rPr lang="zh-CN" altLang="en-US" dirty="0"/>
              <a:t>显然</a:t>
            </a:r>
            <a:r>
              <a:rPr lang="en-US" altLang="zh-CN" dirty="0"/>
              <a:t>&lt;/s</a:t>
            </a:r>
            <a:r>
              <a:rPr lang="en-US" altLang="zh-CN" dirty="0" smtClean="0"/>
              <a:t>&gt;  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|&lt;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c(S,T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zh-CN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5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求解最大流之</a:t>
            </a:r>
            <a:r>
              <a:rPr lang="en-US" dirty="0" smtClean="0"/>
              <a:t>F</a:t>
            </a:r>
            <a:r>
              <a:rPr lang="en-US" altLang="zh-CN" dirty="0" smtClean="0"/>
              <a:t>ord</a:t>
            </a:r>
            <a:r>
              <a:rPr lang="en-US" dirty="0" smtClean="0"/>
              <a:t>-Fulkerson</a:t>
            </a:r>
            <a:r>
              <a:rPr lang="zh-CN" altLang="en-US" dirty="0"/>
              <a:t>方法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6683" y="1865271"/>
            <a:ext cx="865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由最大流最小割定理可知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的一个最大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流”与“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不包含增广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路径”等价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06683" y="2949146"/>
            <a:ext cx="6409038" cy="164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从零流开始 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当剩余网络中有增广路径时</a:t>
            </a:r>
            <a:r>
              <a:rPr lang="en-US" altLang="zh-CN" dirty="0"/>
              <a:t>, 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dirty="0"/>
              <a:t>3.     </a:t>
            </a:r>
            <a:r>
              <a:rPr lang="zh-CN" altLang="en-US" dirty="0"/>
              <a:t>找一条增广路径</a:t>
            </a:r>
            <a:r>
              <a:rPr lang="en-US" altLang="zh-CN" dirty="0"/>
              <a:t>, </a:t>
            </a:r>
            <a:r>
              <a:rPr lang="zh-CN" altLang="en-US" dirty="0"/>
              <a:t>增大流</a:t>
            </a:r>
            <a:r>
              <a:rPr lang="en-US" altLang="zh-CN" dirty="0"/>
              <a:t>, 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dirty="0"/>
              <a:t>4. </a:t>
            </a:r>
            <a:r>
              <a:rPr lang="zh-CN" altLang="en-US" dirty="0"/>
              <a:t>输出流量 </a:t>
            </a:r>
          </a:p>
        </p:txBody>
      </p:sp>
    </p:spTree>
    <p:extLst>
      <p:ext uri="{BB962C8B-B14F-4D97-AF65-F5344CB8AC3E}">
        <p14:creationId xmlns:p14="http://schemas.microsoft.com/office/powerpoint/2010/main" val="279138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zh-CN" altLang="en-US" dirty="0" smtClean="0"/>
              <a:t>耿直暴力是不行滴</a:t>
            </a:r>
            <a:endParaRPr lang="en-US" dirty="0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546874" y="2708813"/>
            <a:ext cx="4772541" cy="2405749"/>
            <a:chOff x="3514" y="2882"/>
            <a:chExt cx="1771" cy="887"/>
          </a:xfrm>
        </p:grpSpPr>
        <p:sp>
          <p:nvSpPr>
            <p:cNvPr id="4" name="TextBox 68"/>
            <p:cNvSpPr txBox="1">
              <a:spLocks noChangeArrowheads="1"/>
            </p:cNvSpPr>
            <p:nvPr/>
          </p:nvSpPr>
          <p:spPr bwMode="auto">
            <a:xfrm>
              <a:off x="3651" y="3475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 </a:t>
              </a:r>
              <a:endParaRPr kumimoji="0" lang="zh-CN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5" name="TextBox 70"/>
            <p:cNvSpPr txBox="1">
              <a:spLocks noChangeArrowheads="1"/>
            </p:cNvSpPr>
            <p:nvPr/>
          </p:nvSpPr>
          <p:spPr bwMode="auto">
            <a:xfrm>
              <a:off x="4217" y="3179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72"/>
            <p:cNvSpPr txBox="1">
              <a:spLocks noChangeArrowheads="1"/>
            </p:cNvSpPr>
            <p:nvPr/>
          </p:nvSpPr>
          <p:spPr bwMode="auto">
            <a:xfrm>
              <a:off x="4619" y="2907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  <a:endParaRPr kumimoji="0" lang="zh-CN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7" name="TextBox 73"/>
            <p:cNvSpPr txBox="1">
              <a:spLocks noChangeArrowheads="1"/>
            </p:cNvSpPr>
            <p:nvPr/>
          </p:nvSpPr>
          <p:spPr bwMode="auto">
            <a:xfrm>
              <a:off x="4696" y="345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3514" y="3224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s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4263" y="2907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a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263" y="3565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5081" y="3224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t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12" name="TextBox 67"/>
            <p:cNvSpPr txBox="1">
              <a:spLocks noChangeArrowheads="1"/>
            </p:cNvSpPr>
            <p:nvPr/>
          </p:nvSpPr>
          <p:spPr bwMode="auto">
            <a:xfrm>
              <a:off x="3709" y="2882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13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688" y="3009"/>
              <a:ext cx="575" cy="24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4" name="Straight Arrow Connector 57"/>
            <p:cNvCxnSpPr>
              <a:cxnSpLocks noChangeShapeType="1"/>
            </p:cNvCxnSpPr>
            <p:nvPr/>
          </p:nvCxnSpPr>
          <p:spPr bwMode="auto">
            <a:xfrm>
              <a:off x="4467" y="3009"/>
              <a:ext cx="644" cy="24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5" name="Straight Arrow Connector 57"/>
            <p:cNvCxnSpPr>
              <a:cxnSpLocks noChangeShapeType="1"/>
            </p:cNvCxnSpPr>
            <p:nvPr/>
          </p:nvCxnSpPr>
          <p:spPr bwMode="auto">
            <a:xfrm>
              <a:off x="3688" y="3398"/>
              <a:ext cx="575" cy="26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467" y="3398"/>
              <a:ext cx="644" cy="26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365" y="3111"/>
              <a:ext cx="0" cy="45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8" name="文本框 17"/>
          <p:cNvSpPr txBox="1"/>
          <p:nvPr/>
        </p:nvSpPr>
        <p:spPr>
          <a:xfrm>
            <a:off x="806683" y="2082342"/>
            <a:ext cx="53051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s-&gt;b-&gt;a-&gt;t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a-&gt;b-&gt;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s-&gt;b-&gt;a-&gt;t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a-&gt;b-&gt;t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&gt;b-&gt;a-&gt;t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a-&gt;b-&gt;t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s-&gt;b-&gt;a-&gt;t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a-&gt;b-&gt;t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6683" y="453760"/>
            <a:ext cx="10364451" cy="1596177"/>
          </a:xfrm>
        </p:spPr>
        <p:txBody>
          <a:bodyPr/>
          <a:lstStyle/>
          <a:p>
            <a:pPr algn="l"/>
            <a:r>
              <a:rPr lang="en-US" dirty="0" err="1" smtClean="0"/>
              <a:t>Dinic</a:t>
            </a:r>
            <a:r>
              <a:rPr lang="zh-CN" altLang="en-US" dirty="0" smtClean="0"/>
              <a:t>算法（前面其实都不重要你会了这个就行）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6683" y="4217773"/>
            <a:ext cx="9811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在寻找增广路径时先跑一边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给各个点标号，即</a:t>
            </a:r>
            <a:r>
              <a:rPr lang="en-US" altLang="zh-CN" dirty="0" smtClean="0"/>
              <a:t>BFS</a:t>
            </a:r>
            <a:r>
              <a:rPr lang="zh-CN" altLang="en-US" dirty="0" smtClean="0"/>
              <a:t>树中的深度，或者说到源点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的最短距离。</a:t>
            </a:r>
            <a:endParaRPr lang="en-US" altLang="zh-CN" dirty="0" smtClean="0"/>
          </a:p>
          <a:p>
            <a:r>
              <a:rPr lang="zh-CN" altLang="en-US" dirty="0"/>
              <a:t>找到</a:t>
            </a:r>
            <a:r>
              <a:rPr lang="zh-CN" altLang="en-US" dirty="0" smtClean="0"/>
              <a:t>的增广路径要按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标号的严格递增</a:t>
            </a:r>
            <a:r>
              <a:rPr lang="zh-CN" altLang="en-US" dirty="0" smtClean="0"/>
              <a:t>序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找不到增广路时重新</a:t>
            </a:r>
            <a:r>
              <a:rPr lang="en-US" altLang="zh-CN" dirty="0" err="1" smtClean="0"/>
              <a:t>bfs</a:t>
            </a:r>
            <a:r>
              <a:rPr lang="zh-CN" altLang="en-US" dirty="0" smtClean="0"/>
              <a:t>进行标号</a:t>
            </a:r>
            <a:endParaRPr lang="en-US" altLang="zh-CN" dirty="0" smtClean="0"/>
          </a:p>
          <a:p>
            <a:r>
              <a:rPr lang="zh-CN" altLang="en-US" dirty="0" smtClean="0"/>
              <a:t>直到剩余网络中</a:t>
            </a:r>
            <a:r>
              <a:rPr lang="en-US" altLang="zh-CN" dirty="0" smtClean="0"/>
              <a:t>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</a:t>
            </a:r>
            <a:r>
              <a:rPr lang="zh-CN" altLang="en-US" smtClean="0"/>
              <a:t>不连通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6683" y="2049937"/>
            <a:ext cx="6409038" cy="164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从零流开始 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当剩余网络中有增广路径时</a:t>
            </a:r>
            <a:r>
              <a:rPr lang="en-US" altLang="zh-CN" dirty="0"/>
              <a:t>, 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dirty="0"/>
              <a:t>3.     </a:t>
            </a:r>
            <a:r>
              <a:rPr lang="zh-CN" altLang="en-US" dirty="0"/>
              <a:t>找一条增广路径</a:t>
            </a:r>
            <a:r>
              <a:rPr lang="en-US" altLang="zh-CN" dirty="0"/>
              <a:t>, </a:t>
            </a:r>
            <a:r>
              <a:rPr lang="zh-CN" altLang="en-US" dirty="0"/>
              <a:t>增大流</a:t>
            </a:r>
            <a:r>
              <a:rPr lang="en-US" altLang="zh-CN" dirty="0"/>
              <a:t>, </a:t>
            </a:r>
          </a:p>
          <a:p>
            <a:pPr>
              <a:lnSpc>
                <a:spcPct val="120000"/>
              </a:lnSpc>
              <a:spcBef>
                <a:spcPct val="20000"/>
              </a:spcBef>
              <a:spcAft>
                <a:spcPct val="10000"/>
              </a:spcAft>
            </a:pPr>
            <a:r>
              <a:rPr lang="en-US" altLang="zh-CN" dirty="0"/>
              <a:t>4. </a:t>
            </a:r>
            <a:r>
              <a:rPr lang="zh-CN" altLang="en-US" dirty="0"/>
              <a:t>输出流量 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925814" y="1668730"/>
            <a:ext cx="4772541" cy="2405749"/>
            <a:chOff x="3514" y="2882"/>
            <a:chExt cx="1771" cy="887"/>
          </a:xfrm>
        </p:grpSpPr>
        <p:sp>
          <p:nvSpPr>
            <p:cNvPr id="6" name="TextBox 68"/>
            <p:cNvSpPr txBox="1">
              <a:spLocks noChangeArrowheads="1"/>
            </p:cNvSpPr>
            <p:nvPr/>
          </p:nvSpPr>
          <p:spPr bwMode="auto">
            <a:xfrm>
              <a:off x="3651" y="3475"/>
              <a:ext cx="5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 </a:t>
              </a:r>
              <a:endParaRPr kumimoji="0" lang="zh-CN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7" name="TextBox 70"/>
            <p:cNvSpPr txBox="1">
              <a:spLocks noChangeArrowheads="1"/>
            </p:cNvSpPr>
            <p:nvPr/>
          </p:nvSpPr>
          <p:spPr bwMode="auto">
            <a:xfrm>
              <a:off x="4217" y="3179"/>
              <a:ext cx="4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TextBox 72"/>
            <p:cNvSpPr txBox="1">
              <a:spLocks noChangeArrowheads="1"/>
            </p:cNvSpPr>
            <p:nvPr/>
          </p:nvSpPr>
          <p:spPr bwMode="auto">
            <a:xfrm>
              <a:off x="4619" y="2907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  <a:endParaRPr kumimoji="0" lang="zh-CN" altLang="en-US" sz="2000" b="0">
                <a:solidFill>
                  <a:schemeClr val="tx1"/>
                </a:solidFill>
              </a:endParaRPr>
            </a:p>
          </p:txBody>
        </p:sp>
        <p:sp>
          <p:nvSpPr>
            <p:cNvPr id="9" name="TextBox 73"/>
            <p:cNvSpPr txBox="1">
              <a:spLocks noChangeArrowheads="1"/>
            </p:cNvSpPr>
            <p:nvPr/>
          </p:nvSpPr>
          <p:spPr bwMode="auto">
            <a:xfrm>
              <a:off x="4696" y="345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514" y="3224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s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263" y="2907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a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263" y="3565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5081" y="3224"/>
              <a:ext cx="204" cy="20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i="1">
                  <a:solidFill>
                    <a:schemeClr val="tx1"/>
                  </a:solidFill>
                </a:rPr>
                <a:t>t</a:t>
              </a:r>
              <a:endParaRPr kumimoji="0" lang="zh-CN" altLang="en-US" sz="2400" i="1">
                <a:solidFill>
                  <a:schemeClr val="tx1"/>
                </a:solidFill>
              </a:endParaRPr>
            </a:p>
          </p:txBody>
        </p:sp>
        <p:sp>
          <p:nvSpPr>
            <p:cNvPr id="14" name="TextBox 67"/>
            <p:cNvSpPr txBox="1">
              <a:spLocks noChangeArrowheads="1"/>
            </p:cNvSpPr>
            <p:nvPr/>
          </p:nvSpPr>
          <p:spPr bwMode="auto">
            <a:xfrm>
              <a:off x="3709" y="2882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b="0">
                  <a:solidFill>
                    <a:schemeClr val="tx1"/>
                  </a:solidFill>
                </a:rPr>
                <a:t>100</a:t>
              </a:r>
            </a:p>
          </p:txBody>
        </p:sp>
        <p:cxnSp>
          <p:nvCxnSpPr>
            <p:cNvPr id="15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688" y="3009"/>
              <a:ext cx="575" cy="24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6" name="Straight Arrow Connector 57"/>
            <p:cNvCxnSpPr>
              <a:cxnSpLocks noChangeShapeType="1"/>
            </p:cNvCxnSpPr>
            <p:nvPr/>
          </p:nvCxnSpPr>
          <p:spPr bwMode="auto">
            <a:xfrm>
              <a:off x="4467" y="3009"/>
              <a:ext cx="644" cy="24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7" name="Straight Arrow Connector 57"/>
            <p:cNvCxnSpPr>
              <a:cxnSpLocks noChangeShapeType="1"/>
            </p:cNvCxnSpPr>
            <p:nvPr/>
          </p:nvCxnSpPr>
          <p:spPr bwMode="auto">
            <a:xfrm>
              <a:off x="3688" y="3398"/>
              <a:ext cx="575" cy="26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467" y="3398"/>
              <a:ext cx="644" cy="26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9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4365" y="3111"/>
              <a:ext cx="0" cy="45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238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192</TotalTime>
  <Words>1380</Words>
  <Application>Microsoft Office PowerPoint</Application>
  <PresentationFormat>宽屏</PresentationFormat>
  <Paragraphs>198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宋体</vt:lpstr>
      <vt:lpstr>Arial</vt:lpstr>
      <vt:lpstr>Symbol</vt:lpstr>
      <vt:lpstr>Times New Roman</vt:lpstr>
      <vt:lpstr>Tw Cen MT</vt:lpstr>
      <vt:lpstr>水滴</vt:lpstr>
      <vt:lpstr>网络流&amp;&amp;二分图</vt:lpstr>
      <vt:lpstr>最大流问题</vt:lpstr>
      <vt:lpstr>相关术语</vt:lpstr>
      <vt:lpstr>流的一些显而易见不说也行的性质</vt:lpstr>
      <vt:lpstr>最大流最小割定理</vt:lpstr>
      <vt:lpstr>虽然我们并不关心怎么证但还是证一下吧</vt:lpstr>
      <vt:lpstr>求解最大流之Ford-Fulkerson方法</vt:lpstr>
      <vt:lpstr>耿直暴力是不行滴</vt:lpstr>
      <vt:lpstr>Dinic算法（前面其实都不重要你会了这个就行）</vt:lpstr>
      <vt:lpstr>奇奇怪怪的网络流</vt:lpstr>
      <vt:lpstr>最小费用最大流</vt:lpstr>
      <vt:lpstr>二分图</vt:lpstr>
      <vt:lpstr>相关术语</vt:lpstr>
      <vt:lpstr>二分图最大匹配之最大流解法</vt:lpstr>
      <vt:lpstr>二分图最大匹配之匈牙利算法（一般用这个）</vt:lpstr>
      <vt:lpstr>二分图其他性质</vt:lpstr>
      <vt:lpstr>喜闻乐见的练习赛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网络流&amp;&amp;二分图</dc:title>
  <dc:creator>李 天翔</dc:creator>
  <cp:lastModifiedBy>李 天翔</cp:lastModifiedBy>
  <cp:revision>21</cp:revision>
  <dcterms:created xsi:type="dcterms:W3CDTF">2018-08-05T14:20:56Z</dcterms:created>
  <dcterms:modified xsi:type="dcterms:W3CDTF">2018-08-06T00:33:25Z</dcterms:modified>
</cp:coreProperties>
</file>