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58"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629"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A733A3E4-C8F1-42C4-92EE-1D1DEEBA8E3F}" type="datetimeFigureOut">
              <a:rPr lang="zh-CN" altLang="en-US" smtClean="0"/>
              <a:t>2016/4/9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2450E8E-A747-43D8-894D-60808606F85B}" type="slidenum">
              <a:rPr lang="zh-CN" altLang="en-US" smtClean="0"/>
              <a:t>‹#›</a:t>
            </a:fld>
            <a:endParaRPr lang="zh-CN" altLang="en-US"/>
          </a:p>
        </p:txBody>
      </p:sp>
    </p:spTree>
    <p:extLst>
      <p:ext uri="{BB962C8B-B14F-4D97-AF65-F5344CB8AC3E}">
        <p14:creationId xmlns:p14="http://schemas.microsoft.com/office/powerpoint/2010/main" val="11700370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733A3E4-C8F1-42C4-92EE-1D1DEEBA8E3F}" type="datetimeFigureOut">
              <a:rPr lang="zh-CN" altLang="en-US" smtClean="0"/>
              <a:t>2016/4/9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2450E8E-A747-43D8-894D-60808606F85B}" type="slidenum">
              <a:rPr lang="zh-CN" altLang="en-US" smtClean="0"/>
              <a:t>‹#›</a:t>
            </a:fld>
            <a:endParaRPr lang="zh-CN" altLang="en-US"/>
          </a:p>
        </p:txBody>
      </p:sp>
    </p:spTree>
    <p:extLst>
      <p:ext uri="{BB962C8B-B14F-4D97-AF65-F5344CB8AC3E}">
        <p14:creationId xmlns:p14="http://schemas.microsoft.com/office/powerpoint/2010/main" val="22486110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733A3E4-C8F1-42C4-92EE-1D1DEEBA8E3F}" type="datetimeFigureOut">
              <a:rPr lang="zh-CN" altLang="en-US" smtClean="0"/>
              <a:t>2016/4/9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2450E8E-A747-43D8-894D-60808606F85B}" type="slidenum">
              <a:rPr lang="zh-CN" altLang="en-US" smtClean="0"/>
              <a:t>‹#›</a:t>
            </a:fld>
            <a:endParaRPr lang="zh-CN" altLang="en-US"/>
          </a:p>
        </p:txBody>
      </p:sp>
    </p:spTree>
    <p:extLst>
      <p:ext uri="{BB962C8B-B14F-4D97-AF65-F5344CB8AC3E}">
        <p14:creationId xmlns:p14="http://schemas.microsoft.com/office/powerpoint/2010/main" val="11380133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733A3E4-C8F1-42C4-92EE-1D1DEEBA8E3F}" type="datetimeFigureOut">
              <a:rPr lang="zh-CN" altLang="en-US" smtClean="0"/>
              <a:t>2016/4/9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2450E8E-A747-43D8-894D-60808606F85B}" type="slidenum">
              <a:rPr lang="zh-CN" altLang="en-US" smtClean="0"/>
              <a:t>‹#›</a:t>
            </a:fld>
            <a:endParaRPr lang="zh-CN" altLang="en-US"/>
          </a:p>
        </p:txBody>
      </p:sp>
    </p:spTree>
    <p:extLst>
      <p:ext uri="{BB962C8B-B14F-4D97-AF65-F5344CB8AC3E}">
        <p14:creationId xmlns:p14="http://schemas.microsoft.com/office/powerpoint/2010/main" val="3207658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A733A3E4-C8F1-42C4-92EE-1D1DEEBA8E3F}" type="datetimeFigureOut">
              <a:rPr lang="zh-CN" altLang="en-US" smtClean="0"/>
              <a:t>2016/4/9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2450E8E-A747-43D8-894D-60808606F85B}" type="slidenum">
              <a:rPr lang="zh-CN" altLang="en-US" smtClean="0"/>
              <a:t>‹#›</a:t>
            </a:fld>
            <a:endParaRPr lang="zh-CN" altLang="en-US"/>
          </a:p>
        </p:txBody>
      </p:sp>
    </p:spTree>
    <p:extLst>
      <p:ext uri="{BB962C8B-B14F-4D97-AF65-F5344CB8AC3E}">
        <p14:creationId xmlns:p14="http://schemas.microsoft.com/office/powerpoint/2010/main" val="16771060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A733A3E4-C8F1-42C4-92EE-1D1DEEBA8E3F}" type="datetimeFigureOut">
              <a:rPr lang="zh-CN" altLang="en-US" smtClean="0"/>
              <a:t>2016/4/9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2450E8E-A747-43D8-894D-60808606F85B}" type="slidenum">
              <a:rPr lang="zh-CN" altLang="en-US" smtClean="0"/>
              <a:t>‹#›</a:t>
            </a:fld>
            <a:endParaRPr lang="zh-CN" altLang="en-US"/>
          </a:p>
        </p:txBody>
      </p:sp>
    </p:spTree>
    <p:extLst>
      <p:ext uri="{BB962C8B-B14F-4D97-AF65-F5344CB8AC3E}">
        <p14:creationId xmlns:p14="http://schemas.microsoft.com/office/powerpoint/2010/main" val="5860626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A733A3E4-C8F1-42C4-92EE-1D1DEEBA8E3F}" type="datetimeFigureOut">
              <a:rPr lang="zh-CN" altLang="en-US" smtClean="0"/>
              <a:t>2016/4/9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2450E8E-A747-43D8-894D-60808606F85B}" type="slidenum">
              <a:rPr lang="zh-CN" altLang="en-US" smtClean="0"/>
              <a:t>‹#›</a:t>
            </a:fld>
            <a:endParaRPr lang="zh-CN" altLang="en-US"/>
          </a:p>
        </p:txBody>
      </p:sp>
    </p:spTree>
    <p:extLst>
      <p:ext uri="{BB962C8B-B14F-4D97-AF65-F5344CB8AC3E}">
        <p14:creationId xmlns:p14="http://schemas.microsoft.com/office/powerpoint/2010/main" val="10803685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A733A3E4-C8F1-42C4-92EE-1D1DEEBA8E3F}" type="datetimeFigureOut">
              <a:rPr lang="zh-CN" altLang="en-US" smtClean="0"/>
              <a:t>2016/4/9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2450E8E-A747-43D8-894D-60808606F85B}" type="slidenum">
              <a:rPr lang="zh-CN" altLang="en-US" smtClean="0"/>
              <a:t>‹#›</a:t>
            </a:fld>
            <a:endParaRPr lang="zh-CN" altLang="en-US"/>
          </a:p>
        </p:txBody>
      </p:sp>
    </p:spTree>
    <p:extLst>
      <p:ext uri="{BB962C8B-B14F-4D97-AF65-F5344CB8AC3E}">
        <p14:creationId xmlns:p14="http://schemas.microsoft.com/office/powerpoint/2010/main" val="14622135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733A3E4-C8F1-42C4-92EE-1D1DEEBA8E3F}" type="datetimeFigureOut">
              <a:rPr lang="zh-CN" altLang="en-US" smtClean="0"/>
              <a:t>2016/4/9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2450E8E-A747-43D8-894D-60808606F85B}" type="slidenum">
              <a:rPr lang="zh-CN" altLang="en-US" smtClean="0"/>
              <a:t>‹#›</a:t>
            </a:fld>
            <a:endParaRPr lang="zh-CN" altLang="en-US"/>
          </a:p>
        </p:txBody>
      </p:sp>
    </p:spTree>
    <p:extLst>
      <p:ext uri="{BB962C8B-B14F-4D97-AF65-F5344CB8AC3E}">
        <p14:creationId xmlns:p14="http://schemas.microsoft.com/office/powerpoint/2010/main" val="226355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A733A3E4-C8F1-42C4-92EE-1D1DEEBA8E3F}" type="datetimeFigureOut">
              <a:rPr lang="zh-CN" altLang="en-US" smtClean="0"/>
              <a:t>2016/4/9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2450E8E-A747-43D8-894D-60808606F85B}" type="slidenum">
              <a:rPr lang="zh-CN" altLang="en-US" smtClean="0"/>
              <a:t>‹#›</a:t>
            </a:fld>
            <a:endParaRPr lang="zh-CN" altLang="en-US"/>
          </a:p>
        </p:txBody>
      </p:sp>
    </p:spTree>
    <p:extLst>
      <p:ext uri="{BB962C8B-B14F-4D97-AF65-F5344CB8AC3E}">
        <p14:creationId xmlns:p14="http://schemas.microsoft.com/office/powerpoint/2010/main" val="41392006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A733A3E4-C8F1-42C4-92EE-1D1DEEBA8E3F}" type="datetimeFigureOut">
              <a:rPr lang="zh-CN" altLang="en-US" smtClean="0"/>
              <a:t>2016/4/9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2450E8E-A747-43D8-894D-60808606F85B}" type="slidenum">
              <a:rPr lang="zh-CN" altLang="en-US" smtClean="0"/>
              <a:t>‹#›</a:t>
            </a:fld>
            <a:endParaRPr lang="zh-CN" altLang="en-US"/>
          </a:p>
        </p:txBody>
      </p:sp>
    </p:spTree>
    <p:extLst>
      <p:ext uri="{BB962C8B-B14F-4D97-AF65-F5344CB8AC3E}">
        <p14:creationId xmlns:p14="http://schemas.microsoft.com/office/powerpoint/2010/main" val="35662134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733A3E4-C8F1-42C4-92EE-1D1DEEBA8E3F}" type="datetimeFigureOut">
              <a:rPr lang="zh-CN" altLang="en-US" smtClean="0"/>
              <a:t>2016/4/9</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450E8E-A747-43D8-894D-60808606F85B}" type="slidenum">
              <a:rPr lang="zh-CN" altLang="en-US" smtClean="0"/>
              <a:t>‹#›</a:t>
            </a:fld>
            <a:endParaRPr lang="zh-CN" altLang="en-US"/>
          </a:p>
        </p:txBody>
      </p:sp>
    </p:spTree>
    <p:extLst>
      <p:ext uri="{BB962C8B-B14F-4D97-AF65-F5344CB8AC3E}">
        <p14:creationId xmlns:p14="http://schemas.microsoft.com/office/powerpoint/2010/main" val="20940438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最大权闭合图</a:t>
            </a:r>
            <a:endParaRPr lang="zh-CN" altLang="en-US" dirty="0"/>
          </a:p>
        </p:txBody>
      </p:sp>
      <p:sp>
        <p:nvSpPr>
          <p:cNvPr id="3" name="副标题 2"/>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35966904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HDU 3879 </a:t>
            </a:r>
            <a:r>
              <a:rPr lang="en-US" altLang="zh-CN" b="1" dirty="0"/>
              <a:t>Base Station</a:t>
            </a:r>
            <a:endParaRPr lang="zh-CN" altLang="en-US" dirty="0"/>
          </a:p>
        </p:txBody>
      </p:sp>
      <p:sp>
        <p:nvSpPr>
          <p:cNvPr id="3" name="内容占位符 2"/>
          <p:cNvSpPr>
            <a:spLocks noGrp="1"/>
          </p:cNvSpPr>
          <p:nvPr>
            <p:ph idx="1"/>
          </p:nvPr>
        </p:nvSpPr>
        <p:spPr/>
        <p:txBody>
          <a:bodyPr/>
          <a:lstStyle/>
          <a:p>
            <a:r>
              <a:rPr lang="zh-CN" altLang="en-US" dirty="0" smtClean="0"/>
              <a:t>标号：</a:t>
            </a:r>
            <a:endParaRPr lang="en-US" altLang="zh-CN" dirty="0" smtClean="0"/>
          </a:p>
          <a:p>
            <a:r>
              <a:rPr lang="zh-CN" altLang="en-US" dirty="0" smtClean="0"/>
              <a:t>源点</a:t>
            </a:r>
            <a:r>
              <a:rPr lang="en-US" altLang="zh-CN" dirty="0" smtClean="0"/>
              <a:t>0</a:t>
            </a:r>
            <a:r>
              <a:rPr lang="zh-CN" altLang="en-US" dirty="0" smtClean="0"/>
              <a:t>，第</a:t>
            </a:r>
            <a:r>
              <a:rPr lang="en-US" altLang="zh-CN" dirty="0" err="1" smtClean="0"/>
              <a:t>i</a:t>
            </a:r>
            <a:r>
              <a:rPr lang="zh-CN" altLang="en-US" dirty="0" smtClean="0"/>
              <a:t>个客户</a:t>
            </a:r>
            <a:r>
              <a:rPr lang="en-US" altLang="zh-CN" dirty="0" err="1" smtClean="0"/>
              <a:t>i</a:t>
            </a:r>
            <a:r>
              <a:rPr lang="zh-CN" altLang="en-US" dirty="0" smtClean="0"/>
              <a:t>，第</a:t>
            </a:r>
            <a:r>
              <a:rPr lang="en-US" altLang="zh-CN" dirty="0" err="1" smtClean="0"/>
              <a:t>i</a:t>
            </a:r>
            <a:r>
              <a:rPr lang="zh-CN" altLang="en-US" dirty="0" smtClean="0"/>
              <a:t>个基站</a:t>
            </a:r>
            <a:r>
              <a:rPr lang="en-US" altLang="zh-CN" dirty="0" err="1" smtClean="0"/>
              <a:t>m+i</a:t>
            </a:r>
            <a:r>
              <a:rPr lang="zh-CN" altLang="en-US" dirty="0"/>
              <a:t>，汇点</a:t>
            </a:r>
            <a:r>
              <a:rPr lang="en-US" altLang="zh-CN" dirty="0"/>
              <a:t>n+m+1</a:t>
            </a:r>
            <a:endParaRPr lang="en-US" altLang="zh-CN" dirty="0" smtClean="0"/>
          </a:p>
          <a:p>
            <a:endParaRPr lang="en-US" altLang="zh-CN" dirty="0"/>
          </a:p>
          <a:p>
            <a:r>
              <a:rPr lang="zh-CN" altLang="en-US" dirty="0" smtClean="0"/>
              <a:t>源点到客户</a:t>
            </a:r>
            <a:r>
              <a:rPr lang="en-US" altLang="zh-CN" dirty="0" err="1" smtClean="0"/>
              <a:t>i</a:t>
            </a:r>
            <a:r>
              <a:rPr lang="zh-CN" altLang="en-US" dirty="0" smtClean="0"/>
              <a:t>权值为</a:t>
            </a:r>
            <a:r>
              <a:rPr lang="en-US" altLang="zh-CN" dirty="0" smtClean="0"/>
              <a:t>Ci</a:t>
            </a:r>
            <a:r>
              <a:rPr lang="zh-CN" altLang="en-US" dirty="0" smtClean="0"/>
              <a:t>，客户</a:t>
            </a:r>
            <a:r>
              <a:rPr lang="en-US" altLang="zh-CN" dirty="0" err="1" smtClean="0"/>
              <a:t>i</a:t>
            </a:r>
            <a:r>
              <a:rPr lang="zh-CN" altLang="en-US" dirty="0" smtClean="0"/>
              <a:t>到基站</a:t>
            </a:r>
            <a:r>
              <a:rPr lang="en-US" altLang="zh-CN" dirty="0" smtClean="0"/>
              <a:t>Ai</a:t>
            </a:r>
            <a:r>
              <a:rPr lang="zh-CN" altLang="en-US" dirty="0" smtClean="0"/>
              <a:t>和</a:t>
            </a:r>
            <a:r>
              <a:rPr lang="en-US" altLang="zh-CN" dirty="0" smtClean="0"/>
              <a:t>Bi</a:t>
            </a:r>
            <a:r>
              <a:rPr lang="zh-CN" altLang="en-US" dirty="0" smtClean="0"/>
              <a:t>为</a:t>
            </a:r>
            <a:r>
              <a:rPr lang="en-US" altLang="zh-CN" dirty="0" smtClean="0"/>
              <a:t>INF</a:t>
            </a:r>
          </a:p>
          <a:p>
            <a:r>
              <a:rPr lang="zh-CN" altLang="en-US" dirty="0" smtClean="0"/>
              <a:t>基站</a:t>
            </a:r>
            <a:r>
              <a:rPr lang="en-US" altLang="zh-CN" dirty="0" err="1" smtClean="0"/>
              <a:t>i</a:t>
            </a:r>
            <a:r>
              <a:rPr lang="zh-CN" altLang="en-US" dirty="0" smtClean="0"/>
              <a:t>到汇点为</a:t>
            </a:r>
            <a:r>
              <a:rPr lang="en-US" altLang="zh-CN" dirty="0" smtClean="0"/>
              <a:t>Pi</a:t>
            </a:r>
          </a:p>
          <a:p>
            <a:endParaRPr lang="en-US" altLang="zh-CN" dirty="0"/>
          </a:p>
          <a:p>
            <a:r>
              <a:rPr lang="zh-CN" altLang="en-US" dirty="0" smtClean="0"/>
              <a:t>答案就是   ∑</a:t>
            </a:r>
            <a:r>
              <a:rPr lang="en-US" altLang="zh-CN" dirty="0" smtClean="0"/>
              <a:t>Ci - </a:t>
            </a:r>
            <a:r>
              <a:rPr lang="en-US" altLang="zh-CN" dirty="0" err="1" smtClean="0"/>
              <a:t>dinic</a:t>
            </a:r>
            <a:r>
              <a:rPr lang="en-US" altLang="zh-CN" dirty="0" smtClean="0"/>
              <a:t>()</a:t>
            </a:r>
            <a:endParaRPr lang="zh-CN" altLang="en-US" dirty="0"/>
          </a:p>
        </p:txBody>
      </p:sp>
    </p:spTree>
    <p:extLst>
      <p:ext uri="{BB962C8B-B14F-4D97-AF65-F5344CB8AC3E}">
        <p14:creationId xmlns:p14="http://schemas.microsoft.com/office/powerpoint/2010/main" val="24025656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POJ 2987 </a:t>
            </a:r>
            <a:r>
              <a:rPr lang="en-US" altLang="zh-CN" b="1" dirty="0"/>
              <a:t>Firing</a:t>
            </a:r>
            <a:endParaRPr lang="zh-CN" altLang="en-US" dirty="0"/>
          </a:p>
        </p:txBody>
      </p:sp>
      <p:sp>
        <p:nvSpPr>
          <p:cNvPr id="3" name="内容占位符 2"/>
          <p:cNvSpPr>
            <a:spLocks noGrp="1"/>
          </p:cNvSpPr>
          <p:nvPr>
            <p:ph idx="1"/>
          </p:nvPr>
        </p:nvSpPr>
        <p:spPr>
          <a:xfrm>
            <a:off x="838200" y="1825625"/>
            <a:ext cx="10515600" cy="4867783"/>
          </a:xfrm>
        </p:spPr>
        <p:txBody>
          <a:bodyPr/>
          <a:lstStyle/>
          <a:p>
            <a:r>
              <a:rPr lang="zh-CN" altLang="en-US" dirty="0" smtClean="0"/>
              <a:t>公司要裁员</a:t>
            </a:r>
            <a:endParaRPr lang="en-US" altLang="zh-CN" dirty="0" smtClean="0"/>
          </a:p>
          <a:p>
            <a:r>
              <a:rPr lang="zh-CN" altLang="en-US" dirty="0" smtClean="0"/>
              <a:t>一共有</a:t>
            </a:r>
            <a:r>
              <a:rPr lang="en-US" altLang="zh-CN" dirty="0" smtClean="0"/>
              <a:t>n</a:t>
            </a:r>
            <a:r>
              <a:rPr lang="zh-CN" altLang="en-US" dirty="0" smtClean="0"/>
              <a:t>个员工</a:t>
            </a:r>
            <a:r>
              <a:rPr lang="zh-CN" altLang="en-US" dirty="0" smtClean="0"/>
              <a:t>，留下员工</a:t>
            </a:r>
            <a:r>
              <a:rPr lang="en-US" altLang="zh-CN" dirty="0" err="1" smtClean="0"/>
              <a:t>i</a:t>
            </a:r>
            <a:r>
              <a:rPr lang="zh-CN" altLang="en-US" dirty="0" smtClean="0"/>
              <a:t>，公司的收益为</a:t>
            </a:r>
            <a:r>
              <a:rPr lang="en-US" altLang="zh-CN" dirty="0" smtClean="0"/>
              <a:t>bi</a:t>
            </a:r>
            <a:r>
              <a:rPr lang="zh-CN" altLang="en-US" dirty="0" smtClean="0"/>
              <a:t>（有正有负）</a:t>
            </a:r>
            <a:endParaRPr lang="en-US" altLang="zh-CN" dirty="0" smtClean="0"/>
          </a:p>
          <a:p>
            <a:r>
              <a:rPr lang="zh-CN" altLang="en-US" dirty="0" smtClean="0"/>
              <a:t>有</a:t>
            </a:r>
            <a:r>
              <a:rPr lang="en-US" altLang="zh-CN" dirty="0" smtClean="0"/>
              <a:t>m</a:t>
            </a:r>
            <a:r>
              <a:rPr lang="zh-CN" altLang="en-US" dirty="0" smtClean="0"/>
              <a:t>个关系，关系</a:t>
            </a:r>
            <a:r>
              <a:rPr lang="en-US" altLang="zh-CN" dirty="0" err="1" smtClean="0"/>
              <a:t>i</a:t>
            </a:r>
            <a:r>
              <a:rPr lang="zh-CN" altLang="en-US" dirty="0" smtClean="0"/>
              <a:t>表示</a:t>
            </a:r>
            <a:r>
              <a:rPr lang="zh-CN" altLang="en-US" dirty="0" smtClean="0"/>
              <a:t>若要留下员工</a:t>
            </a:r>
            <a:r>
              <a:rPr lang="en-US" altLang="zh-CN" dirty="0" err="1" smtClean="0"/>
              <a:t>ai</a:t>
            </a:r>
            <a:r>
              <a:rPr lang="zh-CN" altLang="en-US" dirty="0" smtClean="0"/>
              <a:t>，员工</a:t>
            </a:r>
            <a:r>
              <a:rPr lang="en-US" altLang="zh-CN" dirty="0" smtClean="0"/>
              <a:t>bi</a:t>
            </a:r>
            <a:r>
              <a:rPr lang="zh-CN" altLang="en-US" dirty="0" smtClean="0"/>
              <a:t>也必须留下</a:t>
            </a:r>
            <a:endParaRPr lang="en-US" altLang="zh-CN" dirty="0" smtClean="0"/>
          </a:p>
          <a:p>
            <a:r>
              <a:rPr lang="zh-CN" altLang="en-US" dirty="0" smtClean="0"/>
              <a:t>问能获得的最大收入和此时裁掉的员工人数</a:t>
            </a:r>
            <a:endParaRPr lang="en-US" altLang="zh-CN" dirty="0" smtClean="0"/>
          </a:p>
          <a:p>
            <a:endParaRPr lang="en-US" altLang="zh-CN" dirty="0"/>
          </a:p>
          <a:p>
            <a:r>
              <a:rPr lang="zh-CN" altLang="en-US" dirty="0" smtClean="0"/>
              <a:t>和前面的不一样，不是明显的二分图，关系更加复杂</a:t>
            </a:r>
            <a:endParaRPr lang="en-US" altLang="zh-CN" dirty="0" smtClean="0"/>
          </a:p>
          <a:p>
            <a:r>
              <a:rPr lang="zh-CN" altLang="en-US" dirty="0" smtClean="0"/>
              <a:t>但是前面的方法仍然凑效</a:t>
            </a:r>
            <a:endParaRPr lang="en-US" altLang="zh-CN" dirty="0" smtClean="0"/>
          </a:p>
          <a:p>
            <a:r>
              <a:rPr lang="zh-CN" altLang="en-US" dirty="0" smtClean="0"/>
              <a:t>根据员工贡献正负连边</a:t>
            </a:r>
            <a:endParaRPr lang="en-US" altLang="zh-CN" dirty="0" smtClean="0"/>
          </a:p>
          <a:p>
            <a:r>
              <a:rPr lang="zh-CN" altLang="en-US" dirty="0" smtClean="0"/>
              <a:t>员工人数只需对残余网络</a:t>
            </a:r>
            <a:r>
              <a:rPr lang="en-US" altLang="zh-CN" dirty="0" err="1" smtClean="0"/>
              <a:t>dfs</a:t>
            </a:r>
            <a:r>
              <a:rPr lang="zh-CN" altLang="en-US" dirty="0" smtClean="0"/>
              <a:t>一遍即可</a:t>
            </a:r>
            <a:endParaRPr lang="en-US" altLang="zh-CN" dirty="0" smtClean="0"/>
          </a:p>
          <a:p>
            <a:endParaRPr lang="zh-CN" altLang="en-US" dirty="0"/>
          </a:p>
        </p:txBody>
      </p:sp>
    </p:spTree>
    <p:extLst>
      <p:ext uri="{BB962C8B-B14F-4D97-AF65-F5344CB8AC3E}">
        <p14:creationId xmlns:p14="http://schemas.microsoft.com/office/powerpoint/2010/main" val="2296864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最小路径覆盖</a:t>
            </a:r>
            <a:endParaRPr lang="zh-CN" altLang="en-US" dirty="0"/>
          </a:p>
        </p:txBody>
      </p:sp>
      <p:sp>
        <p:nvSpPr>
          <p:cNvPr id="3" name="副标题 2"/>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413034945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896112"/>
            <a:ext cx="10515600" cy="5280851"/>
          </a:xfrm>
        </p:spPr>
        <p:txBody>
          <a:bodyPr/>
          <a:lstStyle/>
          <a:p>
            <a:r>
              <a:rPr lang="zh-CN" altLang="en-US" dirty="0"/>
              <a:t>给定有向图 </a:t>
            </a:r>
            <a:r>
              <a:rPr lang="en-US" altLang="zh-CN" dirty="0"/>
              <a:t>G=(V,E)</a:t>
            </a:r>
            <a:r>
              <a:rPr lang="zh-CN" altLang="en-US" dirty="0"/>
              <a:t>。设 </a:t>
            </a:r>
            <a:r>
              <a:rPr lang="en-US" altLang="zh-CN" dirty="0"/>
              <a:t>P </a:t>
            </a:r>
            <a:r>
              <a:rPr lang="zh-CN" altLang="en-US" dirty="0"/>
              <a:t>是 </a:t>
            </a:r>
            <a:r>
              <a:rPr lang="en-US" altLang="zh-CN" dirty="0"/>
              <a:t>G </a:t>
            </a:r>
            <a:r>
              <a:rPr lang="zh-CN" altLang="en-US" dirty="0"/>
              <a:t>的一个简单路（顶点不相交）的集合。如果 </a:t>
            </a:r>
            <a:r>
              <a:rPr lang="en-US" altLang="zh-CN" dirty="0"/>
              <a:t>V </a:t>
            </a:r>
            <a:r>
              <a:rPr lang="zh-CN" altLang="en-US" dirty="0"/>
              <a:t>中每个 顶点恰好在 </a:t>
            </a:r>
            <a:r>
              <a:rPr lang="en-US" altLang="zh-CN" dirty="0"/>
              <a:t>P </a:t>
            </a:r>
            <a:r>
              <a:rPr lang="zh-CN" altLang="en-US" dirty="0"/>
              <a:t>的一条路上，则称 </a:t>
            </a:r>
            <a:r>
              <a:rPr lang="en-US" altLang="zh-CN" dirty="0"/>
              <a:t>P </a:t>
            </a:r>
            <a:r>
              <a:rPr lang="zh-CN" altLang="en-US" dirty="0"/>
              <a:t>是 </a:t>
            </a:r>
            <a:r>
              <a:rPr lang="en-US" altLang="zh-CN" dirty="0"/>
              <a:t>G </a:t>
            </a:r>
            <a:r>
              <a:rPr lang="zh-CN" altLang="en-US" dirty="0"/>
              <a:t>的一个路径覆盖。</a:t>
            </a:r>
            <a:r>
              <a:rPr lang="en-US" altLang="zh-CN" dirty="0"/>
              <a:t>P </a:t>
            </a:r>
            <a:r>
              <a:rPr lang="zh-CN" altLang="en-US" dirty="0"/>
              <a:t>中路径可以从 </a:t>
            </a:r>
            <a:r>
              <a:rPr lang="en-US" altLang="zh-CN" dirty="0"/>
              <a:t>V </a:t>
            </a:r>
            <a:r>
              <a:rPr lang="zh-CN" altLang="en-US" dirty="0"/>
              <a:t>的任何一个顶 点开始，长度也是任意的，特别地，可以为 </a:t>
            </a:r>
            <a:r>
              <a:rPr lang="en-US" altLang="zh-CN" dirty="0"/>
              <a:t>0</a:t>
            </a:r>
            <a:r>
              <a:rPr lang="zh-CN" altLang="en-US" dirty="0"/>
              <a:t>。</a:t>
            </a:r>
            <a:r>
              <a:rPr lang="en-US" altLang="zh-CN" dirty="0"/>
              <a:t>G </a:t>
            </a:r>
            <a:r>
              <a:rPr lang="zh-CN" altLang="en-US" dirty="0"/>
              <a:t>的最小路径覆盖是 </a:t>
            </a:r>
            <a:r>
              <a:rPr lang="en-US" altLang="zh-CN" dirty="0"/>
              <a:t>G </a:t>
            </a:r>
            <a:r>
              <a:rPr lang="zh-CN" altLang="en-US" dirty="0"/>
              <a:t>的所含路径条数</a:t>
            </a:r>
            <a:r>
              <a:rPr lang="zh-CN" altLang="en-US" dirty="0" smtClean="0"/>
              <a:t>最少的</a:t>
            </a:r>
            <a:r>
              <a:rPr lang="zh-CN" altLang="en-US" dirty="0"/>
              <a:t>路径覆盖。 </a:t>
            </a:r>
            <a:endParaRPr lang="en-US" altLang="zh-CN" dirty="0" smtClean="0"/>
          </a:p>
          <a:p>
            <a:r>
              <a:rPr lang="zh-CN" altLang="en-US" dirty="0" smtClean="0"/>
              <a:t>输入</a:t>
            </a:r>
            <a:endParaRPr lang="en-US" altLang="zh-CN" dirty="0" smtClean="0"/>
          </a:p>
          <a:p>
            <a:r>
              <a:rPr lang="zh-CN" altLang="en-US" dirty="0"/>
              <a:t>第</a:t>
            </a:r>
            <a:r>
              <a:rPr lang="en-US" altLang="zh-CN" dirty="0"/>
              <a:t>1 </a:t>
            </a:r>
            <a:r>
              <a:rPr lang="zh-CN" altLang="en-US" dirty="0"/>
              <a:t>行有 </a:t>
            </a:r>
            <a:r>
              <a:rPr lang="en-US" altLang="zh-CN" dirty="0"/>
              <a:t>2</a:t>
            </a:r>
            <a:r>
              <a:rPr lang="zh-CN" altLang="en-US" dirty="0"/>
              <a:t>个正整数 </a:t>
            </a:r>
            <a:r>
              <a:rPr lang="en-US" altLang="zh-CN" dirty="0"/>
              <a:t>n</a:t>
            </a:r>
            <a:r>
              <a:rPr lang="zh-CN" altLang="en-US" dirty="0"/>
              <a:t>和 </a:t>
            </a:r>
            <a:r>
              <a:rPr lang="en-US" altLang="zh-CN" dirty="0"/>
              <a:t>m</a:t>
            </a:r>
            <a:r>
              <a:rPr lang="zh-CN" altLang="en-US" dirty="0"/>
              <a:t>。</a:t>
            </a:r>
            <a:r>
              <a:rPr lang="en-US" altLang="zh-CN" dirty="0"/>
              <a:t>n</a:t>
            </a:r>
            <a:r>
              <a:rPr lang="zh-CN" altLang="en-US" dirty="0"/>
              <a:t>是给定有向无环图 </a:t>
            </a:r>
            <a:r>
              <a:rPr lang="en-US" altLang="zh-CN" dirty="0"/>
              <a:t>G </a:t>
            </a:r>
            <a:r>
              <a:rPr lang="zh-CN" altLang="en-US" dirty="0"/>
              <a:t>的顶点数，</a:t>
            </a:r>
            <a:r>
              <a:rPr lang="en-US" altLang="zh-CN" dirty="0"/>
              <a:t>m</a:t>
            </a:r>
            <a:r>
              <a:rPr lang="zh-CN" altLang="en-US" dirty="0"/>
              <a:t>是 </a:t>
            </a:r>
            <a:r>
              <a:rPr lang="en-US" altLang="zh-CN" dirty="0"/>
              <a:t>G </a:t>
            </a:r>
            <a:r>
              <a:rPr lang="zh-CN" altLang="en-US" dirty="0"/>
              <a:t>的边数。接下来的 </a:t>
            </a:r>
            <a:r>
              <a:rPr lang="en-US" altLang="zh-CN" dirty="0"/>
              <a:t>m</a:t>
            </a:r>
            <a:r>
              <a:rPr lang="zh-CN" altLang="en-US" dirty="0"/>
              <a:t>行，每行有 </a:t>
            </a:r>
            <a:r>
              <a:rPr lang="en-US" altLang="zh-CN" dirty="0"/>
              <a:t>2 </a:t>
            </a:r>
            <a:r>
              <a:rPr lang="zh-CN" altLang="en-US" dirty="0"/>
              <a:t>个正整数 </a:t>
            </a:r>
            <a:r>
              <a:rPr lang="en-US" altLang="zh-CN" dirty="0" err="1"/>
              <a:t>i</a:t>
            </a:r>
            <a:r>
              <a:rPr lang="zh-CN" altLang="en-US" dirty="0"/>
              <a:t>和 </a:t>
            </a:r>
            <a:r>
              <a:rPr lang="en-US" altLang="zh-CN" dirty="0"/>
              <a:t>j</a:t>
            </a:r>
            <a:r>
              <a:rPr lang="zh-CN" altLang="en-US" dirty="0"/>
              <a:t>，表示一条有向边</a:t>
            </a:r>
            <a:r>
              <a:rPr lang="en-US" altLang="zh-CN" dirty="0"/>
              <a:t>(</a:t>
            </a:r>
            <a:r>
              <a:rPr lang="en-US" altLang="zh-CN" dirty="0" err="1"/>
              <a:t>i,j</a:t>
            </a:r>
            <a:r>
              <a:rPr lang="en-US" altLang="zh-CN" dirty="0" smtClean="0"/>
              <a:t>)</a:t>
            </a:r>
          </a:p>
          <a:p>
            <a:r>
              <a:rPr lang="zh-CN" altLang="en-US" dirty="0" smtClean="0"/>
              <a:t>输出</a:t>
            </a:r>
            <a:endParaRPr lang="en-US" altLang="zh-CN" dirty="0" smtClean="0"/>
          </a:p>
          <a:p>
            <a:r>
              <a:rPr lang="zh-CN" altLang="en-US" dirty="0" smtClean="0"/>
              <a:t>从</a:t>
            </a:r>
            <a:r>
              <a:rPr lang="zh-CN" altLang="en-US" dirty="0"/>
              <a:t>第 </a:t>
            </a:r>
            <a:r>
              <a:rPr lang="en-US" altLang="zh-CN" dirty="0"/>
              <a:t>1 </a:t>
            </a:r>
            <a:r>
              <a:rPr lang="zh-CN" altLang="en-US" dirty="0"/>
              <a:t>行开始，每行输出 一条路径</a:t>
            </a:r>
            <a:r>
              <a:rPr lang="zh-CN" altLang="en-US" dirty="0" smtClean="0"/>
              <a:t>。最后</a:t>
            </a:r>
            <a:r>
              <a:rPr lang="zh-CN" altLang="en-US" dirty="0"/>
              <a:t>一行是最少路径数。 </a:t>
            </a:r>
          </a:p>
        </p:txBody>
      </p:sp>
    </p:spTree>
    <p:extLst>
      <p:ext uri="{BB962C8B-B14F-4D97-AF65-F5344CB8AC3E}">
        <p14:creationId xmlns:p14="http://schemas.microsoft.com/office/powerpoint/2010/main" val="98653410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思路</a:t>
            </a:r>
            <a:endParaRPr lang="zh-CN" altLang="en-US" dirty="0"/>
          </a:p>
        </p:txBody>
      </p:sp>
      <p:sp>
        <p:nvSpPr>
          <p:cNvPr id="3" name="内容占位符 2"/>
          <p:cNvSpPr>
            <a:spLocks noGrp="1"/>
          </p:cNvSpPr>
          <p:nvPr>
            <p:ph idx="1"/>
          </p:nvPr>
        </p:nvSpPr>
        <p:spPr/>
        <p:txBody>
          <a:bodyPr/>
          <a:lstStyle/>
          <a:p>
            <a:r>
              <a:rPr lang="zh-CN" altLang="en-US" dirty="0" smtClean="0"/>
              <a:t>把</a:t>
            </a:r>
            <a:r>
              <a:rPr lang="en-US" altLang="zh-CN" dirty="0" smtClean="0"/>
              <a:t>n</a:t>
            </a:r>
            <a:r>
              <a:rPr lang="zh-CN" altLang="en-US" dirty="0" smtClean="0"/>
              <a:t>个点看成</a:t>
            </a:r>
            <a:r>
              <a:rPr lang="en-US" altLang="zh-CN" dirty="0" smtClean="0"/>
              <a:t>n</a:t>
            </a:r>
            <a:r>
              <a:rPr lang="zh-CN" altLang="en-US" dirty="0" smtClean="0"/>
              <a:t>条长度为</a:t>
            </a:r>
            <a:r>
              <a:rPr lang="en-US" altLang="zh-CN" dirty="0"/>
              <a:t>0</a:t>
            </a:r>
            <a:r>
              <a:rPr lang="zh-CN" altLang="en-US" dirty="0" smtClean="0"/>
              <a:t>的路径</a:t>
            </a:r>
            <a:endParaRPr lang="en-US" altLang="zh-CN" dirty="0" smtClean="0"/>
          </a:p>
          <a:p>
            <a:r>
              <a:rPr lang="zh-CN" altLang="en-US" dirty="0" smtClean="0"/>
              <a:t>每选取一条边，就把路径的数量减少了一条</a:t>
            </a:r>
            <a:endParaRPr lang="en-US" altLang="zh-CN" dirty="0" smtClean="0"/>
          </a:p>
          <a:p>
            <a:r>
              <a:rPr lang="zh-CN" altLang="en-US" dirty="0" smtClean="0"/>
              <a:t>但是为保证路径合法，需要限制每个点的入度和出度都不超过</a:t>
            </a:r>
            <a:r>
              <a:rPr lang="en-US" altLang="zh-CN" dirty="0" smtClean="0"/>
              <a:t>1</a:t>
            </a:r>
          </a:p>
          <a:p>
            <a:r>
              <a:rPr lang="zh-CN" altLang="en-US" dirty="0" smtClean="0"/>
              <a:t>拆点做二分图匹配</a:t>
            </a:r>
            <a:endParaRPr lang="en-US" altLang="zh-CN" dirty="0" smtClean="0"/>
          </a:p>
          <a:p>
            <a:r>
              <a:rPr lang="zh-CN" altLang="en-US" dirty="0" smtClean="0"/>
              <a:t>路径数 </a:t>
            </a:r>
            <a:r>
              <a:rPr lang="en-US" altLang="zh-CN" dirty="0" smtClean="0"/>
              <a:t>== n - </a:t>
            </a:r>
            <a:r>
              <a:rPr lang="zh-CN" altLang="en-US" dirty="0" smtClean="0"/>
              <a:t>匹配数</a:t>
            </a:r>
            <a:endParaRPr lang="en-US" altLang="zh-CN" dirty="0" smtClean="0"/>
          </a:p>
          <a:p>
            <a:r>
              <a:rPr lang="zh-CN" altLang="en-US" dirty="0" smtClean="0"/>
              <a:t>最小路径覆盖 </a:t>
            </a:r>
            <a:r>
              <a:rPr lang="en-US" altLang="zh-CN" dirty="0" smtClean="0"/>
              <a:t>== n - </a:t>
            </a:r>
            <a:r>
              <a:rPr lang="zh-CN" altLang="en-US" dirty="0" smtClean="0"/>
              <a:t>二分图最大匹配</a:t>
            </a:r>
            <a:endParaRPr lang="en-US" altLang="zh-CN" dirty="0" smtClean="0"/>
          </a:p>
          <a:p>
            <a:r>
              <a:rPr lang="zh-CN" altLang="en-US" dirty="0" smtClean="0"/>
              <a:t>二分图匹配再转化为网络流</a:t>
            </a:r>
            <a:endParaRPr lang="zh-CN" altLang="en-US" dirty="0"/>
          </a:p>
        </p:txBody>
      </p:sp>
    </p:spTree>
    <p:extLst>
      <p:ext uri="{BB962C8B-B14F-4D97-AF65-F5344CB8AC3E}">
        <p14:creationId xmlns:p14="http://schemas.microsoft.com/office/powerpoint/2010/main" val="166692738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记录路径</a:t>
            </a:r>
            <a:endParaRPr lang="zh-CN" altLang="en-US" dirty="0"/>
          </a:p>
        </p:txBody>
      </p:sp>
      <p:sp>
        <p:nvSpPr>
          <p:cNvPr id="3" name="内容占位符 2"/>
          <p:cNvSpPr>
            <a:spLocks noGrp="1"/>
          </p:cNvSpPr>
          <p:nvPr>
            <p:ph idx="1"/>
          </p:nvPr>
        </p:nvSpPr>
        <p:spPr/>
        <p:txBody>
          <a:bodyPr/>
          <a:lstStyle/>
          <a:p>
            <a:r>
              <a:rPr lang="zh-CN" altLang="en-US" dirty="0" smtClean="0"/>
              <a:t>对残量网络</a:t>
            </a:r>
            <a:r>
              <a:rPr lang="en-US" altLang="zh-CN" dirty="0" err="1" smtClean="0"/>
              <a:t>dfs</a:t>
            </a:r>
            <a:endParaRPr lang="en-US" altLang="zh-CN" dirty="0" smtClean="0"/>
          </a:p>
          <a:p>
            <a:endParaRPr lang="zh-CN" altLang="en-US" dirty="0"/>
          </a:p>
        </p:txBody>
      </p:sp>
      <p:pic>
        <p:nvPicPr>
          <p:cNvPr id="6" name="图片 5"/>
          <p:cNvPicPr>
            <a:picLocks noChangeAspect="1"/>
          </p:cNvPicPr>
          <p:nvPr/>
        </p:nvPicPr>
        <p:blipFill>
          <a:blip r:embed="rId2"/>
          <a:stretch>
            <a:fillRect/>
          </a:stretch>
        </p:blipFill>
        <p:spPr>
          <a:xfrm>
            <a:off x="838199" y="2746994"/>
            <a:ext cx="7009745" cy="2940573"/>
          </a:xfrm>
          <a:prstGeom prst="rect">
            <a:avLst/>
          </a:prstGeom>
        </p:spPr>
      </p:pic>
      <p:pic>
        <p:nvPicPr>
          <p:cNvPr id="7" name="图片 6"/>
          <p:cNvPicPr>
            <a:picLocks noChangeAspect="1"/>
          </p:cNvPicPr>
          <p:nvPr/>
        </p:nvPicPr>
        <p:blipFill>
          <a:blip r:embed="rId3"/>
          <a:stretch>
            <a:fillRect/>
          </a:stretch>
        </p:blipFill>
        <p:spPr>
          <a:xfrm>
            <a:off x="7324531" y="2589595"/>
            <a:ext cx="7541521" cy="1789327"/>
          </a:xfrm>
          <a:prstGeom prst="rect">
            <a:avLst/>
          </a:prstGeom>
        </p:spPr>
      </p:pic>
    </p:spTree>
    <p:extLst>
      <p:ext uri="{BB962C8B-B14F-4D97-AF65-F5344CB8AC3E}">
        <p14:creationId xmlns:p14="http://schemas.microsoft.com/office/powerpoint/2010/main" val="221253065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魔术球问题</a:t>
            </a:r>
            <a:endParaRPr lang="zh-CN" altLang="en-US" dirty="0"/>
          </a:p>
        </p:txBody>
      </p:sp>
      <p:sp>
        <p:nvSpPr>
          <p:cNvPr id="3" name="内容占位符 2"/>
          <p:cNvSpPr>
            <a:spLocks noGrp="1"/>
          </p:cNvSpPr>
          <p:nvPr>
            <p:ph idx="1"/>
          </p:nvPr>
        </p:nvSpPr>
        <p:spPr/>
        <p:txBody>
          <a:bodyPr/>
          <a:lstStyle/>
          <a:p>
            <a:r>
              <a:rPr lang="zh-CN" altLang="en-US" dirty="0"/>
              <a:t>假设有 </a:t>
            </a:r>
            <a:r>
              <a:rPr lang="en-US" altLang="zh-CN" dirty="0"/>
              <a:t>n</a:t>
            </a:r>
            <a:r>
              <a:rPr lang="zh-CN" altLang="en-US" dirty="0"/>
              <a:t>根柱子，现要按下述规则在这 </a:t>
            </a:r>
            <a:r>
              <a:rPr lang="en-US" altLang="zh-CN" dirty="0"/>
              <a:t>n</a:t>
            </a:r>
            <a:r>
              <a:rPr lang="zh-CN" altLang="en-US" dirty="0"/>
              <a:t>根柱子中依次放入编号为 </a:t>
            </a:r>
            <a:r>
              <a:rPr lang="en-US" altLang="zh-CN" dirty="0"/>
              <a:t>1</a:t>
            </a:r>
            <a:r>
              <a:rPr lang="zh-CN" altLang="en-US" dirty="0"/>
              <a:t>，</a:t>
            </a:r>
            <a:r>
              <a:rPr lang="en-US" altLang="zh-CN" dirty="0"/>
              <a:t>2</a:t>
            </a:r>
            <a:r>
              <a:rPr lang="zh-CN" altLang="en-US" dirty="0"/>
              <a:t>，</a:t>
            </a:r>
            <a:r>
              <a:rPr lang="en-US" altLang="zh-CN" dirty="0"/>
              <a:t>3</a:t>
            </a:r>
            <a:r>
              <a:rPr lang="zh-CN" altLang="en-US" dirty="0"/>
              <a:t>，</a:t>
            </a:r>
            <a:r>
              <a:rPr lang="en-US" altLang="zh-CN" dirty="0"/>
              <a:t>…</a:t>
            </a:r>
            <a:r>
              <a:rPr lang="zh-CN" altLang="en-US" dirty="0"/>
              <a:t>的球。 </a:t>
            </a:r>
          </a:p>
          <a:p>
            <a:r>
              <a:rPr lang="zh-CN" altLang="en-US" dirty="0"/>
              <a:t>（</a:t>
            </a:r>
            <a:r>
              <a:rPr lang="en-US" altLang="zh-CN" dirty="0"/>
              <a:t>1</a:t>
            </a:r>
            <a:r>
              <a:rPr lang="zh-CN" altLang="en-US" dirty="0"/>
              <a:t>）每次只能在某根柱子的最上面放球。 </a:t>
            </a:r>
          </a:p>
          <a:p>
            <a:r>
              <a:rPr lang="zh-CN" altLang="en-US" dirty="0"/>
              <a:t>（</a:t>
            </a:r>
            <a:r>
              <a:rPr lang="en-US" altLang="zh-CN" dirty="0"/>
              <a:t>2</a:t>
            </a:r>
            <a:r>
              <a:rPr lang="zh-CN" altLang="en-US" dirty="0"/>
              <a:t>）在同一根柱子中，任何 </a:t>
            </a:r>
            <a:r>
              <a:rPr lang="en-US" altLang="zh-CN" dirty="0"/>
              <a:t>2</a:t>
            </a:r>
            <a:r>
              <a:rPr lang="zh-CN" altLang="en-US" dirty="0"/>
              <a:t>个相邻球的编号之和为完全平方数。 </a:t>
            </a:r>
          </a:p>
          <a:p>
            <a:r>
              <a:rPr lang="zh-CN" altLang="en-US" dirty="0"/>
              <a:t>试设计一个算法，计算出在 </a:t>
            </a:r>
            <a:r>
              <a:rPr lang="en-US" altLang="zh-CN" dirty="0"/>
              <a:t>n </a:t>
            </a:r>
            <a:r>
              <a:rPr lang="zh-CN" altLang="en-US" dirty="0"/>
              <a:t>根柱子上最多能放多少个球。例如，在 </a:t>
            </a:r>
            <a:r>
              <a:rPr lang="en-US" altLang="zh-CN" dirty="0"/>
              <a:t>4 </a:t>
            </a:r>
            <a:r>
              <a:rPr lang="zh-CN" altLang="en-US" dirty="0"/>
              <a:t>根柱子上最多</a:t>
            </a:r>
            <a:r>
              <a:rPr lang="zh-CN" altLang="en-US" dirty="0" smtClean="0"/>
              <a:t>可放 </a:t>
            </a:r>
            <a:r>
              <a:rPr lang="en-US" altLang="zh-CN" dirty="0"/>
              <a:t>11 </a:t>
            </a:r>
            <a:r>
              <a:rPr lang="zh-CN" altLang="en-US" dirty="0"/>
              <a:t>个球。 </a:t>
            </a:r>
            <a:endParaRPr lang="en-US" altLang="zh-CN" dirty="0" smtClean="0"/>
          </a:p>
          <a:p>
            <a:r>
              <a:rPr lang="zh-CN" altLang="en-US" dirty="0" smtClean="0"/>
              <a:t>输入</a:t>
            </a:r>
            <a:r>
              <a:rPr lang="en-US" altLang="zh-CN" dirty="0"/>
              <a:t>1</a:t>
            </a:r>
            <a:r>
              <a:rPr lang="zh-CN" altLang="en-US" dirty="0"/>
              <a:t>个正整数 </a:t>
            </a:r>
            <a:r>
              <a:rPr lang="en-US" altLang="zh-CN" dirty="0"/>
              <a:t>n</a:t>
            </a:r>
            <a:r>
              <a:rPr lang="zh-CN" altLang="en-US" dirty="0"/>
              <a:t>，表示柱子数</a:t>
            </a:r>
            <a:r>
              <a:rPr lang="zh-CN" altLang="en-US" dirty="0" smtClean="0"/>
              <a:t>。</a:t>
            </a:r>
            <a:r>
              <a:rPr lang="en-US" altLang="zh-CN" dirty="0" smtClean="0"/>
              <a:t>n &lt; 60</a:t>
            </a:r>
            <a:r>
              <a:rPr lang="zh-CN" altLang="en-US" dirty="0" smtClean="0"/>
              <a:t> </a:t>
            </a:r>
            <a:endParaRPr lang="en-US" altLang="zh-CN" dirty="0" smtClean="0"/>
          </a:p>
          <a:p>
            <a:r>
              <a:rPr lang="zh-CN" altLang="en-US" dirty="0"/>
              <a:t>输出第一行是球数。接下来的 </a:t>
            </a:r>
            <a:r>
              <a:rPr lang="en-US" altLang="zh-CN" dirty="0"/>
              <a:t>n</a:t>
            </a:r>
            <a:r>
              <a:rPr lang="zh-CN" altLang="en-US" dirty="0"/>
              <a:t>行，每行是一根柱子上的球的编号</a:t>
            </a:r>
          </a:p>
        </p:txBody>
      </p:sp>
    </p:spTree>
    <p:extLst>
      <p:ext uri="{BB962C8B-B14F-4D97-AF65-F5344CB8AC3E}">
        <p14:creationId xmlns:p14="http://schemas.microsoft.com/office/powerpoint/2010/main" val="320748209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思路</a:t>
            </a:r>
            <a:endParaRPr lang="zh-CN" altLang="en-US" dirty="0"/>
          </a:p>
        </p:txBody>
      </p:sp>
      <p:sp>
        <p:nvSpPr>
          <p:cNvPr id="3" name="内容占位符 2"/>
          <p:cNvSpPr>
            <a:spLocks noGrp="1"/>
          </p:cNvSpPr>
          <p:nvPr>
            <p:ph idx="1"/>
          </p:nvPr>
        </p:nvSpPr>
        <p:spPr/>
        <p:txBody>
          <a:bodyPr/>
          <a:lstStyle/>
          <a:p>
            <a:r>
              <a:rPr lang="zh-CN" altLang="en-US" dirty="0" smtClean="0"/>
              <a:t>对于每两个球</a:t>
            </a:r>
            <a:r>
              <a:rPr lang="en-US" altLang="zh-CN" dirty="0" err="1" smtClean="0"/>
              <a:t>i</a:t>
            </a:r>
            <a:r>
              <a:rPr lang="zh-CN" altLang="en-US" dirty="0" smtClean="0"/>
              <a:t>、</a:t>
            </a:r>
            <a:r>
              <a:rPr lang="en-US" altLang="zh-CN" dirty="0" smtClean="0"/>
              <a:t>j (</a:t>
            </a:r>
            <a:r>
              <a:rPr lang="en-US" altLang="zh-CN" dirty="0" err="1" smtClean="0"/>
              <a:t>i</a:t>
            </a:r>
            <a:r>
              <a:rPr lang="en-US" altLang="zh-CN" dirty="0" smtClean="0"/>
              <a:t>&lt;j)</a:t>
            </a:r>
            <a:r>
              <a:rPr lang="zh-CN" altLang="en-US" dirty="0" smtClean="0"/>
              <a:t>，若</a:t>
            </a:r>
            <a:r>
              <a:rPr lang="en-US" altLang="zh-CN" dirty="0" err="1" smtClean="0"/>
              <a:t>i+j</a:t>
            </a:r>
            <a:r>
              <a:rPr lang="zh-CN" altLang="en-US" dirty="0" smtClean="0"/>
              <a:t>是完全平方数，则添加边</a:t>
            </a:r>
            <a:r>
              <a:rPr lang="en-US" altLang="zh-CN" dirty="0" smtClean="0"/>
              <a:t>(</a:t>
            </a:r>
            <a:r>
              <a:rPr lang="en-US" altLang="zh-CN" dirty="0" err="1" smtClean="0"/>
              <a:t>i,j</a:t>
            </a:r>
            <a:r>
              <a:rPr lang="en-US" altLang="zh-CN" dirty="0" smtClean="0"/>
              <a:t>)</a:t>
            </a:r>
          </a:p>
          <a:p>
            <a:r>
              <a:rPr lang="zh-CN" altLang="en-US" dirty="0" smtClean="0"/>
              <a:t>这样一条路径上的点都可以放进同一个柱子里</a:t>
            </a:r>
            <a:endParaRPr lang="en-US" altLang="zh-CN" dirty="0" smtClean="0"/>
          </a:p>
          <a:p>
            <a:r>
              <a:rPr lang="zh-CN" altLang="en-US" dirty="0" smtClean="0"/>
              <a:t>若最小路径覆盖 </a:t>
            </a:r>
            <a:r>
              <a:rPr lang="en-US" altLang="zh-CN" dirty="0" smtClean="0"/>
              <a:t>&lt;= n </a:t>
            </a:r>
            <a:r>
              <a:rPr lang="zh-CN" altLang="en-US" dirty="0" smtClean="0"/>
              <a:t>则可行</a:t>
            </a:r>
            <a:endParaRPr lang="en-US" altLang="zh-CN" dirty="0" smtClean="0"/>
          </a:p>
          <a:p>
            <a:r>
              <a:rPr lang="zh-CN" altLang="en-US" dirty="0" smtClean="0"/>
              <a:t>枚举球数</a:t>
            </a:r>
            <a:endParaRPr lang="en-US" altLang="zh-CN" dirty="0" smtClean="0"/>
          </a:p>
          <a:p>
            <a:r>
              <a:rPr lang="zh-CN" altLang="en-US" dirty="0" smtClean="0"/>
              <a:t>但不用每次重新建图</a:t>
            </a:r>
            <a:endParaRPr lang="en-US" altLang="zh-CN" dirty="0" smtClean="0"/>
          </a:p>
          <a:p>
            <a:r>
              <a:rPr lang="zh-CN" altLang="en-US" dirty="0" smtClean="0"/>
              <a:t>多一个点只需多添与之相关的几条边</a:t>
            </a:r>
            <a:endParaRPr lang="en-US" altLang="zh-CN" dirty="0" smtClean="0"/>
          </a:p>
          <a:p>
            <a:r>
              <a:rPr lang="zh-CN" altLang="en-US" dirty="0" smtClean="0"/>
              <a:t>再增广一次就行了</a:t>
            </a:r>
            <a:endParaRPr lang="zh-CN" altLang="en-US" dirty="0"/>
          </a:p>
        </p:txBody>
      </p:sp>
    </p:spTree>
    <p:extLst>
      <p:ext uri="{BB962C8B-B14F-4D97-AF65-F5344CB8AC3E}">
        <p14:creationId xmlns:p14="http://schemas.microsoft.com/office/powerpoint/2010/main" val="121779802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二分图多重匹配</a:t>
            </a:r>
            <a:endParaRPr lang="zh-CN" altLang="en-US" dirty="0"/>
          </a:p>
        </p:txBody>
      </p:sp>
      <p:sp>
        <p:nvSpPr>
          <p:cNvPr id="3" name="副标题 2"/>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274362279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圆桌问题</a:t>
            </a:r>
            <a:endParaRPr lang="zh-CN" altLang="en-US" dirty="0"/>
          </a:p>
        </p:txBody>
      </p:sp>
      <p:sp>
        <p:nvSpPr>
          <p:cNvPr id="3" name="内容占位符 2"/>
          <p:cNvSpPr>
            <a:spLocks noGrp="1"/>
          </p:cNvSpPr>
          <p:nvPr>
            <p:ph idx="1"/>
          </p:nvPr>
        </p:nvSpPr>
        <p:spPr/>
        <p:txBody>
          <a:bodyPr>
            <a:normAutofit/>
          </a:bodyPr>
          <a:lstStyle/>
          <a:p>
            <a:r>
              <a:rPr lang="zh-CN" altLang="en-US" dirty="0"/>
              <a:t>假设有来自 </a:t>
            </a:r>
            <a:r>
              <a:rPr lang="en-US" altLang="zh-CN" dirty="0"/>
              <a:t>n </a:t>
            </a:r>
            <a:r>
              <a:rPr lang="zh-CN" altLang="en-US" dirty="0"/>
              <a:t>个不同单位的代表参加一次国际会议。每个单位的代表数分别</a:t>
            </a:r>
            <a:r>
              <a:rPr lang="zh-CN" altLang="en-US" dirty="0" smtClean="0"/>
              <a:t>为</a:t>
            </a:r>
            <a:r>
              <a:rPr lang="en-US" altLang="zh-CN" dirty="0" err="1" smtClean="0"/>
              <a:t>ri</a:t>
            </a:r>
            <a:r>
              <a:rPr lang="zh-CN" altLang="en-US" dirty="0" smtClean="0"/>
              <a:t>，会议</a:t>
            </a:r>
            <a:r>
              <a:rPr lang="zh-CN" altLang="en-US" dirty="0"/>
              <a:t>餐厅共有 </a:t>
            </a:r>
            <a:r>
              <a:rPr lang="en-US" altLang="zh-CN" dirty="0"/>
              <a:t>m </a:t>
            </a:r>
            <a:r>
              <a:rPr lang="zh-CN" altLang="en-US" dirty="0"/>
              <a:t>张餐桌，每张餐桌可容纳 </a:t>
            </a:r>
            <a:r>
              <a:rPr lang="en-US" altLang="zh-CN" dirty="0" smtClean="0"/>
              <a:t>ci</a:t>
            </a:r>
            <a:r>
              <a:rPr lang="zh-CN" altLang="en-US" dirty="0" smtClean="0"/>
              <a:t>个</a:t>
            </a:r>
            <a:r>
              <a:rPr lang="zh-CN" altLang="en-US" dirty="0"/>
              <a:t>代表就餐</a:t>
            </a:r>
            <a:r>
              <a:rPr lang="zh-CN" altLang="en-US" dirty="0" smtClean="0"/>
              <a:t>。为了</a:t>
            </a:r>
            <a:r>
              <a:rPr lang="zh-CN" altLang="en-US" dirty="0"/>
              <a:t>使代表们充分交流，希望从同一个单位来的代表不在同一个餐桌就餐。试设计一个算法</a:t>
            </a:r>
            <a:r>
              <a:rPr lang="zh-CN" altLang="en-US" dirty="0" smtClean="0"/>
              <a:t>，给</a:t>
            </a:r>
            <a:r>
              <a:rPr lang="zh-CN" altLang="en-US" dirty="0"/>
              <a:t>出满足要求的代表就餐</a:t>
            </a:r>
            <a:r>
              <a:rPr lang="zh-CN" altLang="en-US" dirty="0" smtClean="0"/>
              <a:t>方案</a:t>
            </a:r>
            <a:endParaRPr lang="en-US" altLang="zh-CN" dirty="0" smtClean="0"/>
          </a:p>
          <a:p>
            <a:r>
              <a:rPr lang="zh-CN" altLang="en-US" dirty="0"/>
              <a:t>输入：第 </a:t>
            </a:r>
            <a:r>
              <a:rPr lang="en-US" altLang="zh-CN" dirty="0"/>
              <a:t>1</a:t>
            </a:r>
            <a:r>
              <a:rPr lang="zh-CN" altLang="en-US" dirty="0"/>
              <a:t>行有 </a:t>
            </a:r>
            <a:r>
              <a:rPr lang="en-US" altLang="zh-CN" dirty="0"/>
              <a:t>2 </a:t>
            </a:r>
            <a:r>
              <a:rPr lang="zh-CN" altLang="en-US" dirty="0"/>
              <a:t>个正整数 </a:t>
            </a:r>
            <a:r>
              <a:rPr lang="en-US" altLang="zh-CN" dirty="0"/>
              <a:t>m</a:t>
            </a:r>
            <a:r>
              <a:rPr lang="zh-CN" altLang="en-US" dirty="0"/>
              <a:t>和 </a:t>
            </a:r>
            <a:r>
              <a:rPr lang="en-US" altLang="zh-CN" dirty="0"/>
              <a:t>n</a:t>
            </a:r>
            <a:r>
              <a:rPr lang="zh-CN" altLang="en-US" dirty="0"/>
              <a:t>，</a:t>
            </a:r>
            <a:r>
              <a:rPr lang="en-US" altLang="zh-CN" dirty="0"/>
              <a:t>m</a:t>
            </a:r>
            <a:r>
              <a:rPr lang="zh-CN" altLang="en-US" dirty="0"/>
              <a:t>表示单位数，</a:t>
            </a:r>
            <a:r>
              <a:rPr lang="en-US" altLang="zh-CN" dirty="0"/>
              <a:t>n</a:t>
            </a:r>
            <a:r>
              <a:rPr lang="zh-CN" altLang="en-US" dirty="0" smtClean="0"/>
              <a:t>表示</a:t>
            </a:r>
            <a:r>
              <a:rPr lang="zh-CN" altLang="en-US" dirty="0"/>
              <a:t>餐桌数，</a:t>
            </a:r>
            <a:r>
              <a:rPr lang="en-US" altLang="zh-CN" dirty="0"/>
              <a:t>1&lt;=m&lt;=150, 1&lt;=n&lt;=</a:t>
            </a:r>
            <a:r>
              <a:rPr lang="en-US" altLang="zh-CN" dirty="0" smtClean="0"/>
              <a:t>270</a:t>
            </a:r>
            <a:r>
              <a:rPr lang="zh-CN" altLang="en-US" dirty="0"/>
              <a:t>。第 </a:t>
            </a:r>
            <a:r>
              <a:rPr lang="en-US" altLang="zh-CN" dirty="0"/>
              <a:t>2 </a:t>
            </a:r>
            <a:r>
              <a:rPr lang="zh-CN" altLang="en-US" dirty="0"/>
              <a:t>行有</a:t>
            </a:r>
            <a:r>
              <a:rPr lang="en-US" altLang="zh-CN" dirty="0"/>
              <a:t>m</a:t>
            </a:r>
            <a:r>
              <a:rPr lang="zh-CN" altLang="en-US" dirty="0"/>
              <a:t>个正整数，分别表示每个单位的</a:t>
            </a:r>
            <a:r>
              <a:rPr lang="zh-CN" altLang="en-US" dirty="0" smtClean="0"/>
              <a:t>代表数。第</a:t>
            </a:r>
            <a:r>
              <a:rPr lang="en-US" altLang="zh-CN" dirty="0" smtClean="0"/>
              <a:t>3 </a:t>
            </a:r>
            <a:r>
              <a:rPr lang="zh-CN" altLang="en-US" dirty="0"/>
              <a:t>行有 </a:t>
            </a:r>
            <a:r>
              <a:rPr lang="en-US" altLang="zh-CN" dirty="0"/>
              <a:t>n</a:t>
            </a:r>
            <a:r>
              <a:rPr lang="zh-CN" altLang="en-US" dirty="0"/>
              <a:t>个正整数，分别表示每个餐桌的容量</a:t>
            </a:r>
            <a:r>
              <a:rPr lang="zh-CN" altLang="en-US" dirty="0" smtClean="0"/>
              <a:t>。</a:t>
            </a:r>
            <a:endParaRPr lang="en-US" altLang="zh-CN" dirty="0" smtClean="0"/>
          </a:p>
          <a:p>
            <a:r>
              <a:rPr lang="zh-CN" altLang="en-US" dirty="0"/>
              <a:t>输出</a:t>
            </a:r>
            <a:r>
              <a:rPr lang="zh-CN" altLang="en-US" dirty="0" smtClean="0"/>
              <a:t>：有</a:t>
            </a:r>
            <a:r>
              <a:rPr lang="zh-CN" altLang="en-US" dirty="0"/>
              <a:t>解，</a:t>
            </a:r>
            <a:r>
              <a:rPr lang="zh-CN" altLang="en-US" dirty="0" smtClean="0"/>
              <a:t>在第</a:t>
            </a:r>
            <a:r>
              <a:rPr lang="en-US" altLang="zh-CN" dirty="0" smtClean="0"/>
              <a:t>1 </a:t>
            </a:r>
            <a:r>
              <a:rPr lang="zh-CN" altLang="en-US" dirty="0"/>
              <a:t>行输出 </a:t>
            </a:r>
            <a:r>
              <a:rPr lang="en-US" altLang="zh-CN" dirty="0"/>
              <a:t>1</a:t>
            </a:r>
            <a:r>
              <a:rPr lang="zh-CN" altLang="en-US" dirty="0"/>
              <a:t>，否则输出 </a:t>
            </a:r>
            <a:r>
              <a:rPr lang="en-US" altLang="zh-CN" dirty="0"/>
              <a:t>0</a:t>
            </a:r>
          </a:p>
          <a:p>
            <a:r>
              <a:rPr lang="en-US" altLang="zh-CN" dirty="0" smtClean="0"/>
              <a:t>m</a:t>
            </a:r>
            <a:r>
              <a:rPr lang="zh-CN" altLang="en-US" dirty="0"/>
              <a:t>行给出每个单位代表的就餐桌号</a:t>
            </a:r>
          </a:p>
        </p:txBody>
      </p:sp>
    </p:spTree>
    <p:extLst>
      <p:ext uri="{BB962C8B-B14F-4D97-AF65-F5344CB8AC3E}">
        <p14:creationId xmlns:p14="http://schemas.microsoft.com/office/powerpoint/2010/main" val="224024526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512064"/>
            <a:ext cx="10515600" cy="5897880"/>
          </a:xfrm>
        </p:spPr>
        <p:txBody>
          <a:bodyPr>
            <a:normAutofit/>
          </a:bodyPr>
          <a:lstStyle/>
          <a:p>
            <a:r>
              <a:rPr lang="en-US" altLang="zh-CN" dirty="0" smtClean="0"/>
              <a:t>W </a:t>
            </a:r>
            <a:r>
              <a:rPr lang="zh-CN" altLang="en-US" dirty="0" smtClean="0"/>
              <a:t>教授正在为国家航天中心计划一系列的太空飞行。</a:t>
            </a:r>
            <a:endParaRPr lang="en-US" altLang="zh-CN" dirty="0" smtClean="0"/>
          </a:p>
          <a:p>
            <a:r>
              <a:rPr lang="zh-CN" altLang="en-US" dirty="0" smtClean="0"/>
              <a:t>每次太空飞行可进行一系列商业性实验而获取利润。</a:t>
            </a:r>
            <a:endParaRPr lang="en-US" altLang="zh-CN" dirty="0" smtClean="0"/>
          </a:p>
          <a:p>
            <a:r>
              <a:rPr lang="zh-CN" altLang="en-US" dirty="0" smtClean="0"/>
              <a:t>现已确定了一个可供选择的实验集合 </a:t>
            </a:r>
            <a:r>
              <a:rPr lang="en-US" altLang="zh-CN" dirty="0" smtClean="0"/>
              <a:t>E={E1</a:t>
            </a:r>
            <a:r>
              <a:rPr lang="zh-CN" altLang="en-US" dirty="0" smtClean="0"/>
              <a:t>，</a:t>
            </a:r>
            <a:r>
              <a:rPr lang="en-US" altLang="zh-CN" dirty="0" smtClean="0"/>
              <a:t>E2</a:t>
            </a:r>
            <a:r>
              <a:rPr lang="zh-CN" altLang="en-US" dirty="0" smtClean="0"/>
              <a:t>，</a:t>
            </a:r>
            <a:r>
              <a:rPr lang="en-US" altLang="zh-CN" dirty="0" smtClean="0"/>
              <a:t>…</a:t>
            </a:r>
            <a:r>
              <a:rPr lang="zh-CN" altLang="en-US" dirty="0" smtClean="0"/>
              <a:t>，</a:t>
            </a:r>
            <a:r>
              <a:rPr lang="en-US" altLang="zh-CN" dirty="0" err="1" smtClean="0"/>
              <a:t>Em</a:t>
            </a:r>
            <a:r>
              <a:rPr lang="en-US" altLang="zh-CN" dirty="0" smtClean="0"/>
              <a:t>}</a:t>
            </a:r>
            <a:r>
              <a:rPr lang="zh-CN" altLang="en-US" dirty="0" smtClean="0"/>
              <a:t>，和进行这些实验需要使用的全部仪器的集合 </a:t>
            </a:r>
            <a:r>
              <a:rPr lang="en-US" altLang="zh-CN" dirty="0" smtClean="0"/>
              <a:t>I={I1</a:t>
            </a:r>
            <a:r>
              <a:rPr lang="zh-CN" altLang="en-US" dirty="0" smtClean="0"/>
              <a:t>， </a:t>
            </a:r>
            <a:r>
              <a:rPr lang="en-US" altLang="zh-CN" dirty="0" smtClean="0"/>
              <a:t>I2</a:t>
            </a:r>
            <a:r>
              <a:rPr lang="zh-CN" altLang="en-US" dirty="0" smtClean="0"/>
              <a:t>，</a:t>
            </a:r>
            <a:r>
              <a:rPr lang="en-US" altLang="zh-CN" dirty="0" smtClean="0"/>
              <a:t>… I n } </a:t>
            </a:r>
            <a:r>
              <a:rPr lang="zh-CN" altLang="en-US" dirty="0" smtClean="0"/>
              <a:t>。</a:t>
            </a:r>
            <a:endParaRPr lang="en-US" altLang="zh-CN" dirty="0" smtClean="0"/>
          </a:p>
          <a:p>
            <a:r>
              <a:rPr lang="zh-CN" altLang="en-US" dirty="0" smtClean="0"/>
              <a:t>任意实验 </a:t>
            </a:r>
            <a:r>
              <a:rPr lang="en-US" altLang="zh-CN" dirty="0" err="1" smtClean="0"/>
              <a:t>Ej</a:t>
            </a:r>
            <a:r>
              <a:rPr lang="zh-CN" altLang="en-US" dirty="0" smtClean="0"/>
              <a:t>需要用到的仪器是 </a:t>
            </a:r>
            <a:r>
              <a:rPr lang="en-US" altLang="zh-CN" dirty="0" smtClean="0"/>
              <a:t>I </a:t>
            </a:r>
            <a:r>
              <a:rPr lang="zh-CN" altLang="en-US" dirty="0" smtClean="0"/>
              <a:t>的子集 。</a:t>
            </a:r>
            <a:endParaRPr lang="en-US" altLang="zh-CN" dirty="0" smtClean="0"/>
          </a:p>
          <a:p>
            <a:r>
              <a:rPr lang="zh-CN" altLang="en-US" dirty="0" smtClean="0"/>
              <a:t>配置仪器 </a:t>
            </a:r>
            <a:r>
              <a:rPr lang="en-US" altLang="zh-CN" dirty="0" err="1" smtClean="0"/>
              <a:t>Ik</a:t>
            </a:r>
            <a:r>
              <a:rPr lang="zh-CN" altLang="en-US" dirty="0" smtClean="0"/>
              <a:t>的费用为 </a:t>
            </a:r>
            <a:r>
              <a:rPr lang="en-US" altLang="zh-CN" dirty="0" err="1" smtClean="0"/>
              <a:t>ck</a:t>
            </a:r>
            <a:r>
              <a:rPr lang="zh-CN" altLang="en-US" dirty="0" smtClean="0"/>
              <a:t>美元。实验 </a:t>
            </a:r>
            <a:r>
              <a:rPr lang="en-US" altLang="zh-CN" dirty="0" err="1" smtClean="0"/>
              <a:t>Ej</a:t>
            </a:r>
            <a:r>
              <a:rPr lang="zh-CN" altLang="en-US" dirty="0" smtClean="0"/>
              <a:t>的赞助商已同意为该实验结果支付 </a:t>
            </a:r>
            <a:r>
              <a:rPr lang="en-US" altLang="zh-CN" dirty="0" err="1" smtClean="0"/>
              <a:t>pj</a:t>
            </a:r>
            <a:r>
              <a:rPr lang="zh-CN" altLang="en-US" dirty="0" smtClean="0"/>
              <a:t>美元。</a:t>
            </a:r>
            <a:endParaRPr lang="en-US" altLang="zh-CN" dirty="0" smtClean="0"/>
          </a:p>
          <a:p>
            <a:r>
              <a:rPr lang="en-US" altLang="zh-CN" dirty="0" smtClean="0"/>
              <a:t>W </a:t>
            </a:r>
            <a:r>
              <a:rPr lang="zh-CN" altLang="en-US" dirty="0" smtClean="0"/>
              <a:t>教授的任务是找出一个有效算法，确定在一次太空飞行中要进行哪些实验并因此而配置哪些仪器能使太空飞行的净收益最大。</a:t>
            </a:r>
            <a:endParaRPr lang="en-US" altLang="zh-CN" dirty="0" smtClean="0"/>
          </a:p>
          <a:p>
            <a:r>
              <a:rPr lang="zh-CN" altLang="en-US" dirty="0" smtClean="0"/>
              <a:t>这里净收益是指进行实验所获得的全部收入与配置仪器的全部费用的差额。</a:t>
            </a:r>
            <a:endParaRPr lang="zh-CN" altLang="en-US" dirty="0"/>
          </a:p>
        </p:txBody>
      </p:sp>
    </p:spTree>
    <p:extLst>
      <p:ext uri="{BB962C8B-B14F-4D97-AF65-F5344CB8AC3E}">
        <p14:creationId xmlns:p14="http://schemas.microsoft.com/office/powerpoint/2010/main" val="188930910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777240"/>
            <a:ext cx="10515600" cy="5399723"/>
          </a:xfrm>
        </p:spPr>
        <p:txBody>
          <a:bodyPr/>
          <a:lstStyle/>
          <a:p>
            <a:r>
              <a:rPr lang="zh-CN" altLang="en-US" dirty="0" smtClean="0"/>
              <a:t>源点向每个单位连边，流量为代表数量</a:t>
            </a:r>
            <a:endParaRPr lang="en-US" altLang="zh-CN" dirty="0" smtClean="0"/>
          </a:p>
          <a:p>
            <a:r>
              <a:rPr lang="zh-CN" altLang="en-US" dirty="0" smtClean="0"/>
              <a:t>每个餐桌向汇点连边，流量为餐桌容量</a:t>
            </a:r>
            <a:endParaRPr lang="en-US" altLang="zh-CN" dirty="0" smtClean="0"/>
          </a:p>
          <a:p>
            <a:r>
              <a:rPr lang="zh-CN" altLang="en-US" dirty="0" smtClean="0"/>
              <a:t>每个单位向每个餐桌连边，流量为</a:t>
            </a:r>
            <a:r>
              <a:rPr lang="en-US" altLang="zh-CN" dirty="0" smtClean="0"/>
              <a:t>1</a:t>
            </a:r>
          </a:p>
          <a:p>
            <a:r>
              <a:rPr lang="zh-CN" altLang="en-US" dirty="0" smtClean="0"/>
              <a:t>这样就限制了每个单位的人数</a:t>
            </a:r>
            <a:endParaRPr lang="en-US" altLang="zh-CN" dirty="0" smtClean="0"/>
          </a:p>
          <a:p>
            <a:r>
              <a:rPr lang="zh-CN" altLang="en-US" dirty="0" smtClean="0"/>
              <a:t>和每个餐桌的人数</a:t>
            </a:r>
            <a:endParaRPr lang="en-US" altLang="zh-CN" dirty="0" smtClean="0"/>
          </a:p>
          <a:p>
            <a:r>
              <a:rPr lang="zh-CN" altLang="en-US" dirty="0" smtClean="0"/>
              <a:t>以及餐桌上的人都来自不同的单位</a:t>
            </a:r>
            <a:endParaRPr lang="en-US" altLang="zh-CN" dirty="0" smtClean="0"/>
          </a:p>
          <a:p>
            <a:endParaRPr lang="en-US" altLang="zh-CN" dirty="0"/>
          </a:p>
          <a:p>
            <a:r>
              <a:rPr lang="zh-CN" altLang="en-US" dirty="0" smtClean="0"/>
              <a:t>最大流小于总人数则无解</a:t>
            </a:r>
            <a:endParaRPr lang="en-US" altLang="zh-CN" dirty="0" smtClean="0"/>
          </a:p>
          <a:p>
            <a:r>
              <a:rPr lang="zh-CN" altLang="en-US" dirty="0" smtClean="0"/>
              <a:t>否则</a:t>
            </a:r>
            <a:r>
              <a:rPr lang="en-US" altLang="zh-CN" dirty="0" err="1" smtClean="0"/>
              <a:t>dfs</a:t>
            </a:r>
            <a:r>
              <a:rPr lang="zh-CN" altLang="en-US" dirty="0" smtClean="0"/>
              <a:t>残量网络输出方案</a:t>
            </a:r>
            <a:endParaRPr lang="zh-CN" altLang="en-US" dirty="0"/>
          </a:p>
        </p:txBody>
      </p:sp>
    </p:spTree>
    <p:extLst>
      <p:ext uri="{BB962C8B-B14F-4D97-AF65-F5344CB8AC3E}">
        <p14:creationId xmlns:p14="http://schemas.microsoft.com/office/powerpoint/2010/main" val="236052281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试题库问题</a:t>
            </a:r>
            <a:endParaRPr lang="zh-CN" altLang="en-US" dirty="0"/>
          </a:p>
        </p:txBody>
      </p:sp>
      <p:sp>
        <p:nvSpPr>
          <p:cNvPr id="3" name="内容占位符 2"/>
          <p:cNvSpPr>
            <a:spLocks noGrp="1"/>
          </p:cNvSpPr>
          <p:nvPr>
            <p:ph idx="1"/>
          </p:nvPr>
        </p:nvSpPr>
        <p:spPr/>
        <p:txBody>
          <a:bodyPr/>
          <a:lstStyle/>
          <a:p>
            <a:r>
              <a:rPr lang="zh-CN" altLang="en-US" dirty="0"/>
              <a:t>假设一个试题库中有 </a:t>
            </a:r>
            <a:r>
              <a:rPr lang="en-US" altLang="zh-CN" dirty="0"/>
              <a:t>n</a:t>
            </a:r>
            <a:r>
              <a:rPr lang="zh-CN" altLang="en-US" dirty="0"/>
              <a:t>道试题。每道试题都标明了所属类别。同一道题可能有多个</a:t>
            </a:r>
            <a:r>
              <a:rPr lang="zh-CN" altLang="en-US" dirty="0" smtClean="0"/>
              <a:t>类别属性</a:t>
            </a:r>
            <a:r>
              <a:rPr lang="zh-CN" altLang="en-US" dirty="0"/>
              <a:t>。现要从题库中抽取 </a:t>
            </a:r>
            <a:r>
              <a:rPr lang="en-US" altLang="zh-CN" dirty="0"/>
              <a:t>m </a:t>
            </a:r>
            <a:r>
              <a:rPr lang="zh-CN" altLang="en-US" dirty="0"/>
              <a:t>道题组成试卷。并要求试卷包含指定类型的</a:t>
            </a:r>
            <a:r>
              <a:rPr lang="zh-CN" altLang="en-US" dirty="0" smtClean="0"/>
              <a:t>试题。</a:t>
            </a:r>
            <a:endParaRPr lang="en-US" altLang="zh-CN" dirty="0" smtClean="0"/>
          </a:p>
          <a:p>
            <a:r>
              <a:rPr lang="zh-CN" altLang="en-US" dirty="0"/>
              <a:t>输入：第</a:t>
            </a:r>
            <a:r>
              <a:rPr lang="en-US" altLang="zh-CN" dirty="0"/>
              <a:t>1</a:t>
            </a:r>
            <a:r>
              <a:rPr lang="zh-CN" altLang="en-US" dirty="0"/>
              <a:t>行有</a:t>
            </a:r>
            <a:r>
              <a:rPr lang="en-US" altLang="zh-CN" dirty="0"/>
              <a:t>2</a:t>
            </a:r>
            <a:r>
              <a:rPr lang="zh-CN" altLang="en-US" dirty="0"/>
              <a:t>个正整数</a:t>
            </a:r>
            <a:r>
              <a:rPr lang="en-US" altLang="zh-CN" dirty="0"/>
              <a:t>n</a:t>
            </a:r>
            <a:r>
              <a:rPr lang="zh-CN" altLang="en-US" dirty="0"/>
              <a:t>和</a:t>
            </a:r>
            <a:r>
              <a:rPr lang="en-US" altLang="zh-CN" dirty="0"/>
              <a:t>k (2 &lt;=k&lt;= 20, k&lt;=n&lt;= 1000) k </a:t>
            </a:r>
            <a:r>
              <a:rPr lang="zh-CN" altLang="en-US" dirty="0"/>
              <a:t>表示题库中试题类型总数，</a:t>
            </a:r>
            <a:r>
              <a:rPr lang="en-US" altLang="zh-CN" dirty="0"/>
              <a:t>n </a:t>
            </a:r>
            <a:r>
              <a:rPr lang="zh-CN" altLang="en-US" dirty="0"/>
              <a:t>表示题库中试题总数。第 </a:t>
            </a:r>
            <a:r>
              <a:rPr lang="en-US" altLang="zh-CN" dirty="0"/>
              <a:t>2 </a:t>
            </a:r>
            <a:r>
              <a:rPr lang="zh-CN" altLang="en-US" dirty="0"/>
              <a:t>行有 </a:t>
            </a:r>
            <a:r>
              <a:rPr lang="en-US" altLang="zh-CN" dirty="0"/>
              <a:t>k </a:t>
            </a:r>
            <a:r>
              <a:rPr lang="zh-CN" altLang="en-US" dirty="0"/>
              <a:t>个正整数，第 </a:t>
            </a:r>
            <a:r>
              <a:rPr lang="en-US" altLang="zh-CN" dirty="0" err="1"/>
              <a:t>i</a:t>
            </a:r>
            <a:r>
              <a:rPr lang="en-US" altLang="zh-CN" dirty="0"/>
              <a:t> </a:t>
            </a:r>
            <a:r>
              <a:rPr lang="zh-CN" altLang="en-US" dirty="0"/>
              <a:t>个正整数 表示要选出的类型 </a:t>
            </a:r>
            <a:r>
              <a:rPr lang="en-US" altLang="zh-CN" dirty="0" err="1"/>
              <a:t>i</a:t>
            </a:r>
            <a:r>
              <a:rPr lang="en-US" altLang="zh-CN" dirty="0"/>
              <a:t> </a:t>
            </a:r>
            <a:r>
              <a:rPr lang="zh-CN" altLang="en-US" dirty="0"/>
              <a:t>的题数。这 </a:t>
            </a:r>
            <a:r>
              <a:rPr lang="en-US" altLang="zh-CN" dirty="0"/>
              <a:t>k </a:t>
            </a:r>
            <a:r>
              <a:rPr lang="zh-CN" altLang="en-US" dirty="0"/>
              <a:t>个数相加就是要选出的总题数 </a:t>
            </a:r>
            <a:r>
              <a:rPr lang="en-US" altLang="zh-CN" dirty="0"/>
              <a:t>m</a:t>
            </a:r>
            <a:r>
              <a:rPr lang="zh-CN" altLang="en-US" dirty="0"/>
              <a:t>。接下来的 </a:t>
            </a:r>
            <a:r>
              <a:rPr lang="en-US" altLang="zh-CN" dirty="0"/>
              <a:t>n</a:t>
            </a:r>
            <a:r>
              <a:rPr lang="zh-CN" altLang="en-US" dirty="0"/>
              <a:t>行给出了</a:t>
            </a:r>
            <a:r>
              <a:rPr lang="zh-CN" altLang="en-US" dirty="0" smtClean="0"/>
              <a:t>题库</a:t>
            </a:r>
            <a:r>
              <a:rPr lang="zh-CN" altLang="en-US" dirty="0"/>
              <a:t>中每个试题的类型信息。每行的第 </a:t>
            </a:r>
            <a:r>
              <a:rPr lang="en-US" altLang="zh-CN" dirty="0"/>
              <a:t>1 </a:t>
            </a:r>
            <a:r>
              <a:rPr lang="zh-CN" altLang="en-US" dirty="0"/>
              <a:t>个正整数 </a:t>
            </a:r>
            <a:r>
              <a:rPr lang="en-US" altLang="zh-CN" dirty="0"/>
              <a:t>p</a:t>
            </a:r>
            <a:r>
              <a:rPr lang="zh-CN" altLang="en-US" dirty="0"/>
              <a:t>表明该题可以属于 </a:t>
            </a:r>
            <a:r>
              <a:rPr lang="en-US" altLang="zh-CN" dirty="0"/>
              <a:t>p</a:t>
            </a:r>
            <a:r>
              <a:rPr lang="zh-CN" altLang="en-US" dirty="0"/>
              <a:t>类，接着的 </a:t>
            </a:r>
            <a:r>
              <a:rPr lang="en-US" altLang="zh-CN" dirty="0"/>
              <a:t>p</a:t>
            </a:r>
            <a:r>
              <a:rPr lang="zh-CN" altLang="en-US" dirty="0"/>
              <a:t>个数</a:t>
            </a:r>
            <a:r>
              <a:rPr lang="zh-CN" altLang="en-US" dirty="0" smtClean="0"/>
              <a:t>是该</a:t>
            </a:r>
            <a:r>
              <a:rPr lang="zh-CN" altLang="en-US" dirty="0"/>
              <a:t>题所属的类型号。 </a:t>
            </a:r>
            <a:endParaRPr lang="en-US" altLang="zh-CN" dirty="0" smtClean="0"/>
          </a:p>
          <a:p>
            <a:r>
              <a:rPr lang="zh-CN" altLang="en-US" dirty="0" smtClean="0"/>
              <a:t>输出：有解输出方案，无解输出</a:t>
            </a:r>
            <a:r>
              <a:rPr lang="en-US" altLang="zh-CN" dirty="0"/>
              <a:t>No Solution!</a:t>
            </a:r>
            <a:endParaRPr lang="zh-CN" altLang="en-US" dirty="0"/>
          </a:p>
        </p:txBody>
      </p:sp>
    </p:spTree>
    <p:extLst>
      <p:ext uri="{BB962C8B-B14F-4D97-AF65-F5344CB8AC3E}">
        <p14:creationId xmlns:p14="http://schemas.microsoft.com/office/powerpoint/2010/main" val="253719512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946484"/>
            <a:ext cx="10515600" cy="5230479"/>
          </a:xfrm>
        </p:spPr>
        <p:txBody>
          <a:bodyPr/>
          <a:lstStyle/>
          <a:p>
            <a:r>
              <a:rPr lang="zh-CN" altLang="en-US" dirty="0" smtClean="0"/>
              <a:t>源点向每种类型连边，流量为该类型所需题数</a:t>
            </a:r>
            <a:endParaRPr lang="en-US" altLang="zh-CN" dirty="0" smtClean="0"/>
          </a:p>
          <a:p>
            <a:r>
              <a:rPr lang="zh-CN" altLang="en-US" dirty="0" smtClean="0"/>
              <a:t>每道题向汇点连边，流量为</a:t>
            </a:r>
            <a:r>
              <a:rPr lang="en-US" altLang="zh-CN" dirty="0" smtClean="0"/>
              <a:t>1</a:t>
            </a:r>
            <a:r>
              <a:rPr lang="zh-CN" altLang="en-US" dirty="0" smtClean="0"/>
              <a:t>，限制只能被选一次</a:t>
            </a:r>
            <a:endParaRPr lang="en-US" altLang="zh-CN" dirty="0" smtClean="0"/>
          </a:p>
          <a:p>
            <a:r>
              <a:rPr lang="zh-CN" altLang="en-US" dirty="0" smtClean="0"/>
              <a:t>对于每道题，它所属的类型都向它连边，流量为</a:t>
            </a:r>
            <a:r>
              <a:rPr lang="en-US" altLang="zh-CN" dirty="0" smtClean="0"/>
              <a:t>1</a:t>
            </a:r>
          </a:p>
          <a:p>
            <a:endParaRPr lang="en-US" altLang="zh-CN" dirty="0"/>
          </a:p>
          <a:p>
            <a:r>
              <a:rPr lang="zh-CN" altLang="en-US" dirty="0" smtClean="0"/>
              <a:t>若最大流小于试卷所需总题数则无解</a:t>
            </a:r>
            <a:endParaRPr lang="en-US" altLang="zh-CN" dirty="0" smtClean="0"/>
          </a:p>
          <a:p>
            <a:r>
              <a:rPr lang="zh-CN" altLang="en-US" dirty="0" smtClean="0"/>
              <a:t>否则和上题一样</a:t>
            </a:r>
            <a:r>
              <a:rPr lang="en-US" altLang="zh-CN" dirty="0" err="1" smtClean="0"/>
              <a:t>dfs</a:t>
            </a:r>
            <a:r>
              <a:rPr lang="zh-CN" altLang="en-US" dirty="0" smtClean="0"/>
              <a:t>残</a:t>
            </a:r>
            <a:r>
              <a:rPr lang="zh-CN" altLang="en-US" smtClean="0"/>
              <a:t>量网络输出方案</a:t>
            </a:r>
            <a:endParaRPr lang="zh-CN" altLang="en-US" dirty="0"/>
          </a:p>
        </p:txBody>
      </p:sp>
    </p:spTree>
    <p:extLst>
      <p:ext uri="{BB962C8B-B14F-4D97-AF65-F5344CB8AC3E}">
        <p14:creationId xmlns:p14="http://schemas.microsoft.com/office/powerpoint/2010/main" val="28781402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最大权不相交路径</a:t>
            </a:r>
            <a:endParaRPr lang="zh-CN" altLang="en-US" dirty="0"/>
          </a:p>
        </p:txBody>
      </p:sp>
      <p:sp>
        <p:nvSpPr>
          <p:cNvPr id="3" name="副标题 2"/>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13201012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最长 </a:t>
            </a:r>
            <a:r>
              <a:rPr lang="en-US" altLang="zh-CN" dirty="0"/>
              <a:t>k</a:t>
            </a:r>
            <a:r>
              <a:rPr lang="zh-CN" altLang="en-US" dirty="0"/>
              <a:t>可重区间集问题 </a:t>
            </a:r>
          </a:p>
        </p:txBody>
      </p:sp>
      <p:sp>
        <p:nvSpPr>
          <p:cNvPr id="3" name="内容占位符 2"/>
          <p:cNvSpPr>
            <a:spLocks noGrp="1"/>
          </p:cNvSpPr>
          <p:nvPr>
            <p:ph idx="1"/>
          </p:nvPr>
        </p:nvSpPr>
        <p:spPr/>
        <p:txBody>
          <a:bodyPr/>
          <a:lstStyle/>
          <a:p>
            <a:r>
              <a:rPr lang="zh-CN" altLang="en-US" dirty="0"/>
              <a:t>给定实直线 </a:t>
            </a:r>
            <a:r>
              <a:rPr lang="en-US" altLang="zh-CN" dirty="0"/>
              <a:t>L </a:t>
            </a:r>
            <a:r>
              <a:rPr lang="zh-CN" altLang="en-US" dirty="0"/>
              <a:t>上 </a:t>
            </a:r>
            <a:r>
              <a:rPr lang="en-US" altLang="zh-CN" dirty="0"/>
              <a:t>n </a:t>
            </a:r>
            <a:r>
              <a:rPr lang="zh-CN" altLang="en-US" dirty="0"/>
              <a:t>个开区间组成的集合 </a:t>
            </a:r>
            <a:r>
              <a:rPr lang="en-US" altLang="zh-CN" dirty="0" smtClean="0"/>
              <a:t>I</a:t>
            </a:r>
            <a:r>
              <a:rPr lang="zh-CN" altLang="en-US" dirty="0" smtClean="0"/>
              <a:t>，和</a:t>
            </a:r>
            <a:r>
              <a:rPr lang="zh-CN" altLang="en-US" dirty="0"/>
              <a:t>一个正整数 </a:t>
            </a:r>
            <a:r>
              <a:rPr lang="en-US" altLang="zh-CN" dirty="0" smtClean="0"/>
              <a:t>k</a:t>
            </a:r>
            <a:r>
              <a:rPr lang="zh-CN" altLang="en-US" dirty="0" smtClean="0"/>
              <a:t>，</a:t>
            </a:r>
            <a:r>
              <a:rPr lang="zh-CN" altLang="en-US" dirty="0"/>
              <a:t>从</a:t>
            </a:r>
            <a:r>
              <a:rPr lang="zh-CN" altLang="en-US" dirty="0" smtClean="0"/>
              <a:t>开区间</a:t>
            </a:r>
            <a:r>
              <a:rPr lang="zh-CN" altLang="en-US" dirty="0"/>
              <a:t>集合 </a:t>
            </a:r>
            <a:r>
              <a:rPr lang="en-US" altLang="zh-CN" dirty="0"/>
              <a:t>I </a:t>
            </a:r>
            <a:r>
              <a:rPr lang="zh-CN" altLang="en-US" dirty="0"/>
              <a:t>中选取出</a:t>
            </a:r>
            <a:r>
              <a:rPr lang="zh-CN" altLang="en-US" dirty="0" smtClean="0"/>
              <a:t>开区间子集 </a:t>
            </a:r>
            <a:r>
              <a:rPr lang="en-US" altLang="zh-CN" dirty="0" smtClean="0"/>
              <a:t>S</a:t>
            </a:r>
            <a:r>
              <a:rPr lang="zh-CN" altLang="en-US" dirty="0" smtClean="0"/>
              <a:t>，</a:t>
            </a:r>
            <a:r>
              <a:rPr lang="zh-CN" altLang="en-US" dirty="0"/>
              <a:t>使得在实直线 </a:t>
            </a:r>
            <a:r>
              <a:rPr lang="en-US" altLang="zh-CN" dirty="0"/>
              <a:t>L </a:t>
            </a:r>
            <a:r>
              <a:rPr lang="zh-CN" altLang="en-US" dirty="0"/>
              <a:t>的任何一点 </a:t>
            </a:r>
            <a:r>
              <a:rPr lang="en-US" altLang="zh-CN" dirty="0"/>
              <a:t>x</a:t>
            </a:r>
            <a:r>
              <a:rPr lang="zh-CN" altLang="en-US" dirty="0"/>
              <a:t>，</a:t>
            </a:r>
            <a:r>
              <a:rPr lang="en-US" altLang="zh-CN" dirty="0"/>
              <a:t>S </a:t>
            </a:r>
            <a:r>
              <a:rPr lang="zh-CN" altLang="en-US" dirty="0"/>
              <a:t>中包含点 </a:t>
            </a:r>
            <a:r>
              <a:rPr lang="en-US" altLang="zh-CN" dirty="0"/>
              <a:t>x </a:t>
            </a:r>
            <a:r>
              <a:rPr lang="zh-CN" altLang="en-US" dirty="0"/>
              <a:t>的</a:t>
            </a:r>
            <a:r>
              <a:rPr lang="zh-CN" altLang="en-US" dirty="0" smtClean="0"/>
              <a:t>开区间个数</a:t>
            </a:r>
            <a:r>
              <a:rPr lang="zh-CN" altLang="en-US" dirty="0"/>
              <a:t>不</a:t>
            </a:r>
            <a:r>
              <a:rPr lang="zh-CN" altLang="en-US" dirty="0" smtClean="0"/>
              <a:t>超过</a:t>
            </a:r>
            <a:r>
              <a:rPr lang="en-US" altLang="zh-CN" dirty="0" smtClean="0"/>
              <a:t>k</a:t>
            </a:r>
            <a:r>
              <a:rPr lang="zh-CN" altLang="en-US" dirty="0"/>
              <a:t>，</a:t>
            </a:r>
            <a:r>
              <a:rPr lang="zh-CN" altLang="en-US" dirty="0" smtClean="0"/>
              <a:t>且</a:t>
            </a:r>
            <a:r>
              <a:rPr lang="en-US" altLang="zh-CN" dirty="0" smtClean="0"/>
              <a:t>sigma(|z|),z</a:t>
            </a:r>
            <a:r>
              <a:rPr lang="zh-CN" altLang="en-US" dirty="0" smtClean="0"/>
              <a:t>属于</a:t>
            </a:r>
            <a:r>
              <a:rPr lang="en-US" altLang="zh-CN" dirty="0" smtClean="0"/>
              <a:t>S</a:t>
            </a:r>
            <a:r>
              <a:rPr lang="en-US" altLang="zh-CN" dirty="0"/>
              <a:t>,</a:t>
            </a:r>
            <a:r>
              <a:rPr lang="zh-CN" altLang="en-US" dirty="0" smtClean="0"/>
              <a:t>达到</a:t>
            </a:r>
            <a:r>
              <a:rPr lang="zh-CN" altLang="en-US" dirty="0"/>
              <a:t>最大。这样的集合 </a:t>
            </a:r>
            <a:r>
              <a:rPr lang="en-US" altLang="zh-CN" dirty="0"/>
              <a:t>S </a:t>
            </a:r>
            <a:r>
              <a:rPr lang="zh-CN" altLang="en-US" dirty="0"/>
              <a:t>称为开区间集合 </a:t>
            </a:r>
            <a:r>
              <a:rPr lang="en-US" altLang="zh-CN" dirty="0"/>
              <a:t>I </a:t>
            </a:r>
            <a:r>
              <a:rPr lang="zh-CN" altLang="en-US" dirty="0"/>
              <a:t>的最长 </a:t>
            </a:r>
            <a:r>
              <a:rPr lang="en-US" altLang="zh-CN" dirty="0"/>
              <a:t>k</a:t>
            </a:r>
            <a:r>
              <a:rPr lang="zh-CN" altLang="en-US" dirty="0"/>
              <a:t>可重区间</a:t>
            </a:r>
            <a:r>
              <a:rPr lang="zh-CN" altLang="en-US" dirty="0" smtClean="0"/>
              <a:t>集。</a:t>
            </a:r>
            <a:r>
              <a:rPr lang="en-US" altLang="zh-CN" dirty="0" smtClean="0"/>
              <a:t>sigma</a:t>
            </a:r>
            <a:r>
              <a:rPr lang="en-US" altLang="zh-CN" dirty="0"/>
              <a:t>(|z</a:t>
            </a:r>
            <a:r>
              <a:rPr lang="en-US" altLang="zh-CN" dirty="0" smtClean="0"/>
              <a:t>|)</a:t>
            </a:r>
            <a:r>
              <a:rPr lang="zh-CN" altLang="en-US" dirty="0" smtClean="0"/>
              <a:t>称为</a:t>
            </a:r>
            <a:r>
              <a:rPr lang="zh-CN" altLang="en-US" dirty="0"/>
              <a:t>最长 </a:t>
            </a:r>
            <a:r>
              <a:rPr lang="en-US" altLang="zh-CN" dirty="0"/>
              <a:t>k</a:t>
            </a:r>
            <a:r>
              <a:rPr lang="zh-CN" altLang="en-US" dirty="0"/>
              <a:t>可重区间集的长度</a:t>
            </a:r>
            <a:r>
              <a:rPr lang="zh-CN" altLang="en-US" dirty="0" smtClean="0"/>
              <a:t>。</a:t>
            </a:r>
            <a:endParaRPr lang="en-US" altLang="zh-CN" dirty="0" smtClean="0"/>
          </a:p>
          <a:p>
            <a:r>
              <a:rPr lang="zh-CN" altLang="en-US" dirty="0" smtClean="0"/>
              <a:t>输入：第 </a:t>
            </a:r>
            <a:r>
              <a:rPr lang="en-US" altLang="zh-CN" dirty="0"/>
              <a:t>1 </a:t>
            </a:r>
            <a:r>
              <a:rPr lang="zh-CN" altLang="en-US" dirty="0"/>
              <a:t>行有 </a:t>
            </a:r>
            <a:r>
              <a:rPr lang="en-US" altLang="zh-CN" dirty="0"/>
              <a:t>2 </a:t>
            </a:r>
            <a:r>
              <a:rPr lang="zh-CN" altLang="en-US" dirty="0"/>
              <a:t>个正整数 </a:t>
            </a:r>
            <a:r>
              <a:rPr lang="en-US" altLang="zh-CN" dirty="0"/>
              <a:t>n</a:t>
            </a:r>
            <a:r>
              <a:rPr lang="zh-CN" altLang="en-US" dirty="0"/>
              <a:t>和 </a:t>
            </a:r>
            <a:r>
              <a:rPr lang="en-US" altLang="zh-CN" dirty="0"/>
              <a:t>k</a:t>
            </a:r>
            <a:r>
              <a:rPr lang="zh-CN" altLang="en-US" dirty="0"/>
              <a:t>，分别表示开区间</a:t>
            </a:r>
            <a:r>
              <a:rPr lang="zh-CN" altLang="en-US" dirty="0" smtClean="0"/>
              <a:t>的个数</a:t>
            </a:r>
            <a:r>
              <a:rPr lang="zh-CN" altLang="en-US" dirty="0"/>
              <a:t>和开区间的可重迭数。接下来的 </a:t>
            </a:r>
            <a:r>
              <a:rPr lang="en-US" altLang="zh-CN" dirty="0"/>
              <a:t>n</a:t>
            </a:r>
            <a:r>
              <a:rPr lang="zh-CN" altLang="en-US" dirty="0"/>
              <a:t>行，每行有 </a:t>
            </a:r>
            <a:r>
              <a:rPr lang="en-US" altLang="zh-CN" dirty="0"/>
              <a:t>2 </a:t>
            </a:r>
            <a:r>
              <a:rPr lang="zh-CN" altLang="en-US" dirty="0"/>
              <a:t>个整数，表示开区间的</a:t>
            </a:r>
            <a:r>
              <a:rPr lang="zh-CN" altLang="en-US" dirty="0" smtClean="0"/>
              <a:t>左右端点坐标</a:t>
            </a:r>
            <a:endParaRPr lang="en-US" altLang="zh-CN" dirty="0" smtClean="0"/>
          </a:p>
          <a:p>
            <a:r>
              <a:rPr lang="zh-CN" altLang="en-US" dirty="0"/>
              <a:t>输出</a:t>
            </a:r>
            <a:r>
              <a:rPr lang="zh-CN" altLang="en-US" dirty="0" smtClean="0"/>
              <a:t>：最</a:t>
            </a:r>
            <a:r>
              <a:rPr lang="zh-CN" altLang="en-US" dirty="0"/>
              <a:t>长 </a:t>
            </a:r>
            <a:r>
              <a:rPr lang="en-US" altLang="zh-CN" dirty="0"/>
              <a:t>k</a:t>
            </a:r>
            <a:r>
              <a:rPr lang="zh-CN" altLang="en-US" dirty="0"/>
              <a:t>可重区间集的长度</a:t>
            </a:r>
          </a:p>
        </p:txBody>
      </p:sp>
    </p:spTree>
    <p:extLst>
      <p:ext uri="{BB962C8B-B14F-4D97-AF65-F5344CB8AC3E}">
        <p14:creationId xmlns:p14="http://schemas.microsoft.com/office/powerpoint/2010/main" val="59804090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建图方法</a:t>
            </a:r>
            <a:endParaRPr lang="zh-CN" altLang="en-US" dirty="0"/>
          </a:p>
        </p:txBody>
      </p:sp>
      <p:sp>
        <p:nvSpPr>
          <p:cNvPr id="3" name="内容占位符 2"/>
          <p:cNvSpPr>
            <a:spLocks noGrp="1"/>
          </p:cNvSpPr>
          <p:nvPr>
            <p:ph idx="1"/>
          </p:nvPr>
        </p:nvSpPr>
        <p:spPr>
          <a:xfrm>
            <a:off x="838200" y="1690688"/>
            <a:ext cx="10515600" cy="4351338"/>
          </a:xfrm>
        </p:spPr>
        <p:txBody>
          <a:bodyPr>
            <a:normAutofit/>
          </a:bodyPr>
          <a:lstStyle/>
          <a:p>
            <a:r>
              <a:rPr lang="zh-CN" altLang="en-US" sz="2400" dirty="0"/>
              <a:t>离散化所有区间的端点，把每个端点看做一个顶点，建立附加源</a:t>
            </a:r>
            <a:r>
              <a:rPr lang="en-US" altLang="zh-CN" sz="2400" dirty="0"/>
              <a:t>S</a:t>
            </a:r>
            <a:r>
              <a:rPr lang="zh-CN" altLang="en-US" sz="2400" dirty="0"/>
              <a:t>汇</a:t>
            </a:r>
            <a:r>
              <a:rPr lang="en-US" altLang="zh-CN" sz="2400" dirty="0"/>
              <a:t>T</a:t>
            </a:r>
            <a:r>
              <a:rPr lang="zh-CN" altLang="en-US" sz="2400" dirty="0"/>
              <a:t>。</a:t>
            </a:r>
          </a:p>
          <a:p>
            <a:r>
              <a:rPr lang="en-US" altLang="zh-CN" sz="2400" dirty="0"/>
              <a:t>1</a:t>
            </a:r>
            <a:r>
              <a:rPr lang="zh-CN" altLang="en-US" sz="2400" dirty="0"/>
              <a:t>、从</a:t>
            </a:r>
            <a:r>
              <a:rPr lang="en-US" altLang="zh-CN" sz="2400" dirty="0"/>
              <a:t>S</a:t>
            </a:r>
            <a:r>
              <a:rPr lang="zh-CN" altLang="en-US" sz="2400" dirty="0"/>
              <a:t>到顶点</a:t>
            </a:r>
            <a:r>
              <a:rPr lang="en-US" altLang="zh-CN" sz="2400" dirty="0"/>
              <a:t>1</a:t>
            </a:r>
            <a:r>
              <a:rPr lang="zh-CN" altLang="en-US" sz="2400" dirty="0"/>
              <a:t>（最左边顶点）连接一条容量为</a:t>
            </a:r>
            <a:r>
              <a:rPr lang="en-US" altLang="zh-CN" sz="2400" dirty="0"/>
              <a:t>K</a:t>
            </a:r>
            <a:r>
              <a:rPr lang="zh-CN" altLang="en-US" sz="2400" dirty="0"/>
              <a:t>，费用为</a:t>
            </a:r>
            <a:r>
              <a:rPr lang="en-US" altLang="zh-CN" sz="2400" dirty="0"/>
              <a:t>0</a:t>
            </a:r>
            <a:r>
              <a:rPr lang="zh-CN" altLang="en-US" sz="2400" dirty="0"/>
              <a:t>的有向边。</a:t>
            </a:r>
            <a:br>
              <a:rPr lang="zh-CN" altLang="en-US" sz="2400" dirty="0"/>
            </a:br>
            <a:r>
              <a:rPr lang="en-US" altLang="zh-CN" sz="2400" dirty="0"/>
              <a:t>2</a:t>
            </a:r>
            <a:r>
              <a:rPr lang="zh-CN" altLang="en-US" sz="2400" dirty="0"/>
              <a:t>、从顶点</a:t>
            </a:r>
            <a:r>
              <a:rPr lang="en-US" altLang="zh-CN" sz="2400" dirty="0"/>
              <a:t>2N</a:t>
            </a:r>
            <a:r>
              <a:rPr lang="zh-CN" altLang="en-US" sz="2400" dirty="0"/>
              <a:t>（最右边顶点）到</a:t>
            </a:r>
            <a:r>
              <a:rPr lang="en-US" altLang="zh-CN" sz="2400" dirty="0"/>
              <a:t>T</a:t>
            </a:r>
            <a:r>
              <a:rPr lang="zh-CN" altLang="en-US" sz="2400" dirty="0"/>
              <a:t>连接一条容量为</a:t>
            </a:r>
            <a:r>
              <a:rPr lang="en-US" altLang="zh-CN" sz="2400" dirty="0"/>
              <a:t>K</a:t>
            </a:r>
            <a:r>
              <a:rPr lang="zh-CN" altLang="en-US" sz="2400" dirty="0"/>
              <a:t>，费用为</a:t>
            </a:r>
            <a:r>
              <a:rPr lang="en-US" altLang="zh-CN" sz="2400" dirty="0"/>
              <a:t>0</a:t>
            </a:r>
            <a:r>
              <a:rPr lang="zh-CN" altLang="en-US" sz="2400" dirty="0"/>
              <a:t>的有向边。</a:t>
            </a:r>
            <a:br>
              <a:rPr lang="zh-CN" altLang="en-US" sz="2400" dirty="0"/>
            </a:br>
            <a:r>
              <a:rPr lang="en-US" altLang="zh-CN" sz="2400" dirty="0"/>
              <a:t>3</a:t>
            </a:r>
            <a:r>
              <a:rPr lang="zh-CN" altLang="en-US" sz="2400" dirty="0"/>
              <a:t>、从顶点</a:t>
            </a:r>
            <a:r>
              <a:rPr lang="en-US" altLang="zh-CN" sz="2400" dirty="0" err="1"/>
              <a:t>i</a:t>
            </a:r>
            <a:r>
              <a:rPr lang="zh-CN" altLang="en-US" sz="2400" dirty="0"/>
              <a:t>到顶点</a:t>
            </a:r>
            <a:r>
              <a:rPr lang="en-US" altLang="zh-CN" sz="2400" dirty="0"/>
              <a:t>i+1(i+1&lt;=2N)</a:t>
            </a:r>
            <a:r>
              <a:rPr lang="zh-CN" altLang="en-US" sz="2400" dirty="0"/>
              <a:t>，连接一条容量为无穷大，费用为</a:t>
            </a:r>
            <a:r>
              <a:rPr lang="en-US" altLang="zh-CN" sz="2400" dirty="0"/>
              <a:t>0</a:t>
            </a:r>
            <a:r>
              <a:rPr lang="zh-CN" altLang="en-US" sz="2400" dirty="0"/>
              <a:t>的有向边。</a:t>
            </a:r>
            <a:br>
              <a:rPr lang="zh-CN" altLang="en-US" sz="2400" dirty="0"/>
            </a:br>
            <a:r>
              <a:rPr lang="en-US" altLang="zh-CN" sz="2400" dirty="0"/>
              <a:t>4</a:t>
            </a:r>
            <a:r>
              <a:rPr lang="zh-CN" altLang="en-US" sz="2400" dirty="0"/>
              <a:t>、对于每个区间</a:t>
            </a:r>
            <a:r>
              <a:rPr lang="en-US" altLang="zh-CN" sz="2400" dirty="0"/>
              <a:t>[</a:t>
            </a:r>
            <a:r>
              <a:rPr lang="en-US" altLang="zh-CN" sz="2400" dirty="0" err="1"/>
              <a:t>a,b</a:t>
            </a:r>
            <a:r>
              <a:rPr lang="en-US" altLang="zh-CN" sz="2400" dirty="0"/>
              <a:t>]</a:t>
            </a:r>
            <a:r>
              <a:rPr lang="zh-CN" altLang="en-US" sz="2400" dirty="0"/>
              <a:t>，从</a:t>
            </a:r>
            <a:r>
              <a:rPr lang="en-US" altLang="zh-CN" sz="2400" dirty="0"/>
              <a:t>a</a:t>
            </a:r>
            <a:r>
              <a:rPr lang="zh-CN" altLang="en-US" sz="2400" dirty="0"/>
              <a:t>对应的顶点</a:t>
            </a:r>
            <a:r>
              <a:rPr lang="en-US" altLang="zh-CN" sz="2400" dirty="0" err="1"/>
              <a:t>i</a:t>
            </a:r>
            <a:r>
              <a:rPr lang="zh-CN" altLang="en-US" sz="2400" dirty="0"/>
              <a:t>到</a:t>
            </a:r>
            <a:r>
              <a:rPr lang="en-US" altLang="zh-CN" sz="2400" dirty="0"/>
              <a:t>b</a:t>
            </a:r>
            <a:r>
              <a:rPr lang="zh-CN" altLang="en-US" sz="2400" dirty="0"/>
              <a:t>对应的顶点</a:t>
            </a:r>
            <a:r>
              <a:rPr lang="en-US" altLang="zh-CN" sz="2400" dirty="0"/>
              <a:t>j</a:t>
            </a:r>
            <a:r>
              <a:rPr lang="zh-CN" altLang="en-US" sz="2400" dirty="0"/>
              <a:t>连接一条容量为</a:t>
            </a:r>
            <a:r>
              <a:rPr lang="en-US" altLang="zh-CN" sz="2400" dirty="0"/>
              <a:t>1</a:t>
            </a:r>
            <a:r>
              <a:rPr lang="zh-CN" altLang="en-US" sz="2400" dirty="0"/>
              <a:t>，费用为区间长度的有向边。</a:t>
            </a:r>
          </a:p>
          <a:p>
            <a:r>
              <a:rPr lang="zh-CN" altLang="en-US" sz="2400" dirty="0"/>
              <a:t>求最大费用最大流，最大费用流值就是最长</a:t>
            </a:r>
            <a:r>
              <a:rPr lang="en-US" altLang="zh-CN" sz="2400" dirty="0"/>
              <a:t>k</a:t>
            </a:r>
            <a:r>
              <a:rPr lang="zh-CN" altLang="en-US" sz="2400" dirty="0"/>
              <a:t>可重区间集的长度。</a:t>
            </a:r>
          </a:p>
          <a:p>
            <a:endParaRPr lang="zh-CN" altLang="en-US" sz="2400" dirty="0"/>
          </a:p>
        </p:txBody>
      </p:sp>
      <p:pic>
        <p:nvPicPr>
          <p:cNvPr id="5" name="图片 4"/>
          <p:cNvPicPr>
            <a:picLocks noChangeAspect="1"/>
          </p:cNvPicPr>
          <p:nvPr/>
        </p:nvPicPr>
        <p:blipFill>
          <a:blip r:embed="rId2"/>
          <a:stretch>
            <a:fillRect/>
          </a:stretch>
        </p:blipFill>
        <p:spPr>
          <a:xfrm>
            <a:off x="2504407" y="4582600"/>
            <a:ext cx="6318751" cy="1973543"/>
          </a:xfrm>
          <a:prstGeom prst="rect">
            <a:avLst/>
          </a:prstGeom>
        </p:spPr>
      </p:pic>
    </p:spTree>
    <p:extLst>
      <p:ext uri="{BB962C8B-B14F-4D97-AF65-F5344CB8AC3E}">
        <p14:creationId xmlns:p14="http://schemas.microsoft.com/office/powerpoint/2010/main" val="299881258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数字梯形问题</a:t>
            </a:r>
          </a:p>
        </p:txBody>
      </p:sp>
      <p:sp>
        <p:nvSpPr>
          <p:cNvPr id="3" name="内容占位符 2"/>
          <p:cNvSpPr>
            <a:spLocks noGrp="1"/>
          </p:cNvSpPr>
          <p:nvPr>
            <p:ph idx="1"/>
          </p:nvPr>
        </p:nvSpPr>
        <p:spPr/>
        <p:txBody>
          <a:bodyPr>
            <a:normAutofit/>
          </a:bodyPr>
          <a:lstStyle/>
          <a:p>
            <a:r>
              <a:rPr lang="zh-CN" altLang="en-US" dirty="0"/>
              <a:t>给定一个由 </a:t>
            </a:r>
            <a:r>
              <a:rPr lang="en-US" altLang="zh-CN" dirty="0"/>
              <a:t>n </a:t>
            </a:r>
            <a:r>
              <a:rPr lang="zh-CN" altLang="en-US" dirty="0"/>
              <a:t>行数字组成的数字梯形如下图所示</a:t>
            </a:r>
            <a:r>
              <a:rPr lang="zh-CN" altLang="en-US" dirty="0" smtClean="0"/>
              <a:t>。</a:t>
            </a:r>
            <a:endParaRPr lang="en-US" altLang="zh-CN" dirty="0" smtClean="0"/>
          </a:p>
          <a:p>
            <a:r>
              <a:rPr lang="zh-CN" altLang="en-US" dirty="0" smtClean="0"/>
              <a:t>梯形</a:t>
            </a:r>
            <a:r>
              <a:rPr lang="zh-CN" altLang="en-US" dirty="0"/>
              <a:t>的第一行有 </a:t>
            </a:r>
            <a:r>
              <a:rPr lang="en-US" altLang="zh-CN" dirty="0"/>
              <a:t>m </a:t>
            </a:r>
            <a:r>
              <a:rPr lang="zh-CN" altLang="en-US" dirty="0"/>
              <a:t>个数字。从</a:t>
            </a:r>
            <a:r>
              <a:rPr lang="zh-CN" altLang="en-US" dirty="0" smtClean="0"/>
              <a:t>梯形的</a:t>
            </a:r>
            <a:r>
              <a:rPr lang="zh-CN" altLang="en-US" dirty="0"/>
              <a:t>顶部的 </a:t>
            </a:r>
            <a:r>
              <a:rPr lang="en-US" altLang="zh-CN" dirty="0"/>
              <a:t>m </a:t>
            </a:r>
            <a:r>
              <a:rPr lang="zh-CN" altLang="en-US" dirty="0"/>
              <a:t>个数字开始，在每个数字处可以沿左下或右下方向移动，形成一条从梯形的顶</a:t>
            </a:r>
          </a:p>
          <a:p>
            <a:r>
              <a:rPr lang="zh-CN" altLang="en-US" dirty="0"/>
              <a:t>至底的路径。 </a:t>
            </a:r>
          </a:p>
          <a:p>
            <a:r>
              <a:rPr lang="zh-CN" altLang="en-US" dirty="0"/>
              <a:t>规则 </a:t>
            </a:r>
            <a:r>
              <a:rPr lang="en-US" altLang="zh-CN" dirty="0"/>
              <a:t>1</a:t>
            </a:r>
            <a:r>
              <a:rPr lang="zh-CN" altLang="en-US" dirty="0"/>
              <a:t>：从梯形的顶至底的 </a:t>
            </a:r>
            <a:r>
              <a:rPr lang="en-US" altLang="zh-CN" dirty="0"/>
              <a:t>m</a:t>
            </a:r>
            <a:r>
              <a:rPr lang="zh-CN" altLang="en-US" dirty="0"/>
              <a:t>条路径互不相交。 </a:t>
            </a:r>
          </a:p>
          <a:p>
            <a:r>
              <a:rPr lang="zh-CN" altLang="en-US" dirty="0"/>
              <a:t>规则 </a:t>
            </a:r>
            <a:r>
              <a:rPr lang="en-US" altLang="zh-CN" dirty="0"/>
              <a:t>2</a:t>
            </a:r>
            <a:r>
              <a:rPr lang="zh-CN" altLang="en-US" dirty="0"/>
              <a:t>：从梯形的顶至底的 </a:t>
            </a:r>
            <a:r>
              <a:rPr lang="en-US" altLang="zh-CN" dirty="0"/>
              <a:t>m</a:t>
            </a:r>
            <a:r>
              <a:rPr lang="zh-CN" altLang="en-US" dirty="0"/>
              <a:t>条路径仅在数字结点处相交。 </a:t>
            </a:r>
          </a:p>
          <a:p>
            <a:r>
              <a:rPr lang="zh-CN" altLang="en-US" dirty="0"/>
              <a:t>规则 </a:t>
            </a:r>
            <a:r>
              <a:rPr lang="en-US" altLang="zh-CN" dirty="0"/>
              <a:t>3</a:t>
            </a:r>
            <a:r>
              <a:rPr lang="zh-CN" altLang="en-US" dirty="0"/>
              <a:t>：从梯形的顶至底的 </a:t>
            </a:r>
            <a:r>
              <a:rPr lang="en-US" altLang="zh-CN" dirty="0"/>
              <a:t>m</a:t>
            </a:r>
            <a:r>
              <a:rPr lang="zh-CN" altLang="en-US" dirty="0"/>
              <a:t>条路径允许在数字结点相交或边相交。 </a:t>
            </a:r>
          </a:p>
        </p:txBody>
      </p:sp>
      <p:pic>
        <p:nvPicPr>
          <p:cNvPr id="4" name="图片 3"/>
          <p:cNvPicPr>
            <a:picLocks noChangeAspect="1"/>
          </p:cNvPicPr>
          <p:nvPr/>
        </p:nvPicPr>
        <p:blipFill>
          <a:blip r:embed="rId2"/>
          <a:stretch>
            <a:fillRect/>
          </a:stretch>
        </p:blipFill>
        <p:spPr>
          <a:xfrm>
            <a:off x="4745374" y="5293895"/>
            <a:ext cx="2456152" cy="1313290"/>
          </a:xfrm>
          <a:prstGeom prst="rect">
            <a:avLst/>
          </a:prstGeom>
        </p:spPr>
      </p:pic>
    </p:spTree>
    <p:extLst>
      <p:ext uri="{BB962C8B-B14F-4D97-AF65-F5344CB8AC3E}">
        <p14:creationId xmlns:p14="http://schemas.microsoft.com/office/powerpoint/2010/main" val="18318653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数字梯形问题</a:t>
            </a:r>
          </a:p>
        </p:txBody>
      </p:sp>
      <p:sp>
        <p:nvSpPr>
          <p:cNvPr id="3" name="内容占位符 2"/>
          <p:cNvSpPr>
            <a:spLocks noGrp="1"/>
          </p:cNvSpPr>
          <p:nvPr>
            <p:ph idx="1"/>
          </p:nvPr>
        </p:nvSpPr>
        <p:spPr/>
        <p:txBody>
          <a:bodyPr/>
          <a:lstStyle/>
          <a:p>
            <a:r>
              <a:rPr lang="zh-CN" altLang="en-US" dirty="0"/>
              <a:t>对于给定的数字梯形，分别按照规则 </a:t>
            </a:r>
            <a:r>
              <a:rPr lang="en-US" altLang="zh-CN" dirty="0"/>
              <a:t>1</a:t>
            </a:r>
            <a:r>
              <a:rPr lang="zh-CN" altLang="en-US" dirty="0"/>
              <a:t>，规则 </a:t>
            </a:r>
            <a:r>
              <a:rPr lang="en-US" altLang="zh-CN" dirty="0"/>
              <a:t>2</a:t>
            </a:r>
            <a:r>
              <a:rPr lang="zh-CN" altLang="en-US" dirty="0"/>
              <a:t>，和规则 </a:t>
            </a:r>
            <a:r>
              <a:rPr lang="en-US" altLang="zh-CN" dirty="0"/>
              <a:t>3 </a:t>
            </a:r>
            <a:r>
              <a:rPr lang="zh-CN" altLang="en-US" dirty="0"/>
              <a:t>计算出从梯形的顶至底的 </a:t>
            </a:r>
            <a:r>
              <a:rPr lang="en-US" altLang="zh-CN" dirty="0" smtClean="0"/>
              <a:t>m</a:t>
            </a:r>
            <a:r>
              <a:rPr lang="zh-CN" altLang="en-US" dirty="0" smtClean="0"/>
              <a:t>条</a:t>
            </a:r>
            <a:r>
              <a:rPr lang="zh-CN" altLang="en-US" dirty="0"/>
              <a:t>路径，使这 </a:t>
            </a:r>
            <a:r>
              <a:rPr lang="en-US" altLang="zh-CN" dirty="0"/>
              <a:t>m</a:t>
            </a:r>
            <a:r>
              <a:rPr lang="zh-CN" altLang="en-US" dirty="0"/>
              <a:t>条路径经过的数字总和</a:t>
            </a:r>
            <a:r>
              <a:rPr lang="zh-CN" altLang="en-US" dirty="0" smtClean="0"/>
              <a:t>最大</a:t>
            </a:r>
            <a:endParaRPr lang="en-US" altLang="zh-CN" dirty="0" smtClean="0"/>
          </a:p>
          <a:p>
            <a:r>
              <a:rPr lang="zh-CN" altLang="en-US" dirty="0"/>
              <a:t>输入</a:t>
            </a:r>
            <a:r>
              <a:rPr lang="zh-CN" altLang="en-US" dirty="0" smtClean="0"/>
              <a:t>：第</a:t>
            </a:r>
            <a:r>
              <a:rPr lang="en-US" altLang="zh-CN" dirty="0" smtClean="0"/>
              <a:t>1</a:t>
            </a:r>
            <a:r>
              <a:rPr lang="zh-CN" altLang="en-US" dirty="0" smtClean="0"/>
              <a:t>行</a:t>
            </a:r>
            <a:r>
              <a:rPr lang="zh-CN" altLang="en-US" dirty="0"/>
              <a:t>中有 </a:t>
            </a:r>
            <a:r>
              <a:rPr lang="en-US" altLang="zh-CN" dirty="0"/>
              <a:t>2</a:t>
            </a:r>
            <a:r>
              <a:rPr lang="zh-CN" altLang="en-US" dirty="0"/>
              <a:t>个</a:t>
            </a:r>
            <a:r>
              <a:rPr lang="zh-CN" altLang="en-US" dirty="0" smtClean="0"/>
              <a:t>正整数</a:t>
            </a:r>
            <a:r>
              <a:rPr lang="en-US" altLang="zh-CN" dirty="0" smtClean="0"/>
              <a:t>m</a:t>
            </a:r>
            <a:r>
              <a:rPr lang="zh-CN" altLang="en-US" dirty="0" smtClean="0"/>
              <a:t>和</a:t>
            </a:r>
            <a:r>
              <a:rPr lang="en-US" altLang="zh-CN" dirty="0" smtClean="0"/>
              <a:t>n</a:t>
            </a:r>
            <a:r>
              <a:rPr lang="zh-CN" altLang="en-US" dirty="0"/>
              <a:t>（</a:t>
            </a:r>
            <a:r>
              <a:rPr lang="en-US" altLang="zh-CN" dirty="0" err="1"/>
              <a:t>m,n</a:t>
            </a:r>
            <a:r>
              <a:rPr lang="en-US" altLang="zh-CN" dirty="0"/>
              <a:t>&lt;=20</a:t>
            </a:r>
            <a:r>
              <a:rPr lang="zh-CN" altLang="en-US" dirty="0"/>
              <a:t>），</a:t>
            </a:r>
            <a:r>
              <a:rPr lang="zh-CN" altLang="en-US" dirty="0" smtClean="0"/>
              <a:t>分别表示</a:t>
            </a:r>
            <a:r>
              <a:rPr lang="zh-CN" altLang="en-US" dirty="0"/>
              <a:t>数字梯形的第一行</a:t>
            </a:r>
            <a:r>
              <a:rPr lang="zh-CN" altLang="en-US" dirty="0" smtClean="0"/>
              <a:t>有</a:t>
            </a:r>
            <a:r>
              <a:rPr lang="en-US" altLang="zh-CN" dirty="0" smtClean="0"/>
              <a:t>m</a:t>
            </a:r>
            <a:r>
              <a:rPr lang="zh-CN" altLang="en-US" dirty="0" smtClean="0"/>
              <a:t>个</a:t>
            </a:r>
            <a:r>
              <a:rPr lang="zh-CN" altLang="en-US" dirty="0"/>
              <a:t>数字，</a:t>
            </a:r>
            <a:r>
              <a:rPr lang="zh-CN" altLang="en-US" dirty="0" smtClean="0"/>
              <a:t>共有</a:t>
            </a:r>
            <a:r>
              <a:rPr lang="en-US" altLang="zh-CN" dirty="0" smtClean="0"/>
              <a:t>n</a:t>
            </a:r>
            <a:r>
              <a:rPr lang="zh-CN" altLang="en-US" dirty="0" smtClean="0"/>
              <a:t>行</a:t>
            </a:r>
            <a:r>
              <a:rPr lang="zh-CN" altLang="en-US" dirty="0"/>
              <a:t>。接下来的 </a:t>
            </a:r>
            <a:r>
              <a:rPr lang="en-US" altLang="zh-CN" dirty="0"/>
              <a:t>n </a:t>
            </a:r>
            <a:r>
              <a:rPr lang="zh-CN" altLang="en-US" dirty="0"/>
              <a:t>行是数字梯形中各行的数字</a:t>
            </a:r>
            <a:r>
              <a:rPr lang="zh-CN" altLang="en-US" dirty="0" smtClean="0"/>
              <a:t>。第 </a:t>
            </a:r>
            <a:r>
              <a:rPr lang="en-US" altLang="zh-CN" dirty="0"/>
              <a:t>1 </a:t>
            </a:r>
            <a:r>
              <a:rPr lang="zh-CN" altLang="en-US" dirty="0"/>
              <a:t>行有 </a:t>
            </a:r>
            <a:r>
              <a:rPr lang="en-US" altLang="zh-CN" dirty="0"/>
              <a:t>m</a:t>
            </a:r>
            <a:r>
              <a:rPr lang="zh-CN" altLang="en-US" dirty="0"/>
              <a:t>个数字，第 </a:t>
            </a:r>
            <a:r>
              <a:rPr lang="en-US" altLang="zh-CN" dirty="0"/>
              <a:t>2 </a:t>
            </a:r>
            <a:r>
              <a:rPr lang="zh-CN" altLang="en-US" dirty="0"/>
              <a:t>行有 </a:t>
            </a:r>
            <a:r>
              <a:rPr lang="en-US" altLang="zh-CN" dirty="0"/>
              <a:t>m+1 </a:t>
            </a:r>
            <a:r>
              <a:rPr lang="zh-CN" altLang="en-US" dirty="0"/>
              <a:t>个数字，</a:t>
            </a:r>
            <a:r>
              <a:rPr lang="en-US" altLang="zh-CN" dirty="0"/>
              <a:t>…</a:t>
            </a:r>
            <a:r>
              <a:rPr lang="zh-CN" altLang="en-US" dirty="0" smtClean="0"/>
              <a:t>。</a:t>
            </a:r>
            <a:endParaRPr lang="en-US" altLang="zh-CN" dirty="0" smtClean="0"/>
          </a:p>
          <a:p>
            <a:r>
              <a:rPr lang="zh-CN" altLang="en-US" dirty="0"/>
              <a:t> 输出：将按照规则 </a:t>
            </a:r>
            <a:r>
              <a:rPr lang="en-US" altLang="zh-CN" dirty="0"/>
              <a:t>1</a:t>
            </a:r>
            <a:r>
              <a:rPr lang="zh-CN" altLang="en-US" dirty="0"/>
              <a:t>，规则 </a:t>
            </a:r>
            <a:r>
              <a:rPr lang="en-US" altLang="zh-CN" dirty="0"/>
              <a:t>2</a:t>
            </a:r>
            <a:r>
              <a:rPr lang="zh-CN" altLang="en-US" dirty="0"/>
              <a:t>，和规则 </a:t>
            </a:r>
            <a:r>
              <a:rPr lang="en-US" altLang="zh-CN" dirty="0"/>
              <a:t>3 </a:t>
            </a:r>
            <a:r>
              <a:rPr lang="zh-CN" altLang="en-US" dirty="0"/>
              <a:t>计算出的最大数字总和</a:t>
            </a:r>
          </a:p>
        </p:txBody>
      </p:sp>
    </p:spTree>
    <p:extLst>
      <p:ext uri="{BB962C8B-B14F-4D97-AF65-F5344CB8AC3E}">
        <p14:creationId xmlns:p14="http://schemas.microsoft.com/office/powerpoint/2010/main" val="217184552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规则</a:t>
            </a:r>
            <a:r>
              <a:rPr lang="en-US" altLang="zh-CN" dirty="0" smtClean="0"/>
              <a:t>1</a:t>
            </a:r>
            <a:endParaRPr lang="zh-CN" altLang="en-US" dirty="0"/>
          </a:p>
        </p:txBody>
      </p:sp>
      <p:sp>
        <p:nvSpPr>
          <p:cNvPr id="3" name="内容占位符 2"/>
          <p:cNvSpPr>
            <a:spLocks noGrp="1"/>
          </p:cNvSpPr>
          <p:nvPr>
            <p:ph idx="1"/>
          </p:nvPr>
        </p:nvSpPr>
        <p:spPr>
          <a:xfrm>
            <a:off x="838200" y="1825625"/>
            <a:ext cx="7173453" cy="4351338"/>
          </a:xfrm>
        </p:spPr>
        <p:txBody>
          <a:bodyPr>
            <a:normAutofit lnSpcReduction="10000"/>
          </a:bodyPr>
          <a:lstStyle/>
          <a:p>
            <a:r>
              <a:rPr lang="zh-CN" altLang="en-US" dirty="0"/>
              <a:t>把梯形中每个位置抽象为两个点</a:t>
            </a:r>
            <a:r>
              <a:rPr lang="en-US" altLang="zh-CN" dirty="0"/>
              <a:t>&lt;</a:t>
            </a:r>
            <a:r>
              <a:rPr lang="en-US" altLang="zh-CN" dirty="0" err="1"/>
              <a:t>i.a</a:t>
            </a:r>
            <a:r>
              <a:rPr lang="en-US" altLang="zh-CN" dirty="0"/>
              <a:t>&gt;,&lt;</a:t>
            </a:r>
            <a:r>
              <a:rPr lang="en-US" altLang="zh-CN" dirty="0" err="1"/>
              <a:t>i.b</a:t>
            </a:r>
            <a:r>
              <a:rPr lang="en-US" altLang="zh-CN" dirty="0"/>
              <a:t>&gt;</a:t>
            </a:r>
            <a:r>
              <a:rPr lang="zh-CN" altLang="en-US" dirty="0"/>
              <a:t>，建立附加源</a:t>
            </a:r>
            <a:r>
              <a:rPr lang="en-US" altLang="zh-CN" dirty="0"/>
              <a:t>S </a:t>
            </a:r>
            <a:r>
              <a:rPr lang="zh-CN" altLang="en-US" dirty="0"/>
              <a:t>汇</a:t>
            </a:r>
            <a:r>
              <a:rPr lang="en-US" altLang="zh-CN" dirty="0"/>
              <a:t>T</a:t>
            </a:r>
            <a:r>
              <a:rPr lang="zh-CN" altLang="en-US" dirty="0"/>
              <a:t>。</a:t>
            </a:r>
            <a:br>
              <a:rPr lang="zh-CN" altLang="en-US" dirty="0"/>
            </a:br>
            <a:r>
              <a:rPr lang="en-US" altLang="zh-CN" dirty="0"/>
              <a:t>1</a:t>
            </a:r>
            <a:r>
              <a:rPr lang="zh-CN" altLang="en-US" dirty="0"/>
              <a:t>、对于每个点</a:t>
            </a:r>
            <a:r>
              <a:rPr lang="en-US" altLang="zh-CN" dirty="0" err="1"/>
              <a:t>i</a:t>
            </a:r>
            <a:r>
              <a:rPr lang="en-US" altLang="zh-CN" dirty="0"/>
              <a:t> </a:t>
            </a:r>
            <a:r>
              <a:rPr lang="zh-CN" altLang="en-US" dirty="0"/>
              <a:t>从</a:t>
            </a:r>
            <a:r>
              <a:rPr lang="en-US" altLang="zh-CN" dirty="0"/>
              <a:t>&lt;</a:t>
            </a:r>
            <a:r>
              <a:rPr lang="en-US" altLang="zh-CN" dirty="0" err="1"/>
              <a:t>i.a</a:t>
            </a:r>
            <a:r>
              <a:rPr lang="en-US" altLang="zh-CN" dirty="0"/>
              <a:t>&gt;</a:t>
            </a:r>
            <a:r>
              <a:rPr lang="zh-CN" altLang="en-US" dirty="0"/>
              <a:t>到</a:t>
            </a:r>
            <a:r>
              <a:rPr lang="en-US" altLang="zh-CN" dirty="0"/>
              <a:t>&lt;</a:t>
            </a:r>
            <a:r>
              <a:rPr lang="en-US" altLang="zh-CN" dirty="0" err="1"/>
              <a:t>i.b</a:t>
            </a:r>
            <a:r>
              <a:rPr lang="en-US" altLang="zh-CN" dirty="0"/>
              <a:t>&gt;</a:t>
            </a:r>
            <a:r>
              <a:rPr lang="zh-CN" altLang="en-US" dirty="0"/>
              <a:t>连接一条容量为</a:t>
            </a:r>
            <a:r>
              <a:rPr lang="en-US" altLang="zh-CN" dirty="0"/>
              <a:t>1</a:t>
            </a:r>
            <a:r>
              <a:rPr lang="zh-CN" altLang="en-US" dirty="0"/>
              <a:t>，费用为点</a:t>
            </a:r>
            <a:r>
              <a:rPr lang="en-US" altLang="zh-CN" dirty="0" err="1"/>
              <a:t>i</a:t>
            </a:r>
            <a:r>
              <a:rPr lang="en-US" altLang="zh-CN" dirty="0"/>
              <a:t> </a:t>
            </a:r>
            <a:r>
              <a:rPr lang="zh-CN" altLang="en-US" dirty="0"/>
              <a:t>权值的有向边。</a:t>
            </a:r>
            <a:br>
              <a:rPr lang="zh-CN" altLang="en-US" dirty="0"/>
            </a:br>
            <a:r>
              <a:rPr lang="en-US" altLang="zh-CN" dirty="0"/>
              <a:t>2</a:t>
            </a:r>
            <a:r>
              <a:rPr lang="zh-CN" altLang="en-US" dirty="0"/>
              <a:t>、从</a:t>
            </a:r>
            <a:r>
              <a:rPr lang="en-US" altLang="zh-CN" dirty="0"/>
              <a:t>S </a:t>
            </a:r>
            <a:r>
              <a:rPr lang="zh-CN" altLang="en-US" dirty="0"/>
              <a:t>向梯形顶层每个</a:t>
            </a:r>
            <a:r>
              <a:rPr lang="en-US" altLang="zh-CN" dirty="0"/>
              <a:t>&lt;</a:t>
            </a:r>
            <a:r>
              <a:rPr lang="en-US" altLang="zh-CN" dirty="0" err="1"/>
              <a:t>i.a</a:t>
            </a:r>
            <a:r>
              <a:rPr lang="en-US" altLang="zh-CN" dirty="0"/>
              <a:t>&gt;</a:t>
            </a:r>
            <a:r>
              <a:rPr lang="zh-CN" altLang="en-US" dirty="0"/>
              <a:t>连一条容量为</a:t>
            </a:r>
            <a:r>
              <a:rPr lang="en-US" altLang="zh-CN" dirty="0"/>
              <a:t>1</a:t>
            </a:r>
            <a:r>
              <a:rPr lang="zh-CN" altLang="en-US" dirty="0"/>
              <a:t>，费用为</a:t>
            </a:r>
            <a:r>
              <a:rPr lang="en-US" altLang="zh-CN" dirty="0"/>
              <a:t>0</a:t>
            </a:r>
            <a:r>
              <a:rPr lang="zh-CN" altLang="en-US" dirty="0"/>
              <a:t>的有向边。</a:t>
            </a:r>
            <a:br>
              <a:rPr lang="zh-CN" altLang="en-US" dirty="0"/>
            </a:br>
            <a:r>
              <a:rPr lang="en-US" altLang="zh-CN" dirty="0"/>
              <a:t>3</a:t>
            </a:r>
            <a:r>
              <a:rPr lang="zh-CN" altLang="en-US" dirty="0"/>
              <a:t>、从梯形底层每个</a:t>
            </a:r>
            <a:r>
              <a:rPr lang="en-US" altLang="zh-CN" dirty="0"/>
              <a:t>&lt;</a:t>
            </a:r>
            <a:r>
              <a:rPr lang="en-US" altLang="zh-CN" dirty="0" err="1"/>
              <a:t>i.b</a:t>
            </a:r>
            <a:r>
              <a:rPr lang="en-US" altLang="zh-CN" dirty="0"/>
              <a:t>&gt;</a:t>
            </a:r>
            <a:r>
              <a:rPr lang="zh-CN" altLang="en-US" dirty="0"/>
              <a:t>向</a:t>
            </a:r>
            <a:r>
              <a:rPr lang="en-US" altLang="zh-CN" dirty="0"/>
              <a:t>T </a:t>
            </a:r>
            <a:r>
              <a:rPr lang="zh-CN" altLang="en-US" dirty="0"/>
              <a:t>连一条容量为</a:t>
            </a:r>
            <a:r>
              <a:rPr lang="en-US" altLang="zh-CN" dirty="0"/>
              <a:t>1</a:t>
            </a:r>
            <a:r>
              <a:rPr lang="zh-CN" altLang="en-US" dirty="0"/>
              <a:t>，费用为</a:t>
            </a:r>
            <a:r>
              <a:rPr lang="en-US" altLang="zh-CN" dirty="0"/>
              <a:t>0</a:t>
            </a:r>
            <a:r>
              <a:rPr lang="zh-CN" altLang="en-US" dirty="0"/>
              <a:t>的有向边。</a:t>
            </a:r>
            <a:br>
              <a:rPr lang="zh-CN" altLang="en-US" dirty="0"/>
            </a:br>
            <a:r>
              <a:rPr lang="en-US" altLang="zh-CN" dirty="0"/>
              <a:t>4</a:t>
            </a:r>
            <a:r>
              <a:rPr lang="zh-CN" altLang="en-US" dirty="0"/>
              <a:t>、对于每个点</a:t>
            </a:r>
            <a:r>
              <a:rPr lang="en-US" altLang="zh-CN" dirty="0" err="1"/>
              <a:t>i</a:t>
            </a:r>
            <a:r>
              <a:rPr lang="en-US" altLang="zh-CN" dirty="0"/>
              <a:t> </a:t>
            </a:r>
            <a:r>
              <a:rPr lang="zh-CN" altLang="en-US" dirty="0"/>
              <a:t>和下面的两个点</a:t>
            </a:r>
            <a:r>
              <a:rPr lang="en-US" altLang="zh-CN" dirty="0"/>
              <a:t>j</a:t>
            </a:r>
            <a:r>
              <a:rPr lang="zh-CN" altLang="en-US" dirty="0"/>
              <a:t>，分别连一条从</a:t>
            </a:r>
            <a:r>
              <a:rPr lang="en-US" altLang="zh-CN" dirty="0"/>
              <a:t>&lt;</a:t>
            </a:r>
            <a:r>
              <a:rPr lang="en-US" altLang="zh-CN" dirty="0" err="1"/>
              <a:t>i.b</a:t>
            </a:r>
            <a:r>
              <a:rPr lang="en-US" altLang="zh-CN" dirty="0"/>
              <a:t>&gt;</a:t>
            </a:r>
            <a:r>
              <a:rPr lang="zh-CN" altLang="en-US" dirty="0"/>
              <a:t>到</a:t>
            </a:r>
            <a:r>
              <a:rPr lang="en-US" altLang="zh-CN" dirty="0"/>
              <a:t>&lt;</a:t>
            </a:r>
            <a:r>
              <a:rPr lang="en-US" altLang="zh-CN" dirty="0" err="1"/>
              <a:t>j.a</a:t>
            </a:r>
            <a:r>
              <a:rPr lang="en-US" altLang="zh-CN" dirty="0"/>
              <a:t>&gt;</a:t>
            </a:r>
            <a:r>
              <a:rPr lang="zh-CN" altLang="en-US" dirty="0"/>
              <a:t>容量为</a:t>
            </a:r>
            <a:r>
              <a:rPr lang="en-US" altLang="zh-CN" dirty="0"/>
              <a:t>1</a:t>
            </a:r>
            <a:r>
              <a:rPr lang="zh-CN" altLang="en-US" dirty="0"/>
              <a:t>，费用为</a:t>
            </a:r>
            <a:r>
              <a:rPr lang="en-US" altLang="zh-CN" dirty="0"/>
              <a:t>0</a:t>
            </a:r>
            <a:r>
              <a:rPr lang="zh-CN" altLang="en-US" dirty="0"/>
              <a:t>的有向边。</a:t>
            </a:r>
            <a:br>
              <a:rPr lang="zh-CN" altLang="en-US" dirty="0"/>
            </a:br>
            <a:r>
              <a:rPr lang="zh-CN" altLang="en-US" dirty="0"/>
              <a:t>求最大费用最大流，费用流值就是结果</a:t>
            </a:r>
            <a:r>
              <a:rPr lang="zh-CN" altLang="en-US" dirty="0" smtClean="0"/>
              <a:t>。</a:t>
            </a:r>
            <a:endParaRPr lang="en-US" altLang="zh-CN" dirty="0" smtClean="0"/>
          </a:p>
          <a:p>
            <a:endParaRPr lang="zh-CN" altLang="en-US" dirty="0"/>
          </a:p>
        </p:txBody>
      </p:sp>
      <p:pic>
        <p:nvPicPr>
          <p:cNvPr id="4" name="图片 3"/>
          <p:cNvPicPr>
            <a:picLocks noChangeAspect="1"/>
          </p:cNvPicPr>
          <p:nvPr/>
        </p:nvPicPr>
        <p:blipFill>
          <a:blip r:embed="rId2"/>
          <a:stretch>
            <a:fillRect/>
          </a:stretch>
        </p:blipFill>
        <p:spPr>
          <a:xfrm>
            <a:off x="8011653" y="2359430"/>
            <a:ext cx="3874952" cy="3560859"/>
          </a:xfrm>
          <a:prstGeom prst="rect">
            <a:avLst/>
          </a:prstGeom>
        </p:spPr>
      </p:pic>
    </p:spTree>
    <p:extLst>
      <p:ext uri="{BB962C8B-B14F-4D97-AF65-F5344CB8AC3E}">
        <p14:creationId xmlns:p14="http://schemas.microsoft.com/office/powerpoint/2010/main" val="256623289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规则</a:t>
            </a:r>
            <a:r>
              <a:rPr lang="en-US" altLang="zh-CN" dirty="0" smtClean="0"/>
              <a:t>2</a:t>
            </a:r>
            <a:endParaRPr lang="zh-CN" altLang="en-US" dirty="0"/>
          </a:p>
        </p:txBody>
      </p:sp>
      <p:sp>
        <p:nvSpPr>
          <p:cNvPr id="3" name="内容占位符 2"/>
          <p:cNvSpPr>
            <a:spLocks noGrp="1"/>
          </p:cNvSpPr>
          <p:nvPr>
            <p:ph idx="1"/>
          </p:nvPr>
        </p:nvSpPr>
        <p:spPr>
          <a:xfrm>
            <a:off x="838200" y="1825625"/>
            <a:ext cx="7182853" cy="4351338"/>
          </a:xfrm>
        </p:spPr>
        <p:txBody>
          <a:bodyPr/>
          <a:lstStyle/>
          <a:p>
            <a:r>
              <a:rPr lang="zh-CN" altLang="en-US" dirty="0"/>
              <a:t>把梯形中每个位置看做一个点</a:t>
            </a:r>
            <a:r>
              <a:rPr lang="en-US" altLang="zh-CN" dirty="0" err="1"/>
              <a:t>i</a:t>
            </a:r>
            <a:r>
              <a:rPr lang="zh-CN" altLang="en-US" dirty="0"/>
              <a:t>，建立附加源</a:t>
            </a:r>
            <a:r>
              <a:rPr lang="en-US" altLang="zh-CN" dirty="0"/>
              <a:t>S </a:t>
            </a:r>
            <a:r>
              <a:rPr lang="zh-CN" altLang="en-US" dirty="0"/>
              <a:t>汇</a:t>
            </a:r>
            <a:r>
              <a:rPr lang="en-US" altLang="zh-CN" dirty="0"/>
              <a:t>T</a:t>
            </a:r>
            <a:r>
              <a:rPr lang="zh-CN" altLang="en-US" dirty="0"/>
              <a:t>。</a:t>
            </a:r>
            <a:br>
              <a:rPr lang="zh-CN" altLang="en-US" dirty="0"/>
            </a:br>
            <a:r>
              <a:rPr lang="en-US" altLang="zh-CN" dirty="0"/>
              <a:t>1</a:t>
            </a:r>
            <a:r>
              <a:rPr lang="zh-CN" altLang="en-US" dirty="0"/>
              <a:t>、从</a:t>
            </a:r>
            <a:r>
              <a:rPr lang="en-US" altLang="zh-CN" dirty="0"/>
              <a:t>S </a:t>
            </a:r>
            <a:r>
              <a:rPr lang="zh-CN" altLang="en-US" dirty="0"/>
              <a:t>向梯形顶层每个</a:t>
            </a:r>
            <a:r>
              <a:rPr lang="en-US" altLang="zh-CN" dirty="0" err="1"/>
              <a:t>i</a:t>
            </a:r>
            <a:r>
              <a:rPr lang="en-US" altLang="zh-CN" dirty="0"/>
              <a:t> </a:t>
            </a:r>
            <a:r>
              <a:rPr lang="zh-CN" altLang="en-US" dirty="0"/>
              <a:t>连一条容量为</a:t>
            </a:r>
            <a:r>
              <a:rPr lang="en-US" altLang="zh-CN" dirty="0"/>
              <a:t>1</a:t>
            </a:r>
            <a:r>
              <a:rPr lang="zh-CN" altLang="en-US" dirty="0"/>
              <a:t>，费用为</a:t>
            </a:r>
            <a:r>
              <a:rPr lang="en-US" altLang="zh-CN" dirty="0"/>
              <a:t>0</a:t>
            </a:r>
            <a:r>
              <a:rPr lang="zh-CN" altLang="en-US" dirty="0"/>
              <a:t>的有向边。</a:t>
            </a:r>
            <a:br>
              <a:rPr lang="zh-CN" altLang="en-US" dirty="0"/>
            </a:br>
            <a:r>
              <a:rPr lang="en-US" altLang="zh-CN" dirty="0"/>
              <a:t>2</a:t>
            </a:r>
            <a:r>
              <a:rPr lang="zh-CN" altLang="en-US" dirty="0"/>
              <a:t>、从梯形底层每个</a:t>
            </a:r>
            <a:r>
              <a:rPr lang="en-US" altLang="zh-CN" dirty="0" err="1"/>
              <a:t>i</a:t>
            </a:r>
            <a:r>
              <a:rPr lang="en-US" altLang="zh-CN" dirty="0"/>
              <a:t> </a:t>
            </a:r>
            <a:r>
              <a:rPr lang="zh-CN" altLang="en-US" dirty="0"/>
              <a:t>向</a:t>
            </a:r>
            <a:r>
              <a:rPr lang="en-US" altLang="zh-CN" dirty="0"/>
              <a:t>T </a:t>
            </a:r>
            <a:r>
              <a:rPr lang="zh-CN" altLang="en-US" dirty="0"/>
              <a:t>连一条容量为无穷大，费用为</a:t>
            </a:r>
            <a:r>
              <a:rPr lang="en-US" altLang="zh-CN" dirty="0"/>
              <a:t>0</a:t>
            </a:r>
            <a:r>
              <a:rPr lang="zh-CN" altLang="en-US" dirty="0"/>
              <a:t>的有向边。</a:t>
            </a:r>
            <a:br>
              <a:rPr lang="zh-CN" altLang="en-US" dirty="0"/>
            </a:br>
            <a:r>
              <a:rPr lang="en-US" altLang="zh-CN" dirty="0"/>
              <a:t>3</a:t>
            </a:r>
            <a:r>
              <a:rPr lang="zh-CN" altLang="en-US" dirty="0"/>
              <a:t>、对于每个点</a:t>
            </a:r>
            <a:r>
              <a:rPr lang="en-US" altLang="zh-CN" dirty="0" err="1"/>
              <a:t>i</a:t>
            </a:r>
            <a:r>
              <a:rPr lang="en-US" altLang="zh-CN" dirty="0"/>
              <a:t> </a:t>
            </a:r>
            <a:r>
              <a:rPr lang="zh-CN" altLang="en-US" dirty="0"/>
              <a:t>和下面的两个点</a:t>
            </a:r>
            <a:r>
              <a:rPr lang="en-US" altLang="zh-CN" dirty="0"/>
              <a:t>j</a:t>
            </a:r>
            <a:r>
              <a:rPr lang="zh-CN" altLang="en-US" dirty="0"/>
              <a:t>，分别连一条从</a:t>
            </a:r>
            <a:r>
              <a:rPr lang="en-US" altLang="zh-CN" dirty="0" err="1"/>
              <a:t>i</a:t>
            </a:r>
            <a:r>
              <a:rPr lang="en-US" altLang="zh-CN" dirty="0"/>
              <a:t> </a:t>
            </a:r>
            <a:r>
              <a:rPr lang="zh-CN" altLang="en-US" dirty="0"/>
              <a:t>到</a:t>
            </a:r>
            <a:r>
              <a:rPr lang="en-US" altLang="zh-CN" dirty="0"/>
              <a:t>j </a:t>
            </a:r>
            <a:r>
              <a:rPr lang="zh-CN" altLang="en-US" dirty="0"/>
              <a:t>容量为</a:t>
            </a:r>
            <a:r>
              <a:rPr lang="en-US" altLang="zh-CN" dirty="0"/>
              <a:t>1</a:t>
            </a:r>
            <a:r>
              <a:rPr lang="zh-CN" altLang="en-US" dirty="0"/>
              <a:t>，费用为点</a:t>
            </a:r>
            <a:r>
              <a:rPr lang="en-US" altLang="zh-CN" dirty="0" err="1"/>
              <a:t>i</a:t>
            </a:r>
            <a:r>
              <a:rPr lang="en-US" altLang="zh-CN" dirty="0"/>
              <a:t> </a:t>
            </a:r>
            <a:r>
              <a:rPr lang="zh-CN" altLang="en-US" dirty="0"/>
              <a:t>权值的有向边。</a:t>
            </a:r>
            <a:br>
              <a:rPr lang="zh-CN" altLang="en-US" dirty="0"/>
            </a:br>
            <a:r>
              <a:rPr lang="zh-CN" altLang="en-US" dirty="0"/>
              <a:t>求最大费用最大流，费用流值就是结果。</a:t>
            </a:r>
          </a:p>
        </p:txBody>
      </p:sp>
      <p:pic>
        <p:nvPicPr>
          <p:cNvPr id="4" name="图片 3"/>
          <p:cNvPicPr>
            <a:picLocks noChangeAspect="1"/>
          </p:cNvPicPr>
          <p:nvPr/>
        </p:nvPicPr>
        <p:blipFill>
          <a:blip r:embed="rId2"/>
          <a:stretch>
            <a:fillRect/>
          </a:stretch>
        </p:blipFill>
        <p:spPr>
          <a:xfrm>
            <a:off x="8021053" y="1825625"/>
            <a:ext cx="3962400" cy="3748439"/>
          </a:xfrm>
          <a:prstGeom prst="rect">
            <a:avLst/>
          </a:prstGeom>
        </p:spPr>
      </p:pic>
    </p:spTree>
    <p:extLst>
      <p:ext uri="{BB962C8B-B14F-4D97-AF65-F5344CB8AC3E}">
        <p14:creationId xmlns:p14="http://schemas.microsoft.com/office/powerpoint/2010/main" val="22691562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闭合图</a:t>
            </a:r>
            <a:endParaRPr lang="zh-CN" altLang="en-US" dirty="0"/>
          </a:p>
        </p:txBody>
      </p:sp>
      <p:sp>
        <p:nvSpPr>
          <p:cNvPr id="3" name="内容占位符 2"/>
          <p:cNvSpPr>
            <a:spLocks noGrp="1"/>
          </p:cNvSpPr>
          <p:nvPr>
            <p:ph idx="1"/>
          </p:nvPr>
        </p:nvSpPr>
        <p:spPr/>
        <p:txBody>
          <a:bodyPr/>
          <a:lstStyle/>
          <a:p>
            <a:r>
              <a:rPr lang="zh-CN" altLang="en-US" dirty="0" smtClean="0"/>
              <a:t>在图</a:t>
            </a:r>
            <a:r>
              <a:rPr lang="en-US" altLang="zh-CN" dirty="0" smtClean="0"/>
              <a:t>G</a:t>
            </a:r>
            <a:r>
              <a:rPr lang="zh-CN" altLang="en-US" dirty="0" smtClean="0"/>
              <a:t>中，选取点集</a:t>
            </a:r>
            <a:r>
              <a:rPr lang="en-US" altLang="zh-CN" dirty="0" smtClean="0"/>
              <a:t>V’</a:t>
            </a:r>
          </a:p>
          <a:p>
            <a:r>
              <a:rPr lang="zh-CN" altLang="en-US" dirty="0" smtClean="0"/>
              <a:t>与</a:t>
            </a:r>
            <a:r>
              <a:rPr lang="en-US" altLang="zh-CN" dirty="0" smtClean="0"/>
              <a:t>V’</a:t>
            </a:r>
            <a:r>
              <a:rPr lang="zh-CN" altLang="en-US" dirty="0" smtClean="0"/>
              <a:t>中的点关联的出边的终点</a:t>
            </a:r>
            <a:endParaRPr lang="en-US" altLang="zh-CN" dirty="0" smtClean="0"/>
          </a:p>
          <a:p>
            <a:r>
              <a:rPr lang="zh-CN" altLang="en-US" dirty="0" smtClean="0"/>
              <a:t>也在</a:t>
            </a:r>
            <a:r>
              <a:rPr lang="en-US" altLang="zh-CN" dirty="0" smtClean="0"/>
              <a:t>V’</a:t>
            </a:r>
            <a:r>
              <a:rPr lang="zh-CN" altLang="en-US" dirty="0" smtClean="0"/>
              <a:t>中</a:t>
            </a:r>
            <a:endParaRPr lang="en-US" altLang="zh-CN" dirty="0" smtClean="0"/>
          </a:p>
          <a:p>
            <a:r>
              <a:rPr lang="zh-CN" altLang="en-US" dirty="0" smtClean="0"/>
              <a:t>这样的</a:t>
            </a:r>
            <a:r>
              <a:rPr lang="en-US" altLang="zh-CN" dirty="0" smtClean="0"/>
              <a:t>V’</a:t>
            </a:r>
            <a:r>
              <a:rPr lang="zh-CN" altLang="en-US" dirty="0" smtClean="0"/>
              <a:t>构成的子图</a:t>
            </a:r>
            <a:endParaRPr lang="en-US" altLang="zh-CN" dirty="0" smtClean="0"/>
          </a:p>
          <a:p>
            <a:r>
              <a:rPr lang="zh-CN" altLang="en-US" dirty="0" smtClean="0"/>
              <a:t>叫做闭合图</a:t>
            </a:r>
            <a:endParaRPr lang="en-US" altLang="zh-CN" dirty="0" smtClean="0"/>
          </a:p>
          <a:p>
            <a:endParaRPr lang="en-US" altLang="zh-CN" dirty="0"/>
          </a:p>
          <a:p>
            <a:r>
              <a:rPr lang="zh-CN" altLang="en-US" dirty="0" smtClean="0"/>
              <a:t>其中，权值最大的称为最大权闭合图</a:t>
            </a:r>
            <a:endParaRPr lang="en-US" altLang="zh-CN" dirty="0" smtClean="0"/>
          </a:p>
          <a:p>
            <a:r>
              <a:rPr lang="zh-CN" altLang="en-US" dirty="0" smtClean="0"/>
              <a:t>（权值在点上）</a:t>
            </a:r>
            <a:endParaRPr lang="zh-CN" altLang="en-US" dirty="0"/>
          </a:p>
        </p:txBody>
      </p:sp>
    </p:spTree>
    <p:extLst>
      <p:ext uri="{BB962C8B-B14F-4D97-AF65-F5344CB8AC3E}">
        <p14:creationId xmlns:p14="http://schemas.microsoft.com/office/powerpoint/2010/main" val="181955102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规则</a:t>
            </a:r>
            <a:r>
              <a:rPr lang="en-US" altLang="zh-CN" dirty="0"/>
              <a:t>3</a:t>
            </a:r>
            <a:endParaRPr lang="zh-CN" altLang="en-US" dirty="0"/>
          </a:p>
        </p:txBody>
      </p:sp>
      <p:sp>
        <p:nvSpPr>
          <p:cNvPr id="3" name="内容占位符 2"/>
          <p:cNvSpPr>
            <a:spLocks noGrp="1"/>
          </p:cNvSpPr>
          <p:nvPr>
            <p:ph idx="1"/>
          </p:nvPr>
        </p:nvSpPr>
        <p:spPr>
          <a:xfrm>
            <a:off x="838200" y="1825625"/>
            <a:ext cx="7182853" cy="4351338"/>
          </a:xfrm>
        </p:spPr>
        <p:txBody>
          <a:bodyPr/>
          <a:lstStyle/>
          <a:p>
            <a:r>
              <a:rPr lang="zh-CN" altLang="en-US" dirty="0"/>
              <a:t>把梯形中每个位置看做一个点</a:t>
            </a:r>
            <a:r>
              <a:rPr lang="en-US" altLang="zh-CN" dirty="0" err="1"/>
              <a:t>i</a:t>
            </a:r>
            <a:r>
              <a:rPr lang="zh-CN" altLang="en-US" dirty="0"/>
              <a:t>，建立附加源</a:t>
            </a:r>
            <a:r>
              <a:rPr lang="en-US" altLang="zh-CN" dirty="0"/>
              <a:t>S </a:t>
            </a:r>
            <a:r>
              <a:rPr lang="zh-CN" altLang="en-US" dirty="0"/>
              <a:t>汇</a:t>
            </a:r>
            <a:r>
              <a:rPr lang="en-US" altLang="zh-CN" dirty="0"/>
              <a:t>T</a:t>
            </a:r>
            <a:r>
              <a:rPr lang="zh-CN" altLang="en-US" dirty="0"/>
              <a:t>。</a:t>
            </a:r>
            <a:br>
              <a:rPr lang="zh-CN" altLang="en-US" dirty="0"/>
            </a:br>
            <a:r>
              <a:rPr lang="en-US" altLang="zh-CN" dirty="0"/>
              <a:t>1</a:t>
            </a:r>
            <a:r>
              <a:rPr lang="zh-CN" altLang="en-US" dirty="0"/>
              <a:t>、从</a:t>
            </a:r>
            <a:r>
              <a:rPr lang="en-US" altLang="zh-CN" dirty="0"/>
              <a:t>S </a:t>
            </a:r>
            <a:r>
              <a:rPr lang="zh-CN" altLang="en-US" dirty="0"/>
              <a:t>向梯形顶层每个</a:t>
            </a:r>
            <a:r>
              <a:rPr lang="en-US" altLang="zh-CN" dirty="0" err="1"/>
              <a:t>i</a:t>
            </a:r>
            <a:r>
              <a:rPr lang="en-US" altLang="zh-CN" dirty="0"/>
              <a:t> </a:t>
            </a:r>
            <a:r>
              <a:rPr lang="zh-CN" altLang="en-US" dirty="0"/>
              <a:t>连一条容量为</a:t>
            </a:r>
            <a:r>
              <a:rPr lang="en-US" altLang="zh-CN" dirty="0"/>
              <a:t>1</a:t>
            </a:r>
            <a:r>
              <a:rPr lang="zh-CN" altLang="en-US" dirty="0"/>
              <a:t>，费用为</a:t>
            </a:r>
            <a:r>
              <a:rPr lang="en-US" altLang="zh-CN" dirty="0"/>
              <a:t>0</a:t>
            </a:r>
            <a:r>
              <a:rPr lang="zh-CN" altLang="en-US" dirty="0"/>
              <a:t>的有向边。</a:t>
            </a:r>
            <a:br>
              <a:rPr lang="zh-CN" altLang="en-US" dirty="0"/>
            </a:br>
            <a:r>
              <a:rPr lang="en-US" altLang="zh-CN" dirty="0"/>
              <a:t>2</a:t>
            </a:r>
            <a:r>
              <a:rPr lang="zh-CN" altLang="en-US" dirty="0"/>
              <a:t>、从梯形底层每个</a:t>
            </a:r>
            <a:r>
              <a:rPr lang="en-US" altLang="zh-CN" dirty="0" err="1"/>
              <a:t>i</a:t>
            </a:r>
            <a:r>
              <a:rPr lang="en-US" altLang="zh-CN" dirty="0"/>
              <a:t> </a:t>
            </a:r>
            <a:r>
              <a:rPr lang="zh-CN" altLang="en-US" dirty="0"/>
              <a:t>向</a:t>
            </a:r>
            <a:r>
              <a:rPr lang="en-US" altLang="zh-CN" dirty="0"/>
              <a:t>T </a:t>
            </a:r>
            <a:r>
              <a:rPr lang="zh-CN" altLang="en-US" dirty="0"/>
              <a:t>连一条容量为无穷大，费用为</a:t>
            </a:r>
            <a:r>
              <a:rPr lang="en-US" altLang="zh-CN" dirty="0"/>
              <a:t>0</a:t>
            </a:r>
            <a:r>
              <a:rPr lang="zh-CN" altLang="en-US" dirty="0"/>
              <a:t>的有向边。</a:t>
            </a:r>
            <a:br>
              <a:rPr lang="zh-CN" altLang="en-US" dirty="0"/>
            </a:br>
            <a:r>
              <a:rPr lang="en-US" altLang="zh-CN" dirty="0"/>
              <a:t>3</a:t>
            </a:r>
            <a:r>
              <a:rPr lang="zh-CN" altLang="en-US" dirty="0"/>
              <a:t>、对于每个点</a:t>
            </a:r>
            <a:r>
              <a:rPr lang="en-US" altLang="zh-CN" dirty="0" err="1"/>
              <a:t>i</a:t>
            </a:r>
            <a:r>
              <a:rPr lang="en-US" altLang="zh-CN" dirty="0"/>
              <a:t> </a:t>
            </a:r>
            <a:r>
              <a:rPr lang="zh-CN" altLang="en-US" dirty="0"/>
              <a:t>和下面的两个点</a:t>
            </a:r>
            <a:r>
              <a:rPr lang="en-US" altLang="zh-CN" dirty="0"/>
              <a:t>j</a:t>
            </a:r>
            <a:r>
              <a:rPr lang="zh-CN" altLang="en-US" dirty="0"/>
              <a:t>，分别连一条从</a:t>
            </a:r>
            <a:r>
              <a:rPr lang="en-US" altLang="zh-CN" dirty="0" err="1"/>
              <a:t>i</a:t>
            </a:r>
            <a:r>
              <a:rPr lang="en-US" altLang="zh-CN" dirty="0"/>
              <a:t> </a:t>
            </a:r>
            <a:r>
              <a:rPr lang="zh-CN" altLang="en-US" dirty="0"/>
              <a:t>到</a:t>
            </a:r>
            <a:r>
              <a:rPr lang="en-US" altLang="zh-CN" dirty="0"/>
              <a:t>j </a:t>
            </a:r>
            <a:r>
              <a:rPr lang="zh-CN" altLang="en-US" dirty="0"/>
              <a:t>容量</a:t>
            </a:r>
            <a:r>
              <a:rPr lang="zh-CN" altLang="en-US" dirty="0" smtClean="0"/>
              <a:t>为</a:t>
            </a:r>
            <a:r>
              <a:rPr lang="zh-CN" altLang="en-US" dirty="0" smtClean="0">
                <a:solidFill>
                  <a:srgbClr val="FF0000"/>
                </a:solidFill>
              </a:rPr>
              <a:t>无穷大</a:t>
            </a:r>
            <a:r>
              <a:rPr lang="zh-CN" altLang="en-US" dirty="0" smtClean="0"/>
              <a:t>，</a:t>
            </a:r>
            <a:r>
              <a:rPr lang="zh-CN" altLang="en-US" dirty="0"/>
              <a:t>费用为点</a:t>
            </a:r>
            <a:r>
              <a:rPr lang="en-US" altLang="zh-CN" dirty="0" err="1"/>
              <a:t>i</a:t>
            </a:r>
            <a:r>
              <a:rPr lang="en-US" altLang="zh-CN" dirty="0"/>
              <a:t> </a:t>
            </a:r>
            <a:r>
              <a:rPr lang="zh-CN" altLang="en-US" dirty="0"/>
              <a:t>权值的有向边。</a:t>
            </a:r>
            <a:br>
              <a:rPr lang="zh-CN" altLang="en-US" dirty="0"/>
            </a:br>
            <a:r>
              <a:rPr lang="zh-CN" altLang="en-US" dirty="0"/>
              <a:t>求最大费用最大流，费用流值就是结果。</a:t>
            </a:r>
          </a:p>
        </p:txBody>
      </p:sp>
      <p:pic>
        <p:nvPicPr>
          <p:cNvPr id="4" name="图片 3"/>
          <p:cNvPicPr>
            <a:picLocks noChangeAspect="1"/>
          </p:cNvPicPr>
          <p:nvPr/>
        </p:nvPicPr>
        <p:blipFill>
          <a:blip r:embed="rId2"/>
          <a:stretch>
            <a:fillRect/>
          </a:stretch>
        </p:blipFill>
        <p:spPr>
          <a:xfrm>
            <a:off x="8021053" y="1825625"/>
            <a:ext cx="3962400" cy="3748439"/>
          </a:xfrm>
          <a:prstGeom prst="rect">
            <a:avLst/>
          </a:prstGeom>
        </p:spPr>
      </p:pic>
    </p:spTree>
    <p:extLst>
      <p:ext uri="{BB962C8B-B14F-4D97-AF65-F5344CB8AC3E}">
        <p14:creationId xmlns:p14="http://schemas.microsoft.com/office/powerpoint/2010/main" val="69872411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最大权闭合图</a:t>
            </a:r>
            <a:endParaRPr lang="zh-CN" altLang="en-US" dirty="0"/>
          </a:p>
        </p:txBody>
      </p:sp>
      <p:sp>
        <p:nvSpPr>
          <p:cNvPr id="3" name="内容占位符 2"/>
          <p:cNvSpPr>
            <a:spLocks noGrp="1"/>
          </p:cNvSpPr>
          <p:nvPr>
            <p:ph idx="1"/>
          </p:nvPr>
        </p:nvSpPr>
        <p:spPr>
          <a:xfrm>
            <a:off x="838200" y="1825625"/>
            <a:ext cx="10515600" cy="4648327"/>
          </a:xfrm>
        </p:spPr>
        <p:txBody>
          <a:bodyPr>
            <a:normAutofit/>
          </a:bodyPr>
          <a:lstStyle/>
          <a:p>
            <a:r>
              <a:rPr lang="zh-CN" altLang="en-US" dirty="0" smtClean="0"/>
              <a:t>我们可以用点表示仪器和实验</a:t>
            </a:r>
            <a:endParaRPr lang="en-US" altLang="zh-CN" dirty="0" smtClean="0"/>
          </a:p>
          <a:p>
            <a:r>
              <a:rPr lang="zh-CN" altLang="en-US" dirty="0" smtClean="0"/>
              <a:t>用边表示依赖关系</a:t>
            </a:r>
            <a:endParaRPr lang="en-US" altLang="zh-CN" dirty="0" smtClean="0"/>
          </a:p>
          <a:p>
            <a:r>
              <a:rPr lang="zh-CN" altLang="en-US" dirty="0" smtClean="0"/>
              <a:t>权值表示花费和收入</a:t>
            </a:r>
            <a:endParaRPr lang="en-US" altLang="zh-CN" dirty="0" smtClean="0"/>
          </a:p>
          <a:p>
            <a:endParaRPr lang="en-US" altLang="zh-CN" dirty="0"/>
          </a:p>
          <a:p>
            <a:r>
              <a:rPr lang="zh-CN" altLang="en-US" dirty="0" smtClean="0"/>
              <a:t>这样建好图后</a:t>
            </a:r>
            <a:endParaRPr lang="en-US" altLang="zh-CN" dirty="0" smtClean="0"/>
          </a:p>
          <a:p>
            <a:r>
              <a:rPr lang="zh-CN" altLang="en-US" dirty="0" smtClean="0"/>
              <a:t>闭合子图能取到的最大权值</a:t>
            </a:r>
            <a:endParaRPr lang="en-US" altLang="zh-CN" dirty="0" smtClean="0"/>
          </a:p>
          <a:p>
            <a:r>
              <a:rPr lang="zh-CN" altLang="en-US" dirty="0" smtClean="0"/>
              <a:t>就是所求答案</a:t>
            </a:r>
            <a:endParaRPr lang="en-US" altLang="zh-CN" dirty="0" smtClean="0"/>
          </a:p>
        </p:txBody>
      </p:sp>
      <p:sp>
        <p:nvSpPr>
          <p:cNvPr id="4" name="椭圆 3"/>
          <p:cNvSpPr/>
          <p:nvPr/>
        </p:nvSpPr>
        <p:spPr>
          <a:xfrm>
            <a:off x="7863840" y="2880360"/>
            <a:ext cx="329184" cy="3291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3</a:t>
            </a:r>
            <a:endParaRPr lang="zh-CN" altLang="en-US" dirty="0"/>
          </a:p>
        </p:txBody>
      </p:sp>
      <p:sp>
        <p:nvSpPr>
          <p:cNvPr id="5" name="椭圆 4"/>
          <p:cNvSpPr/>
          <p:nvPr/>
        </p:nvSpPr>
        <p:spPr>
          <a:xfrm>
            <a:off x="7888224" y="4971288"/>
            <a:ext cx="329184" cy="3291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5</a:t>
            </a:r>
            <a:endParaRPr lang="zh-CN" altLang="en-US" dirty="0"/>
          </a:p>
        </p:txBody>
      </p:sp>
      <p:sp>
        <p:nvSpPr>
          <p:cNvPr id="6" name="椭圆 5"/>
          <p:cNvSpPr/>
          <p:nvPr/>
        </p:nvSpPr>
        <p:spPr>
          <a:xfrm>
            <a:off x="7866888" y="3909060"/>
            <a:ext cx="329184" cy="3291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9</a:t>
            </a:r>
            <a:endParaRPr lang="zh-CN" altLang="en-US" dirty="0"/>
          </a:p>
        </p:txBody>
      </p:sp>
      <p:sp>
        <p:nvSpPr>
          <p:cNvPr id="7" name="椭圆 6"/>
          <p:cNvSpPr/>
          <p:nvPr/>
        </p:nvSpPr>
        <p:spPr>
          <a:xfrm>
            <a:off x="9841992" y="5330952"/>
            <a:ext cx="329184" cy="3291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9805416" y="4447032"/>
            <a:ext cx="329184" cy="3291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9805416" y="3654552"/>
            <a:ext cx="329184" cy="3291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9805416" y="2747772"/>
            <a:ext cx="329184" cy="3291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smtClean="0"/>
          </a:p>
        </p:txBody>
      </p:sp>
      <p:cxnSp>
        <p:nvCxnSpPr>
          <p:cNvPr id="12" name="直接箭头连接符 11"/>
          <p:cNvCxnSpPr>
            <a:stCxn id="4" idx="6"/>
            <a:endCxn id="10" idx="2"/>
          </p:cNvCxnSpPr>
          <p:nvPr/>
        </p:nvCxnSpPr>
        <p:spPr>
          <a:xfrm flipV="1">
            <a:off x="8193024" y="2912364"/>
            <a:ext cx="1612392" cy="1325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a:stCxn id="4" idx="6"/>
            <a:endCxn id="7" idx="1"/>
          </p:cNvCxnSpPr>
          <p:nvPr/>
        </p:nvCxnSpPr>
        <p:spPr>
          <a:xfrm>
            <a:off x="8193024" y="3044952"/>
            <a:ext cx="1697176" cy="23342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a:stCxn id="6" idx="6"/>
            <a:endCxn id="10" idx="3"/>
          </p:cNvCxnSpPr>
          <p:nvPr/>
        </p:nvCxnSpPr>
        <p:spPr>
          <a:xfrm flipV="1">
            <a:off x="8196072" y="3028748"/>
            <a:ext cx="1657552" cy="10449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a:stCxn id="6" idx="6"/>
            <a:endCxn id="9" idx="2"/>
          </p:cNvCxnSpPr>
          <p:nvPr/>
        </p:nvCxnSpPr>
        <p:spPr>
          <a:xfrm flipV="1">
            <a:off x="8196072" y="3819144"/>
            <a:ext cx="1609344" cy="2545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a:stCxn id="5" idx="6"/>
            <a:endCxn id="8" idx="2"/>
          </p:cNvCxnSpPr>
          <p:nvPr/>
        </p:nvCxnSpPr>
        <p:spPr>
          <a:xfrm flipV="1">
            <a:off x="8217408" y="4611624"/>
            <a:ext cx="1588008" cy="5242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a:stCxn id="5" idx="6"/>
            <a:endCxn id="7" idx="2"/>
          </p:cNvCxnSpPr>
          <p:nvPr/>
        </p:nvCxnSpPr>
        <p:spPr>
          <a:xfrm>
            <a:off x="8217408" y="5135880"/>
            <a:ext cx="1624584" cy="3596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7704002" y="2235816"/>
            <a:ext cx="697627" cy="523220"/>
          </a:xfrm>
          <a:prstGeom prst="rect">
            <a:avLst/>
          </a:prstGeom>
          <a:noFill/>
        </p:spPr>
        <p:txBody>
          <a:bodyPr wrap="none" rtlCol="0">
            <a:spAutoFit/>
          </a:bodyPr>
          <a:lstStyle/>
          <a:p>
            <a:r>
              <a:rPr lang="zh-CN" altLang="en-US" dirty="0" smtClean="0"/>
              <a:t>实验</a:t>
            </a:r>
            <a:endParaRPr lang="en-US" altLang="zh-CN" dirty="0" smtClean="0"/>
          </a:p>
          <a:p>
            <a:r>
              <a:rPr lang="zh-CN" altLang="en-US" sz="1000" dirty="0" smtClean="0"/>
              <a:t>权值为正</a:t>
            </a:r>
            <a:endParaRPr lang="zh-CN" altLang="en-US" sz="1000" dirty="0"/>
          </a:p>
        </p:txBody>
      </p:sp>
      <p:sp>
        <p:nvSpPr>
          <p:cNvPr id="24" name="文本框 23"/>
          <p:cNvSpPr txBox="1"/>
          <p:nvPr/>
        </p:nvSpPr>
        <p:spPr>
          <a:xfrm>
            <a:off x="9657770" y="2119432"/>
            <a:ext cx="697627" cy="523220"/>
          </a:xfrm>
          <a:prstGeom prst="rect">
            <a:avLst/>
          </a:prstGeom>
          <a:noFill/>
        </p:spPr>
        <p:txBody>
          <a:bodyPr wrap="none" rtlCol="0">
            <a:spAutoFit/>
          </a:bodyPr>
          <a:lstStyle/>
          <a:p>
            <a:r>
              <a:rPr lang="zh-CN" altLang="en-US" dirty="0" smtClean="0"/>
              <a:t>仪器</a:t>
            </a:r>
            <a:endParaRPr lang="en-US" altLang="zh-CN" dirty="0" smtClean="0"/>
          </a:p>
          <a:p>
            <a:r>
              <a:rPr lang="zh-CN" altLang="en-US" sz="1000" dirty="0" smtClean="0"/>
              <a:t>权值为负</a:t>
            </a:r>
            <a:endParaRPr lang="zh-CN" altLang="en-US" sz="1000" dirty="0"/>
          </a:p>
        </p:txBody>
      </p:sp>
      <p:sp>
        <p:nvSpPr>
          <p:cNvPr id="31" name="文本框 30"/>
          <p:cNvSpPr txBox="1"/>
          <p:nvPr/>
        </p:nvSpPr>
        <p:spPr>
          <a:xfrm>
            <a:off x="9780110" y="2723126"/>
            <a:ext cx="436226" cy="378476"/>
          </a:xfrm>
          <a:prstGeom prst="rect">
            <a:avLst/>
          </a:prstGeom>
          <a:noFill/>
        </p:spPr>
        <p:txBody>
          <a:bodyPr wrap="square" rtlCol="0">
            <a:spAutoFit/>
          </a:bodyPr>
          <a:lstStyle/>
          <a:p>
            <a:r>
              <a:rPr lang="en-US" altLang="zh-CN" dirty="0" smtClean="0">
                <a:solidFill>
                  <a:schemeClr val="bg1"/>
                </a:solidFill>
              </a:rPr>
              <a:t>-5</a:t>
            </a:r>
            <a:endParaRPr lang="zh-CN" altLang="en-US" dirty="0">
              <a:solidFill>
                <a:schemeClr val="bg1"/>
              </a:solidFill>
            </a:endParaRPr>
          </a:p>
        </p:txBody>
      </p:sp>
      <p:sp>
        <p:nvSpPr>
          <p:cNvPr id="32" name="文本框 31"/>
          <p:cNvSpPr txBox="1"/>
          <p:nvPr/>
        </p:nvSpPr>
        <p:spPr>
          <a:xfrm>
            <a:off x="9775999" y="3654552"/>
            <a:ext cx="436226" cy="378476"/>
          </a:xfrm>
          <a:prstGeom prst="rect">
            <a:avLst/>
          </a:prstGeom>
          <a:noFill/>
        </p:spPr>
        <p:txBody>
          <a:bodyPr wrap="square" rtlCol="0">
            <a:spAutoFit/>
          </a:bodyPr>
          <a:lstStyle/>
          <a:p>
            <a:r>
              <a:rPr lang="en-US" altLang="zh-CN" dirty="0" smtClean="0">
                <a:solidFill>
                  <a:schemeClr val="bg1"/>
                </a:solidFill>
              </a:rPr>
              <a:t>-3</a:t>
            </a:r>
            <a:endParaRPr lang="zh-CN" altLang="en-US" dirty="0">
              <a:solidFill>
                <a:schemeClr val="bg1"/>
              </a:solidFill>
            </a:endParaRPr>
          </a:p>
        </p:txBody>
      </p:sp>
      <p:sp>
        <p:nvSpPr>
          <p:cNvPr id="33" name="文本框 32"/>
          <p:cNvSpPr txBox="1"/>
          <p:nvPr/>
        </p:nvSpPr>
        <p:spPr>
          <a:xfrm>
            <a:off x="9788470" y="4437364"/>
            <a:ext cx="436226" cy="378476"/>
          </a:xfrm>
          <a:prstGeom prst="rect">
            <a:avLst/>
          </a:prstGeom>
          <a:noFill/>
        </p:spPr>
        <p:txBody>
          <a:bodyPr wrap="square" rtlCol="0">
            <a:spAutoFit/>
          </a:bodyPr>
          <a:lstStyle/>
          <a:p>
            <a:r>
              <a:rPr lang="en-US" altLang="zh-CN" dirty="0" smtClean="0">
                <a:solidFill>
                  <a:schemeClr val="bg1"/>
                </a:solidFill>
              </a:rPr>
              <a:t>-1</a:t>
            </a:r>
            <a:endParaRPr lang="zh-CN" altLang="en-US" dirty="0">
              <a:solidFill>
                <a:schemeClr val="bg1"/>
              </a:solidFill>
            </a:endParaRPr>
          </a:p>
        </p:txBody>
      </p:sp>
      <p:sp>
        <p:nvSpPr>
          <p:cNvPr id="34" name="文本框 33"/>
          <p:cNvSpPr txBox="1"/>
          <p:nvPr/>
        </p:nvSpPr>
        <p:spPr>
          <a:xfrm>
            <a:off x="9812575" y="5315712"/>
            <a:ext cx="436226" cy="378476"/>
          </a:xfrm>
          <a:prstGeom prst="rect">
            <a:avLst/>
          </a:prstGeom>
          <a:noFill/>
        </p:spPr>
        <p:txBody>
          <a:bodyPr wrap="square" rtlCol="0">
            <a:spAutoFit/>
          </a:bodyPr>
          <a:lstStyle/>
          <a:p>
            <a:r>
              <a:rPr lang="en-US" altLang="zh-CN" dirty="0" smtClean="0">
                <a:solidFill>
                  <a:schemeClr val="bg1"/>
                </a:solidFill>
              </a:rPr>
              <a:t>-2</a:t>
            </a:r>
            <a:endParaRPr lang="zh-CN" altLang="en-US" dirty="0">
              <a:solidFill>
                <a:schemeClr val="bg1"/>
              </a:solidFill>
            </a:endParaRPr>
          </a:p>
        </p:txBody>
      </p:sp>
    </p:spTree>
    <p:extLst>
      <p:ext uri="{BB962C8B-B14F-4D97-AF65-F5344CB8AC3E}">
        <p14:creationId xmlns:p14="http://schemas.microsoft.com/office/powerpoint/2010/main" val="158753545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套路</a:t>
            </a:r>
            <a:endParaRPr lang="zh-CN" altLang="en-US" dirty="0"/>
          </a:p>
        </p:txBody>
      </p:sp>
      <p:sp>
        <p:nvSpPr>
          <p:cNvPr id="3" name="内容占位符 2"/>
          <p:cNvSpPr>
            <a:spLocks noGrp="1"/>
          </p:cNvSpPr>
          <p:nvPr>
            <p:ph idx="1"/>
          </p:nvPr>
        </p:nvSpPr>
        <p:spPr/>
        <p:txBody>
          <a:bodyPr/>
          <a:lstStyle/>
          <a:p>
            <a:r>
              <a:rPr lang="zh-CN" altLang="en-US" dirty="0" smtClean="0"/>
              <a:t>加源点汇点</a:t>
            </a:r>
            <a:endParaRPr lang="en-US" altLang="zh-CN" dirty="0" smtClean="0"/>
          </a:p>
          <a:p>
            <a:r>
              <a:rPr lang="zh-CN" altLang="en-US" dirty="0" smtClean="0"/>
              <a:t>源点与正权点连边</a:t>
            </a:r>
            <a:endParaRPr lang="en-US" altLang="zh-CN" dirty="0" smtClean="0"/>
          </a:p>
          <a:p>
            <a:r>
              <a:rPr lang="zh-CN" altLang="en-US" dirty="0" smtClean="0"/>
              <a:t>边权为原点权</a:t>
            </a:r>
            <a:endParaRPr lang="en-US" altLang="zh-CN" dirty="0" smtClean="0"/>
          </a:p>
          <a:p>
            <a:r>
              <a:rPr lang="zh-CN" altLang="en-US" dirty="0" smtClean="0"/>
              <a:t>汇点与负权点连边</a:t>
            </a:r>
            <a:endParaRPr lang="en-US" altLang="zh-CN" dirty="0" smtClean="0"/>
          </a:p>
          <a:p>
            <a:r>
              <a:rPr lang="zh-CN" altLang="en-US" dirty="0" smtClean="0"/>
              <a:t>边权为原点权的绝对值</a:t>
            </a:r>
            <a:endParaRPr lang="en-US" altLang="zh-CN" dirty="0" smtClean="0"/>
          </a:p>
          <a:p>
            <a:r>
              <a:rPr lang="zh-CN" altLang="en-US" dirty="0" smtClean="0"/>
              <a:t>原有的边，权值设为</a:t>
            </a:r>
            <a:r>
              <a:rPr lang="en-US" altLang="zh-CN" dirty="0" err="1" smtClean="0"/>
              <a:t>inf</a:t>
            </a:r>
            <a:endParaRPr lang="zh-CN" altLang="en-US" dirty="0"/>
          </a:p>
        </p:txBody>
      </p:sp>
      <p:sp>
        <p:nvSpPr>
          <p:cNvPr id="4" name="椭圆 3"/>
          <p:cNvSpPr/>
          <p:nvPr/>
        </p:nvSpPr>
        <p:spPr>
          <a:xfrm>
            <a:off x="7562088" y="2470169"/>
            <a:ext cx="329184" cy="3291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3</a:t>
            </a:r>
            <a:endParaRPr lang="zh-CN" altLang="en-US" dirty="0"/>
          </a:p>
        </p:txBody>
      </p:sp>
      <p:sp>
        <p:nvSpPr>
          <p:cNvPr id="5" name="椭圆 4"/>
          <p:cNvSpPr/>
          <p:nvPr/>
        </p:nvSpPr>
        <p:spPr>
          <a:xfrm>
            <a:off x="7586472" y="4561097"/>
            <a:ext cx="329184" cy="3291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5</a:t>
            </a:r>
            <a:endParaRPr lang="zh-CN" altLang="en-US" dirty="0"/>
          </a:p>
        </p:txBody>
      </p:sp>
      <p:sp>
        <p:nvSpPr>
          <p:cNvPr id="6" name="椭圆 5"/>
          <p:cNvSpPr/>
          <p:nvPr/>
        </p:nvSpPr>
        <p:spPr>
          <a:xfrm>
            <a:off x="7565136" y="3498869"/>
            <a:ext cx="329184" cy="3291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9</a:t>
            </a:r>
            <a:endParaRPr lang="zh-CN" altLang="en-US" dirty="0"/>
          </a:p>
        </p:txBody>
      </p:sp>
      <p:sp>
        <p:nvSpPr>
          <p:cNvPr id="7" name="椭圆 6"/>
          <p:cNvSpPr/>
          <p:nvPr/>
        </p:nvSpPr>
        <p:spPr>
          <a:xfrm>
            <a:off x="9540240" y="4920761"/>
            <a:ext cx="329184" cy="3291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9503664" y="4036841"/>
            <a:ext cx="329184" cy="3291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9503664" y="3244361"/>
            <a:ext cx="329184" cy="3291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9503664" y="2337581"/>
            <a:ext cx="329184" cy="3291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smtClean="0"/>
          </a:p>
        </p:txBody>
      </p:sp>
      <p:cxnSp>
        <p:nvCxnSpPr>
          <p:cNvPr id="11" name="直接箭头连接符 10"/>
          <p:cNvCxnSpPr>
            <a:stCxn id="4" idx="6"/>
            <a:endCxn id="10" idx="2"/>
          </p:cNvCxnSpPr>
          <p:nvPr/>
        </p:nvCxnSpPr>
        <p:spPr>
          <a:xfrm flipV="1">
            <a:off x="7891272" y="2502173"/>
            <a:ext cx="1612392" cy="1325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a:stCxn id="4" idx="6"/>
            <a:endCxn id="7" idx="1"/>
          </p:cNvCxnSpPr>
          <p:nvPr/>
        </p:nvCxnSpPr>
        <p:spPr>
          <a:xfrm>
            <a:off x="7891272" y="2634761"/>
            <a:ext cx="1697176" cy="23342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a:stCxn id="6" idx="6"/>
            <a:endCxn id="10" idx="3"/>
          </p:cNvCxnSpPr>
          <p:nvPr/>
        </p:nvCxnSpPr>
        <p:spPr>
          <a:xfrm flipV="1">
            <a:off x="7894320" y="2618557"/>
            <a:ext cx="1657552" cy="10449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a:stCxn id="6" idx="6"/>
            <a:endCxn id="9" idx="2"/>
          </p:cNvCxnSpPr>
          <p:nvPr/>
        </p:nvCxnSpPr>
        <p:spPr>
          <a:xfrm flipV="1">
            <a:off x="7894320" y="3408953"/>
            <a:ext cx="1609344" cy="2545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a:stCxn id="5" idx="6"/>
            <a:endCxn id="8" idx="2"/>
          </p:cNvCxnSpPr>
          <p:nvPr/>
        </p:nvCxnSpPr>
        <p:spPr>
          <a:xfrm flipV="1">
            <a:off x="7915656" y="4201433"/>
            <a:ext cx="1588008" cy="5242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a:stCxn id="5" idx="6"/>
            <a:endCxn id="7" idx="2"/>
          </p:cNvCxnSpPr>
          <p:nvPr/>
        </p:nvCxnSpPr>
        <p:spPr>
          <a:xfrm>
            <a:off x="7915656" y="4725689"/>
            <a:ext cx="1624584" cy="3596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7402250" y="1825625"/>
            <a:ext cx="697627" cy="523220"/>
          </a:xfrm>
          <a:prstGeom prst="rect">
            <a:avLst/>
          </a:prstGeom>
          <a:noFill/>
        </p:spPr>
        <p:txBody>
          <a:bodyPr wrap="none" rtlCol="0">
            <a:spAutoFit/>
          </a:bodyPr>
          <a:lstStyle/>
          <a:p>
            <a:r>
              <a:rPr lang="zh-CN" altLang="en-US" dirty="0" smtClean="0"/>
              <a:t>实验</a:t>
            </a:r>
            <a:endParaRPr lang="en-US" altLang="zh-CN" dirty="0" smtClean="0"/>
          </a:p>
          <a:p>
            <a:r>
              <a:rPr lang="zh-CN" altLang="en-US" sz="1000" dirty="0" smtClean="0"/>
              <a:t>权值为正</a:t>
            </a:r>
            <a:endParaRPr lang="zh-CN" altLang="en-US" sz="1000" dirty="0"/>
          </a:p>
        </p:txBody>
      </p:sp>
      <p:sp>
        <p:nvSpPr>
          <p:cNvPr id="18" name="文本框 17"/>
          <p:cNvSpPr txBox="1"/>
          <p:nvPr/>
        </p:nvSpPr>
        <p:spPr>
          <a:xfrm>
            <a:off x="9356018" y="1709241"/>
            <a:ext cx="697627" cy="523220"/>
          </a:xfrm>
          <a:prstGeom prst="rect">
            <a:avLst/>
          </a:prstGeom>
          <a:noFill/>
        </p:spPr>
        <p:txBody>
          <a:bodyPr wrap="none" rtlCol="0">
            <a:spAutoFit/>
          </a:bodyPr>
          <a:lstStyle/>
          <a:p>
            <a:r>
              <a:rPr lang="zh-CN" altLang="en-US" dirty="0" smtClean="0"/>
              <a:t>仪器</a:t>
            </a:r>
            <a:endParaRPr lang="en-US" altLang="zh-CN" dirty="0" smtClean="0"/>
          </a:p>
          <a:p>
            <a:r>
              <a:rPr lang="zh-CN" altLang="en-US" sz="1000" dirty="0" smtClean="0"/>
              <a:t>权值为负</a:t>
            </a:r>
            <a:endParaRPr lang="zh-CN" altLang="en-US" sz="1000" dirty="0"/>
          </a:p>
        </p:txBody>
      </p:sp>
      <p:sp>
        <p:nvSpPr>
          <p:cNvPr id="19" name="文本框 18"/>
          <p:cNvSpPr txBox="1"/>
          <p:nvPr/>
        </p:nvSpPr>
        <p:spPr>
          <a:xfrm>
            <a:off x="9478358" y="2312935"/>
            <a:ext cx="436226" cy="378476"/>
          </a:xfrm>
          <a:prstGeom prst="rect">
            <a:avLst/>
          </a:prstGeom>
          <a:noFill/>
        </p:spPr>
        <p:txBody>
          <a:bodyPr wrap="square" rtlCol="0">
            <a:spAutoFit/>
          </a:bodyPr>
          <a:lstStyle/>
          <a:p>
            <a:r>
              <a:rPr lang="en-US" altLang="zh-CN" dirty="0" smtClean="0">
                <a:solidFill>
                  <a:schemeClr val="bg1"/>
                </a:solidFill>
              </a:rPr>
              <a:t>-5</a:t>
            </a:r>
            <a:endParaRPr lang="zh-CN" altLang="en-US" dirty="0">
              <a:solidFill>
                <a:schemeClr val="bg1"/>
              </a:solidFill>
            </a:endParaRPr>
          </a:p>
        </p:txBody>
      </p:sp>
      <p:sp>
        <p:nvSpPr>
          <p:cNvPr id="20" name="文本框 19"/>
          <p:cNvSpPr txBox="1"/>
          <p:nvPr/>
        </p:nvSpPr>
        <p:spPr>
          <a:xfrm>
            <a:off x="9474247" y="3244361"/>
            <a:ext cx="436226" cy="378476"/>
          </a:xfrm>
          <a:prstGeom prst="rect">
            <a:avLst/>
          </a:prstGeom>
          <a:noFill/>
        </p:spPr>
        <p:txBody>
          <a:bodyPr wrap="square" rtlCol="0">
            <a:spAutoFit/>
          </a:bodyPr>
          <a:lstStyle/>
          <a:p>
            <a:r>
              <a:rPr lang="en-US" altLang="zh-CN" dirty="0" smtClean="0">
                <a:solidFill>
                  <a:schemeClr val="bg1"/>
                </a:solidFill>
              </a:rPr>
              <a:t>-3</a:t>
            </a:r>
            <a:endParaRPr lang="zh-CN" altLang="en-US" dirty="0">
              <a:solidFill>
                <a:schemeClr val="bg1"/>
              </a:solidFill>
            </a:endParaRPr>
          </a:p>
        </p:txBody>
      </p:sp>
      <p:sp>
        <p:nvSpPr>
          <p:cNvPr id="21" name="文本框 20"/>
          <p:cNvSpPr txBox="1"/>
          <p:nvPr/>
        </p:nvSpPr>
        <p:spPr>
          <a:xfrm>
            <a:off x="9486718" y="4027173"/>
            <a:ext cx="436226" cy="378476"/>
          </a:xfrm>
          <a:prstGeom prst="rect">
            <a:avLst/>
          </a:prstGeom>
          <a:noFill/>
        </p:spPr>
        <p:txBody>
          <a:bodyPr wrap="square" rtlCol="0">
            <a:spAutoFit/>
          </a:bodyPr>
          <a:lstStyle/>
          <a:p>
            <a:r>
              <a:rPr lang="en-US" altLang="zh-CN" dirty="0" smtClean="0">
                <a:solidFill>
                  <a:schemeClr val="bg1"/>
                </a:solidFill>
              </a:rPr>
              <a:t>-1</a:t>
            </a:r>
            <a:endParaRPr lang="zh-CN" altLang="en-US" dirty="0">
              <a:solidFill>
                <a:schemeClr val="bg1"/>
              </a:solidFill>
            </a:endParaRPr>
          </a:p>
        </p:txBody>
      </p:sp>
      <p:sp>
        <p:nvSpPr>
          <p:cNvPr id="22" name="文本框 21"/>
          <p:cNvSpPr txBox="1"/>
          <p:nvPr/>
        </p:nvSpPr>
        <p:spPr>
          <a:xfrm>
            <a:off x="9510823" y="4905521"/>
            <a:ext cx="436226" cy="378476"/>
          </a:xfrm>
          <a:prstGeom prst="rect">
            <a:avLst/>
          </a:prstGeom>
          <a:noFill/>
        </p:spPr>
        <p:txBody>
          <a:bodyPr wrap="square" rtlCol="0">
            <a:spAutoFit/>
          </a:bodyPr>
          <a:lstStyle/>
          <a:p>
            <a:r>
              <a:rPr lang="en-US" altLang="zh-CN" dirty="0" smtClean="0">
                <a:solidFill>
                  <a:schemeClr val="bg1"/>
                </a:solidFill>
              </a:rPr>
              <a:t>-2</a:t>
            </a:r>
            <a:endParaRPr lang="zh-CN" altLang="en-US" dirty="0">
              <a:solidFill>
                <a:schemeClr val="bg1"/>
              </a:solidFill>
            </a:endParaRPr>
          </a:p>
        </p:txBody>
      </p:sp>
      <p:sp>
        <p:nvSpPr>
          <p:cNvPr id="23" name="椭圆 22"/>
          <p:cNvSpPr/>
          <p:nvPr/>
        </p:nvSpPr>
        <p:spPr>
          <a:xfrm>
            <a:off x="6281397" y="3498869"/>
            <a:ext cx="329184" cy="3291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S</a:t>
            </a:r>
            <a:endParaRPr lang="zh-CN" altLang="en-US" dirty="0"/>
          </a:p>
        </p:txBody>
      </p:sp>
      <p:sp>
        <p:nvSpPr>
          <p:cNvPr id="24" name="椭圆 23"/>
          <p:cNvSpPr/>
          <p:nvPr/>
        </p:nvSpPr>
        <p:spPr>
          <a:xfrm>
            <a:off x="10783824" y="3494869"/>
            <a:ext cx="329184" cy="3291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T</a:t>
            </a:r>
            <a:endParaRPr lang="zh-CN" altLang="en-US" dirty="0"/>
          </a:p>
        </p:txBody>
      </p:sp>
      <p:cxnSp>
        <p:nvCxnSpPr>
          <p:cNvPr id="26" name="直接箭头连接符 25"/>
          <p:cNvCxnSpPr>
            <a:stCxn id="23" idx="7"/>
            <a:endCxn id="4" idx="2"/>
          </p:cNvCxnSpPr>
          <p:nvPr/>
        </p:nvCxnSpPr>
        <p:spPr>
          <a:xfrm flipV="1">
            <a:off x="6562373" y="2634761"/>
            <a:ext cx="999715" cy="9123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a:stCxn id="23" idx="6"/>
            <a:endCxn id="6" idx="2"/>
          </p:cNvCxnSpPr>
          <p:nvPr/>
        </p:nvCxnSpPr>
        <p:spPr>
          <a:xfrm>
            <a:off x="6610581" y="3663461"/>
            <a:ext cx="95455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a:stCxn id="23" idx="5"/>
            <a:endCxn id="5" idx="2"/>
          </p:cNvCxnSpPr>
          <p:nvPr/>
        </p:nvCxnSpPr>
        <p:spPr>
          <a:xfrm>
            <a:off x="6562373" y="3779845"/>
            <a:ext cx="1024099" cy="9458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a:endCxn id="24" idx="1"/>
          </p:cNvCxnSpPr>
          <p:nvPr/>
        </p:nvCxnSpPr>
        <p:spPr>
          <a:xfrm>
            <a:off x="9776194" y="2525141"/>
            <a:ext cx="1055838" cy="10179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a:endCxn id="24" idx="2"/>
          </p:cNvCxnSpPr>
          <p:nvPr/>
        </p:nvCxnSpPr>
        <p:spPr>
          <a:xfrm>
            <a:off x="9776194" y="3433599"/>
            <a:ext cx="1007630" cy="2258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a:endCxn id="24" idx="3"/>
          </p:cNvCxnSpPr>
          <p:nvPr/>
        </p:nvCxnSpPr>
        <p:spPr>
          <a:xfrm flipV="1">
            <a:off x="9776194" y="3775845"/>
            <a:ext cx="1055838" cy="4405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直接箭头连接符 39"/>
          <p:cNvCxnSpPr>
            <a:endCxn id="24" idx="4"/>
          </p:cNvCxnSpPr>
          <p:nvPr/>
        </p:nvCxnSpPr>
        <p:spPr>
          <a:xfrm flipV="1">
            <a:off x="9832848" y="3824053"/>
            <a:ext cx="1115568" cy="12533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文本框 41"/>
          <p:cNvSpPr txBox="1"/>
          <p:nvPr/>
        </p:nvSpPr>
        <p:spPr>
          <a:xfrm>
            <a:off x="10056970" y="3736203"/>
            <a:ext cx="335540" cy="369332"/>
          </a:xfrm>
          <a:prstGeom prst="rect">
            <a:avLst/>
          </a:prstGeom>
          <a:noFill/>
        </p:spPr>
        <p:txBody>
          <a:bodyPr wrap="square" rtlCol="0">
            <a:spAutoFit/>
          </a:bodyPr>
          <a:lstStyle/>
          <a:p>
            <a:r>
              <a:rPr lang="en-US" altLang="zh-CN" dirty="0"/>
              <a:t>1</a:t>
            </a:r>
            <a:endParaRPr lang="zh-CN" altLang="en-US" dirty="0"/>
          </a:p>
        </p:txBody>
      </p:sp>
      <p:sp>
        <p:nvSpPr>
          <p:cNvPr id="43" name="文本框 42"/>
          <p:cNvSpPr txBox="1"/>
          <p:nvPr/>
        </p:nvSpPr>
        <p:spPr>
          <a:xfrm>
            <a:off x="6921878" y="3341896"/>
            <a:ext cx="335540" cy="369332"/>
          </a:xfrm>
          <a:prstGeom prst="rect">
            <a:avLst/>
          </a:prstGeom>
          <a:noFill/>
        </p:spPr>
        <p:txBody>
          <a:bodyPr wrap="square" rtlCol="0">
            <a:spAutoFit/>
          </a:bodyPr>
          <a:lstStyle/>
          <a:p>
            <a:r>
              <a:rPr lang="en-US" altLang="zh-CN" dirty="0"/>
              <a:t>9</a:t>
            </a:r>
            <a:endParaRPr lang="zh-CN" altLang="en-US" dirty="0"/>
          </a:p>
        </p:txBody>
      </p:sp>
      <p:sp>
        <p:nvSpPr>
          <p:cNvPr id="44" name="文本框 43"/>
          <p:cNvSpPr txBox="1"/>
          <p:nvPr/>
        </p:nvSpPr>
        <p:spPr>
          <a:xfrm>
            <a:off x="7011075" y="3992204"/>
            <a:ext cx="335540" cy="369332"/>
          </a:xfrm>
          <a:prstGeom prst="rect">
            <a:avLst/>
          </a:prstGeom>
          <a:noFill/>
        </p:spPr>
        <p:txBody>
          <a:bodyPr wrap="square" rtlCol="0">
            <a:spAutoFit/>
          </a:bodyPr>
          <a:lstStyle/>
          <a:p>
            <a:r>
              <a:rPr lang="en-US" altLang="zh-CN" dirty="0"/>
              <a:t>5</a:t>
            </a:r>
            <a:endParaRPr lang="zh-CN" altLang="en-US" dirty="0"/>
          </a:p>
        </p:txBody>
      </p:sp>
      <p:sp>
        <p:nvSpPr>
          <p:cNvPr id="45" name="文本框 44"/>
          <p:cNvSpPr txBox="1"/>
          <p:nvPr/>
        </p:nvSpPr>
        <p:spPr>
          <a:xfrm>
            <a:off x="10222862" y="2754757"/>
            <a:ext cx="335540" cy="369332"/>
          </a:xfrm>
          <a:prstGeom prst="rect">
            <a:avLst/>
          </a:prstGeom>
          <a:noFill/>
        </p:spPr>
        <p:txBody>
          <a:bodyPr wrap="square" rtlCol="0">
            <a:spAutoFit/>
          </a:bodyPr>
          <a:lstStyle/>
          <a:p>
            <a:r>
              <a:rPr lang="en-US" altLang="zh-CN" dirty="0" smtClean="0"/>
              <a:t>5</a:t>
            </a:r>
            <a:endParaRPr lang="zh-CN" altLang="en-US" dirty="0"/>
          </a:p>
        </p:txBody>
      </p:sp>
      <p:sp>
        <p:nvSpPr>
          <p:cNvPr id="46" name="文本框 45"/>
          <p:cNvSpPr txBox="1"/>
          <p:nvPr/>
        </p:nvSpPr>
        <p:spPr>
          <a:xfrm>
            <a:off x="10085046" y="3240473"/>
            <a:ext cx="335540" cy="369332"/>
          </a:xfrm>
          <a:prstGeom prst="rect">
            <a:avLst/>
          </a:prstGeom>
          <a:noFill/>
        </p:spPr>
        <p:txBody>
          <a:bodyPr wrap="square" rtlCol="0">
            <a:spAutoFit/>
          </a:bodyPr>
          <a:lstStyle/>
          <a:p>
            <a:r>
              <a:rPr lang="en-US" altLang="zh-CN" dirty="0" smtClean="0"/>
              <a:t>3</a:t>
            </a:r>
            <a:endParaRPr lang="zh-CN" altLang="en-US" dirty="0"/>
          </a:p>
        </p:txBody>
      </p:sp>
      <p:sp>
        <p:nvSpPr>
          <p:cNvPr id="47" name="文本框 46"/>
          <p:cNvSpPr txBox="1"/>
          <p:nvPr/>
        </p:nvSpPr>
        <p:spPr>
          <a:xfrm>
            <a:off x="6843305" y="2829606"/>
            <a:ext cx="335540" cy="369332"/>
          </a:xfrm>
          <a:prstGeom prst="rect">
            <a:avLst/>
          </a:prstGeom>
          <a:noFill/>
        </p:spPr>
        <p:txBody>
          <a:bodyPr wrap="square" rtlCol="0">
            <a:spAutoFit/>
          </a:bodyPr>
          <a:lstStyle/>
          <a:p>
            <a:r>
              <a:rPr lang="en-US" altLang="zh-CN" dirty="0" smtClean="0"/>
              <a:t>3</a:t>
            </a:r>
            <a:endParaRPr lang="zh-CN" altLang="en-US" dirty="0"/>
          </a:p>
        </p:txBody>
      </p:sp>
      <p:sp>
        <p:nvSpPr>
          <p:cNvPr id="48" name="文本框 47"/>
          <p:cNvSpPr txBox="1"/>
          <p:nvPr/>
        </p:nvSpPr>
        <p:spPr>
          <a:xfrm>
            <a:off x="10209949" y="4464337"/>
            <a:ext cx="335540" cy="369332"/>
          </a:xfrm>
          <a:prstGeom prst="rect">
            <a:avLst/>
          </a:prstGeom>
          <a:noFill/>
        </p:spPr>
        <p:txBody>
          <a:bodyPr wrap="square" rtlCol="0">
            <a:spAutoFit/>
          </a:bodyPr>
          <a:lstStyle/>
          <a:p>
            <a:r>
              <a:rPr lang="en-US" altLang="zh-CN" dirty="0"/>
              <a:t>2</a:t>
            </a:r>
            <a:endParaRPr lang="zh-CN" altLang="en-US" dirty="0"/>
          </a:p>
        </p:txBody>
      </p:sp>
      <p:sp>
        <p:nvSpPr>
          <p:cNvPr id="49" name="文本框 48"/>
          <p:cNvSpPr txBox="1"/>
          <p:nvPr/>
        </p:nvSpPr>
        <p:spPr>
          <a:xfrm>
            <a:off x="8515488" y="2381901"/>
            <a:ext cx="335540" cy="369332"/>
          </a:xfrm>
          <a:prstGeom prst="rect">
            <a:avLst/>
          </a:prstGeom>
          <a:noFill/>
        </p:spPr>
        <p:txBody>
          <a:bodyPr wrap="square" rtlCol="0">
            <a:spAutoFit/>
          </a:bodyPr>
          <a:lstStyle/>
          <a:p>
            <a:r>
              <a:rPr lang="zh-CN" altLang="en-US" dirty="0" smtClean="0"/>
              <a:t>∞</a:t>
            </a:r>
            <a:endParaRPr lang="zh-CN" altLang="en-US" dirty="0"/>
          </a:p>
        </p:txBody>
      </p:sp>
      <p:sp>
        <p:nvSpPr>
          <p:cNvPr id="50" name="文本框 49"/>
          <p:cNvSpPr txBox="1"/>
          <p:nvPr/>
        </p:nvSpPr>
        <p:spPr>
          <a:xfrm>
            <a:off x="8566410" y="3632433"/>
            <a:ext cx="335540" cy="369332"/>
          </a:xfrm>
          <a:prstGeom prst="rect">
            <a:avLst/>
          </a:prstGeom>
          <a:noFill/>
        </p:spPr>
        <p:txBody>
          <a:bodyPr wrap="square" rtlCol="0">
            <a:spAutoFit/>
          </a:bodyPr>
          <a:lstStyle/>
          <a:p>
            <a:r>
              <a:rPr lang="zh-CN" altLang="en-US" dirty="0" smtClean="0"/>
              <a:t>∞</a:t>
            </a:r>
            <a:endParaRPr lang="zh-CN" altLang="en-US" dirty="0"/>
          </a:p>
        </p:txBody>
      </p:sp>
      <p:sp>
        <p:nvSpPr>
          <p:cNvPr id="51" name="文本框 50"/>
          <p:cNvSpPr txBox="1"/>
          <p:nvPr/>
        </p:nvSpPr>
        <p:spPr>
          <a:xfrm>
            <a:off x="8541890" y="2947377"/>
            <a:ext cx="335540" cy="369332"/>
          </a:xfrm>
          <a:prstGeom prst="rect">
            <a:avLst/>
          </a:prstGeom>
          <a:noFill/>
        </p:spPr>
        <p:txBody>
          <a:bodyPr wrap="square" rtlCol="0">
            <a:spAutoFit/>
          </a:bodyPr>
          <a:lstStyle/>
          <a:p>
            <a:r>
              <a:rPr lang="zh-CN" altLang="en-US" dirty="0" smtClean="0"/>
              <a:t>∞</a:t>
            </a:r>
            <a:endParaRPr lang="zh-CN" altLang="en-US" dirty="0"/>
          </a:p>
        </p:txBody>
      </p:sp>
      <p:sp>
        <p:nvSpPr>
          <p:cNvPr id="52" name="文本框 51"/>
          <p:cNvSpPr txBox="1"/>
          <p:nvPr/>
        </p:nvSpPr>
        <p:spPr>
          <a:xfrm>
            <a:off x="8562122" y="3358411"/>
            <a:ext cx="335540" cy="369332"/>
          </a:xfrm>
          <a:prstGeom prst="rect">
            <a:avLst/>
          </a:prstGeom>
          <a:noFill/>
        </p:spPr>
        <p:txBody>
          <a:bodyPr wrap="square" rtlCol="0">
            <a:spAutoFit/>
          </a:bodyPr>
          <a:lstStyle/>
          <a:p>
            <a:r>
              <a:rPr lang="zh-CN" altLang="en-US" dirty="0" smtClean="0"/>
              <a:t>∞</a:t>
            </a:r>
            <a:endParaRPr lang="zh-CN" altLang="en-US" dirty="0"/>
          </a:p>
        </p:txBody>
      </p:sp>
      <p:sp>
        <p:nvSpPr>
          <p:cNvPr id="53" name="文本框 52"/>
          <p:cNvSpPr txBox="1"/>
          <p:nvPr/>
        </p:nvSpPr>
        <p:spPr>
          <a:xfrm>
            <a:off x="8525667" y="4265715"/>
            <a:ext cx="335540" cy="369332"/>
          </a:xfrm>
          <a:prstGeom prst="rect">
            <a:avLst/>
          </a:prstGeom>
          <a:noFill/>
        </p:spPr>
        <p:txBody>
          <a:bodyPr wrap="square" rtlCol="0">
            <a:spAutoFit/>
          </a:bodyPr>
          <a:lstStyle/>
          <a:p>
            <a:r>
              <a:rPr lang="zh-CN" altLang="en-US" dirty="0" smtClean="0"/>
              <a:t>∞</a:t>
            </a:r>
            <a:endParaRPr lang="zh-CN" altLang="en-US" dirty="0"/>
          </a:p>
        </p:txBody>
      </p:sp>
      <p:sp>
        <p:nvSpPr>
          <p:cNvPr id="54" name="文本框 53"/>
          <p:cNvSpPr txBox="1"/>
          <p:nvPr/>
        </p:nvSpPr>
        <p:spPr>
          <a:xfrm>
            <a:off x="8604215" y="4731463"/>
            <a:ext cx="335540" cy="369332"/>
          </a:xfrm>
          <a:prstGeom prst="rect">
            <a:avLst/>
          </a:prstGeom>
          <a:noFill/>
        </p:spPr>
        <p:txBody>
          <a:bodyPr wrap="square" rtlCol="0">
            <a:spAutoFit/>
          </a:bodyPr>
          <a:lstStyle/>
          <a:p>
            <a:r>
              <a:rPr lang="zh-CN" altLang="en-US" dirty="0" smtClean="0"/>
              <a:t>∞</a:t>
            </a:r>
            <a:endParaRPr lang="zh-CN" altLang="en-US" dirty="0"/>
          </a:p>
        </p:txBody>
      </p:sp>
    </p:spTree>
    <p:extLst>
      <p:ext uri="{BB962C8B-B14F-4D97-AF65-F5344CB8AC3E}">
        <p14:creationId xmlns:p14="http://schemas.microsoft.com/office/powerpoint/2010/main" val="151350844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576072"/>
            <a:ext cx="10515600" cy="5600891"/>
          </a:xfrm>
        </p:spPr>
        <p:txBody>
          <a:bodyPr/>
          <a:lstStyle/>
          <a:p>
            <a:r>
              <a:rPr lang="zh-CN" altLang="en-US" dirty="0" smtClean="0"/>
              <a:t>割集：删掉其中中所有的边，使得源点不能到达汇点</a:t>
            </a:r>
            <a:endParaRPr lang="en-US" altLang="zh-CN" dirty="0" smtClean="0"/>
          </a:p>
          <a:p>
            <a:r>
              <a:rPr lang="zh-CN" altLang="en-US" dirty="0" smtClean="0"/>
              <a:t>最小割：边权和最小的割</a:t>
            </a:r>
            <a:endParaRPr lang="en-US" altLang="zh-CN" dirty="0" smtClean="0"/>
          </a:p>
          <a:p>
            <a:r>
              <a:rPr lang="zh-CN" altLang="en-US" dirty="0" smtClean="0"/>
              <a:t>简单割：割集中的边都与源点或汇点关联</a:t>
            </a:r>
            <a:endParaRPr lang="en-US" altLang="zh-CN" dirty="0"/>
          </a:p>
          <a:p>
            <a:endParaRPr lang="en-US" altLang="zh-CN" dirty="0" smtClean="0"/>
          </a:p>
          <a:p>
            <a:r>
              <a:rPr lang="zh-CN" altLang="en-US" dirty="0" smtClean="0"/>
              <a:t>证明：最小割必为简单割</a:t>
            </a:r>
            <a:endParaRPr lang="en-US" altLang="zh-CN" dirty="0" smtClean="0"/>
          </a:p>
          <a:p>
            <a:r>
              <a:rPr lang="zh-CN" altLang="en-US" dirty="0" smtClean="0"/>
              <a:t>若不是简单割，则割的容量为</a:t>
            </a:r>
            <a:r>
              <a:rPr lang="en-US" altLang="zh-CN" dirty="0" err="1" smtClean="0"/>
              <a:t>inf</a:t>
            </a:r>
            <a:endParaRPr lang="en-US" altLang="zh-CN" dirty="0" smtClean="0"/>
          </a:p>
          <a:p>
            <a:r>
              <a:rPr lang="zh-CN" altLang="en-US" dirty="0" smtClean="0"/>
              <a:t>显然，存在小于</a:t>
            </a:r>
            <a:r>
              <a:rPr lang="en-US" altLang="zh-CN" dirty="0" err="1" smtClean="0"/>
              <a:t>inf</a:t>
            </a:r>
            <a:r>
              <a:rPr lang="zh-CN" altLang="en-US" dirty="0" smtClean="0"/>
              <a:t>的割</a:t>
            </a:r>
            <a:endParaRPr lang="en-US" altLang="zh-CN" dirty="0" smtClean="0"/>
          </a:p>
        </p:txBody>
      </p:sp>
      <p:sp>
        <p:nvSpPr>
          <p:cNvPr id="4" name="椭圆 3"/>
          <p:cNvSpPr/>
          <p:nvPr/>
        </p:nvSpPr>
        <p:spPr>
          <a:xfrm>
            <a:off x="8156448" y="3363135"/>
            <a:ext cx="329184" cy="3291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3</a:t>
            </a:r>
            <a:endParaRPr lang="zh-CN" altLang="en-US" dirty="0"/>
          </a:p>
        </p:txBody>
      </p:sp>
      <p:sp>
        <p:nvSpPr>
          <p:cNvPr id="5" name="椭圆 4"/>
          <p:cNvSpPr/>
          <p:nvPr/>
        </p:nvSpPr>
        <p:spPr>
          <a:xfrm>
            <a:off x="8180832" y="5454063"/>
            <a:ext cx="329184" cy="3291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5</a:t>
            </a:r>
            <a:endParaRPr lang="zh-CN" altLang="en-US" dirty="0"/>
          </a:p>
        </p:txBody>
      </p:sp>
      <p:sp>
        <p:nvSpPr>
          <p:cNvPr id="6" name="椭圆 5"/>
          <p:cNvSpPr/>
          <p:nvPr/>
        </p:nvSpPr>
        <p:spPr>
          <a:xfrm>
            <a:off x="8159496" y="4391835"/>
            <a:ext cx="329184" cy="3291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9</a:t>
            </a:r>
            <a:endParaRPr lang="zh-CN" altLang="en-US" dirty="0"/>
          </a:p>
        </p:txBody>
      </p:sp>
      <p:sp>
        <p:nvSpPr>
          <p:cNvPr id="7" name="椭圆 6"/>
          <p:cNvSpPr/>
          <p:nvPr/>
        </p:nvSpPr>
        <p:spPr>
          <a:xfrm>
            <a:off x="10134600" y="5813727"/>
            <a:ext cx="329184" cy="3291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10098024" y="4929807"/>
            <a:ext cx="329184" cy="3291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10098024" y="4137327"/>
            <a:ext cx="329184" cy="3291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10098024" y="3230547"/>
            <a:ext cx="329184" cy="3291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smtClean="0"/>
          </a:p>
        </p:txBody>
      </p:sp>
      <p:cxnSp>
        <p:nvCxnSpPr>
          <p:cNvPr id="11" name="直接箭头连接符 10"/>
          <p:cNvCxnSpPr>
            <a:stCxn id="4" idx="6"/>
            <a:endCxn id="10" idx="2"/>
          </p:cNvCxnSpPr>
          <p:nvPr/>
        </p:nvCxnSpPr>
        <p:spPr>
          <a:xfrm flipV="1">
            <a:off x="8485632" y="3395139"/>
            <a:ext cx="1612392" cy="1325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a:stCxn id="4" idx="6"/>
            <a:endCxn id="7" idx="1"/>
          </p:cNvCxnSpPr>
          <p:nvPr/>
        </p:nvCxnSpPr>
        <p:spPr>
          <a:xfrm>
            <a:off x="8485632" y="3527727"/>
            <a:ext cx="1697176" cy="23342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a:stCxn id="6" idx="6"/>
            <a:endCxn id="10" idx="3"/>
          </p:cNvCxnSpPr>
          <p:nvPr/>
        </p:nvCxnSpPr>
        <p:spPr>
          <a:xfrm flipV="1">
            <a:off x="8488680" y="3511523"/>
            <a:ext cx="1657552" cy="10449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a:stCxn id="6" idx="6"/>
            <a:endCxn id="9" idx="2"/>
          </p:cNvCxnSpPr>
          <p:nvPr/>
        </p:nvCxnSpPr>
        <p:spPr>
          <a:xfrm flipV="1">
            <a:off x="8488680" y="4301919"/>
            <a:ext cx="1609344" cy="2545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a:stCxn id="5" idx="6"/>
            <a:endCxn id="8" idx="2"/>
          </p:cNvCxnSpPr>
          <p:nvPr/>
        </p:nvCxnSpPr>
        <p:spPr>
          <a:xfrm flipV="1">
            <a:off x="8510016" y="5094399"/>
            <a:ext cx="1588008" cy="5242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a:stCxn id="5" idx="6"/>
            <a:endCxn id="7" idx="2"/>
          </p:cNvCxnSpPr>
          <p:nvPr/>
        </p:nvCxnSpPr>
        <p:spPr>
          <a:xfrm>
            <a:off x="8510016" y="5618655"/>
            <a:ext cx="1624584" cy="3596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7996610" y="2718591"/>
            <a:ext cx="697627" cy="523220"/>
          </a:xfrm>
          <a:prstGeom prst="rect">
            <a:avLst/>
          </a:prstGeom>
          <a:noFill/>
        </p:spPr>
        <p:txBody>
          <a:bodyPr wrap="none" rtlCol="0">
            <a:spAutoFit/>
          </a:bodyPr>
          <a:lstStyle/>
          <a:p>
            <a:r>
              <a:rPr lang="zh-CN" altLang="en-US" dirty="0" smtClean="0"/>
              <a:t>实验</a:t>
            </a:r>
            <a:endParaRPr lang="en-US" altLang="zh-CN" dirty="0" smtClean="0"/>
          </a:p>
          <a:p>
            <a:r>
              <a:rPr lang="zh-CN" altLang="en-US" sz="1000" dirty="0" smtClean="0"/>
              <a:t>权值为正</a:t>
            </a:r>
            <a:endParaRPr lang="zh-CN" altLang="en-US" sz="1000" dirty="0"/>
          </a:p>
        </p:txBody>
      </p:sp>
      <p:sp>
        <p:nvSpPr>
          <p:cNvPr id="18" name="文本框 17"/>
          <p:cNvSpPr txBox="1"/>
          <p:nvPr/>
        </p:nvSpPr>
        <p:spPr>
          <a:xfrm>
            <a:off x="9950378" y="2602207"/>
            <a:ext cx="697627" cy="523220"/>
          </a:xfrm>
          <a:prstGeom prst="rect">
            <a:avLst/>
          </a:prstGeom>
          <a:noFill/>
        </p:spPr>
        <p:txBody>
          <a:bodyPr wrap="none" rtlCol="0">
            <a:spAutoFit/>
          </a:bodyPr>
          <a:lstStyle/>
          <a:p>
            <a:r>
              <a:rPr lang="zh-CN" altLang="en-US" dirty="0" smtClean="0"/>
              <a:t>仪器</a:t>
            </a:r>
            <a:endParaRPr lang="en-US" altLang="zh-CN" dirty="0" smtClean="0"/>
          </a:p>
          <a:p>
            <a:r>
              <a:rPr lang="zh-CN" altLang="en-US" sz="1000" dirty="0" smtClean="0"/>
              <a:t>权值为负</a:t>
            </a:r>
            <a:endParaRPr lang="zh-CN" altLang="en-US" sz="1000" dirty="0"/>
          </a:p>
        </p:txBody>
      </p:sp>
      <p:sp>
        <p:nvSpPr>
          <p:cNvPr id="19" name="文本框 18"/>
          <p:cNvSpPr txBox="1"/>
          <p:nvPr/>
        </p:nvSpPr>
        <p:spPr>
          <a:xfrm>
            <a:off x="10072718" y="3205901"/>
            <a:ext cx="436226" cy="378476"/>
          </a:xfrm>
          <a:prstGeom prst="rect">
            <a:avLst/>
          </a:prstGeom>
          <a:noFill/>
        </p:spPr>
        <p:txBody>
          <a:bodyPr wrap="square" rtlCol="0">
            <a:spAutoFit/>
          </a:bodyPr>
          <a:lstStyle/>
          <a:p>
            <a:r>
              <a:rPr lang="en-US" altLang="zh-CN" dirty="0" smtClean="0">
                <a:solidFill>
                  <a:schemeClr val="bg1"/>
                </a:solidFill>
              </a:rPr>
              <a:t>-5</a:t>
            </a:r>
            <a:endParaRPr lang="zh-CN" altLang="en-US" dirty="0">
              <a:solidFill>
                <a:schemeClr val="bg1"/>
              </a:solidFill>
            </a:endParaRPr>
          </a:p>
        </p:txBody>
      </p:sp>
      <p:sp>
        <p:nvSpPr>
          <p:cNvPr id="20" name="文本框 19"/>
          <p:cNvSpPr txBox="1"/>
          <p:nvPr/>
        </p:nvSpPr>
        <p:spPr>
          <a:xfrm>
            <a:off x="10068607" y="4137327"/>
            <a:ext cx="436226" cy="378476"/>
          </a:xfrm>
          <a:prstGeom prst="rect">
            <a:avLst/>
          </a:prstGeom>
          <a:noFill/>
        </p:spPr>
        <p:txBody>
          <a:bodyPr wrap="square" rtlCol="0">
            <a:spAutoFit/>
          </a:bodyPr>
          <a:lstStyle/>
          <a:p>
            <a:r>
              <a:rPr lang="en-US" altLang="zh-CN" dirty="0" smtClean="0">
                <a:solidFill>
                  <a:schemeClr val="bg1"/>
                </a:solidFill>
              </a:rPr>
              <a:t>-3</a:t>
            </a:r>
            <a:endParaRPr lang="zh-CN" altLang="en-US" dirty="0">
              <a:solidFill>
                <a:schemeClr val="bg1"/>
              </a:solidFill>
            </a:endParaRPr>
          </a:p>
        </p:txBody>
      </p:sp>
      <p:sp>
        <p:nvSpPr>
          <p:cNvPr id="21" name="文本框 20"/>
          <p:cNvSpPr txBox="1"/>
          <p:nvPr/>
        </p:nvSpPr>
        <p:spPr>
          <a:xfrm>
            <a:off x="10081078" y="4920139"/>
            <a:ext cx="436226" cy="378476"/>
          </a:xfrm>
          <a:prstGeom prst="rect">
            <a:avLst/>
          </a:prstGeom>
          <a:noFill/>
        </p:spPr>
        <p:txBody>
          <a:bodyPr wrap="square" rtlCol="0">
            <a:spAutoFit/>
          </a:bodyPr>
          <a:lstStyle/>
          <a:p>
            <a:r>
              <a:rPr lang="en-US" altLang="zh-CN" dirty="0" smtClean="0">
                <a:solidFill>
                  <a:schemeClr val="bg1"/>
                </a:solidFill>
              </a:rPr>
              <a:t>-1</a:t>
            </a:r>
            <a:endParaRPr lang="zh-CN" altLang="en-US" dirty="0">
              <a:solidFill>
                <a:schemeClr val="bg1"/>
              </a:solidFill>
            </a:endParaRPr>
          </a:p>
        </p:txBody>
      </p:sp>
      <p:sp>
        <p:nvSpPr>
          <p:cNvPr id="22" name="文本框 21"/>
          <p:cNvSpPr txBox="1"/>
          <p:nvPr/>
        </p:nvSpPr>
        <p:spPr>
          <a:xfrm>
            <a:off x="10105183" y="5798487"/>
            <a:ext cx="436226" cy="378476"/>
          </a:xfrm>
          <a:prstGeom prst="rect">
            <a:avLst/>
          </a:prstGeom>
          <a:noFill/>
        </p:spPr>
        <p:txBody>
          <a:bodyPr wrap="square" rtlCol="0">
            <a:spAutoFit/>
          </a:bodyPr>
          <a:lstStyle/>
          <a:p>
            <a:r>
              <a:rPr lang="en-US" altLang="zh-CN" dirty="0" smtClean="0">
                <a:solidFill>
                  <a:schemeClr val="bg1"/>
                </a:solidFill>
              </a:rPr>
              <a:t>-2</a:t>
            </a:r>
            <a:endParaRPr lang="zh-CN" altLang="en-US" dirty="0">
              <a:solidFill>
                <a:schemeClr val="bg1"/>
              </a:solidFill>
            </a:endParaRPr>
          </a:p>
        </p:txBody>
      </p:sp>
      <p:sp>
        <p:nvSpPr>
          <p:cNvPr id="23" name="椭圆 22"/>
          <p:cNvSpPr/>
          <p:nvPr/>
        </p:nvSpPr>
        <p:spPr>
          <a:xfrm>
            <a:off x="6875757" y="4391835"/>
            <a:ext cx="329184" cy="3291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S</a:t>
            </a:r>
            <a:endParaRPr lang="zh-CN" altLang="en-US" dirty="0"/>
          </a:p>
        </p:txBody>
      </p:sp>
      <p:sp>
        <p:nvSpPr>
          <p:cNvPr id="24" name="椭圆 23"/>
          <p:cNvSpPr/>
          <p:nvPr/>
        </p:nvSpPr>
        <p:spPr>
          <a:xfrm>
            <a:off x="11378184" y="4387835"/>
            <a:ext cx="329184" cy="3291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T</a:t>
            </a:r>
            <a:endParaRPr lang="zh-CN" altLang="en-US" dirty="0"/>
          </a:p>
        </p:txBody>
      </p:sp>
      <p:cxnSp>
        <p:nvCxnSpPr>
          <p:cNvPr id="25" name="直接箭头连接符 24"/>
          <p:cNvCxnSpPr>
            <a:stCxn id="23" idx="7"/>
            <a:endCxn id="4" idx="2"/>
          </p:cNvCxnSpPr>
          <p:nvPr/>
        </p:nvCxnSpPr>
        <p:spPr>
          <a:xfrm flipV="1">
            <a:off x="7156733" y="3527727"/>
            <a:ext cx="999715" cy="9123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a:stCxn id="23" idx="6"/>
            <a:endCxn id="6" idx="2"/>
          </p:cNvCxnSpPr>
          <p:nvPr/>
        </p:nvCxnSpPr>
        <p:spPr>
          <a:xfrm>
            <a:off x="7204941" y="4556427"/>
            <a:ext cx="95455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a:stCxn id="23" idx="5"/>
            <a:endCxn id="5" idx="2"/>
          </p:cNvCxnSpPr>
          <p:nvPr/>
        </p:nvCxnSpPr>
        <p:spPr>
          <a:xfrm>
            <a:off x="7156733" y="4672811"/>
            <a:ext cx="1024099" cy="9458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a:endCxn id="24" idx="1"/>
          </p:cNvCxnSpPr>
          <p:nvPr/>
        </p:nvCxnSpPr>
        <p:spPr>
          <a:xfrm>
            <a:off x="10370554" y="3418107"/>
            <a:ext cx="1055838" cy="10179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a:endCxn id="24" idx="2"/>
          </p:cNvCxnSpPr>
          <p:nvPr/>
        </p:nvCxnSpPr>
        <p:spPr>
          <a:xfrm>
            <a:off x="10370554" y="4326565"/>
            <a:ext cx="1007630" cy="2258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a:endCxn id="24" idx="3"/>
          </p:cNvCxnSpPr>
          <p:nvPr/>
        </p:nvCxnSpPr>
        <p:spPr>
          <a:xfrm flipV="1">
            <a:off x="10370554" y="4668811"/>
            <a:ext cx="1055838" cy="4405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a:endCxn id="24" idx="4"/>
          </p:cNvCxnSpPr>
          <p:nvPr/>
        </p:nvCxnSpPr>
        <p:spPr>
          <a:xfrm flipV="1">
            <a:off x="10427208" y="4717019"/>
            <a:ext cx="1115568" cy="12533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文本框 31"/>
          <p:cNvSpPr txBox="1"/>
          <p:nvPr/>
        </p:nvSpPr>
        <p:spPr>
          <a:xfrm>
            <a:off x="10651330" y="4629169"/>
            <a:ext cx="335540" cy="369332"/>
          </a:xfrm>
          <a:prstGeom prst="rect">
            <a:avLst/>
          </a:prstGeom>
          <a:noFill/>
        </p:spPr>
        <p:txBody>
          <a:bodyPr wrap="square" rtlCol="0">
            <a:spAutoFit/>
          </a:bodyPr>
          <a:lstStyle/>
          <a:p>
            <a:r>
              <a:rPr lang="en-US" altLang="zh-CN" dirty="0"/>
              <a:t>1</a:t>
            </a:r>
            <a:endParaRPr lang="zh-CN" altLang="en-US" dirty="0"/>
          </a:p>
        </p:txBody>
      </p:sp>
      <p:sp>
        <p:nvSpPr>
          <p:cNvPr id="33" name="文本框 32"/>
          <p:cNvSpPr txBox="1"/>
          <p:nvPr/>
        </p:nvSpPr>
        <p:spPr>
          <a:xfrm>
            <a:off x="7516238" y="4234862"/>
            <a:ext cx="335540" cy="369332"/>
          </a:xfrm>
          <a:prstGeom prst="rect">
            <a:avLst/>
          </a:prstGeom>
          <a:noFill/>
        </p:spPr>
        <p:txBody>
          <a:bodyPr wrap="square" rtlCol="0">
            <a:spAutoFit/>
          </a:bodyPr>
          <a:lstStyle/>
          <a:p>
            <a:r>
              <a:rPr lang="en-US" altLang="zh-CN" dirty="0"/>
              <a:t>9</a:t>
            </a:r>
            <a:endParaRPr lang="zh-CN" altLang="en-US" dirty="0"/>
          </a:p>
        </p:txBody>
      </p:sp>
      <p:sp>
        <p:nvSpPr>
          <p:cNvPr id="34" name="文本框 33"/>
          <p:cNvSpPr txBox="1"/>
          <p:nvPr/>
        </p:nvSpPr>
        <p:spPr>
          <a:xfrm>
            <a:off x="7605435" y="4885170"/>
            <a:ext cx="335540" cy="369332"/>
          </a:xfrm>
          <a:prstGeom prst="rect">
            <a:avLst/>
          </a:prstGeom>
          <a:noFill/>
        </p:spPr>
        <p:txBody>
          <a:bodyPr wrap="square" rtlCol="0">
            <a:spAutoFit/>
          </a:bodyPr>
          <a:lstStyle/>
          <a:p>
            <a:r>
              <a:rPr lang="en-US" altLang="zh-CN" dirty="0"/>
              <a:t>5</a:t>
            </a:r>
            <a:endParaRPr lang="zh-CN" altLang="en-US" dirty="0"/>
          </a:p>
        </p:txBody>
      </p:sp>
      <p:sp>
        <p:nvSpPr>
          <p:cNvPr id="35" name="文本框 34"/>
          <p:cNvSpPr txBox="1"/>
          <p:nvPr/>
        </p:nvSpPr>
        <p:spPr>
          <a:xfrm>
            <a:off x="10817222" y="3647723"/>
            <a:ext cx="335540" cy="369332"/>
          </a:xfrm>
          <a:prstGeom prst="rect">
            <a:avLst/>
          </a:prstGeom>
          <a:noFill/>
        </p:spPr>
        <p:txBody>
          <a:bodyPr wrap="square" rtlCol="0">
            <a:spAutoFit/>
          </a:bodyPr>
          <a:lstStyle/>
          <a:p>
            <a:r>
              <a:rPr lang="en-US" altLang="zh-CN" dirty="0" smtClean="0"/>
              <a:t>5</a:t>
            </a:r>
            <a:endParaRPr lang="zh-CN" altLang="en-US" dirty="0"/>
          </a:p>
        </p:txBody>
      </p:sp>
      <p:sp>
        <p:nvSpPr>
          <p:cNvPr id="36" name="文本框 35"/>
          <p:cNvSpPr txBox="1"/>
          <p:nvPr/>
        </p:nvSpPr>
        <p:spPr>
          <a:xfrm>
            <a:off x="10679406" y="4133439"/>
            <a:ext cx="335540" cy="369332"/>
          </a:xfrm>
          <a:prstGeom prst="rect">
            <a:avLst/>
          </a:prstGeom>
          <a:noFill/>
        </p:spPr>
        <p:txBody>
          <a:bodyPr wrap="square" rtlCol="0">
            <a:spAutoFit/>
          </a:bodyPr>
          <a:lstStyle/>
          <a:p>
            <a:r>
              <a:rPr lang="en-US" altLang="zh-CN" dirty="0" smtClean="0"/>
              <a:t>3</a:t>
            </a:r>
            <a:endParaRPr lang="zh-CN" altLang="en-US" dirty="0"/>
          </a:p>
        </p:txBody>
      </p:sp>
      <p:sp>
        <p:nvSpPr>
          <p:cNvPr id="37" name="文本框 36"/>
          <p:cNvSpPr txBox="1"/>
          <p:nvPr/>
        </p:nvSpPr>
        <p:spPr>
          <a:xfrm>
            <a:off x="7437665" y="3722572"/>
            <a:ext cx="335540" cy="369332"/>
          </a:xfrm>
          <a:prstGeom prst="rect">
            <a:avLst/>
          </a:prstGeom>
          <a:noFill/>
        </p:spPr>
        <p:txBody>
          <a:bodyPr wrap="square" rtlCol="0">
            <a:spAutoFit/>
          </a:bodyPr>
          <a:lstStyle/>
          <a:p>
            <a:r>
              <a:rPr lang="en-US" altLang="zh-CN" dirty="0" smtClean="0"/>
              <a:t>3</a:t>
            </a:r>
            <a:endParaRPr lang="zh-CN" altLang="en-US" dirty="0"/>
          </a:p>
        </p:txBody>
      </p:sp>
      <p:sp>
        <p:nvSpPr>
          <p:cNvPr id="38" name="文本框 37"/>
          <p:cNvSpPr txBox="1"/>
          <p:nvPr/>
        </p:nvSpPr>
        <p:spPr>
          <a:xfrm>
            <a:off x="10804309" y="5357303"/>
            <a:ext cx="335540" cy="369332"/>
          </a:xfrm>
          <a:prstGeom prst="rect">
            <a:avLst/>
          </a:prstGeom>
          <a:noFill/>
        </p:spPr>
        <p:txBody>
          <a:bodyPr wrap="square" rtlCol="0">
            <a:spAutoFit/>
          </a:bodyPr>
          <a:lstStyle/>
          <a:p>
            <a:r>
              <a:rPr lang="en-US" altLang="zh-CN" dirty="0"/>
              <a:t>2</a:t>
            </a:r>
            <a:endParaRPr lang="zh-CN" altLang="en-US" dirty="0"/>
          </a:p>
        </p:txBody>
      </p:sp>
      <p:sp>
        <p:nvSpPr>
          <p:cNvPr id="39" name="文本框 38"/>
          <p:cNvSpPr txBox="1"/>
          <p:nvPr/>
        </p:nvSpPr>
        <p:spPr>
          <a:xfrm>
            <a:off x="9109848" y="3274867"/>
            <a:ext cx="335540" cy="369332"/>
          </a:xfrm>
          <a:prstGeom prst="rect">
            <a:avLst/>
          </a:prstGeom>
          <a:noFill/>
        </p:spPr>
        <p:txBody>
          <a:bodyPr wrap="square" rtlCol="0">
            <a:spAutoFit/>
          </a:bodyPr>
          <a:lstStyle/>
          <a:p>
            <a:r>
              <a:rPr lang="zh-CN" altLang="en-US" dirty="0" smtClean="0"/>
              <a:t>∞</a:t>
            </a:r>
            <a:endParaRPr lang="zh-CN" altLang="en-US" dirty="0"/>
          </a:p>
        </p:txBody>
      </p:sp>
      <p:sp>
        <p:nvSpPr>
          <p:cNvPr id="40" name="文本框 39"/>
          <p:cNvSpPr txBox="1"/>
          <p:nvPr/>
        </p:nvSpPr>
        <p:spPr>
          <a:xfrm>
            <a:off x="9160770" y="4525399"/>
            <a:ext cx="335540" cy="369332"/>
          </a:xfrm>
          <a:prstGeom prst="rect">
            <a:avLst/>
          </a:prstGeom>
          <a:noFill/>
        </p:spPr>
        <p:txBody>
          <a:bodyPr wrap="square" rtlCol="0">
            <a:spAutoFit/>
          </a:bodyPr>
          <a:lstStyle/>
          <a:p>
            <a:r>
              <a:rPr lang="zh-CN" altLang="en-US" dirty="0" smtClean="0"/>
              <a:t>∞</a:t>
            </a:r>
            <a:endParaRPr lang="zh-CN" altLang="en-US" dirty="0"/>
          </a:p>
        </p:txBody>
      </p:sp>
      <p:sp>
        <p:nvSpPr>
          <p:cNvPr id="41" name="文本框 40"/>
          <p:cNvSpPr txBox="1"/>
          <p:nvPr/>
        </p:nvSpPr>
        <p:spPr>
          <a:xfrm>
            <a:off x="9136250" y="3840343"/>
            <a:ext cx="335540" cy="369332"/>
          </a:xfrm>
          <a:prstGeom prst="rect">
            <a:avLst/>
          </a:prstGeom>
          <a:noFill/>
        </p:spPr>
        <p:txBody>
          <a:bodyPr wrap="square" rtlCol="0">
            <a:spAutoFit/>
          </a:bodyPr>
          <a:lstStyle/>
          <a:p>
            <a:r>
              <a:rPr lang="zh-CN" altLang="en-US" dirty="0" smtClean="0"/>
              <a:t>∞</a:t>
            </a:r>
            <a:endParaRPr lang="zh-CN" altLang="en-US" dirty="0"/>
          </a:p>
        </p:txBody>
      </p:sp>
      <p:sp>
        <p:nvSpPr>
          <p:cNvPr id="42" name="文本框 41"/>
          <p:cNvSpPr txBox="1"/>
          <p:nvPr/>
        </p:nvSpPr>
        <p:spPr>
          <a:xfrm>
            <a:off x="9156482" y="4251377"/>
            <a:ext cx="335540" cy="369332"/>
          </a:xfrm>
          <a:prstGeom prst="rect">
            <a:avLst/>
          </a:prstGeom>
          <a:noFill/>
        </p:spPr>
        <p:txBody>
          <a:bodyPr wrap="square" rtlCol="0">
            <a:spAutoFit/>
          </a:bodyPr>
          <a:lstStyle/>
          <a:p>
            <a:r>
              <a:rPr lang="zh-CN" altLang="en-US" dirty="0" smtClean="0"/>
              <a:t>∞</a:t>
            </a:r>
            <a:endParaRPr lang="zh-CN" altLang="en-US" dirty="0"/>
          </a:p>
        </p:txBody>
      </p:sp>
      <p:sp>
        <p:nvSpPr>
          <p:cNvPr id="43" name="文本框 42"/>
          <p:cNvSpPr txBox="1"/>
          <p:nvPr/>
        </p:nvSpPr>
        <p:spPr>
          <a:xfrm>
            <a:off x="9120027" y="5158681"/>
            <a:ext cx="335540" cy="369332"/>
          </a:xfrm>
          <a:prstGeom prst="rect">
            <a:avLst/>
          </a:prstGeom>
          <a:noFill/>
        </p:spPr>
        <p:txBody>
          <a:bodyPr wrap="square" rtlCol="0">
            <a:spAutoFit/>
          </a:bodyPr>
          <a:lstStyle/>
          <a:p>
            <a:r>
              <a:rPr lang="zh-CN" altLang="en-US" dirty="0" smtClean="0"/>
              <a:t>∞</a:t>
            </a:r>
            <a:endParaRPr lang="zh-CN" altLang="en-US" dirty="0"/>
          </a:p>
        </p:txBody>
      </p:sp>
      <p:sp>
        <p:nvSpPr>
          <p:cNvPr id="44" name="文本框 43"/>
          <p:cNvSpPr txBox="1"/>
          <p:nvPr/>
        </p:nvSpPr>
        <p:spPr>
          <a:xfrm>
            <a:off x="9198575" y="5624429"/>
            <a:ext cx="335540" cy="369332"/>
          </a:xfrm>
          <a:prstGeom prst="rect">
            <a:avLst/>
          </a:prstGeom>
          <a:noFill/>
        </p:spPr>
        <p:txBody>
          <a:bodyPr wrap="square" rtlCol="0">
            <a:spAutoFit/>
          </a:bodyPr>
          <a:lstStyle/>
          <a:p>
            <a:r>
              <a:rPr lang="zh-CN" altLang="en-US" dirty="0" smtClean="0"/>
              <a:t>∞</a:t>
            </a:r>
            <a:endParaRPr lang="zh-CN" altLang="en-US" dirty="0"/>
          </a:p>
        </p:txBody>
      </p:sp>
    </p:spTree>
    <p:extLst>
      <p:ext uri="{BB962C8B-B14F-4D97-AF65-F5344CB8AC3E}">
        <p14:creationId xmlns:p14="http://schemas.microsoft.com/office/powerpoint/2010/main" val="332863480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512064"/>
            <a:ext cx="10515600" cy="5664899"/>
          </a:xfrm>
        </p:spPr>
        <p:txBody>
          <a:bodyPr/>
          <a:lstStyle/>
          <a:p>
            <a:r>
              <a:rPr lang="zh-CN" altLang="en-US" dirty="0" smtClean="0"/>
              <a:t>考虑一个简单割</a:t>
            </a:r>
            <a:endParaRPr lang="en-US" altLang="zh-CN" dirty="0" smtClean="0"/>
          </a:p>
          <a:p>
            <a:r>
              <a:rPr lang="zh-CN" altLang="en-US" dirty="0" smtClean="0"/>
              <a:t>它将点分成两个部分</a:t>
            </a:r>
            <a:endParaRPr lang="en-US" altLang="zh-CN" dirty="0" smtClean="0"/>
          </a:p>
          <a:p>
            <a:r>
              <a:rPr lang="zh-CN" altLang="en-US" dirty="0" smtClean="0"/>
              <a:t>与源点在同一个集合中的其他点</a:t>
            </a:r>
            <a:endParaRPr lang="en-US" altLang="zh-CN" dirty="0" smtClean="0"/>
          </a:p>
          <a:p>
            <a:r>
              <a:rPr lang="zh-CN" altLang="en-US" dirty="0" smtClean="0"/>
              <a:t>构成一个闭合图</a:t>
            </a:r>
            <a:endParaRPr lang="en-US" altLang="zh-CN" dirty="0" smtClean="0"/>
          </a:p>
          <a:p>
            <a:endParaRPr lang="en-US" altLang="zh-CN" dirty="0" smtClean="0"/>
          </a:p>
          <a:p>
            <a:r>
              <a:rPr lang="zh-CN" altLang="en-US" dirty="0" smtClean="0"/>
              <a:t>考虑一个闭合图</a:t>
            </a:r>
            <a:endParaRPr lang="en-US" altLang="zh-CN" dirty="0" smtClean="0"/>
          </a:p>
          <a:p>
            <a:r>
              <a:rPr lang="zh-CN" altLang="en-US" dirty="0" smtClean="0"/>
              <a:t>再加上源点构成一个集合</a:t>
            </a:r>
            <a:endParaRPr lang="en-US" altLang="zh-CN" dirty="0" smtClean="0"/>
          </a:p>
          <a:p>
            <a:r>
              <a:rPr lang="zh-CN" altLang="en-US" dirty="0" smtClean="0"/>
              <a:t>构成一个简单割</a:t>
            </a:r>
            <a:endParaRPr lang="en-US" altLang="zh-CN" dirty="0" smtClean="0"/>
          </a:p>
          <a:p>
            <a:endParaRPr lang="en-US" altLang="zh-CN" dirty="0"/>
          </a:p>
          <a:p>
            <a:r>
              <a:rPr lang="zh-CN" altLang="en-US" dirty="0" smtClean="0"/>
              <a:t>简单割与闭合图一一对应</a:t>
            </a:r>
            <a:endParaRPr lang="en-US" altLang="zh-CN" dirty="0" smtClean="0"/>
          </a:p>
        </p:txBody>
      </p:sp>
      <p:sp>
        <p:nvSpPr>
          <p:cNvPr id="4" name="椭圆 3"/>
          <p:cNvSpPr/>
          <p:nvPr/>
        </p:nvSpPr>
        <p:spPr>
          <a:xfrm>
            <a:off x="8083296" y="3299127"/>
            <a:ext cx="329184" cy="329184"/>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3</a:t>
            </a:r>
            <a:endParaRPr lang="zh-CN" altLang="en-US" dirty="0"/>
          </a:p>
        </p:txBody>
      </p:sp>
      <p:sp>
        <p:nvSpPr>
          <p:cNvPr id="5" name="椭圆 4"/>
          <p:cNvSpPr/>
          <p:nvPr/>
        </p:nvSpPr>
        <p:spPr>
          <a:xfrm>
            <a:off x="8107680" y="5390055"/>
            <a:ext cx="329184" cy="329184"/>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5</a:t>
            </a:r>
            <a:endParaRPr lang="zh-CN" altLang="en-US" dirty="0"/>
          </a:p>
        </p:txBody>
      </p:sp>
      <p:sp>
        <p:nvSpPr>
          <p:cNvPr id="6" name="椭圆 5"/>
          <p:cNvSpPr/>
          <p:nvPr/>
        </p:nvSpPr>
        <p:spPr>
          <a:xfrm>
            <a:off x="8086344" y="4327827"/>
            <a:ext cx="329184" cy="329184"/>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9</a:t>
            </a:r>
            <a:endParaRPr lang="zh-CN" altLang="en-US" dirty="0"/>
          </a:p>
        </p:txBody>
      </p:sp>
      <p:sp>
        <p:nvSpPr>
          <p:cNvPr id="7" name="椭圆 6"/>
          <p:cNvSpPr/>
          <p:nvPr/>
        </p:nvSpPr>
        <p:spPr>
          <a:xfrm>
            <a:off x="10061448" y="5749719"/>
            <a:ext cx="329184" cy="329184"/>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10024872" y="4865799"/>
            <a:ext cx="329184" cy="329184"/>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10024872" y="4073319"/>
            <a:ext cx="329184" cy="3291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10024872" y="3166539"/>
            <a:ext cx="329184" cy="3291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smtClean="0"/>
          </a:p>
        </p:txBody>
      </p:sp>
      <p:cxnSp>
        <p:nvCxnSpPr>
          <p:cNvPr id="11" name="直接箭头连接符 10"/>
          <p:cNvCxnSpPr>
            <a:stCxn id="4" idx="6"/>
            <a:endCxn id="10" idx="2"/>
          </p:cNvCxnSpPr>
          <p:nvPr/>
        </p:nvCxnSpPr>
        <p:spPr>
          <a:xfrm flipV="1">
            <a:off x="8412480" y="3331131"/>
            <a:ext cx="1612392" cy="1325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a:stCxn id="4" idx="6"/>
            <a:endCxn id="7" idx="1"/>
          </p:cNvCxnSpPr>
          <p:nvPr/>
        </p:nvCxnSpPr>
        <p:spPr>
          <a:xfrm>
            <a:off x="8412480" y="3463719"/>
            <a:ext cx="1697176" cy="23342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a:stCxn id="6" idx="6"/>
            <a:endCxn id="10" idx="3"/>
          </p:cNvCxnSpPr>
          <p:nvPr/>
        </p:nvCxnSpPr>
        <p:spPr>
          <a:xfrm flipV="1">
            <a:off x="8415528" y="3447515"/>
            <a:ext cx="1657552" cy="10449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a:stCxn id="6" idx="6"/>
            <a:endCxn id="9" idx="2"/>
          </p:cNvCxnSpPr>
          <p:nvPr/>
        </p:nvCxnSpPr>
        <p:spPr>
          <a:xfrm flipV="1">
            <a:off x="8415528" y="4237911"/>
            <a:ext cx="1609344" cy="2545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a:stCxn id="5" idx="6"/>
            <a:endCxn id="8" idx="2"/>
          </p:cNvCxnSpPr>
          <p:nvPr/>
        </p:nvCxnSpPr>
        <p:spPr>
          <a:xfrm flipV="1">
            <a:off x="8436864" y="5030391"/>
            <a:ext cx="1588008" cy="5242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a:stCxn id="5" idx="6"/>
            <a:endCxn id="7" idx="2"/>
          </p:cNvCxnSpPr>
          <p:nvPr/>
        </p:nvCxnSpPr>
        <p:spPr>
          <a:xfrm>
            <a:off x="8436864" y="5554647"/>
            <a:ext cx="1624584" cy="3596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7923458" y="2654583"/>
            <a:ext cx="697627" cy="523220"/>
          </a:xfrm>
          <a:prstGeom prst="rect">
            <a:avLst/>
          </a:prstGeom>
          <a:noFill/>
        </p:spPr>
        <p:txBody>
          <a:bodyPr wrap="none" rtlCol="0">
            <a:spAutoFit/>
          </a:bodyPr>
          <a:lstStyle/>
          <a:p>
            <a:r>
              <a:rPr lang="zh-CN" altLang="en-US" dirty="0" smtClean="0"/>
              <a:t>实验</a:t>
            </a:r>
            <a:endParaRPr lang="en-US" altLang="zh-CN" dirty="0" smtClean="0"/>
          </a:p>
          <a:p>
            <a:r>
              <a:rPr lang="zh-CN" altLang="en-US" sz="1000" dirty="0" smtClean="0"/>
              <a:t>权值为正</a:t>
            </a:r>
            <a:endParaRPr lang="zh-CN" altLang="en-US" sz="1000" dirty="0"/>
          </a:p>
        </p:txBody>
      </p:sp>
      <p:sp>
        <p:nvSpPr>
          <p:cNvPr id="18" name="文本框 17"/>
          <p:cNvSpPr txBox="1"/>
          <p:nvPr/>
        </p:nvSpPr>
        <p:spPr>
          <a:xfrm>
            <a:off x="9877226" y="2538199"/>
            <a:ext cx="697627" cy="523220"/>
          </a:xfrm>
          <a:prstGeom prst="rect">
            <a:avLst/>
          </a:prstGeom>
          <a:noFill/>
        </p:spPr>
        <p:txBody>
          <a:bodyPr wrap="none" rtlCol="0">
            <a:spAutoFit/>
          </a:bodyPr>
          <a:lstStyle/>
          <a:p>
            <a:r>
              <a:rPr lang="zh-CN" altLang="en-US" dirty="0" smtClean="0"/>
              <a:t>仪器</a:t>
            </a:r>
            <a:endParaRPr lang="en-US" altLang="zh-CN" dirty="0" smtClean="0"/>
          </a:p>
          <a:p>
            <a:r>
              <a:rPr lang="zh-CN" altLang="en-US" sz="1000" dirty="0" smtClean="0"/>
              <a:t>权值为负</a:t>
            </a:r>
            <a:endParaRPr lang="zh-CN" altLang="en-US" sz="1000" dirty="0"/>
          </a:p>
        </p:txBody>
      </p:sp>
      <p:sp>
        <p:nvSpPr>
          <p:cNvPr id="19" name="文本框 18"/>
          <p:cNvSpPr txBox="1"/>
          <p:nvPr/>
        </p:nvSpPr>
        <p:spPr>
          <a:xfrm>
            <a:off x="9999566" y="3141893"/>
            <a:ext cx="436226" cy="378476"/>
          </a:xfrm>
          <a:prstGeom prst="rect">
            <a:avLst/>
          </a:prstGeom>
          <a:noFill/>
        </p:spPr>
        <p:txBody>
          <a:bodyPr wrap="square" rtlCol="0">
            <a:spAutoFit/>
          </a:bodyPr>
          <a:lstStyle/>
          <a:p>
            <a:r>
              <a:rPr lang="en-US" altLang="zh-CN" dirty="0" smtClean="0">
                <a:solidFill>
                  <a:schemeClr val="bg1"/>
                </a:solidFill>
              </a:rPr>
              <a:t>-5</a:t>
            </a:r>
            <a:endParaRPr lang="zh-CN" altLang="en-US" dirty="0">
              <a:solidFill>
                <a:schemeClr val="bg1"/>
              </a:solidFill>
            </a:endParaRPr>
          </a:p>
        </p:txBody>
      </p:sp>
      <p:sp>
        <p:nvSpPr>
          <p:cNvPr id="20" name="文本框 19"/>
          <p:cNvSpPr txBox="1"/>
          <p:nvPr/>
        </p:nvSpPr>
        <p:spPr>
          <a:xfrm>
            <a:off x="9995455" y="4073319"/>
            <a:ext cx="436226" cy="378476"/>
          </a:xfrm>
          <a:prstGeom prst="rect">
            <a:avLst/>
          </a:prstGeom>
          <a:noFill/>
        </p:spPr>
        <p:txBody>
          <a:bodyPr wrap="square" rtlCol="0">
            <a:spAutoFit/>
          </a:bodyPr>
          <a:lstStyle/>
          <a:p>
            <a:r>
              <a:rPr lang="en-US" altLang="zh-CN" dirty="0" smtClean="0">
                <a:solidFill>
                  <a:schemeClr val="bg1"/>
                </a:solidFill>
              </a:rPr>
              <a:t>-3</a:t>
            </a:r>
            <a:endParaRPr lang="zh-CN" altLang="en-US" dirty="0">
              <a:solidFill>
                <a:schemeClr val="bg1"/>
              </a:solidFill>
            </a:endParaRPr>
          </a:p>
        </p:txBody>
      </p:sp>
      <p:sp>
        <p:nvSpPr>
          <p:cNvPr id="21" name="文本框 20"/>
          <p:cNvSpPr txBox="1"/>
          <p:nvPr/>
        </p:nvSpPr>
        <p:spPr>
          <a:xfrm>
            <a:off x="9995922" y="4817726"/>
            <a:ext cx="436226" cy="378476"/>
          </a:xfrm>
          <a:prstGeom prst="rect">
            <a:avLst/>
          </a:prstGeom>
          <a:noFill/>
        </p:spPr>
        <p:txBody>
          <a:bodyPr wrap="square" rtlCol="0">
            <a:spAutoFit/>
          </a:bodyPr>
          <a:lstStyle/>
          <a:p>
            <a:r>
              <a:rPr lang="en-US" altLang="zh-CN" dirty="0" smtClean="0">
                <a:solidFill>
                  <a:schemeClr val="bg1"/>
                </a:solidFill>
              </a:rPr>
              <a:t>-1</a:t>
            </a:r>
            <a:endParaRPr lang="zh-CN" altLang="en-US" dirty="0">
              <a:solidFill>
                <a:schemeClr val="bg1"/>
              </a:solidFill>
            </a:endParaRPr>
          </a:p>
        </p:txBody>
      </p:sp>
      <p:sp>
        <p:nvSpPr>
          <p:cNvPr id="22" name="文本框 21"/>
          <p:cNvSpPr txBox="1"/>
          <p:nvPr/>
        </p:nvSpPr>
        <p:spPr>
          <a:xfrm>
            <a:off x="10036589" y="5724825"/>
            <a:ext cx="436226" cy="378476"/>
          </a:xfrm>
          <a:prstGeom prst="rect">
            <a:avLst/>
          </a:prstGeom>
          <a:noFill/>
        </p:spPr>
        <p:txBody>
          <a:bodyPr wrap="square" rtlCol="0">
            <a:spAutoFit/>
          </a:bodyPr>
          <a:lstStyle/>
          <a:p>
            <a:r>
              <a:rPr lang="en-US" altLang="zh-CN" dirty="0" smtClean="0">
                <a:solidFill>
                  <a:schemeClr val="bg1"/>
                </a:solidFill>
              </a:rPr>
              <a:t>-2</a:t>
            </a:r>
            <a:endParaRPr lang="zh-CN" altLang="en-US" dirty="0">
              <a:solidFill>
                <a:schemeClr val="bg1"/>
              </a:solidFill>
            </a:endParaRPr>
          </a:p>
        </p:txBody>
      </p:sp>
      <p:sp>
        <p:nvSpPr>
          <p:cNvPr id="23" name="椭圆 22"/>
          <p:cNvSpPr/>
          <p:nvPr/>
        </p:nvSpPr>
        <p:spPr>
          <a:xfrm>
            <a:off x="6802605" y="4327827"/>
            <a:ext cx="329184" cy="329184"/>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S</a:t>
            </a:r>
            <a:endParaRPr lang="zh-CN" altLang="en-US" dirty="0"/>
          </a:p>
        </p:txBody>
      </p:sp>
      <p:sp>
        <p:nvSpPr>
          <p:cNvPr id="24" name="椭圆 23"/>
          <p:cNvSpPr/>
          <p:nvPr/>
        </p:nvSpPr>
        <p:spPr>
          <a:xfrm>
            <a:off x="11305032" y="4323827"/>
            <a:ext cx="329184" cy="3291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T</a:t>
            </a:r>
            <a:endParaRPr lang="zh-CN" altLang="en-US" dirty="0"/>
          </a:p>
        </p:txBody>
      </p:sp>
      <p:cxnSp>
        <p:nvCxnSpPr>
          <p:cNvPr id="25" name="直接箭头连接符 24"/>
          <p:cNvCxnSpPr>
            <a:stCxn id="23" idx="7"/>
            <a:endCxn id="4" idx="2"/>
          </p:cNvCxnSpPr>
          <p:nvPr/>
        </p:nvCxnSpPr>
        <p:spPr>
          <a:xfrm flipV="1">
            <a:off x="7083581" y="3463719"/>
            <a:ext cx="999715" cy="91231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a:stCxn id="23" idx="6"/>
            <a:endCxn id="6" idx="2"/>
          </p:cNvCxnSpPr>
          <p:nvPr/>
        </p:nvCxnSpPr>
        <p:spPr>
          <a:xfrm>
            <a:off x="7131789" y="4492419"/>
            <a:ext cx="954555"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a:stCxn id="23" idx="5"/>
            <a:endCxn id="5" idx="2"/>
          </p:cNvCxnSpPr>
          <p:nvPr/>
        </p:nvCxnSpPr>
        <p:spPr>
          <a:xfrm>
            <a:off x="7083581" y="4608803"/>
            <a:ext cx="1024099" cy="9458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a:endCxn id="24" idx="1"/>
          </p:cNvCxnSpPr>
          <p:nvPr/>
        </p:nvCxnSpPr>
        <p:spPr>
          <a:xfrm>
            <a:off x="10297402" y="3354099"/>
            <a:ext cx="1055838" cy="10179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a:endCxn id="24" idx="2"/>
          </p:cNvCxnSpPr>
          <p:nvPr/>
        </p:nvCxnSpPr>
        <p:spPr>
          <a:xfrm>
            <a:off x="10297402" y="4262557"/>
            <a:ext cx="1007630" cy="2258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a:endCxn id="24" idx="3"/>
          </p:cNvCxnSpPr>
          <p:nvPr/>
        </p:nvCxnSpPr>
        <p:spPr>
          <a:xfrm flipV="1">
            <a:off x="10297402" y="4604803"/>
            <a:ext cx="1055838" cy="44056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a:endCxn id="24" idx="4"/>
          </p:cNvCxnSpPr>
          <p:nvPr/>
        </p:nvCxnSpPr>
        <p:spPr>
          <a:xfrm flipV="1">
            <a:off x="10354056" y="4653011"/>
            <a:ext cx="1115568" cy="125333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2" name="文本框 31"/>
          <p:cNvSpPr txBox="1"/>
          <p:nvPr/>
        </p:nvSpPr>
        <p:spPr>
          <a:xfrm>
            <a:off x="10578178" y="4565161"/>
            <a:ext cx="335540" cy="369332"/>
          </a:xfrm>
          <a:prstGeom prst="rect">
            <a:avLst/>
          </a:prstGeom>
          <a:noFill/>
        </p:spPr>
        <p:txBody>
          <a:bodyPr wrap="square" rtlCol="0">
            <a:spAutoFit/>
          </a:bodyPr>
          <a:lstStyle/>
          <a:p>
            <a:r>
              <a:rPr lang="en-US" altLang="zh-CN" dirty="0"/>
              <a:t>1</a:t>
            </a:r>
            <a:endParaRPr lang="zh-CN" altLang="en-US" dirty="0"/>
          </a:p>
        </p:txBody>
      </p:sp>
      <p:sp>
        <p:nvSpPr>
          <p:cNvPr id="33" name="文本框 32"/>
          <p:cNvSpPr txBox="1"/>
          <p:nvPr/>
        </p:nvSpPr>
        <p:spPr>
          <a:xfrm>
            <a:off x="7443086" y="4170854"/>
            <a:ext cx="335540" cy="369332"/>
          </a:xfrm>
          <a:prstGeom prst="rect">
            <a:avLst/>
          </a:prstGeom>
          <a:noFill/>
        </p:spPr>
        <p:txBody>
          <a:bodyPr wrap="square" rtlCol="0">
            <a:spAutoFit/>
          </a:bodyPr>
          <a:lstStyle/>
          <a:p>
            <a:r>
              <a:rPr lang="en-US" altLang="zh-CN" dirty="0"/>
              <a:t>9</a:t>
            </a:r>
            <a:endParaRPr lang="zh-CN" altLang="en-US" dirty="0"/>
          </a:p>
        </p:txBody>
      </p:sp>
      <p:sp>
        <p:nvSpPr>
          <p:cNvPr id="34" name="文本框 33"/>
          <p:cNvSpPr txBox="1"/>
          <p:nvPr/>
        </p:nvSpPr>
        <p:spPr>
          <a:xfrm>
            <a:off x="7532283" y="4821162"/>
            <a:ext cx="335540" cy="369332"/>
          </a:xfrm>
          <a:prstGeom prst="rect">
            <a:avLst/>
          </a:prstGeom>
          <a:noFill/>
        </p:spPr>
        <p:txBody>
          <a:bodyPr wrap="square" rtlCol="0">
            <a:spAutoFit/>
          </a:bodyPr>
          <a:lstStyle/>
          <a:p>
            <a:r>
              <a:rPr lang="en-US" altLang="zh-CN" dirty="0"/>
              <a:t>5</a:t>
            </a:r>
            <a:endParaRPr lang="zh-CN" altLang="en-US" dirty="0"/>
          </a:p>
        </p:txBody>
      </p:sp>
      <p:sp>
        <p:nvSpPr>
          <p:cNvPr id="35" name="文本框 34"/>
          <p:cNvSpPr txBox="1"/>
          <p:nvPr/>
        </p:nvSpPr>
        <p:spPr>
          <a:xfrm>
            <a:off x="10744070" y="3583715"/>
            <a:ext cx="335540" cy="369332"/>
          </a:xfrm>
          <a:prstGeom prst="rect">
            <a:avLst/>
          </a:prstGeom>
          <a:noFill/>
        </p:spPr>
        <p:txBody>
          <a:bodyPr wrap="square" rtlCol="0">
            <a:spAutoFit/>
          </a:bodyPr>
          <a:lstStyle/>
          <a:p>
            <a:r>
              <a:rPr lang="en-US" altLang="zh-CN" dirty="0" smtClean="0"/>
              <a:t>5</a:t>
            </a:r>
            <a:endParaRPr lang="zh-CN" altLang="en-US" dirty="0"/>
          </a:p>
        </p:txBody>
      </p:sp>
      <p:sp>
        <p:nvSpPr>
          <p:cNvPr id="36" name="文本框 35"/>
          <p:cNvSpPr txBox="1"/>
          <p:nvPr/>
        </p:nvSpPr>
        <p:spPr>
          <a:xfrm>
            <a:off x="10606254" y="4069431"/>
            <a:ext cx="335540" cy="369332"/>
          </a:xfrm>
          <a:prstGeom prst="rect">
            <a:avLst/>
          </a:prstGeom>
          <a:noFill/>
        </p:spPr>
        <p:txBody>
          <a:bodyPr wrap="square" rtlCol="0">
            <a:spAutoFit/>
          </a:bodyPr>
          <a:lstStyle/>
          <a:p>
            <a:r>
              <a:rPr lang="en-US" altLang="zh-CN" dirty="0" smtClean="0"/>
              <a:t>3</a:t>
            </a:r>
            <a:endParaRPr lang="zh-CN" altLang="en-US" dirty="0"/>
          </a:p>
        </p:txBody>
      </p:sp>
      <p:sp>
        <p:nvSpPr>
          <p:cNvPr id="37" name="文本框 36"/>
          <p:cNvSpPr txBox="1"/>
          <p:nvPr/>
        </p:nvSpPr>
        <p:spPr>
          <a:xfrm>
            <a:off x="7364513" y="3658564"/>
            <a:ext cx="335540" cy="369332"/>
          </a:xfrm>
          <a:prstGeom prst="rect">
            <a:avLst/>
          </a:prstGeom>
          <a:noFill/>
        </p:spPr>
        <p:txBody>
          <a:bodyPr wrap="square" rtlCol="0">
            <a:spAutoFit/>
          </a:bodyPr>
          <a:lstStyle/>
          <a:p>
            <a:r>
              <a:rPr lang="en-US" altLang="zh-CN" dirty="0" smtClean="0"/>
              <a:t>3</a:t>
            </a:r>
            <a:endParaRPr lang="zh-CN" altLang="en-US" dirty="0"/>
          </a:p>
        </p:txBody>
      </p:sp>
      <p:sp>
        <p:nvSpPr>
          <p:cNvPr id="38" name="文本框 37"/>
          <p:cNvSpPr txBox="1"/>
          <p:nvPr/>
        </p:nvSpPr>
        <p:spPr>
          <a:xfrm>
            <a:off x="10731157" y="5293295"/>
            <a:ext cx="335540" cy="369332"/>
          </a:xfrm>
          <a:prstGeom prst="rect">
            <a:avLst/>
          </a:prstGeom>
          <a:noFill/>
        </p:spPr>
        <p:txBody>
          <a:bodyPr wrap="square" rtlCol="0">
            <a:spAutoFit/>
          </a:bodyPr>
          <a:lstStyle/>
          <a:p>
            <a:r>
              <a:rPr lang="en-US" altLang="zh-CN" dirty="0"/>
              <a:t>2</a:t>
            </a:r>
            <a:endParaRPr lang="zh-CN" altLang="en-US" dirty="0"/>
          </a:p>
        </p:txBody>
      </p:sp>
      <p:sp>
        <p:nvSpPr>
          <p:cNvPr id="39" name="文本框 38"/>
          <p:cNvSpPr txBox="1"/>
          <p:nvPr/>
        </p:nvSpPr>
        <p:spPr>
          <a:xfrm>
            <a:off x="9036696" y="3210859"/>
            <a:ext cx="335540" cy="369332"/>
          </a:xfrm>
          <a:prstGeom prst="rect">
            <a:avLst/>
          </a:prstGeom>
          <a:noFill/>
        </p:spPr>
        <p:txBody>
          <a:bodyPr wrap="square" rtlCol="0">
            <a:spAutoFit/>
          </a:bodyPr>
          <a:lstStyle/>
          <a:p>
            <a:r>
              <a:rPr lang="zh-CN" altLang="en-US" dirty="0" smtClean="0"/>
              <a:t>∞</a:t>
            </a:r>
            <a:endParaRPr lang="zh-CN" altLang="en-US" dirty="0"/>
          </a:p>
        </p:txBody>
      </p:sp>
      <p:sp>
        <p:nvSpPr>
          <p:cNvPr id="40" name="文本框 39"/>
          <p:cNvSpPr txBox="1"/>
          <p:nvPr/>
        </p:nvSpPr>
        <p:spPr>
          <a:xfrm>
            <a:off x="9087618" y="4461391"/>
            <a:ext cx="335540" cy="369332"/>
          </a:xfrm>
          <a:prstGeom prst="rect">
            <a:avLst/>
          </a:prstGeom>
          <a:noFill/>
        </p:spPr>
        <p:txBody>
          <a:bodyPr wrap="square" rtlCol="0">
            <a:spAutoFit/>
          </a:bodyPr>
          <a:lstStyle/>
          <a:p>
            <a:r>
              <a:rPr lang="zh-CN" altLang="en-US" dirty="0" smtClean="0"/>
              <a:t>∞</a:t>
            </a:r>
            <a:endParaRPr lang="zh-CN" altLang="en-US" dirty="0"/>
          </a:p>
        </p:txBody>
      </p:sp>
      <p:sp>
        <p:nvSpPr>
          <p:cNvPr id="41" name="文本框 40"/>
          <p:cNvSpPr txBox="1"/>
          <p:nvPr/>
        </p:nvSpPr>
        <p:spPr>
          <a:xfrm>
            <a:off x="9063098" y="3776335"/>
            <a:ext cx="335540" cy="369332"/>
          </a:xfrm>
          <a:prstGeom prst="rect">
            <a:avLst/>
          </a:prstGeom>
          <a:noFill/>
        </p:spPr>
        <p:txBody>
          <a:bodyPr wrap="square" rtlCol="0">
            <a:spAutoFit/>
          </a:bodyPr>
          <a:lstStyle/>
          <a:p>
            <a:r>
              <a:rPr lang="zh-CN" altLang="en-US" dirty="0" smtClean="0"/>
              <a:t>∞</a:t>
            </a:r>
            <a:endParaRPr lang="zh-CN" altLang="en-US" dirty="0"/>
          </a:p>
        </p:txBody>
      </p:sp>
      <p:sp>
        <p:nvSpPr>
          <p:cNvPr id="42" name="文本框 41"/>
          <p:cNvSpPr txBox="1"/>
          <p:nvPr/>
        </p:nvSpPr>
        <p:spPr>
          <a:xfrm>
            <a:off x="9083330" y="4187369"/>
            <a:ext cx="335540" cy="369332"/>
          </a:xfrm>
          <a:prstGeom prst="rect">
            <a:avLst/>
          </a:prstGeom>
          <a:noFill/>
        </p:spPr>
        <p:txBody>
          <a:bodyPr wrap="square" rtlCol="0">
            <a:spAutoFit/>
          </a:bodyPr>
          <a:lstStyle/>
          <a:p>
            <a:r>
              <a:rPr lang="zh-CN" altLang="en-US" dirty="0" smtClean="0"/>
              <a:t>∞</a:t>
            </a:r>
            <a:endParaRPr lang="zh-CN" altLang="en-US" dirty="0"/>
          </a:p>
        </p:txBody>
      </p:sp>
      <p:sp>
        <p:nvSpPr>
          <p:cNvPr id="43" name="文本框 42"/>
          <p:cNvSpPr txBox="1"/>
          <p:nvPr/>
        </p:nvSpPr>
        <p:spPr>
          <a:xfrm>
            <a:off x="9046875" y="5094673"/>
            <a:ext cx="335540" cy="369332"/>
          </a:xfrm>
          <a:prstGeom prst="rect">
            <a:avLst/>
          </a:prstGeom>
          <a:noFill/>
        </p:spPr>
        <p:txBody>
          <a:bodyPr wrap="square" rtlCol="0">
            <a:spAutoFit/>
          </a:bodyPr>
          <a:lstStyle/>
          <a:p>
            <a:r>
              <a:rPr lang="zh-CN" altLang="en-US" dirty="0" smtClean="0"/>
              <a:t>∞</a:t>
            </a:r>
            <a:endParaRPr lang="zh-CN" altLang="en-US" dirty="0"/>
          </a:p>
        </p:txBody>
      </p:sp>
      <p:sp>
        <p:nvSpPr>
          <p:cNvPr id="44" name="文本框 43"/>
          <p:cNvSpPr txBox="1"/>
          <p:nvPr/>
        </p:nvSpPr>
        <p:spPr>
          <a:xfrm>
            <a:off x="9125423" y="5560421"/>
            <a:ext cx="335540" cy="369332"/>
          </a:xfrm>
          <a:prstGeom prst="rect">
            <a:avLst/>
          </a:prstGeom>
          <a:noFill/>
        </p:spPr>
        <p:txBody>
          <a:bodyPr wrap="square" rtlCol="0">
            <a:spAutoFit/>
          </a:bodyPr>
          <a:lstStyle/>
          <a:p>
            <a:r>
              <a:rPr lang="zh-CN" altLang="en-US" dirty="0" smtClean="0"/>
              <a:t>∞</a:t>
            </a:r>
            <a:endParaRPr lang="zh-CN" altLang="en-US" dirty="0"/>
          </a:p>
        </p:txBody>
      </p:sp>
    </p:spTree>
    <p:extLst>
      <p:ext uri="{BB962C8B-B14F-4D97-AF65-F5344CB8AC3E}">
        <p14:creationId xmlns:p14="http://schemas.microsoft.com/office/powerpoint/2010/main" val="414321450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676656"/>
            <a:ext cx="10515600" cy="5500307"/>
          </a:xfrm>
        </p:spPr>
        <p:txBody>
          <a:bodyPr/>
          <a:lstStyle/>
          <a:p>
            <a:r>
              <a:rPr lang="zh-CN" altLang="en-US" dirty="0" smtClean="0"/>
              <a:t>设闭合图的权值为</a:t>
            </a:r>
            <a:r>
              <a:rPr lang="en-US" altLang="zh-CN" dirty="0" smtClean="0"/>
              <a:t>w</a:t>
            </a:r>
          </a:p>
          <a:p>
            <a:r>
              <a:rPr lang="zh-CN" altLang="en-US" dirty="0" smtClean="0"/>
              <a:t>所有正点权之和为</a:t>
            </a:r>
            <a:r>
              <a:rPr lang="en-US" altLang="zh-CN" dirty="0" smtClean="0"/>
              <a:t>s</a:t>
            </a:r>
          </a:p>
          <a:p>
            <a:r>
              <a:rPr lang="zh-CN" altLang="en-US" dirty="0" smtClean="0"/>
              <a:t>割的容量为</a:t>
            </a:r>
            <a:r>
              <a:rPr lang="en-US" altLang="zh-CN" dirty="0" smtClean="0"/>
              <a:t>c</a:t>
            </a:r>
          </a:p>
          <a:p>
            <a:r>
              <a:rPr lang="zh-CN" altLang="en-US" dirty="0" smtClean="0"/>
              <a:t>显然 </a:t>
            </a:r>
            <a:r>
              <a:rPr lang="en-US" altLang="zh-CN" dirty="0" err="1" smtClean="0"/>
              <a:t>w+c</a:t>
            </a:r>
            <a:r>
              <a:rPr lang="en-US" altLang="zh-CN" dirty="0" smtClean="0"/>
              <a:t>==s</a:t>
            </a:r>
          </a:p>
          <a:p>
            <a:r>
              <a:rPr lang="zh-CN" altLang="en-US" dirty="0" smtClean="0"/>
              <a:t>即</a:t>
            </a:r>
            <a:r>
              <a:rPr lang="en-US" altLang="zh-CN" dirty="0" smtClean="0"/>
              <a:t>w==s-c</a:t>
            </a:r>
          </a:p>
          <a:p>
            <a:endParaRPr lang="en-US" altLang="zh-CN" dirty="0"/>
          </a:p>
          <a:p>
            <a:r>
              <a:rPr lang="zh-CN" altLang="en-US" dirty="0" smtClean="0"/>
              <a:t>显然当</a:t>
            </a:r>
            <a:r>
              <a:rPr lang="en-US" altLang="zh-CN" dirty="0" smtClean="0"/>
              <a:t>c</a:t>
            </a:r>
            <a:r>
              <a:rPr lang="zh-CN" altLang="en-US" dirty="0" smtClean="0"/>
              <a:t>最小时，</a:t>
            </a:r>
            <a:r>
              <a:rPr lang="en-US" altLang="zh-CN" dirty="0" smtClean="0"/>
              <a:t>w</a:t>
            </a:r>
            <a:r>
              <a:rPr lang="zh-CN" altLang="en-US" dirty="0" smtClean="0"/>
              <a:t>最大</a:t>
            </a:r>
            <a:endParaRPr lang="en-US" altLang="zh-CN" dirty="0" smtClean="0"/>
          </a:p>
          <a:p>
            <a:r>
              <a:rPr lang="zh-CN" altLang="en-US" dirty="0" smtClean="0"/>
              <a:t>根据最大流最小割定理</a:t>
            </a:r>
            <a:endParaRPr lang="en-US" altLang="zh-CN" dirty="0" smtClean="0"/>
          </a:p>
        </p:txBody>
      </p:sp>
      <p:sp>
        <p:nvSpPr>
          <p:cNvPr id="4" name="椭圆 3"/>
          <p:cNvSpPr/>
          <p:nvPr/>
        </p:nvSpPr>
        <p:spPr>
          <a:xfrm>
            <a:off x="7927848" y="3518583"/>
            <a:ext cx="329184" cy="329184"/>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3</a:t>
            </a:r>
            <a:endParaRPr lang="zh-CN" altLang="en-US" dirty="0"/>
          </a:p>
        </p:txBody>
      </p:sp>
      <p:sp>
        <p:nvSpPr>
          <p:cNvPr id="5" name="椭圆 4"/>
          <p:cNvSpPr/>
          <p:nvPr/>
        </p:nvSpPr>
        <p:spPr>
          <a:xfrm>
            <a:off x="7952232" y="5609511"/>
            <a:ext cx="329184" cy="329184"/>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5</a:t>
            </a:r>
            <a:endParaRPr lang="zh-CN" altLang="en-US" dirty="0"/>
          </a:p>
        </p:txBody>
      </p:sp>
      <p:sp>
        <p:nvSpPr>
          <p:cNvPr id="6" name="椭圆 5"/>
          <p:cNvSpPr/>
          <p:nvPr/>
        </p:nvSpPr>
        <p:spPr>
          <a:xfrm>
            <a:off x="7930896" y="4547283"/>
            <a:ext cx="329184" cy="329184"/>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9</a:t>
            </a:r>
            <a:endParaRPr lang="zh-CN" altLang="en-US" dirty="0"/>
          </a:p>
        </p:txBody>
      </p:sp>
      <p:sp>
        <p:nvSpPr>
          <p:cNvPr id="7" name="椭圆 6"/>
          <p:cNvSpPr/>
          <p:nvPr/>
        </p:nvSpPr>
        <p:spPr>
          <a:xfrm>
            <a:off x="9906000" y="5969175"/>
            <a:ext cx="329184" cy="329184"/>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9869424" y="5085255"/>
            <a:ext cx="329184" cy="329184"/>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9869424" y="4292775"/>
            <a:ext cx="329184" cy="3291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9869424" y="3385995"/>
            <a:ext cx="329184" cy="3291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smtClean="0"/>
          </a:p>
        </p:txBody>
      </p:sp>
      <p:cxnSp>
        <p:nvCxnSpPr>
          <p:cNvPr id="11" name="直接箭头连接符 10"/>
          <p:cNvCxnSpPr>
            <a:stCxn id="4" idx="6"/>
            <a:endCxn id="10" idx="2"/>
          </p:cNvCxnSpPr>
          <p:nvPr/>
        </p:nvCxnSpPr>
        <p:spPr>
          <a:xfrm flipV="1">
            <a:off x="8257032" y="3550587"/>
            <a:ext cx="1612392" cy="1325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a:stCxn id="4" idx="6"/>
            <a:endCxn id="7" idx="1"/>
          </p:cNvCxnSpPr>
          <p:nvPr/>
        </p:nvCxnSpPr>
        <p:spPr>
          <a:xfrm>
            <a:off x="8257032" y="3683175"/>
            <a:ext cx="1697176" cy="23342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a:stCxn id="6" idx="6"/>
            <a:endCxn id="10" idx="3"/>
          </p:cNvCxnSpPr>
          <p:nvPr/>
        </p:nvCxnSpPr>
        <p:spPr>
          <a:xfrm flipV="1">
            <a:off x="8260080" y="3666971"/>
            <a:ext cx="1657552" cy="10449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a:stCxn id="6" idx="6"/>
            <a:endCxn id="9" idx="2"/>
          </p:cNvCxnSpPr>
          <p:nvPr/>
        </p:nvCxnSpPr>
        <p:spPr>
          <a:xfrm flipV="1">
            <a:off x="8260080" y="4457367"/>
            <a:ext cx="1609344" cy="2545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a:stCxn id="5" idx="6"/>
            <a:endCxn id="8" idx="2"/>
          </p:cNvCxnSpPr>
          <p:nvPr/>
        </p:nvCxnSpPr>
        <p:spPr>
          <a:xfrm flipV="1">
            <a:off x="8281416" y="5249847"/>
            <a:ext cx="1588008" cy="5242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a:stCxn id="5" idx="6"/>
            <a:endCxn id="7" idx="2"/>
          </p:cNvCxnSpPr>
          <p:nvPr/>
        </p:nvCxnSpPr>
        <p:spPr>
          <a:xfrm>
            <a:off x="8281416" y="5774103"/>
            <a:ext cx="1624584" cy="3596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7768010" y="2874039"/>
            <a:ext cx="697627" cy="523220"/>
          </a:xfrm>
          <a:prstGeom prst="rect">
            <a:avLst/>
          </a:prstGeom>
          <a:noFill/>
        </p:spPr>
        <p:txBody>
          <a:bodyPr wrap="none" rtlCol="0">
            <a:spAutoFit/>
          </a:bodyPr>
          <a:lstStyle/>
          <a:p>
            <a:r>
              <a:rPr lang="zh-CN" altLang="en-US" dirty="0" smtClean="0"/>
              <a:t>实验</a:t>
            </a:r>
            <a:endParaRPr lang="en-US" altLang="zh-CN" dirty="0" smtClean="0"/>
          </a:p>
          <a:p>
            <a:r>
              <a:rPr lang="zh-CN" altLang="en-US" sz="1000" dirty="0" smtClean="0"/>
              <a:t>权值为正</a:t>
            </a:r>
            <a:endParaRPr lang="zh-CN" altLang="en-US" sz="1000" dirty="0"/>
          </a:p>
        </p:txBody>
      </p:sp>
      <p:sp>
        <p:nvSpPr>
          <p:cNvPr id="18" name="文本框 17"/>
          <p:cNvSpPr txBox="1"/>
          <p:nvPr/>
        </p:nvSpPr>
        <p:spPr>
          <a:xfrm>
            <a:off x="9721778" y="2757655"/>
            <a:ext cx="697627" cy="523220"/>
          </a:xfrm>
          <a:prstGeom prst="rect">
            <a:avLst/>
          </a:prstGeom>
          <a:noFill/>
        </p:spPr>
        <p:txBody>
          <a:bodyPr wrap="none" rtlCol="0">
            <a:spAutoFit/>
          </a:bodyPr>
          <a:lstStyle/>
          <a:p>
            <a:r>
              <a:rPr lang="zh-CN" altLang="en-US" dirty="0" smtClean="0"/>
              <a:t>仪器</a:t>
            </a:r>
            <a:endParaRPr lang="en-US" altLang="zh-CN" dirty="0" smtClean="0"/>
          </a:p>
          <a:p>
            <a:r>
              <a:rPr lang="zh-CN" altLang="en-US" sz="1000" dirty="0" smtClean="0"/>
              <a:t>权值为负</a:t>
            </a:r>
            <a:endParaRPr lang="zh-CN" altLang="en-US" sz="1000" dirty="0"/>
          </a:p>
        </p:txBody>
      </p:sp>
      <p:sp>
        <p:nvSpPr>
          <p:cNvPr id="19" name="文本框 18"/>
          <p:cNvSpPr txBox="1"/>
          <p:nvPr/>
        </p:nvSpPr>
        <p:spPr>
          <a:xfrm>
            <a:off x="9844118" y="3361349"/>
            <a:ext cx="436226" cy="378476"/>
          </a:xfrm>
          <a:prstGeom prst="rect">
            <a:avLst/>
          </a:prstGeom>
          <a:noFill/>
        </p:spPr>
        <p:txBody>
          <a:bodyPr wrap="square" rtlCol="0">
            <a:spAutoFit/>
          </a:bodyPr>
          <a:lstStyle/>
          <a:p>
            <a:r>
              <a:rPr lang="en-US" altLang="zh-CN" dirty="0" smtClean="0">
                <a:solidFill>
                  <a:schemeClr val="bg1"/>
                </a:solidFill>
              </a:rPr>
              <a:t>-5</a:t>
            </a:r>
            <a:endParaRPr lang="zh-CN" altLang="en-US" dirty="0">
              <a:solidFill>
                <a:schemeClr val="bg1"/>
              </a:solidFill>
            </a:endParaRPr>
          </a:p>
        </p:txBody>
      </p:sp>
      <p:sp>
        <p:nvSpPr>
          <p:cNvPr id="20" name="文本框 19"/>
          <p:cNvSpPr txBox="1"/>
          <p:nvPr/>
        </p:nvSpPr>
        <p:spPr>
          <a:xfrm>
            <a:off x="9840007" y="4292775"/>
            <a:ext cx="436226" cy="378476"/>
          </a:xfrm>
          <a:prstGeom prst="rect">
            <a:avLst/>
          </a:prstGeom>
          <a:noFill/>
        </p:spPr>
        <p:txBody>
          <a:bodyPr wrap="square" rtlCol="0">
            <a:spAutoFit/>
          </a:bodyPr>
          <a:lstStyle/>
          <a:p>
            <a:r>
              <a:rPr lang="en-US" altLang="zh-CN" dirty="0" smtClean="0">
                <a:solidFill>
                  <a:schemeClr val="bg1"/>
                </a:solidFill>
              </a:rPr>
              <a:t>-3</a:t>
            </a:r>
            <a:endParaRPr lang="zh-CN" altLang="en-US" dirty="0">
              <a:solidFill>
                <a:schemeClr val="bg1"/>
              </a:solidFill>
            </a:endParaRPr>
          </a:p>
        </p:txBody>
      </p:sp>
      <p:sp>
        <p:nvSpPr>
          <p:cNvPr id="21" name="文本框 20"/>
          <p:cNvSpPr txBox="1"/>
          <p:nvPr/>
        </p:nvSpPr>
        <p:spPr>
          <a:xfrm>
            <a:off x="9840474" y="5037182"/>
            <a:ext cx="436226" cy="378476"/>
          </a:xfrm>
          <a:prstGeom prst="rect">
            <a:avLst/>
          </a:prstGeom>
          <a:noFill/>
        </p:spPr>
        <p:txBody>
          <a:bodyPr wrap="square" rtlCol="0">
            <a:spAutoFit/>
          </a:bodyPr>
          <a:lstStyle/>
          <a:p>
            <a:r>
              <a:rPr lang="en-US" altLang="zh-CN" dirty="0" smtClean="0">
                <a:solidFill>
                  <a:schemeClr val="bg1"/>
                </a:solidFill>
              </a:rPr>
              <a:t>-1</a:t>
            </a:r>
            <a:endParaRPr lang="zh-CN" altLang="en-US" dirty="0">
              <a:solidFill>
                <a:schemeClr val="bg1"/>
              </a:solidFill>
            </a:endParaRPr>
          </a:p>
        </p:txBody>
      </p:sp>
      <p:sp>
        <p:nvSpPr>
          <p:cNvPr id="22" name="文本框 21"/>
          <p:cNvSpPr txBox="1"/>
          <p:nvPr/>
        </p:nvSpPr>
        <p:spPr>
          <a:xfrm>
            <a:off x="9881141" y="5944281"/>
            <a:ext cx="436226" cy="378476"/>
          </a:xfrm>
          <a:prstGeom prst="rect">
            <a:avLst/>
          </a:prstGeom>
          <a:noFill/>
        </p:spPr>
        <p:txBody>
          <a:bodyPr wrap="square" rtlCol="0">
            <a:spAutoFit/>
          </a:bodyPr>
          <a:lstStyle/>
          <a:p>
            <a:r>
              <a:rPr lang="en-US" altLang="zh-CN" dirty="0" smtClean="0">
                <a:solidFill>
                  <a:schemeClr val="bg1"/>
                </a:solidFill>
              </a:rPr>
              <a:t>-2</a:t>
            </a:r>
            <a:endParaRPr lang="zh-CN" altLang="en-US" dirty="0">
              <a:solidFill>
                <a:schemeClr val="bg1"/>
              </a:solidFill>
            </a:endParaRPr>
          </a:p>
        </p:txBody>
      </p:sp>
      <p:sp>
        <p:nvSpPr>
          <p:cNvPr id="23" name="椭圆 22"/>
          <p:cNvSpPr/>
          <p:nvPr/>
        </p:nvSpPr>
        <p:spPr>
          <a:xfrm>
            <a:off x="6647157" y="4547283"/>
            <a:ext cx="329184" cy="329184"/>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S</a:t>
            </a:r>
            <a:endParaRPr lang="zh-CN" altLang="en-US" dirty="0"/>
          </a:p>
        </p:txBody>
      </p:sp>
      <p:sp>
        <p:nvSpPr>
          <p:cNvPr id="24" name="椭圆 23"/>
          <p:cNvSpPr/>
          <p:nvPr/>
        </p:nvSpPr>
        <p:spPr>
          <a:xfrm>
            <a:off x="11149584" y="4543283"/>
            <a:ext cx="329184" cy="3291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T</a:t>
            </a:r>
            <a:endParaRPr lang="zh-CN" altLang="en-US" dirty="0"/>
          </a:p>
        </p:txBody>
      </p:sp>
      <p:cxnSp>
        <p:nvCxnSpPr>
          <p:cNvPr id="25" name="直接箭头连接符 24"/>
          <p:cNvCxnSpPr>
            <a:stCxn id="23" idx="7"/>
            <a:endCxn id="4" idx="2"/>
          </p:cNvCxnSpPr>
          <p:nvPr/>
        </p:nvCxnSpPr>
        <p:spPr>
          <a:xfrm flipV="1">
            <a:off x="6928133" y="3683175"/>
            <a:ext cx="999715" cy="91231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a:stCxn id="23" idx="6"/>
            <a:endCxn id="6" idx="2"/>
          </p:cNvCxnSpPr>
          <p:nvPr/>
        </p:nvCxnSpPr>
        <p:spPr>
          <a:xfrm>
            <a:off x="6976341" y="4711875"/>
            <a:ext cx="954555"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a:stCxn id="23" idx="5"/>
            <a:endCxn id="5" idx="2"/>
          </p:cNvCxnSpPr>
          <p:nvPr/>
        </p:nvCxnSpPr>
        <p:spPr>
          <a:xfrm>
            <a:off x="6928133" y="4828259"/>
            <a:ext cx="1024099" cy="9458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a:endCxn id="24" idx="1"/>
          </p:cNvCxnSpPr>
          <p:nvPr/>
        </p:nvCxnSpPr>
        <p:spPr>
          <a:xfrm>
            <a:off x="10141954" y="3573555"/>
            <a:ext cx="1055838" cy="10179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a:endCxn id="24" idx="2"/>
          </p:cNvCxnSpPr>
          <p:nvPr/>
        </p:nvCxnSpPr>
        <p:spPr>
          <a:xfrm>
            <a:off x="10141954" y="4482013"/>
            <a:ext cx="1007630" cy="2258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a:endCxn id="24" idx="3"/>
          </p:cNvCxnSpPr>
          <p:nvPr/>
        </p:nvCxnSpPr>
        <p:spPr>
          <a:xfrm flipV="1">
            <a:off x="10141954" y="4824259"/>
            <a:ext cx="1055838" cy="44056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a:endCxn id="24" idx="4"/>
          </p:cNvCxnSpPr>
          <p:nvPr/>
        </p:nvCxnSpPr>
        <p:spPr>
          <a:xfrm flipV="1">
            <a:off x="10198608" y="4872467"/>
            <a:ext cx="1115568" cy="125333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2" name="文本框 31"/>
          <p:cNvSpPr txBox="1"/>
          <p:nvPr/>
        </p:nvSpPr>
        <p:spPr>
          <a:xfrm>
            <a:off x="10422730" y="4784617"/>
            <a:ext cx="335540" cy="369332"/>
          </a:xfrm>
          <a:prstGeom prst="rect">
            <a:avLst/>
          </a:prstGeom>
          <a:noFill/>
        </p:spPr>
        <p:txBody>
          <a:bodyPr wrap="square" rtlCol="0">
            <a:spAutoFit/>
          </a:bodyPr>
          <a:lstStyle/>
          <a:p>
            <a:r>
              <a:rPr lang="en-US" altLang="zh-CN" dirty="0"/>
              <a:t>1</a:t>
            </a:r>
            <a:endParaRPr lang="zh-CN" altLang="en-US" dirty="0"/>
          </a:p>
        </p:txBody>
      </p:sp>
      <p:sp>
        <p:nvSpPr>
          <p:cNvPr id="33" name="文本框 32"/>
          <p:cNvSpPr txBox="1"/>
          <p:nvPr/>
        </p:nvSpPr>
        <p:spPr>
          <a:xfrm>
            <a:off x="7287638" y="4390310"/>
            <a:ext cx="335540" cy="369332"/>
          </a:xfrm>
          <a:prstGeom prst="rect">
            <a:avLst/>
          </a:prstGeom>
          <a:noFill/>
        </p:spPr>
        <p:txBody>
          <a:bodyPr wrap="square" rtlCol="0">
            <a:spAutoFit/>
          </a:bodyPr>
          <a:lstStyle/>
          <a:p>
            <a:r>
              <a:rPr lang="en-US" altLang="zh-CN" dirty="0"/>
              <a:t>9</a:t>
            </a:r>
            <a:endParaRPr lang="zh-CN" altLang="en-US" dirty="0"/>
          </a:p>
        </p:txBody>
      </p:sp>
      <p:sp>
        <p:nvSpPr>
          <p:cNvPr id="34" name="文本框 33"/>
          <p:cNvSpPr txBox="1"/>
          <p:nvPr/>
        </p:nvSpPr>
        <p:spPr>
          <a:xfrm>
            <a:off x="7376835" y="5040618"/>
            <a:ext cx="335540" cy="369332"/>
          </a:xfrm>
          <a:prstGeom prst="rect">
            <a:avLst/>
          </a:prstGeom>
          <a:noFill/>
        </p:spPr>
        <p:txBody>
          <a:bodyPr wrap="square" rtlCol="0">
            <a:spAutoFit/>
          </a:bodyPr>
          <a:lstStyle/>
          <a:p>
            <a:r>
              <a:rPr lang="en-US" altLang="zh-CN" dirty="0"/>
              <a:t>5</a:t>
            </a:r>
            <a:endParaRPr lang="zh-CN" altLang="en-US" dirty="0"/>
          </a:p>
        </p:txBody>
      </p:sp>
      <p:sp>
        <p:nvSpPr>
          <p:cNvPr id="35" name="文本框 34"/>
          <p:cNvSpPr txBox="1"/>
          <p:nvPr/>
        </p:nvSpPr>
        <p:spPr>
          <a:xfrm>
            <a:off x="10588622" y="3803171"/>
            <a:ext cx="335540" cy="369332"/>
          </a:xfrm>
          <a:prstGeom prst="rect">
            <a:avLst/>
          </a:prstGeom>
          <a:noFill/>
        </p:spPr>
        <p:txBody>
          <a:bodyPr wrap="square" rtlCol="0">
            <a:spAutoFit/>
          </a:bodyPr>
          <a:lstStyle/>
          <a:p>
            <a:r>
              <a:rPr lang="en-US" altLang="zh-CN" dirty="0" smtClean="0"/>
              <a:t>5</a:t>
            </a:r>
            <a:endParaRPr lang="zh-CN" altLang="en-US" dirty="0"/>
          </a:p>
        </p:txBody>
      </p:sp>
      <p:sp>
        <p:nvSpPr>
          <p:cNvPr id="36" name="文本框 35"/>
          <p:cNvSpPr txBox="1"/>
          <p:nvPr/>
        </p:nvSpPr>
        <p:spPr>
          <a:xfrm>
            <a:off x="10450806" y="4288887"/>
            <a:ext cx="335540" cy="369332"/>
          </a:xfrm>
          <a:prstGeom prst="rect">
            <a:avLst/>
          </a:prstGeom>
          <a:noFill/>
        </p:spPr>
        <p:txBody>
          <a:bodyPr wrap="square" rtlCol="0">
            <a:spAutoFit/>
          </a:bodyPr>
          <a:lstStyle/>
          <a:p>
            <a:r>
              <a:rPr lang="en-US" altLang="zh-CN" dirty="0" smtClean="0"/>
              <a:t>3</a:t>
            </a:r>
            <a:endParaRPr lang="zh-CN" altLang="en-US" dirty="0"/>
          </a:p>
        </p:txBody>
      </p:sp>
      <p:sp>
        <p:nvSpPr>
          <p:cNvPr id="37" name="文本框 36"/>
          <p:cNvSpPr txBox="1"/>
          <p:nvPr/>
        </p:nvSpPr>
        <p:spPr>
          <a:xfrm>
            <a:off x="7209065" y="3878020"/>
            <a:ext cx="335540" cy="369332"/>
          </a:xfrm>
          <a:prstGeom prst="rect">
            <a:avLst/>
          </a:prstGeom>
          <a:noFill/>
        </p:spPr>
        <p:txBody>
          <a:bodyPr wrap="square" rtlCol="0">
            <a:spAutoFit/>
          </a:bodyPr>
          <a:lstStyle/>
          <a:p>
            <a:r>
              <a:rPr lang="en-US" altLang="zh-CN" dirty="0" smtClean="0"/>
              <a:t>3</a:t>
            </a:r>
            <a:endParaRPr lang="zh-CN" altLang="en-US" dirty="0"/>
          </a:p>
        </p:txBody>
      </p:sp>
      <p:sp>
        <p:nvSpPr>
          <p:cNvPr id="38" name="文本框 37"/>
          <p:cNvSpPr txBox="1"/>
          <p:nvPr/>
        </p:nvSpPr>
        <p:spPr>
          <a:xfrm>
            <a:off x="10575709" y="5512751"/>
            <a:ext cx="335540" cy="369332"/>
          </a:xfrm>
          <a:prstGeom prst="rect">
            <a:avLst/>
          </a:prstGeom>
          <a:noFill/>
        </p:spPr>
        <p:txBody>
          <a:bodyPr wrap="square" rtlCol="0">
            <a:spAutoFit/>
          </a:bodyPr>
          <a:lstStyle/>
          <a:p>
            <a:r>
              <a:rPr lang="en-US" altLang="zh-CN" dirty="0"/>
              <a:t>2</a:t>
            </a:r>
            <a:endParaRPr lang="zh-CN" altLang="en-US" dirty="0"/>
          </a:p>
        </p:txBody>
      </p:sp>
      <p:sp>
        <p:nvSpPr>
          <p:cNvPr id="39" name="文本框 38"/>
          <p:cNvSpPr txBox="1"/>
          <p:nvPr/>
        </p:nvSpPr>
        <p:spPr>
          <a:xfrm>
            <a:off x="8881248" y="3430315"/>
            <a:ext cx="335540" cy="369332"/>
          </a:xfrm>
          <a:prstGeom prst="rect">
            <a:avLst/>
          </a:prstGeom>
          <a:noFill/>
        </p:spPr>
        <p:txBody>
          <a:bodyPr wrap="square" rtlCol="0">
            <a:spAutoFit/>
          </a:bodyPr>
          <a:lstStyle/>
          <a:p>
            <a:r>
              <a:rPr lang="zh-CN" altLang="en-US" dirty="0" smtClean="0"/>
              <a:t>∞</a:t>
            </a:r>
            <a:endParaRPr lang="zh-CN" altLang="en-US" dirty="0"/>
          </a:p>
        </p:txBody>
      </p:sp>
      <p:sp>
        <p:nvSpPr>
          <p:cNvPr id="40" name="文本框 39"/>
          <p:cNvSpPr txBox="1"/>
          <p:nvPr/>
        </p:nvSpPr>
        <p:spPr>
          <a:xfrm>
            <a:off x="8932170" y="4680847"/>
            <a:ext cx="335540" cy="369332"/>
          </a:xfrm>
          <a:prstGeom prst="rect">
            <a:avLst/>
          </a:prstGeom>
          <a:noFill/>
        </p:spPr>
        <p:txBody>
          <a:bodyPr wrap="square" rtlCol="0">
            <a:spAutoFit/>
          </a:bodyPr>
          <a:lstStyle/>
          <a:p>
            <a:r>
              <a:rPr lang="zh-CN" altLang="en-US" dirty="0" smtClean="0"/>
              <a:t>∞</a:t>
            </a:r>
            <a:endParaRPr lang="zh-CN" altLang="en-US" dirty="0"/>
          </a:p>
        </p:txBody>
      </p:sp>
      <p:sp>
        <p:nvSpPr>
          <p:cNvPr id="41" name="文本框 40"/>
          <p:cNvSpPr txBox="1"/>
          <p:nvPr/>
        </p:nvSpPr>
        <p:spPr>
          <a:xfrm>
            <a:off x="8907650" y="3995791"/>
            <a:ext cx="335540" cy="369332"/>
          </a:xfrm>
          <a:prstGeom prst="rect">
            <a:avLst/>
          </a:prstGeom>
          <a:noFill/>
        </p:spPr>
        <p:txBody>
          <a:bodyPr wrap="square" rtlCol="0">
            <a:spAutoFit/>
          </a:bodyPr>
          <a:lstStyle/>
          <a:p>
            <a:r>
              <a:rPr lang="zh-CN" altLang="en-US" dirty="0" smtClean="0"/>
              <a:t>∞</a:t>
            </a:r>
            <a:endParaRPr lang="zh-CN" altLang="en-US" dirty="0"/>
          </a:p>
        </p:txBody>
      </p:sp>
      <p:sp>
        <p:nvSpPr>
          <p:cNvPr id="42" name="文本框 41"/>
          <p:cNvSpPr txBox="1"/>
          <p:nvPr/>
        </p:nvSpPr>
        <p:spPr>
          <a:xfrm>
            <a:off x="8927882" y="4406825"/>
            <a:ext cx="335540" cy="369332"/>
          </a:xfrm>
          <a:prstGeom prst="rect">
            <a:avLst/>
          </a:prstGeom>
          <a:noFill/>
        </p:spPr>
        <p:txBody>
          <a:bodyPr wrap="square" rtlCol="0">
            <a:spAutoFit/>
          </a:bodyPr>
          <a:lstStyle/>
          <a:p>
            <a:r>
              <a:rPr lang="zh-CN" altLang="en-US" dirty="0" smtClean="0"/>
              <a:t>∞</a:t>
            </a:r>
            <a:endParaRPr lang="zh-CN" altLang="en-US" dirty="0"/>
          </a:p>
        </p:txBody>
      </p:sp>
      <p:sp>
        <p:nvSpPr>
          <p:cNvPr id="43" name="文本框 42"/>
          <p:cNvSpPr txBox="1"/>
          <p:nvPr/>
        </p:nvSpPr>
        <p:spPr>
          <a:xfrm>
            <a:off x="8891427" y="5314129"/>
            <a:ext cx="335540" cy="369332"/>
          </a:xfrm>
          <a:prstGeom prst="rect">
            <a:avLst/>
          </a:prstGeom>
          <a:noFill/>
        </p:spPr>
        <p:txBody>
          <a:bodyPr wrap="square" rtlCol="0">
            <a:spAutoFit/>
          </a:bodyPr>
          <a:lstStyle/>
          <a:p>
            <a:r>
              <a:rPr lang="zh-CN" altLang="en-US" dirty="0" smtClean="0"/>
              <a:t>∞</a:t>
            </a:r>
            <a:endParaRPr lang="zh-CN" altLang="en-US" dirty="0"/>
          </a:p>
        </p:txBody>
      </p:sp>
      <p:sp>
        <p:nvSpPr>
          <p:cNvPr id="44" name="文本框 43"/>
          <p:cNvSpPr txBox="1"/>
          <p:nvPr/>
        </p:nvSpPr>
        <p:spPr>
          <a:xfrm>
            <a:off x="8969975" y="5779877"/>
            <a:ext cx="335540" cy="369332"/>
          </a:xfrm>
          <a:prstGeom prst="rect">
            <a:avLst/>
          </a:prstGeom>
          <a:noFill/>
        </p:spPr>
        <p:txBody>
          <a:bodyPr wrap="square" rtlCol="0">
            <a:spAutoFit/>
          </a:bodyPr>
          <a:lstStyle/>
          <a:p>
            <a:r>
              <a:rPr lang="zh-CN" altLang="en-US" dirty="0" smtClean="0"/>
              <a:t>∞</a:t>
            </a:r>
            <a:endParaRPr lang="zh-CN" altLang="en-US" dirty="0"/>
          </a:p>
        </p:txBody>
      </p:sp>
    </p:spTree>
    <p:extLst>
      <p:ext uri="{BB962C8B-B14F-4D97-AF65-F5344CB8AC3E}">
        <p14:creationId xmlns:p14="http://schemas.microsoft.com/office/powerpoint/2010/main" val="214891964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HDU 3879 </a:t>
            </a:r>
            <a:r>
              <a:rPr lang="en-US" altLang="zh-CN" b="1" dirty="0"/>
              <a:t>Base Station</a:t>
            </a:r>
            <a:endParaRPr lang="zh-CN" altLang="en-US" dirty="0"/>
          </a:p>
        </p:txBody>
      </p:sp>
      <p:sp>
        <p:nvSpPr>
          <p:cNvPr id="3" name="内容占位符 2"/>
          <p:cNvSpPr>
            <a:spLocks noGrp="1"/>
          </p:cNvSpPr>
          <p:nvPr>
            <p:ph idx="1"/>
          </p:nvPr>
        </p:nvSpPr>
        <p:spPr/>
        <p:txBody>
          <a:bodyPr>
            <a:normAutofit fontScale="92500" lnSpcReduction="20000"/>
          </a:bodyPr>
          <a:lstStyle/>
          <a:p>
            <a:r>
              <a:rPr lang="zh-CN" altLang="en-US" dirty="0" smtClean="0"/>
              <a:t>有</a:t>
            </a:r>
            <a:r>
              <a:rPr lang="en-US" altLang="zh-CN" dirty="0" smtClean="0"/>
              <a:t>n</a:t>
            </a:r>
            <a:r>
              <a:rPr lang="zh-CN" altLang="en-US" dirty="0" smtClean="0"/>
              <a:t>个地点可以建基站，建第</a:t>
            </a:r>
            <a:r>
              <a:rPr lang="en-US" altLang="zh-CN" dirty="0" err="1" smtClean="0"/>
              <a:t>i</a:t>
            </a:r>
            <a:r>
              <a:rPr lang="zh-CN" altLang="en-US" dirty="0" smtClean="0"/>
              <a:t>个的费用为</a:t>
            </a:r>
            <a:r>
              <a:rPr lang="en-US" altLang="zh-CN" dirty="0" smtClean="0"/>
              <a:t>Pi</a:t>
            </a:r>
          </a:p>
          <a:p>
            <a:r>
              <a:rPr lang="zh-CN" altLang="en-US" dirty="0" smtClean="0"/>
              <a:t>有</a:t>
            </a:r>
            <a:r>
              <a:rPr lang="en-US" altLang="zh-CN" dirty="0" smtClean="0"/>
              <a:t>m</a:t>
            </a:r>
            <a:r>
              <a:rPr lang="zh-CN" altLang="en-US" dirty="0" smtClean="0"/>
              <a:t>个客户，第</a:t>
            </a:r>
            <a:r>
              <a:rPr lang="en-US" altLang="zh-CN" dirty="0" err="1" smtClean="0"/>
              <a:t>i</a:t>
            </a:r>
            <a:r>
              <a:rPr lang="zh-CN" altLang="en-US" dirty="0" smtClean="0"/>
              <a:t>个客户需要在</a:t>
            </a:r>
            <a:r>
              <a:rPr lang="en-US" altLang="zh-CN" dirty="0" smtClean="0"/>
              <a:t>Ai</a:t>
            </a:r>
            <a:r>
              <a:rPr lang="zh-CN" altLang="en-US" dirty="0" smtClean="0"/>
              <a:t>和</a:t>
            </a:r>
            <a:r>
              <a:rPr lang="en-US" altLang="zh-CN" dirty="0" smtClean="0"/>
              <a:t>Bi</a:t>
            </a:r>
            <a:r>
              <a:rPr lang="zh-CN" altLang="en-US" dirty="0" smtClean="0"/>
              <a:t>之间通讯，愿意支付</a:t>
            </a:r>
            <a:r>
              <a:rPr lang="en-US" altLang="zh-CN" dirty="0" smtClean="0"/>
              <a:t>Ci</a:t>
            </a:r>
          </a:p>
          <a:p>
            <a:r>
              <a:rPr lang="zh-CN" altLang="en-US" dirty="0" smtClean="0"/>
              <a:t>问最大的盈利是多少</a:t>
            </a:r>
            <a:endParaRPr lang="en-US" altLang="zh-CN" dirty="0" smtClean="0"/>
          </a:p>
          <a:p>
            <a:endParaRPr lang="en-US" altLang="zh-CN" dirty="0" smtClean="0"/>
          </a:p>
          <a:p>
            <a:r>
              <a:rPr lang="en-US" altLang="zh-CN" sz="2100" dirty="0" smtClean="0"/>
              <a:t>sample input                                                  sample output</a:t>
            </a:r>
            <a:endParaRPr lang="en-US" altLang="zh-CN" sz="2100" dirty="0"/>
          </a:p>
          <a:p>
            <a:r>
              <a:rPr lang="en-US" altLang="zh-CN" sz="2100" dirty="0"/>
              <a:t>5 </a:t>
            </a:r>
            <a:r>
              <a:rPr lang="en-US" altLang="zh-CN" sz="2100" dirty="0" smtClean="0"/>
              <a:t>5                                                                    4</a:t>
            </a:r>
            <a:endParaRPr lang="en-US" altLang="zh-CN" sz="2100" dirty="0"/>
          </a:p>
          <a:p>
            <a:r>
              <a:rPr lang="en-US" altLang="zh-CN" sz="2100" dirty="0"/>
              <a:t>1 2 3 4 5</a:t>
            </a:r>
          </a:p>
          <a:p>
            <a:r>
              <a:rPr lang="en-US" altLang="zh-CN" sz="2100" dirty="0"/>
              <a:t>1 2 3</a:t>
            </a:r>
          </a:p>
          <a:p>
            <a:r>
              <a:rPr lang="en-US" altLang="zh-CN" sz="2100" dirty="0"/>
              <a:t>2 3 4</a:t>
            </a:r>
          </a:p>
          <a:p>
            <a:r>
              <a:rPr lang="en-US" altLang="zh-CN" sz="2100" dirty="0"/>
              <a:t>1 3 3</a:t>
            </a:r>
          </a:p>
          <a:p>
            <a:r>
              <a:rPr lang="en-US" altLang="zh-CN" sz="2100" dirty="0"/>
              <a:t>1 4 2</a:t>
            </a:r>
          </a:p>
          <a:p>
            <a:r>
              <a:rPr lang="en-US" altLang="zh-CN" sz="2100" dirty="0"/>
              <a:t>4 5 3</a:t>
            </a:r>
            <a:endParaRPr lang="zh-CN" altLang="en-US" sz="2100" dirty="0"/>
          </a:p>
        </p:txBody>
      </p:sp>
    </p:spTree>
    <p:extLst>
      <p:ext uri="{BB962C8B-B14F-4D97-AF65-F5344CB8AC3E}">
        <p14:creationId xmlns:p14="http://schemas.microsoft.com/office/powerpoint/2010/main" val="244719996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438</TotalTime>
  <Words>2360</Words>
  <Application>Microsoft Office PowerPoint</Application>
  <PresentationFormat>宽屏</PresentationFormat>
  <Paragraphs>285</Paragraphs>
  <Slides>30</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30</vt:i4>
      </vt:variant>
    </vt:vector>
  </HeadingPairs>
  <TitlesOfParts>
    <vt:vector size="35" baseType="lpstr">
      <vt:lpstr>宋体</vt:lpstr>
      <vt:lpstr>Arial</vt:lpstr>
      <vt:lpstr>Calibri</vt:lpstr>
      <vt:lpstr>Calibri Light</vt:lpstr>
      <vt:lpstr>Office 主题</vt:lpstr>
      <vt:lpstr>最大权闭合图</vt:lpstr>
      <vt:lpstr>PowerPoint 演示文稿</vt:lpstr>
      <vt:lpstr>闭合图</vt:lpstr>
      <vt:lpstr>最大权闭合图</vt:lpstr>
      <vt:lpstr>套路</vt:lpstr>
      <vt:lpstr>PowerPoint 演示文稿</vt:lpstr>
      <vt:lpstr>PowerPoint 演示文稿</vt:lpstr>
      <vt:lpstr>PowerPoint 演示文稿</vt:lpstr>
      <vt:lpstr>HDU 3879 Base Station</vt:lpstr>
      <vt:lpstr>HDU 3879 Base Station</vt:lpstr>
      <vt:lpstr>POJ 2987 Firing</vt:lpstr>
      <vt:lpstr>最小路径覆盖</vt:lpstr>
      <vt:lpstr>PowerPoint 演示文稿</vt:lpstr>
      <vt:lpstr>思路</vt:lpstr>
      <vt:lpstr>记录路径</vt:lpstr>
      <vt:lpstr>魔术球问题</vt:lpstr>
      <vt:lpstr>思路</vt:lpstr>
      <vt:lpstr>二分图多重匹配</vt:lpstr>
      <vt:lpstr>圆桌问题</vt:lpstr>
      <vt:lpstr>PowerPoint 演示文稿</vt:lpstr>
      <vt:lpstr>试题库问题</vt:lpstr>
      <vt:lpstr>PowerPoint 演示文稿</vt:lpstr>
      <vt:lpstr>最大权不相交路径</vt:lpstr>
      <vt:lpstr>最长 k可重区间集问题 </vt:lpstr>
      <vt:lpstr>建图方法</vt:lpstr>
      <vt:lpstr>数字梯形问题</vt:lpstr>
      <vt:lpstr>数字梯形问题</vt:lpstr>
      <vt:lpstr>规则1</vt:lpstr>
      <vt:lpstr>规则2</vt:lpstr>
      <vt:lpstr>规则3</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最大权闭合图</dc:title>
  <dc:creator>falser</dc:creator>
  <cp:lastModifiedBy>falser</cp:lastModifiedBy>
  <cp:revision>40</cp:revision>
  <dcterms:created xsi:type="dcterms:W3CDTF">2016-02-25T09:58:16Z</dcterms:created>
  <dcterms:modified xsi:type="dcterms:W3CDTF">2016-04-09T06:40:26Z</dcterms:modified>
</cp:coreProperties>
</file>