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tableStyles" Target="tableStyle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7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B762E00-9AB8-4917-AF62-8D14461184F2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78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87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8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8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B81AD58-05D4-47A7-844A-7229A17E1C21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E2235A6-3E36-4A78-A04B-1AD6A893608D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bg>
      <p:bgRef idx="1003">
        <a:schemeClr val="bg2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Title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baseline="0" sz="7200">
                <a:effectLst/>
              </a:defRPr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algn="r" indent="0" marL="0">
              <a:buNone/>
              <a:defRPr cap="all" sz="36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dirty="0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45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4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84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0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b="0" cap="none"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0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1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37" name="TextBox 14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838" name="TextBox 10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10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57" name="TextBox 12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858" name="TextBox 13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6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altLang="en-US" lang="zh-CN" smtClean="0"/>
              <a:t>单击此处编辑母版文本样式</a:t>
            </a:r>
          </a:p>
        </p:txBody>
      </p:sp>
      <p:sp>
        <p:nvSpPr>
          <p:cNvPr id="1048861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13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altLang="en-US" lang="zh-CN" smtClean="0"/>
              <a:t>单击此处编辑母版文本样式</a:t>
            </a:r>
          </a:p>
        </p:txBody>
      </p:sp>
      <p:sp>
        <p:nvSpPr>
          <p:cNvPr id="1048815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87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3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anchor="t"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685801" y="606425"/>
            <a:ext cx="10131425" cy="1456267"/>
          </a:xfrm>
        </p:spPr>
        <p:txBody>
          <a:bodyPr/>
          <a:lstStyle>
            <a:lvl1pPr>
              <a:defRPr sz="5400"/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altLang="en-US" dirty="0" lang="zh-CN" smtClean="0"/>
              <a:t>单击此处编辑母版文本样式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19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b="0" cap="all" sz="6000"/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820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5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852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53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8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826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2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828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7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4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7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65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66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8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807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8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8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8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altLang="en-US" dirty="0" lang="zh-CN" smtClean="0"/>
              <a:t>单击此处编辑母版文本样式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C04BEA-0BC1-4584-A44C-2AFC481417C3}" type="datetimeFigureOut">
              <a:rPr altLang="en-US" lang="zh-CN" smtClean="0"/>
              <a:t>2019/2/11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50CCB3-139F-4CB6-89CF-448BAF276D8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54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2800" kern="1200">
          <a:solidFill>
            <a:schemeClr val="tx1"/>
          </a:solidFill>
          <a:effectLst/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2000" kern="1200">
          <a:solidFill>
            <a:schemeClr val="tx1"/>
          </a:solidFill>
          <a:effectLst/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283335" y="1448972"/>
            <a:ext cx="10876791" cy="2936759"/>
          </a:xfrm>
        </p:spPr>
        <p:txBody>
          <a:bodyPr>
            <a:normAutofit/>
          </a:bodyPr>
          <a:p>
            <a:r>
              <a:rPr altLang="en-US" dirty="0" lang="zh-CN" smtClean="0"/>
              <a:t>数据结构基础</a:t>
            </a:r>
            <a:r>
              <a:rPr altLang="zh-CN" dirty="0" lang="en-US" smtClean="0"/>
              <a:t>——</a:t>
            </a:r>
            <a:r>
              <a:rPr altLang="en-US" dirty="0" lang="zh-CN" smtClean="0"/>
              <a:t>线段树</a:t>
            </a:r>
            <a:endParaRPr altLang="en-US" dirty="0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dirty="0" lang="en-US" smtClean="0"/>
              <a:t>—— </a:t>
            </a:r>
            <a:r>
              <a:rPr altLang="en-US" dirty="0" lang="zh-CN" smtClean="0"/>
              <a:t>邓丝雨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1</a:t>
            </a:r>
            <a:r>
              <a:rPr altLang="en-US" dirty="0" lang="zh-CN" smtClean="0"/>
              <a:t>：</a:t>
            </a:r>
            <a:endParaRPr altLang="en-US" dirty="0" lang="zh-CN"/>
          </a:p>
        </p:txBody>
      </p:sp>
      <p:sp>
        <p:nvSpPr>
          <p:cNvPr id="104862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 smtClean="0"/>
              <a:t>给你一个长度为</a:t>
            </a:r>
            <a:r>
              <a:rPr altLang="zh-CN" dirty="0" lang="en-US" smtClean="0"/>
              <a:t>n</a:t>
            </a:r>
            <a:r>
              <a:rPr altLang="en-US" dirty="0" lang="zh-CN" smtClean="0"/>
              <a:t>的序列</a:t>
            </a:r>
            <a:endParaRPr altLang="zh-CN" dirty="0" lang="en-US" smtClean="0"/>
          </a:p>
          <a:p>
            <a:r>
              <a:rPr altLang="en-US" dirty="0" lang="zh-CN" smtClean="0"/>
              <a:t>有如下操作</a:t>
            </a:r>
            <a:endParaRPr altLang="zh-CN" dirty="0" lang="en-US" smtClean="0"/>
          </a:p>
          <a:p>
            <a:r>
              <a:rPr altLang="en-US" dirty="0" lang="zh-CN" smtClean="0"/>
              <a:t>将第</a:t>
            </a:r>
            <a:r>
              <a:rPr altLang="zh-CN" dirty="0" lang="en-US" err="1" smtClean="0"/>
              <a:t>i</a:t>
            </a:r>
            <a:r>
              <a:rPr altLang="en-US" dirty="0" lang="zh-CN" smtClean="0"/>
              <a:t>个数加或减</a:t>
            </a:r>
            <a:r>
              <a:rPr altLang="zh-CN" dirty="0" lang="en-US" smtClean="0"/>
              <a:t>x</a:t>
            </a:r>
          </a:p>
          <a:p>
            <a:r>
              <a:rPr altLang="en-US" dirty="0" lang="zh-CN" smtClean="0"/>
              <a:t>求区间</a:t>
            </a:r>
            <a:r>
              <a:rPr altLang="zh-CN" dirty="0" lang="en-US"/>
              <a:t>L</a:t>
            </a:r>
            <a:r>
              <a:rPr altLang="zh-CN" dirty="0" lang="en-US" smtClean="0"/>
              <a:t>i</a:t>
            </a:r>
            <a:r>
              <a:rPr altLang="en-US" dirty="0" lang="zh-CN" smtClean="0"/>
              <a:t>到</a:t>
            </a:r>
            <a:r>
              <a:rPr altLang="zh-CN" dirty="0" lang="en-US" err="1" smtClean="0"/>
              <a:t>Ri</a:t>
            </a:r>
            <a:r>
              <a:rPr altLang="en-US" dirty="0" lang="zh-CN" smtClean="0"/>
              <a:t>的和</a:t>
            </a:r>
            <a:endParaRPr altLang="zh-CN" dirty="0" lang="en-US" smtClean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609600"/>
            <a:ext cx="12192000" cy="6409386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altLang="zh-CN" dirty="0" lang="en-US"/>
          </a:p>
          <a:p>
            <a:r>
              <a:rPr altLang="en-US" dirty="0" lang="zh-CN" smtClean="0"/>
              <a:t>线段</a:t>
            </a:r>
            <a:r>
              <a:rPr altLang="en-US" dirty="0" lang="zh-CN"/>
              <a:t>树很关键的一点：需要维护哪些区间的附加信息，怎样维护这个信息！</a:t>
            </a:r>
            <a:endParaRPr altLang="zh-CN" dirty="0" lang="en-US"/>
          </a:p>
          <a:p>
            <a:r>
              <a:rPr altLang="en-US" dirty="0" lang="zh-CN"/>
              <a:t>比如维护区间和，区间最大（小）值，等等。</a:t>
            </a:r>
            <a:endParaRPr altLang="zh-CN" dirty="0" lang="en-US"/>
          </a:p>
          <a:p>
            <a:r>
              <a:rPr altLang="en-US" dirty="0" lang="zh-CN" smtClean="0"/>
              <a:t>关键是这个“等等”究竟是什么？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2</a:t>
            </a:r>
            <a:r>
              <a:rPr altLang="en-US" dirty="0" lang="zh-CN" smtClean="0"/>
              <a:t>：</a:t>
            </a:r>
            <a:endParaRPr altLang="en-US" dirty="0" lang="zh-CN"/>
          </a:p>
        </p:txBody>
      </p:sp>
      <p:sp>
        <p:nvSpPr>
          <p:cNvPr id="1048632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4942267" cy="3649133"/>
          </a:xfrm>
        </p:spPr>
        <p:txBody>
          <a:bodyPr/>
          <a:p>
            <a:r>
              <a:rPr altLang="zh-CN" dirty="0" lang="zh-CN"/>
              <a:t>桌子上零散地放着若干个盒子，桌子的后方是一堵墙。如右图所示。现在从桌子的前方射来一束平行光， 把盒子的影子投射到了墙上。问影子的总宽度是多少？</a:t>
            </a:r>
          </a:p>
          <a:p>
            <a:endParaRPr altLang="en-US" dirty="0" lang="zh-CN"/>
          </a:p>
        </p:txBody>
      </p:sp>
      <p:grpSp>
        <p:nvGrpSpPr>
          <p:cNvPr id="76" name="Group 23"/>
          <p:cNvGrpSpPr/>
          <p:nvPr/>
        </p:nvGrpSpPr>
        <p:grpSpPr bwMode="auto">
          <a:xfrm>
            <a:off x="6600826" y="1196976"/>
            <a:ext cx="3743325" cy="5407025"/>
            <a:chOff x="0" y="0"/>
            <a:chExt cx="2358" cy="3406"/>
          </a:xfrm>
        </p:grpSpPr>
        <p:sp>
          <p:nvSpPr>
            <p:cNvPr id="1048633" name="Line 18"/>
            <p:cNvSpPr>
              <a:spLocks noChangeShapeType="1"/>
            </p:cNvSpPr>
            <p:nvPr/>
          </p:nvSpPr>
          <p:spPr bwMode="auto">
            <a:xfrm>
              <a:off x="0" y="3084"/>
              <a:ext cx="2358" cy="1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34" name="Rectangle 4"/>
            <p:cNvSpPr>
              <a:spLocks noChangeArrowheads="1"/>
            </p:cNvSpPr>
            <p:nvPr/>
          </p:nvSpPr>
          <p:spPr bwMode="auto">
            <a:xfrm>
              <a:off x="234" y="1225"/>
              <a:ext cx="386" cy="589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zh-CN" 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048635" name="Rectangle 5"/>
            <p:cNvSpPr>
              <a:spLocks noChangeArrowheads="1"/>
            </p:cNvSpPr>
            <p:nvPr/>
          </p:nvSpPr>
          <p:spPr bwMode="auto">
            <a:xfrm>
              <a:off x="797" y="1723"/>
              <a:ext cx="387" cy="590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zh-CN" 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048636" name="Rectangle 8"/>
            <p:cNvSpPr>
              <a:spLocks noChangeArrowheads="1"/>
            </p:cNvSpPr>
            <p:nvPr/>
          </p:nvSpPr>
          <p:spPr bwMode="auto">
            <a:xfrm>
              <a:off x="445" y="2449"/>
              <a:ext cx="457" cy="499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zh-CN" 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048637" name="Rectangle 9"/>
            <p:cNvSpPr>
              <a:spLocks noChangeArrowheads="1"/>
            </p:cNvSpPr>
            <p:nvPr/>
          </p:nvSpPr>
          <p:spPr bwMode="auto">
            <a:xfrm>
              <a:off x="1395" y="1361"/>
              <a:ext cx="811" cy="1270"/>
            </a:xfrm>
            <a:prstGeom prst="rect"/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zh-CN" 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048638" name="Line 11"/>
            <p:cNvSpPr>
              <a:spLocks noChangeShapeType="1"/>
            </p:cNvSpPr>
            <p:nvPr/>
          </p:nvSpPr>
          <p:spPr bwMode="auto">
            <a:xfrm>
              <a:off x="181" y="272"/>
              <a:ext cx="1" cy="544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39" name="Line 12"/>
            <p:cNvSpPr>
              <a:spLocks noChangeShapeType="1"/>
            </p:cNvSpPr>
            <p:nvPr/>
          </p:nvSpPr>
          <p:spPr bwMode="auto">
            <a:xfrm>
              <a:off x="726" y="272"/>
              <a:ext cx="1" cy="544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40" name="Line 13"/>
            <p:cNvSpPr>
              <a:spLocks noChangeShapeType="1"/>
            </p:cNvSpPr>
            <p:nvPr/>
          </p:nvSpPr>
          <p:spPr bwMode="auto">
            <a:xfrm>
              <a:off x="2223" y="272"/>
              <a:ext cx="1" cy="544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41" name="Line 14"/>
            <p:cNvSpPr>
              <a:spLocks noChangeShapeType="1"/>
            </p:cNvSpPr>
            <p:nvPr/>
          </p:nvSpPr>
          <p:spPr bwMode="auto">
            <a:xfrm>
              <a:off x="1225" y="272"/>
              <a:ext cx="1" cy="544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42" name="Line 15"/>
            <p:cNvSpPr>
              <a:spLocks noChangeShapeType="1"/>
            </p:cNvSpPr>
            <p:nvPr/>
          </p:nvSpPr>
          <p:spPr bwMode="auto">
            <a:xfrm>
              <a:off x="1724" y="272"/>
              <a:ext cx="1" cy="544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43" name="Text Box 19"/>
            <p:cNvSpPr>
              <a:spLocks noChangeArrowheads="1"/>
            </p:cNvSpPr>
            <p:nvPr/>
          </p:nvSpPr>
          <p:spPr bwMode="auto">
            <a:xfrm>
              <a:off x="1043" y="3175"/>
              <a:ext cx="453" cy="231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altLang="zh-CN" lang="en-US">
                  <a:solidFill>
                    <a:srgbClr val="FFFFFF"/>
                  </a:solidFill>
                  <a:latin typeface="Goudy Old Style" panose="02020502050305020303" pitchFamily="18" charset="0"/>
                  <a:sym typeface="Goudy Old Style" panose="02020502050305020303" pitchFamily="18" charset="0"/>
                </a:rPr>
                <a:t>Wall</a:t>
              </a:r>
              <a:endParaRPr altLang="en-US" lang="zh-CN"/>
            </a:p>
          </p:txBody>
        </p:sp>
        <p:sp>
          <p:nvSpPr>
            <p:cNvPr id="1048644" name="Text Box 21"/>
            <p:cNvSpPr>
              <a:spLocks noChangeArrowheads="1"/>
            </p:cNvSpPr>
            <p:nvPr/>
          </p:nvSpPr>
          <p:spPr bwMode="auto">
            <a:xfrm>
              <a:off x="1043" y="0"/>
              <a:ext cx="590" cy="231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altLang="zh-CN" lang="en-US">
                  <a:solidFill>
                    <a:srgbClr val="FFFFFF"/>
                  </a:solidFill>
                  <a:latin typeface="Goudy Old Style" panose="02020502050305020303" pitchFamily="18" charset="0"/>
                  <a:sym typeface="Goudy Old Style" panose="02020502050305020303" pitchFamily="18" charset="0"/>
                </a:rPr>
                <a:t>Light</a:t>
              </a:r>
              <a:endParaRPr altLang="en-US" lang="zh-CN"/>
            </a:p>
          </p:txBody>
        </p:sp>
      </p:grp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例</a:t>
            </a:r>
            <a:r>
              <a:rPr altLang="zh-CN" dirty="0" lang="en-US"/>
              <a:t>2</a:t>
            </a:r>
            <a:r>
              <a:rPr altLang="en-US" dirty="0" lang="zh-CN"/>
              <a:t>：</a:t>
            </a:r>
          </a:p>
        </p:txBody>
      </p:sp>
      <p:sp>
        <p:nvSpPr>
          <p:cNvPr id="1048646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69546"/>
          </a:xfrm>
        </p:spPr>
        <p:txBody>
          <a:bodyPr/>
          <a:p>
            <a:r>
              <a:rPr altLang="en-US" dirty="0" lang="zh-CN"/>
              <a:t>这道题目是一个经典的模型。在这里，我们略去某些处理的步骤，直接分析重点问题，可以把题目抽象地描述如下：</a:t>
            </a:r>
            <a:r>
              <a:rPr altLang="zh-CN" dirty="0" lang="en-US"/>
              <a:t>x</a:t>
            </a:r>
            <a:r>
              <a:rPr altLang="en-US" dirty="0" lang="zh-CN"/>
              <a:t>轴上有若干条线段，求线段覆盖的总长度</a:t>
            </a:r>
            <a:r>
              <a:rPr altLang="en-US" dirty="0" lang="zh-CN" smtClean="0"/>
              <a:t>。</a:t>
            </a:r>
            <a:endParaRPr altLang="en-US" dirty="0" lang="zh-CN"/>
          </a:p>
        </p:txBody>
      </p:sp>
      <p:grpSp>
        <p:nvGrpSpPr>
          <p:cNvPr id="78" name="Group 25"/>
          <p:cNvGrpSpPr/>
          <p:nvPr/>
        </p:nvGrpSpPr>
        <p:grpSpPr bwMode="auto">
          <a:xfrm>
            <a:off x="2012950" y="4087815"/>
            <a:ext cx="6192838" cy="2952750"/>
            <a:chOff x="0" y="0"/>
            <a:chExt cx="3901" cy="1860"/>
          </a:xfrm>
        </p:grpSpPr>
        <p:sp>
          <p:nvSpPr>
            <p:cNvPr id="1048647" name="Line 12"/>
            <p:cNvSpPr>
              <a:spLocks noChangeShapeType="1"/>
            </p:cNvSpPr>
            <p:nvPr/>
          </p:nvSpPr>
          <p:spPr bwMode="auto">
            <a:xfrm>
              <a:off x="272" y="363"/>
              <a:ext cx="1" cy="1497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48" name="Line 14"/>
            <p:cNvSpPr>
              <a:spLocks noChangeShapeType="1"/>
            </p:cNvSpPr>
            <p:nvPr/>
          </p:nvSpPr>
          <p:spPr bwMode="auto">
            <a:xfrm>
              <a:off x="1452" y="363"/>
              <a:ext cx="1" cy="1497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49" name="Line 15"/>
            <p:cNvSpPr>
              <a:spLocks noChangeShapeType="1"/>
            </p:cNvSpPr>
            <p:nvPr/>
          </p:nvSpPr>
          <p:spPr bwMode="auto">
            <a:xfrm>
              <a:off x="1815" y="363"/>
              <a:ext cx="1" cy="1497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0" name="Line 16"/>
            <p:cNvSpPr>
              <a:spLocks noChangeShapeType="1"/>
            </p:cNvSpPr>
            <p:nvPr/>
          </p:nvSpPr>
          <p:spPr bwMode="auto">
            <a:xfrm>
              <a:off x="3720" y="363"/>
              <a:ext cx="1" cy="1497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1" name="Line 6"/>
            <p:cNvSpPr>
              <a:spLocks noChangeShapeType="1"/>
            </p:cNvSpPr>
            <p:nvPr/>
          </p:nvSpPr>
          <p:spPr bwMode="auto">
            <a:xfrm>
              <a:off x="0" y="1452"/>
              <a:ext cx="3901" cy="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2" name="Line 7"/>
            <p:cNvSpPr>
              <a:spLocks noChangeShapeType="1"/>
            </p:cNvSpPr>
            <p:nvPr/>
          </p:nvSpPr>
          <p:spPr bwMode="auto">
            <a:xfrm>
              <a:off x="272" y="1270"/>
              <a:ext cx="590" cy="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3" name="Line 8"/>
            <p:cNvSpPr>
              <a:spLocks noChangeShapeType="1"/>
            </p:cNvSpPr>
            <p:nvPr/>
          </p:nvSpPr>
          <p:spPr bwMode="auto">
            <a:xfrm>
              <a:off x="681" y="1043"/>
              <a:ext cx="771" cy="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4" name="Line 9"/>
            <p:cNvSpPr>
              <a:spLocks noChangeShapeType="1"/>
            </p:cNvSpPr>
            <p:nvPr/>
          </p:nvSpPr>
          <p:spPr bwMode="auto">
            <a:xfrm>
              <a:off x="1815" y="1270"/>
              <a:ext cx="861" cy="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5" name="Line 10"/>
            <p:cNvSpPr>
              <a:spLocks noChangeShapeType="1"/>
            </p:cNvSpPr>
            <p:nvPr/>
          </p:nvSpPr>
          <p:spPr bwMode="auto">
            <a:xfrm>
              <a:off x="2450" y="680"/>
              <a:ext cx="1043" cy="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6" name="Line 11"/>
            <p:cNvSpPr>
              <a:spLocks noChangeShapeType="1"/>
            </p:cNvSpPr>
            <p:nvPr/>
          </p:nvSpPr>
          <p:spPr bwMode="auto">
            <a:xfrm>
              <a:off x="3085" y="1043"/>
              <a:ext cx="635" cy="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7" name="Line 17"/>
            <p:cNvSpPr>
              <a:spLocks noChangeShapeType="1"/>
            </p:cNvSpPr>
            <p:nvPr/>
          </p:nvSpPr>
          <p:spPr bwMode="auto">
            <a:xfrm>
              <a:off x="272" y="499"/>
              <a:ext cx="1180" cy="1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8" name="Line 18"/>
            <p:cNvSpPr>
              <a:spLocks noChangeShapeType="1"/>
            </p:cNvSpPr>
            <p:nvPr/>
          </p:nvSpPr>
          <p:spPr bwMode="auto">
            <a:xfrm>
              <a:off x="1815" y="499"/>
              <a:ext cx="1905" cy="1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59" name="Text Box 19"/>
            <p:cNvSpPr>
              <a:spLocks noChangeArrowheads="1"/>
            </p:cNvSpPr>
            <p:nvPr/>
          </p:nvSpPr>
          <p:spPr bwMode="auto">
            <a:xfrm>
              <a:off x="1542" y="0"/>
              <a:ext cx="589" cy="231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altLang="zh-CN" lang="en-US">
                  <a:solidFill>
                    <a:srgbClr val="FFFFFF"/>
                  </a:solidFill>
                  <a:latin typeface="Goudy Old Style" panose="02020502050305020303" pitchFamily="18" charset="0"/>
                  <a:sym typeface="Goudy Old Style" panose="02020502050305020303" pitchFamily="18" charset="0"/>
                </a:rPr>
                <a:t>Sum=?</a:t>
              </a:r>
              <a:endParaRPr altLang="en-US" lang="zh-CN"/>
            </a:p>
          </p:txBody>
        </p:sp>
        <p:sp>
          <p:nvSpPr>
            <p:cNvPr id="1048660" name="Line 20"/>
            <p:cNvSpPr>
              <a:spLocks noChangeShapeType="1"/>
            </p:cNvSpPr>
            <p:nvPr/>
          </p:nvSpPr>
          <p:spPr bwMode="auto">
            <a:xfrm flipV="1">
              <a:off x="817" y="182"/>
              <a:ext cx="771" cy="317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61" name="Line 21"/>
            <p:cNvSpPr>
              <a:spLocks noChangeShapeType="1"/>
            </p:cNvSpPr>
            <p:nvPr/>
          </p:nvSpPr>
          <p:spPr bwMode="auto">
            <a:xfrm flipH="1" flipV="1">
              <a:off x="2132" y="182"/>
              <a:ext cx="680" cy="317"/>
            </a:xfrm>
            <a:prstGeom prst="line"/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</p:grp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维护什么信息呢？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当前区间内被覆盖的长度是必然要维护的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但是如果只维护区间内被覆盖的长度，我们添加线段的时候就需要访问每一个叶子节点。。。于是复杂度是</a:t>
            </a:r>
            <a:r>
              <a:rPr altLang="zh-CN" dirty="0" lang="en-US"/>
              <a:t>O</a:t>
            </a:r>
            <a:r>
              <a:rPr altLang="en-US" dirty="0" lang="zh-CN"/>
              <a:t>（</a:t>
            </a:r>
            <a:r>
              <a:rPr altLang="zh-CN" dirty="0" lang="en-US"/>
              <a:t>L</a:t>
            </a:r>
            <a:r>
              <a:rPr altLang="en-US" dirty="0" lang="zh-CN"/>
              <a:t>*</a:t>
            </a:r>
            <a:r>
              <a:rPr altLang="zh-CN" dirty="0" lang="en-US" err="1"/>
              <a:t>logL</a:t>
            </a:r>
            <a:r>
              <a:rPr altLang="en-US" dirty="0" lang="zh-CN"/>
              <a:t>）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添加线段比朴素的时候还慢啊有木有</a:t>
            </a:r>
            <a:r>
              <a:rPr altLang="zh-CN" dirty="0" lang="en-US"/>
              <a:t>……</a:t>
            </a:r>
            <a:endParaRPr altLang="en-US" dirty="0" lang="zh-CN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这样的算法不被卡什么算法被卡？</a:t>
            </a:r>
          </a:p>
          <a:p>
            <a:pPr indent="0" marL="0">
              <a:buNone/>
            </a:pPr>
            <a:endParaRPr altLang="en-US" dirty="0" lang="zh-CN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给线段树每个节点增加一个附加信息</a:t>
            </a:r>
            <a:r>
              <a:rPr altLang="zh-CN" dirty="0" lang="en-US"/>
              <a:t>cover</a:t>
            </a:r>
            <a:r>
              <a:rPr altLang="en-US" dirty="0" lang="zh-CN"/>
              <a:t>。</a:t>
            </a:r>
            <a:r>
              <a:rPr altLang="zh-CN" dirty="0" lang="en-US"/>
              <a:t>cover=1</a:t>
            </a:r>
            <a:r>
              <a:rPr altLang="en-US" dirty="0" lang="zh-CN"/>
              <a:t>表示该结点所对应的区间被完全覆盖，</a:t>
            </a:r>
            <a:r>
              <a:rPr altLang="zh-CN" dirty="0" lang="en-US"/>
              <a:t>cover=0</a:t>
            </a:r>
            <a:r>
              <a:rPr altLang="en-US" dirty="0" lang="zh-CN"/>
              <a:t>表示该结点所对应的区间未被完全覆盖。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一旦当前区间已经被完全覆盖了，就不用更改他的儿子们的标记了</a:t>
            </a:r>
            <a:r>
              <a:rPr altLang="zh-CN" dirty="0" lang="en-US" smtClean="0"/>
              <a:t>……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pPr eaLnBrk="1" hangingPunct="1"/>
            <a:r>
              <a:rPr altLang="en-US" lang="zh-CN" smtClean="0"/>
              <a:t>例2：</a:t>
            </a:r>
          </a:p>
        </p:txBody>
      </p:sp>
      <p:sp>
        <p:nvSpPr>
          <p:cNvPr id="1048667" name="矩形 3"/>
          <p:cNvSpPr>
            <a:spLocks noChangeArrowheads="1"/>
          </p:cNvSpPr>
          <p:nvPr/>
        </p:nvSpPr>
        <p:spPr bwMode="auto">
          <a:xfrm>
            <a:off x="6045200" y="836614"/>
            <a:ext cx="687388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[1,15]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68" name="矩形 17"/>
          <p:cNvSpPr>
            <a:spLocks noChangeArrowheads="1"/>
          </p:cNvSpPr>
          <p:nvPr/>
        </p:nvSpPr>
        <p:spPr bwMode="auto">
          <a:xfrm>
            <a:off x="2079625" y="3879851"/>
            <a:ext cx="687388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[1,2]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69" name="矩形 18"/>
          <p:cNvSpPr>
            <a:spLocks noChangeArrowheads="1"/>
          </p:cNvSpPr>
          <p:nvPr/>
        </p:nvSpPr>
        <p:spPr bwMode="auto">
          <a:xfrm>
            <a:off x="9344026" y="2781300"/>
            <a:ext cx="790575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[13,15]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0" name="矩形 19"/>
          <p:cNvSpPr>
            <a:spLocks noChangeArrowheads="1"/>
          </p:cNvSpPr>
          <p:nvPr/>
        </p:nvSpPr>
        <p:spPr bwMode="auto">
          <a:xfrm>
            <a:off x="7167564" y="2781300"/>
            <a:ext cx="687387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[9,12]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1" name="矩形 20"/>
          <p:cNvSpPr>
            <a:spLocks noChangeArrowheads="1"/>
          </p:cNvSpPr>
          <p:nvPr/>
        </p:nvSpPr>
        <p:spPr bwMode="auto">
          <a:xfrm>
            <a:off x="5027614" y="2781300"/>
            <a:ext cx="687387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[5,8]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2" name="矩形 21"/>
          <p:cNvSpPr>
            <a:spLocks noChangeArrowheads="1"/>
          </p:cNvSpPr>
          <p:nvPr/>
        </p:nvSpPr>
        <p:spPr bwMode="auto">
          <a:xfrm>
            <a:off x="2767014" y="2781300"/>
            <a:ext cx="687387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[1,4]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3" name="矩形 22"/>
          <p:cNvSpPr>
            <a:spLocks noChangeArrowheads="1"/>
          </p:cNvSpPr>
          <p:nvPr/>
        </p:nvSpPr>
        <p:spPr bwMode="auto">
          <a:xfrm>
            <a:off x="8321675" y="1757364"/>
            <a:ext cx="687388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[9,15]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4" name="矩形 23"/>
          <p:cNvSpPr>
            <a:spLocks noChangeArrowheads="1"/>
          </p:cNvSpPr>
          <p:nvPr/>
        </p:nvSpPr>
        <p:spPr bwMode="auto">
          <a:xfrm>
            <a:off x="3990976" y="1757364"/>
            <a:ext cx="6889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[1,8]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5" name="矩形 24"/>
          <p:cNvSpPr>
            <a:spLocks noChangeArrowheads="1"/>
          </p:cNvSpPr>
          <p:nvPr/>
        </p:nvSpPr>
        <p:spPr bwMode="auto">
          <a:xfrm>
            <a:off x="6678614" y="387985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[9,10]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6" name="矩形 25"/>
          <p:cNvSpPr>
            <a:spLocks noChangeArrowheads="1"/>
          </p:cNvSpPr>
          <p:nvPr/>
        </p:nvSpPr>
        <p:spPr bwMode="auto">
          <a:xfrm>
            <a:off x="4529139" y="387985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[5,6]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7" name="矩形 26"/>
          <p:cNvSpPr>
            <a:spLocks noChangeArrowheads="1"/>
          </p:cNvSpPr>
          <p:nvPr/>
        </p:nvSpPr>
        <p:spPr bwMode="auto">
          <a:xfrm>
            <a:off x="5618164" y="386080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[7,8]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8" name="矩形 27"/>
          <p:cNvSpPr>
            <a:spLocks noChangeArrowheads="1"/>
          </p:cNvSpPr>
          <p:nvPr/>
        </p:nvSpPr>
        <p:spPr bwMode="auto">
          <a:xfrm>
            <a:off x="3379789" y="387985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[3,4]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79" name="矩形 28"/>
          <p:cNvSpPr>
            <a:spLocks noChangeArrowheads="1"/>
          </p:cNvSpPr>
          <p:nvPr/>
        </p:nvSpPr>
        <p:spPr bwMode="auto">
          <a:xfrm>
            <a:off x="7770814" y="3879851"/>
            <a:ext cx="84613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[11,12]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0" name="矩形 29"/>
          <p:cNvSpPr>
            <a:spLocks noChangeArrowheads="1"/>
          </p:cNvSpPr>
          <p:nvPr/>
        </p:nvSpPr>
        <p:spPr bwMode="auto">
          <a:xfrm>
            <a:off x="8920164" y="3879851"/>
            <a:ext cx="84613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[13,14]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1" name="矩形 30"/>
          <p:cNvSpPr>
            <a:spLocks noChangeArrowheads="1"/>
          </p:cNvSpPr>
          <p:nvPr/>
        </p:nvSpPr>
        <p:spPr bwMode="auto">
          <a:xfrm>
            <a:off x="10001251" y="3868739"/>
            <a:ext cx="423863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15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2" name="矩形 31"/>
          <p:cNvSpPr>
            <a:spLocks noChangeArrowheads="1"/>
          </p:cNvSpPr>
          <p:nvPr/>
        </p:nvSpPr>
        <p:spPr bwMode="auto">
          <a:xfrm>
            <a:off x="2571751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2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3" name="矩形 32"/>
          <p:cNvSpPr>
            <a:spLocks noChangeArrowheads="1"/>
          </p:cNvSpPr>
          <p:nvPr/>
        </p:nvSpPr>
        <p:spPr bwMode="auto">
          <a:xfrm>
            <a:off x="5005388" y="4794251"/>
            <a:ext cx="423862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6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4" name="矩形 33"/>
          <p:cNvSpPr>
            <a:spLocks noChangeArrowheads="1"/>
          </p:cNvSpPr>
          <p:nvPr/>
        </p:nvSpPr>
        <p:spPr bwMode="auto">
          <a:xfrm>
            <a:off x="4392614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5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5" name="矩形 34"/>
          <p:cNvSpPr>
            <a:spLocks noChangeArrowheads="1"/>
          </p:cNvSpPr>
          <p:nvPr/>
        </p:nvSpPr>
        <p:spPr bwMode="auto">
          <a:xfrm>
            <a:off x="3844926" y="4794251"/>
            <a:ext cx="423863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4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6" name="矩形 35"/>
          <p:cNvSpPr>
            <a:spLocks noChangeArrowheads="1"/>
          </p:cNvSpPr>
          <p:nvPr/>
        </p:nvSpPr>
        <p:spPr bwMode="auto">
          <a:xfrm>
            <a:off x="3203576" y="4794251"/>
            <a:ext cx="423863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3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7" name="矩形 36"/>
          <p:cNvSpPr>
            <a:spLocks noChangeArrowheads="1"/>
          </p:cNvSpPr>
          <p:nvPr/>
        </p:nvSpPr>
        <p:spPr bwMode="auto">
          <a:xfrm>
            <a:off x="1922464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8" name="矩形 37"/>
          <p:cNvSpPr>
            <a:spLocks noChangeArrowheads="1"/>
          </p:cNvSpPr>
          <p:nvPr/>
        </p:nvSpPr>
        <p:spPr bwMode="auto">
          <a:xfrm>
            <a:off x="5503863" y="4794251"/>
            <a:ext cx="423862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7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89" name="矩形 38"/>
          <p:cNvSpPr>
            <a:spLocks noChangeArrowheads="1"/>
          </p:cNvSpPr>
          <p:nvPr/>
        </p:nvSpPr>
        <p:spPr bwMode="auto">
          <a:xfrm>
            <a:off x="6045201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8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0" name="矩形 39"/>
          <p:cNvSpPr>
            <a:spLocks noChangeArrowheads="1"/>
          </p:cNvSpPr>
          <p:nvPr/>
        </p:nvSpPr>
        <p:spPr bwMode="auto">
          <a:xfrm>
            <a:off x="771207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11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1" name="矩形 40"/>
          <p:cNvSpPr>
            <a:spLocks noChangeArrowheads="1"/>
          </p:cNvSpPr>
          <p:nvPr/>
        </p:nvSpPr>
        <p:spPr bwMode="auto">
          <a:xfrm>
            <a:off x="7119938" y="4794251"/>
            <a:ext cx="423862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10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2" name="矩形 41"/>
          <p:cNvSpPr>
            <a:spLocks noChangeArrowheads="1"/>
          </p:cNvSpPr>
          <p:nvPr/>
        </p:nvSpPr>
        <p:spPr bwMode="auto">
          <a:xfrm>
            <a:off x="660082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9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3" name="矩形 42"/>
          <p:cNvSpPr>
            <a:spLocks noChangeArrowheads="1"/>
          </p:cNvSpPr>
          <p:nvPr/>
        </p:nvSpPr>
        <p:spPr bwMode="auto">
          <a:xfrm>
            <a:off x="828992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12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4" name="矩形 43"/>
          <p:cNvSpPr>
            <a:spLocks noChangeArrowheads="1"/>
          </p:cNvSpPr>
          <p:nvPr/>
        </p:nvSpPr>
        <p:spPr bwMode="auto">
          <a:xfrm>
            <a:off x="879157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13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5" name="矩形 44"/>
          <p:cNvSpPr>
            <a:spLocks noChangeArrowheads="1"/>
          </p:cNvSpPr>
          <p:nvPr/>
        </p:nvSpPr>
        <p:spPr bwMode="auto">
          <a:xfrm>
            <a:off x="936307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14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145740" name="直接连接符 46"/>
          <p:cNvCxnSpPr>
            <a:cxnSpLocks noChangeShapeType="1"/>
            <a:stCxn id="1048667" idx="2"/>
            <a:endCxn id="1048674" idx="0"/>
          </p:cNvCxnSpPr>
          <p:nvPr/>
        </p:nvCxnSpPr>
        <p:spPr bwMode="auto">
          <a:xfrm flipH="1">
            <a:off x="4335464" y="1339851"/>
            <a:ext cx="2052637" cy="417513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1" name="直接连接符 49"/>
          <p:cNvCxnSpPr>
            <a:cxnSpLocks noChangeShapeType="1"/>
            <a:stCxn id="1048667" idx="2"/>
            <a:endCxn id="1048673" idx="0"/>
          </p:cNvCxnSpPr>
          <p:nvPr/>
        </p:nvCxnSpPr>
        <p:spPr bwMode="auto">
          <a:xfrm>
            <a:off x="6388101" y="1339851"/>
            <a:ext cx="2276475" cy="417513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2" name="直接连接符 53"/>
          <p:cNvCxnSpPr>
            <a:cxnSpLocks noChangeShapeType="1"/>
            <a:stCxn id="1048674" idx="2"/>
            <a:endCxn id="1048672" idx="0"/>
          </p:cNvCxnSpPr>
          <p:nvPr/>
        </p:nvCxnSpPr>
        <p:spPr bwMode="auto">
          <a:xfrm flipH="1">
            <a:off x="3111501" y="2260600"/>
            <a:ext cx="1223963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3" name="直接连接符 55"/>
          <p:cNvCxnSpPr>
            <a:cxnSpLocks noChangeShapeType="1"/>
            <a:stCxn id="1048674" idx="2"/>
            <a:endCxn id="1048671" idx="0"/>
          </p:cNvCxnSpPr>
          <p:nvPr/>
        </p:nvCxnSpPr>
        <p:spPr bwMode="auto">
          <a:xfrm>
            <a:off x="4335464" y="2260600"/>
            <a:ext cx="1036637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4" name="直接连接符 57"/>
          <p:cNvCxnSpPr>
            <a:cxnSpLocks noChangeShapeType="1"/>
            <a:stCxn id="1048672" idx="2"/>
            <a:endCxn id="1048668" idx="0"/>
          </p:cNvCxnSpPr>
          <p:nvPr/>
        </p:nvCxnSpPr>
        <p:spPr bwMode="auto">
          <a:xfrm flipH="1">
            <a:off x="2422526" y="3284538"/>
            <a:ext cx="68897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5" name="直接连接符 59"/>
          <p:cNvCxnSpPr>
            <a:cxnSpLocks noChangeShapeType="1"/>
            <a:stCxn id="1048672" idx="2"/>
            <a:endCxn id="1048678" idx="0"/>
          </p:cNvCxnSpPr>
          <p:nvPr/>
        </p:nvCxnSpPr>
        <p:spPr bwMode="auto">
          <a:xfrm>
            <a:off x="3111501" y="3284538"/>
            <a:ext cx="61277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6" name="直接连接符 61"/>
          <p:cNvCxnSpPr>
            <a:cxnSpLocks noChangeShapeType="1"/>
            <a:stCxn id="1048671" idx="2"/>
            <a:endCxn id="1048676" idx="0"/>
          </p:cNvCxnSpPr>
          <p:nvPr/>
        </p:nvCxnSpPr>
        <p:spPr bwMode="auto">
          <a:xfrm flipH="1">
            <a:off x="4873626" y="3284538"/>
            <a:ext cx="49847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7" name="直接连接符 63"/>
          <p:cNvCxnSpPr>
            <a:cxnSpLocks noChangeShapeType="1"/>
            <a:stCxn id="1048671" idx="2"/>
            <a:endCxn id="1048677" idx="0"/>
          </p:cNvCxnSpPr>
          <p:nvPr/>
        </p:nvCxnSpPr>
        <p:spPr bwMode="auto">
          <a:xfrm>
            <a:off x="5372100" y="3284538"/>
            <a:ext cx="590550" cy="57626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8" name="直接连接符 65"/>
          <p:cNvCxnSpPr>
            <a:cxnSpLocks noChangeShapeType="1"/>
            <a:stCxn id="1048673" idx="2"/>
            <a:endCxn id="1048670" idx="0"/>
          </p:cNvCxnSpPr>
          <p:nvPr/>
        </p:nvCxnSpPr>
        <p:spPr bwMode="auto">
          <a:xfrm flipH="1">
            <a:off x="7512051" y="2260600"/>
            <a:ext cx="1152525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49" name="直接连接符 67"/>
          <p:cNvCxnSpPr>
            <a:cxnSpLocks noChangeShapeType="1"/>
            <a:stCxn id="1048673" idx="2"/>
            <a:endCxn id="1048669" idx="0"/>
          </p:cNvCxnSpPr>
          <p:nvPr/>
        </p:nvCxnSpPr>
        <p:spPr bwMode="auto">
          <a:xfrm>
            <a:off x="8664575" y="2260600"/>
            <a:ext cx="1074738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0" name="直接连接符 69"/>
          <p:cNvCxnSpPr>
            <a:cxnSpLocks noChangeShapeType="1"/>
            <a:stCxn id="1048668" idx="2"/>
            <a:endCxn id="1048687" idx="0"/>
          </p:cNvCxnSpPr>
          <p:nvPr/>
        </p:nvCxnSpPr>
        <p:spPr bwMode="auto">
          <a:xfrm flipH="1">
            <a:off x="2133601" y="4384676"/>
            <a:ext cx="28892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1" name="直接连接符 71"/>
          <p:cNvCxnSpPr>
            <a:cxnSpLocks noChangeShapeType="1"/>
            <a:stCxn id="1048668" idx="2"/>
            <a:endCxn id="1048682" idx="0"/>
          </p:cNvCxnSpPr>
          <p:nvPr/>
        </p:nvCxnSpPr>
        <p:spPr bwMode="auto">
          <a:xfrm>
            <a:off x="2422526" y="4384676"/>
            <a:ext cx="360363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2" name="直接连接符 73"/>
          <p:cNvCxnSpPr>
            <a:cxnSpLocks noChangeShapeType="1"/>
            <a:stCxn id="1048678" idx="2"/>
            <a:endCxn id="1048686" idx="0"/>
          </p:cNvCxnSpPr>
          <p:nvPr/>
        </p:nvCxnSpPr>
        <p:spPr bwMode="auto">
          <a:xfrm flipH="1">
            <a:off x="3416301" y="4384676"/>
            <a:ext cx="3079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3" name="直接连接符 75"/>
          <p:cNvCxnSpPr>
            <a:cxnSpLocks noChangeShapeType="1"/>
            <a:stCxn id="1048678" idx="2"/>
            <a:endCxn id="1048685" idx="0"/>
          </p:cNvCxnSpPr>
          <p:nvPr/>
        </p:nvCxnSpPr>
        <p:spPr bwMode="auto">
          <a:xfrm>
            <a:off x="3724276" y="4384676"/>
            <a:ext cx="3333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4" name="直接连接符 77"/>
          <p:cNvCxnSpPr>
            <a:cxnSpLocks noChangeShapeType="1"/>
            <a:stCxn id="1048676" idx="2"/>
            <a:endCxn id="1048684" idx="0"/>
          </p:cNvCxnSpPr>
          <p:nvPr/>
        </p:nvCxnSpPr>
        <p:spPr bwMode="auto">
          <a:xfrm flipH="1">
            <a:off x="4603751" y="4384676"/>
            <a:ext cx="2698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5" name="直接连接符 80"/>
          <p:cNvCxnSpPr>
            <a:cxnSpLocks noChangeShapeType="1"/>
            <a:stCxn id="1048676" idx="2"/>
            <a:endCxn id="1048683" idx="0"/>
          </p:cNvCxnSpPr>
          <p:nvPr/>
        </p:nvCxnSpPr>
        <p:spPr bwMode="auto">
          <a:xfrm>
            <a:off x="4873625" y="4384676"/>
            <a:ext cx="344488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6" name="直接连接符 82"/>
          <p:cNvCxnSpPr>
            <a:cxnSpLocks noChangeShapeType="1"/>
            <a:stCxn id="1048677" idx="2"/>
            <a:endCxn id="1048688" idx="0"/>
          </p:cNvCxnSpPr>
          <p:nvPr/>
        </p:nvCxnSpPr>
        <p:spPr bwMode="auto">
          <a:xfrm flipH="1">
            <a:off x="5716588" y="4365626"/>
            <a:ext cx="246062" cy="42862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7" name="直接连接符 84"/>
          <p:cNvCxnSpPr>
            <a:cxnSpLocks noChangeShapeType="1"/>
            <a:stCxn id="1048677" idx="2"/>
            <a:endCxn id="1048689" idx="0"/>
          </p:cNvCxnSpPr>
          <p:nvPr/>
        </p:nvCxnSpPr>
        <p:spPr bwMode="auto">
          <a:xfrm>
            <a:off x="5962650" y="4365626"/>
            <a:ext cx="293688" cy="42862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8" name="直接连接符 86"/>
          <p:cNvCxnSpPr>
            <a:cxnSpLocks noChangeShapeType="1"/>
            <a:stCxn id="1048675" idx="2"/>
            <a:endCxn id="1048692" idx="0"/>
          </p:cNvCxnSpPr>
          <p:nvPr/>
        </p:nvCxnSpPr>
        <p:spPr bwMode="auto">
          <a:xfrm flipH="1">
            <a:off x="6811964" y="4384676"/>
            <a:ext cx="211137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59" name="直接连接符 88"/>
          <p:cNvCxnSpPr>
            <a:cxnSpLocks noChangeShapeType="1"/>
            <a:stCxn id="1048670" idx="2"/>
            <a:endCxn id="1048675" idx="0"/>
          </p:cNvCxnSpPr>
          <p:nvPr/>
        </p:nvCxnSpPr>
        <p:spPr bwMode="auto">
          <a:xfrm flipH="1">
            <a:off x="7023100" y="3284538"/>
            <a:ext cx="488950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0" name="直接连接符 90"/>
          <p:cNvCxnSpPr>
            <a:cxnSpLocks noChangeShapeType="1"/>
            <a:stCxn id="1048670" idx="2"/>
            <a:endCxn id="1048679" idx="0"/>
          </p:cNvCxnSpPr>
          <p:nvPr/>
        </p:nvCxnSpPr>
        <p:spPr bwMode="auto">
          <a:xfrm>
            <a:off x="7512051" y="3284538"/>
            <a:ext cx="68262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1" name="直接连接符 92"/>
          <p:cNvCxnSpPr>
            <a:cxnSpLocks noChangeShapeType="1"/>
            <a:stCxn id="1048669" idx="2"/>
            <a:endCxn id="1048680" idx="0"/>
          </p:cNvCxnSpPr>
          <p:nvPr/>
        </p:nvCxnSpPr>
        <p:spPr bwMode="auto">
          <a:xfrm flipH="1">
            <a:off x="9344025" y="3284538"/>
            <a:ext cx="395288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2" name="直接连接符 94"/>
          <p:cNvCxnSpPr>
            <a:cxnSpLocks noChangeShapeType="1"/>
            <a:stCxn id="1048669" idx="2"/>
            <a:endCxn id="1048681" idx="0"/>
          </p:cNvCxnSpPr>
          <p:nvPr/>
        </p:nvCxnSpPr>
        <p:spPr bwMode="auto">
          <a:xfrm>
            <a:off x="9739313" y="3284538"/>
            <a:ext cx="474662" cy="5842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3" name="直接连接符 96"/>
          <p:cNvCxnSpPr>
            <a:cxnSpLocks noChangeShapeType="1"/>
            <a:stCxn id="1048675" idx="2"/>
            <a:endCxn id="1048691" idx="0"/>
          </p:cNvCxnSpPr>
          <p:nvPr/>
        </p:nvCxnSpPr>
        <p:spPr bwMode="auto">
          <a:xfrm>
            <a:off x="7023101" y="4384676"/>
            <a:ext cx="3079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4" name="直接连接符 98"/>
          <p:cNvCxnSpPr>
            <a:cxnSpLocks noChangeShapeType="1"/>
            <a:stCxn id="1048679" idx="2"/>
            <a:endCxn id="1048690" idx="0"/>
          </p:cNvCxnSpPr>
          <p:nvPr/>
        </p:nvCxnSpPr>
        <p:spPr bwMode="auto">
          <a:xfrm flipH="1">
            <a:off x="7923213" y="4384676"/>
            <a:ext cx="271462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5" name="直接连接符 100"/>
          <p:cNvCxnSpPr>
            <a:cxnSpLocks noChangeShapeType="1"/>
            <a:stCxn id="1048679" idx="2"/>
            <a:endCxn id="1048693" idx="0"/>
          </p:cNvCxnSpPr>
          <p:nvPr/>
        </p:nvCxnSpPr>
        <p:spPr bwMode="auto">
          <a:xfrm>
            <a:off x="8194675" y="4384676"/>
            <a:ext cx="306388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6" name="直接连接符 102"/>
          <p:cNvCxnSpPr>
            <a:cxnSpLocks noChangeShapeType="1"/>
            <a:stCxn id="1048680" idx="2"/>
            <a:endCxn id="1048694" idx="0"/>
          </p:cNvCxnSpPr>
          <p:nvPr/>
        </p:nvCxnSpPr>
        <p:spPr bwMode="auto">
          <a:xfrm flipH="1">
            <a:off x="9002713" y="4384676"/>
            <a:ext cx="341312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7" name="直接连接符 104"/>
          <p:cNvCxnSpPr>
            <a:cxnSpLocks noChangeShapeType="1"/>
            <a:stCxn id="1048680" idx="2"/>
            <a:endCxn id="1048695" idx="0"/>
          </p:cNvCxnSpPr>
          <p:nvPr/>
        </p:nvCxnSpPr>
        <p:spPr bwMode="auto">
          <a:xfrm>
            <a:off x="9344025" y="4384676"/>
            <a:ext cx="230188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sp>
        <p:nvSpPr>
          <p:cNvPr id="1048696" name="矩形 275"/>
          <p:cNvSpPr>
            <a:spLocks noChangeArrowheads="1"/>
          </p:cNvSpPr>
          <p:nvPr/>
        </p:nvSpPr>
        <p:spPr bwMode="auto">
          <a:xfrm>
            <a:off x="8194675" y="476251"/>
            <a:ext cx="2266950" cy="720725"/>
          </a:xfrm>
          <a:prstGeom prst="rect"/>
          <a:solidFill>
            <a:srgbClr val="FFC0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en-US" sz="2800" 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插入线段</a:t>
            </a:r>
            <a:r>
              <a:rPr altLang="zh-CN" sz="28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[2,7]</a:t>
            </a:r>
            <a:endParaRPr altLang="en-US" sz="28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7" name="TextBox 276"/>
          <p:cNvSpPr>
            <a:spLocks noChangeArrowheads="1"/>
          </p:cNvSpPr>
          <p:nvPr/>
        </p:nvSpPr>
        <p:spPr bwMode="auto">
          <a:xfrm>
            <a:off x="8134351" y="587376"/>
            <a:ext cx="2327275" cy="52387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en-US" sz="2800" lang="zh-CN">
                <a:solidFill>
                  <a:schemeClr val="bg1"/>
                </a:solidFill>
                <a:latin typeface="Goudy Old Style" panose="02020502050305020303" pitchFamily="18" charset="0"/>
                <a:sym typeface="宋体" panose="02010600030101010101" pitchFamily="2" charset="-122"/>
              </a:rPr>
              <a:t>插入线段</a:t>
            </a:r>
            <a:r>
              <a:rPr altLang="zh-CN" sz="28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[9,12]</a:t>
            </a:r>
            <a:endParaRPr altLang="en-US" sz="2800" lang="zh-CN">
              <a:solidFill>
                <a:schemeClr val="bg1"/>
              </a:solidFill>
              <a:latin typeface="Goudy Old Style" panose="02020502050305020303" pitchFamily="18" charset="0"/>
              <a:sym typeface="宋体" panose="02010600030101010101" pitchFamily="2" charset="-122"/>
            </a:endParaRPr>
          </a:p>
        </p:txBody>
      </p:sp>
      <p:sp>
        <p:nvSpPr>
          <p:cNvPr id="1048698" name="TextBox 277"/>
          <p:cNvSpPr>
            <a:spLocks noChangeArrowheads="1"/>
          </p:cNvSpPr>
          <p:nvPr/>
        </p:nvSpPr>
        <p:spPr bwMode="auto">
          <a:xfrm>
            <a:off x="8199439" y="574676"/>
            <a:ext cx="2327275" cy="52387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en-US" sz="2800" lang="zh-CN">
                <a:solidFill>
                  <a:schemeClr val="bg1"/>
                </a:solidFill>
                <a:latin typeface="Goudy Old Style" panose="02020502050305020303" pitchFamily="18" charset="0"/>
                <a:sym typeface="宋体" panose="02010600030101010101" pitchFamily="2" charset="-122"/>
              </a:rPr>
              <a:t>插入线段</a:t>
            </a:r>
            <a:r>
              <a:rPr altLang="zh-CN" sz="28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[6,10]</a:t>
            </a:r>
            <a:endParaRPr altLang="en-US" sz="2800" lang="zh-CN">
              <a:solidFill>
                <a:schemeClr val="bg1"/>
              </a:solidFill>
              <a:latin typeface="Goudy Old Style" panose="02020502050305020303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6" tmFilter="0, 0; .2, .5; .8, .5; 1, 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7"/>
                                        <p:tgtEl>
                                          <p:spTgt spid="10486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21" tmFilter="0, 0; .2, .5; .8, .5; 1, 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22"/>
                                        <p:tgtEl>
                                          <p:spTgt spid="10486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26" tmFilter="0, 0; .2, .5; .8, .5; 1, 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27"/>
                                        <p:tgtEl>
                                          <p:spTgt spid="10486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31" tmFilter="0, 0; .2, .5; .8, .5; 1, 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32"/>
                                        <p:tgtEl>
                                          <p:spTgt spid="10486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2000" fill="hold" id="36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dur="2000" fill="hold" id="37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2000" fill="hold" id="38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mph" presetID="1" presetSubtype="6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dur="2000" fill="hold" id="42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dur="2000" fill="hold" id="43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2000" fill="hold" id="44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48" tmFilter="0, 0; .2, .5; .8, .5; 1, 0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49"/>
                                        <p:tgtEl>
                                          <p:spTgt spid="10486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 nodeType="clickPar">
                      <p:stCondLst>
                        <p:cond delay="indefinite"/>
                      </p:stCondLst>
                      <p:childTnLst>
                        <p:par>
                          <p:cTn fill="hold" id="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2" nodeType="click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2000" fill="hold" id="53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dur="2000" fill="hold" id="54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2000" fill="hold" id="55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 nodeType="clickPar">
                      <p:stCondLst>
                        <p:cond delay="indefinite"/>
                      </p:stCondLst>
                      <p:childTnLst>
                        <p:par>
                          <p:cTn fill="hold" id="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8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59" tmFilter="0, 0; .2, .5; .8, .5; 1, 0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60"/>
                                        <p:tgtEl>
                                          <p:spTgt spid="10486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2000" fill="hold" id="64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dur="2000" fill="hold" id="65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2000" fill="hold" id="66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70"/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 nodeType="clickPar">
                      <p:stCondLst>
                        <p:cond delay="indefinite"/>
                      </p:stCondLst>
                      <p:childTnLst>
                        <p:par>
                          <p:cTn fill="hold" id="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" nodeType="clickPar">
                      <p:stCondLst>
                        <p:cond delay="indefinite"/>
                      </p:stCondLst>
                      <p:childTnLst>
                        <p:par>
                          <p:cTn fill="hold" id="7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78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79" tmFilter="0, 0; .2, .5; .8, .5; 1, 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0"/>
                                        <p:tgtEl>
                                          <p:spTgt spid="10486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84" tmFilter="0, 0; .2, .5; .8, .5; 1, 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5"/>
                                        <p:tgtEl>
                                          <p:spTgt spid="10486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 nodeType="clickPar">
                      <p:stCondLst>
                        <p:cond delay="indefinite"/>
                      </p:stCondLst>
                      <p:childTnLst>
                        <p:par>
                          <p:cTn fill="hold" id="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2000" fill="hold" id="89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dur="2000" fill="hold" id="90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2000" fill="hold" id="91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 nodeType="clickPar">
                      <p:stCondLst>
                        <p:cond delay="indefinite"/>
                      </p:stCondLst>
                      <p:childTnLst>
                        <p:par>
                          <p:cTn fill="hold" id="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94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95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Par">
                      <p:stCondLst>
                        <p:cond delay="indefinite"/>
                      </p:stCondLst>
                      <p:childTnLst>
                        <p:par>
                          <p:cTn fill="hold" id="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1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2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 nodeType="clickPar">
                      <p:stCondLst>
                        <p:cond delay="indefinite"/>
                      </p:stCondLst>
                      <p:childTnLst>
                        <p:par>
                          <p:cTn fill="hold" id="10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0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06" tmFilter="0, 0; .2, .5; .8, .5; 1, 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07"/>
                                        <p:tgtEl>
                                          <p:spTgt spid="10486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8" nodeType="clickPar">
                      <p:stCondLst>
                        <p:cond delay="indefinite"/>
                      </p:stCondLst>
                      <p:childTnLst>
                        <p:par>
                          <p:cTn fill="hold" id="10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10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11" tmFilter="0, 0; .2, .5; .8, .5; 1, 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12"/>
                                        <p:tgtEl>
                                          <p:spTgt spid="10486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3" nodeType="clickPar">
                      <p:stCondLst>
                        <p:cond delay="indefinite"/>
                      </p:stCondLst>
                      <p:childTnLst>
                        <p:par>
                          <p:cTn fill="hold" id="1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1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16" tmFilter="0, 0; .2, .5; .8, .5; 1, 0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17"/>
                                        <p:tgtEl>
                                          <p:spTgt spid="10486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 nodeType="clickPar">
                      <p:stCondLst>
                        <p:cond delay="indefinite"/>
                      </p:stCondLst>
                      <p:childTnLst>
                        <p:par>
                          <p:cTn fill="hold" id="1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0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21" tmFilter="0, 0; .2, .5; .8, .5; 1, 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22"/>
                                        <p:tgtEl>
                                          <p:spTgt spid="10486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dur="2000" fill="hold" id="126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dur="2000" fill="hold" id="127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dur="2000" fill="hold" id="128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31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32" tmFilter="0, 0; .2, .5; .8, .5; 1, 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33"/>
                                        <p:tgtEl>
                                          <p:spTgt spid="10486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 nodeType="clickPar">
                      <p:stCondLst>
                        <p:cond delay="indefinite"/>
                      </p:stCondLst>
                      <p:childTnLst>
                        <p:par>
                          <p:cTn fill="hold" id="1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6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137" tmFilter="0, 0; .2, .5; .8, .5; 1, 0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38"/>
                                        <p:tgtEl>
                                          <p:spTgt spid="10486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7" grpId="0" bldLvl="0" animBg="1" autoUpdateAnimBg="0"/>
      <p:bldP spid="1048667" grpId="1" bldLvl="0" animBg="1" autoUpdateAnimBg="0"/>
      <p:bldP spid="1048667" grpId="2" bldLvl="0" animBg="1" autoUpdateAnimBg="0"/>
      <p:bldP spid="1048668" grpId="0" bldLvl="0" animBg="1" autoUpdateAnimBg="0"/>
      <p:bldP spid="1048670" grpId="0" bldLvl="0" animBg="1" autoUpdateAnimBg="0"/>
      <p:bldP spid="1048671" grpId="0" bldLvl="0" animBg="1" autoUpdateAnimBg="0"/>
      <p:bldP spid="1048671" grpId="1" bldLvl="0" animBg="1" autoUpdateAnimBg="0"/>
      <p:bldP spid="1048672" grpId="0" bldLvl="0" animBg="1" autoUpdateAnimBg="0"/>
      <p:bldP spid="1048673" grpId="0" bldLvl="0" animBg="1" autoUpdateAnimBg="0"/>
      <p:bldP spid="1048673" grpId="1" bldLvl="0" animBg="1" autoUpdateAnimBg="0"/>
      <p:bldP spid="1048674" grpId="0" bldLvl="0" animBg="1" autoUpdateAnimBg="0"/>
      <p:bldP spid="1048674" grpId="1" bldLvl="0" animBg="1" autoUpdateAnimBg="0"/>
      <p:bldP spid="1048676" grpId="0" bldLvl="0" animBg="1" autoUpdateAnimBg="0"/>
      <p:bldP spid="1048677" grpId="0" bldLvl="0" animBg="1" autoUpdateAnimBg="0"/>
      <p:bldP spid="1048696" grpId="0" build="allAtOnce" bldLvl="0" animBg="1" autoUpdateAnimBg="0"/>
      <p:bldP spid="1048697" grpId="0" bldLvl="0" autoUpdateAnimBg="0"/>
      <p:bldP spid="1048697" grpId="1" bldLvl="0" autoUpdateAnimBg="0"/>
      <p:bldP spid="1048698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b="1" dirty="0" lang="zh-CN" smtClean="0"/>
              <a:t>例</a:t>
            </a:r>
            <a:r>
              <a:rPr altLang="zh-CN" b="1" dirty="0" lang="en-US" smtClean="0"/>
              <a:t>3:</a:t>
            </a:r>
            <a:endParaRPr altLang="en-US" dirty="0" lang="zh-CN"/>
          </a:p>
        </p:txBody>
      </p:sp>
      <p:sp>
        <p:nvSpPr>
          <p:cNvPr id="104870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给你</a:t>
            </a:r>
            <a:r>
              <a:rPr altLang="zh-CN" dirty="0" lang="en-US"/>
              <a:t>N</a:t>
            </a:r>
            <a:r>
              <a:rPr altLang="en-US" dirty="0" lang="zh-CN"/>
              <a:t>个数，</a:t>
            </a:r>
            <a:r>
              <a:rPr altLang="zh-CN" dirty="0" lang="en-US"/>
              <a:t>Q</a:t>
            </a:r>
            <a:r>
              <a:rPr altLang="en-US" dirty="0" lang="zh-CN"/>
              <a:t>个操作，操作有两种，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‘</a:t>
            </a:r>
            <a:r>
              <a:rPr altLang="zh-CN" dirty="0" lang="en-US"/>
              <a:t>Q a b ’</a:t>
            </a:r>
            <a:r>
              <a:rPr altLang="en-US" dirty="0" lang="zh-CN"/>
              <a:t>是询问</a:t>
            </a:r>
            <a:r>
              <a:rPr altLang="zh-CN" dirty="0" lang="en-US" err="1"/>
              <a:t>a~b</a:t>
            </a:r>
            <a:r>
              <a:rPr altLang="en-US" dirty="0" lang="zh-CN"/>
              <a:t>这段数的和，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‘</a:t>
            </a:r>
            <a:r>
              <a:rPr altLang="zh-CN" dirty="0" lang="en-US"/>
              <a:t>C a b c’</a:t>
            </a:r>
            <a:r>
              <a:rPr altLang="en-US" dirty="0" lang="zh-CN"/>
              <a:t>是把</a:t>
            </a:r>
            <a:r>
              <a:rPr altLang="zh-CN" dirty="0" lang="en-US" err="1"/>
              <a:t>a~b</a:t>
            </a:r>
            <a:r>
              <a:rPr altLang="en-US" dirty="0" lang="zh-CN"/>
              <a:t>这段数都加上</a:t>
            </a:r>
            <a:r>
              <a:rPr altLang="zh-CN" dirty="0" lang="en-US"/>
              <a:t>c</a:t>
            </a:r>
            <a:r>
              <a:rPr altLang="en-US" dirty="0" lang="zh-CN"/>
              <a:t>。</a:t>
            </a:r>
            <a:endParaRPr altLang="en-US" dirty="0" lang="zh-CN">
              <a:solidFill>
                <a:schemeClr val="bg1"/>
              </a:solidFill>
            </a:endParaRPr>
          </a:p>
          <a:p>
            <a:endParaRPr altLang="en-US" dirty="0" lang="zh-CN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矩形 4"/>
          <p:cNvSpPr>
            <a:spLocks noChangeArrowheads="1"/>
          </p:cNvSpPr>
          <p:nvPr/>
        </p:nvSpPr>
        <p:spPr bwMode="auto">
          <a:xfrm>
            <a:off x="6045200" y="836614"/>
            <a:ext cx="687388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[1,15]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2" name="矩形 5"/>
          <p:cNvSpPr>
            <a:spLocks noChangeArrowheads="1"/>
          </p:cNvSpPr>
          <p:nvPr/>
        </p:nvSpPr>
        <p:spPr bwMode="auto">
          <a:xfrm>
            <a:off x="2079625" y="3879851"/>
            <a:ext cx="687388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[1,2]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3" name="矩形 6"/>
          <p:cNvSpPr>
            <a:spLocks noChangeArrowheads="1"/>
          </p:cNvSpPr>
          <p:nvPr/>
        </p:nvSpPr>
        <p:spPr bwMode="auto">
          <a:xfrm>
            <a:off x="9344026" y="2781300"/>
            <a:ext cx="790575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[13,15]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4" name="矩形 7"/>
          <p:cNvSpPr>
            <a:spLocks noChangeArrowheads="1"/>
          </p:cNvSpPr>
          <p:nvPr/>
        </p:nvSpPr>
        <p:spPr bwMode="auto">
          <a:xfrm>
            <a:off x="7167564" y="2781300"/>
            <a:ext cx="687387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[9,12]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5" name="矩形 8"/>
          <p:cNvSpPr>
            <a:spLocks noChangeArrowheads="1"/>
          </p:cNvSpPr>
          <p:nvPr/>
        </p:nvSpPr>
        <p:spPr bwMode="auto">
          <a:xfrm>
            <a:off x="5027614" y="2781300"/>
            <a:ext cx="687387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[5,8]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6" name="矩形 9"/>
          <p:cNvSpPr>
            <a:spLocks noChangeArrowheads="1"/>
          </p:cNvSpPr>
          <p:nvPr/>
        </p:nvSpPr>
        <p:spPr bwMode="auto">
          <a:xfrm>
            <a:off x="2767014" y="2781300"/>
            <a:ext cx="687387" cy="503238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[1,4]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7" name="矩形 10"/>
          <p:cNvSpPr>
            <a:spLocks noChangeArrowheads="1"/>
          </p:cNvSpPr>
          <p:nvPr/>
        </p:nvSpPr>
        <p:spPr bwMode="auto">
          <a:xfrm>
            <a:off x="8321675" y="1757364"/>
            <a:ext cx="687388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[9,15]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8" name="矩形 11"/>
          <p:cNvSpPr>
            <a:spLocks noChangeArrowheads="1"/>
          </p:cNvSpPr>
          <p:nvPr/>
        </p:nvSpPr>
        <p:spPr bwMode="auto">
          <a:xfrm>
            <a:off x="3990976" y="1757364"/>
            <a:ext cx="6889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[1,8]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09" name="矩形 12"/>
          <p:cNvSpPr>
            <a:spLocks noChangeArrowheads="1"/>
          </p:cNvSpPr>
          <p:nvPr/>
        </p:nvSpPr>
        <p:spPr bwMode="auto">
          <a:xfrm>
            <a:off x="6678614" y="387985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[9,10]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0" name="矩形 13"/>
          <p:cNvSpPr>
            <a:spLocks noChangeArrowheads="1"/>
          </p:cNvSpPr>
          <p:nvPr/>
        </p:nvSpPr>
        <p:spPr bwMode="auto">
          <a:xfrm>
            <a:off x="4529139" y="387985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[5,6]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1" name="矩形 14"/>
          <p:cNvSpPr>
            <a:spLocks noChangeArrowheads="1"/>
          </p:cNvSpPr>
          <p:nvPr/>
        </p:nvSpPr>
        <p:spPr bwMode="auto">
          <a:xfrm>
            <a:off x="5618164" y="386080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[7,8]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2" name="矩形 15"/>
          <p:cNvSpPr>
            <a:spLocks noChangeArrowheads="1"/>
          </p:cNvSpPr>
          <p:nvPr/>
        </p:nvSpPr>
        <p:spPr bwMode="auto">
          <a:xfrm>
            <a:off x="3379789" y="3879851"/>
            <a:ext cx="68738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[3,4]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3" name="矩形 16"/>
          <p:cNvSpPr>
            <a:spLocks noChangeArrowheads="1"/>
          </p:cNvSpPr>
          <p:nvPr/>
        </p:nvSpPr>
        <p:spPr bwMode="auto">
          <a:xfrm>
            <a:off x="7770814" y="3879851"/>
            <a:ext cx="84613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[11,12]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4" name="矩形 17"/>
          <p:cNvSpPr>
            <a:spLocks noChangeArrowheads="1"/>
          </p:cNvSpPr>
          <p:nvPr/>
        </p:nvSpPr>
        <p:spPr bwMode="auto">
          <a:xfrm>
            <a:off x="8920164" y="3879851"/>
            <a:ext cx="846137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[13,14]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5" name="矩形 18"/>
          <p:cNvSpPr>
            <a:spLocks noChangeArrowheads="1"/>
          </p:cNvSpPr>
          <p:nvPr/>
        </p:nvSpPr>
        <p:spPr bwMode="auto">
          <a:xfrm>
            <a:off x="10001251" y="3868739"/>
            <a:ext cx="423863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15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6" name="矩形 19"/>
          <p:cNvSpPr>
            <a:spLocks noChangeArrowheads="1"/>
          </p:cNvSpPr>
          <p:nvPr/>
        </p:nvSpPr>
        <p:spPr bwMode="auto">
          <a:xfrm>
            <a:off x="2571751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2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7" name="矩形 20"/>
          <p:cNvSpPr>
            <a:spLocks noChangeArrowheads="1"/>
          </p:cNvSpPr>
          <p:nvPr/>
        </p:nvSpPr>
        <p:spPr bwMode="auto">
          <a:xfrm>
            <a:off x="5005388" y="4794251"/>
            <a:ext cx="423862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6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8" name="矩形 21"/>
          <p:cNvSpPr>
            <a:spLocks noChangeArrowheads="1"/>
          </p:cNvSpPr>
          <p:nvPr/>
        </p:nvSpPr>
        <p:spPr bwMode="auto">
          <a:xfrm>
            <a:off x="4392614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5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9" name="矩形 22"/>
          <p:cNvSpPr>
            <a:spLocks noChangeArrowheads="1"/>
          </p:cNvSpPr>
          <p:nvPr/>
        </p:nvSpPr>
        <p:spPr bwMode="auto">
          <a:xfrm>
            <a:off x="3844926" y="4794251"/>
            <a:ext cx="423863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4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0" name="矩形 23"/>
          <p:cNvSpPr>
            <a:spLocks noChangeArrowheads="1"/>
          </p:cNvSpPr>
          <p:nvPr/>
        </p:nvSpPr>
        <p:spPr bwMode="auto">
          <a:xfrm>
            <a:off x="3203576" y="4794251"/>
            <a:ext cx="423863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3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1" name="矩形 24"/>
          <p:cNvSpPr>
            <a:spLocks noChangeArrowheads="1"/>
          </p:cNvSpPr>
          <p:nvPr/>
        </p:nvSpPr>
        <p:spPr bwMode="auto">
          <a:xfrm>
            <a:off x="1922464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2" name="矩形 25"/>
          <p:cNvSpPr>
            <a:spLocks noChangeArrowheads="1"/>
          </p:cNvSpPr>
          <p:nvPr/>
        </p:nvSpPr>
        <p:spPr bwMode="auto">
          <a:xfrm>
            <a:off x="5503863" y="4794251"/>
            <a:ext cx="423862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7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3" name="矩形 26"/>
          <p:cNvSpPr>
            <a:spLocks noChangeArrowheads="1"/>
          </p:cNvSpPr>
          <p:nvPr/>
        </p:nvSpPr>
        <p:spPr bwMode="auto">
          <a:xfrm>
            <a:off x="6045201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8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4" name="矩形 27"/>
          <p:cNvSpPr>
            <a:spLocks noChangeArrowheads="1"/>
          </p:cNvSpPr>
          <p:nvPr/>
        </p:nvSpPr>
        <p:spPr bwMode="auto">
          <a:xfrm>
            <a:off x="771207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11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5" name="矩形 28"/>
          <p:cNvSpPr>
            <a:spLocks noChangeArrowheads="1"/>
          </p:cNvSpPr>
          <p:nvPr/>
        </p:nvSpPr>
        <p:spPr bwMode="auto">
          <a:xfrm>
            <a:off x="7119938" y="4794251"/>
            <a:ext cx="423862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10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6" name="矩形 29"/>
          <p:cNvSpPr>
            <a:spLocks noChangeArrowheads="1"/>
          </p:cNvSpPr>
          <p:nvPr/>
        </p:nvSpPr>
        <p:spPr bwMode="auto">
          <a:xfrm>
            <a:off x="660082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9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7" name="矩形 30"/>
          <p:cNvSpPr>
            <a:spLocks noChangeArrowheads="1"/>
          </p:cNvSpPr>
          <p:nvPr/>
        </p:nvSpPr>
        <p:spPr bwMode="auto">
          <a:xfrm>
            <a:off x="828992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12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8" name="矩形 31"/>
          <p:cNvSpPr>
            <a:spLocks noChangeArrowheads="1"/>
          </p:cNvSpPr>
          <p:nvPr/>
        </p:nvSpPr>
        <p:spPr bwMode="auto">
          <a:xfrm>
            <a:off x="879157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13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29" name="矩形 32"/>
          <p:cNvSpPr>
            <a:spLocks noChangeArrowheads="1"/>
          </p:cNvSpPr>
          <p:nvPr/>
        </p:nvSpPr>
        <p:spPr bwMode="auto">
          <a:xfrm>
            <a:off x="9363076" y="4794251"/>
            <a:ext cx="422275" cy="504825"/>
          </a:xfrm>
          <a:prstGeom prst="rect"/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b="1" lang="en-US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14</a:t>
            </a:r>
            <a:endParaRPr altLang="en-US" b="1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145768" name="直接连接符 33"/>
          <p:cNvCxnSpPr>
            <a:cxnSpLocks noChangeShapeType="1"/>
            <a:stCxn id="1048701" idx="2"/>
            <a:endCxn id="1048708" idx="0"/>
          </p:cNvCxnSpPr>
          <p:nvPr/>
        </p:nvCxnSpPr>
        <p:spPr bwMode="auto">
          <a:xfrm flipH="1">
            <a:off x="4335464" y="1339851"/>
            <a:ext cx="2052637" cy="417513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69" name="直接连接符 34"/>
          <p:cNvCxnSpPr>
            <a:cxnSpLocks noChangeShapeType="1"/>
            <a:stCxn id="1048701" idx="2"/>
            <a:endCxn id="1048707" idx="0"/>
          </p:cNvCxnSpPr>
          <p:nvPr/>
        </p:nvCxnSpPr>
        <p:spPr bwMode="auto">
          <a:xfrm>
            <a:off x="6388101" y="1339851"/>
            <a:ext cx="2276475" cy="417513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0" name="直接连接符 35"/>
          <p:cNvCxnSpPr>
            <a:cxnSpLocks noChangeShapeType="1"/>
            <a:stCxn id="1048708" idx="2"/>
            <a:endCxn id="1048706" idx="0"/>
          </p:cNvCxnSpPr>
          <p:nvPr/>
        </p:nvCxnSpPr>
        <p:spPr bwMode="auto">
          <a:xfrm flipH="1">
            <a:off x="3111501" y="2260600"/>
            <a:ext cx="1223963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1" name="直接连接符 36"/>
          <p:cNvCxnSpPr>
            <a:cxnSpLocks noChangeShapeType="1"/>
            <a:stCxn id="1048708" idx="2"/>
            <a:endCxn id="1048705" idx="0"/>
          </p:cNvCxnSpPr>
          <p:nvPr/>
        </p:nvCxnSpPr>
        <p:spPr bwMode="auto">
          <a:xfrm>
            <a:off x="4335464" y="2260600"/>
            <a:ext cx="1036637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2" name="直接连接符 37"/>
          <p:cNvCxnSpPr>
            <a:cxnSpLocks noChangeShapeType="1"/>
            <a:stCxn id="1048706" idx="2"/>
            <a:endCxn id="1048702" idx="0"/>
          </p:cNvCxnSpPr>
          <p:nvPr/>
        </p:nvCxnSpPr>
        <p:spPr bwMode="auto">
          <a:xfrm flipH="1">
            <a:off x="2422526" y="3284538"/>
            <a:ext cx="68897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3" name="直接连接符 38"/>
          <p:cNvCxnSpPr>
            <a:cxnSpLocks noChangeShapeType="1"/>
            <a:stCxn id="1048706" idx="2"/>
            <a:endCxn id="1048712" idx="0"/>
          </p:cNvCxnSpPr>
          <p:nvPr/>
        </p:nvCxnSpPr>
        <p:spPr bwMode="auto">
          <a:xfrm>
            <a:off x="3111501" y="3284538"/>
            <a:ext cx="61277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4" name="直接连接符 39"/>
          <p:cNvCxnSpPr>
            <a:cxnSpLocks noChangeShapeType="1"/>
            <a:stCxn id="1048705" idx="2"/>
            <a:endCxn id="1048710" idx="0"/>
          </p:cNvCxnSpPr>
          <p:nvPr/>
        </p:nvCxnSpPr>
        <p:spPr bwMode="auto">
          <a:xfrm flipH="1">
            <a:off x="4873626" y="3284538"/>
            <a:ext cx="49847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5" name="直接连接符 40"/>
          <p:cNvCxnSpPr>
            <a:cxnSpLocks noChangeShapeType="1"/>
            <a:stCxn id="1048705" idx="2"/>
            <a:endCxn id="1048711" idx="0"/>
          </p:cNvCxnSpPr>
          <p:nvPr/>
        </p:nvCxnSpPr>
        <p:spPr bwMode="auto">
          <a:xfrm>
            <a:off x="5372100" y="3284538"/>
            <a:ext cx="590550" cy="57626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6" name="直接连接符 41"/>
          <p:cNvCxnSpPr>
            <a:cxnSpLocks noChangeShapeType="1"/>
            <a:stCxn id="1048707" idx="2"/>
            <a:endCxn id="1048704" idx="0"/>
          </p:cNvCxnSpPr>
          <p:nvPr/>
        </p:nvCxnSpPr>
        <p:spPr bwMode="auto">
          <a:xfrm flipH="1">
            <a:off x="7512051" y="2260600"/>
            <a:ext cx="1152525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7" name="直接连接符 42"/>
          <p:cNvCxnSpPr>
            <a:cxnSpLocks noChangeShapeType="1"/>
            <a:stCxn id="1048707" idx="2"/>
            <a:endCxn id="1048703" idx="0"/>
          </p:cNvCxnSpPr>
          <p:nvPr/>
        </p:nvCxnSpPr>
        <p:spPr bwMode="auto">
          <a:xfrm>
            <a:off x="8664575" y="2260600"/>
            <a:ext cx="1074738" cy="5207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8" name="直接连接符 43"/>
          <p:cNvCxnSpPr>
            <a:cxnSpLocks noChangeShapeType="1"/>
            <a:stCxn id="1048702" idx="2"/>
            <a:endCxn id="1048721" idx="0"/>
          </p:cNvCxnSpPr>
          <p:nvPr/>
        </p:nvCxnSpPr>
        <p:spPr bwMode="auto">
          <a:xfrm flipH="1">
            <a:off x="2133601" y="4384676"/>
            <a:ext cx="28892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79" name="直接连接符 44"/>
          <p:cNvCxnSpPr>
            <a:cxnSpLocks noChangeShapeType="1"/>
            <a:stCxn id="1048702" idx="2"/>
            <a:endCxn id="1048716" idx="0"/>
          </p:cNvCxnSpPr>
          <p:nvPr/>
        </p:nvCxnSpPr>
        <p:spPr bwMode="auto">
          <a:xfrm>
            <a:off x="2422526" y="4384676"/>
            <a:ext cx="360363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0" name="直接连接符 45"/>
          <p:cNvCxnSpPr>
            <a:cxnSpLocks noChangeShapeType="1"/>
            <a:stCxn id="1048712" idx="2"/>
            <a:endCxn id="1048720" idx="0"/>
          </p:cNvCxnSpPr>
          <p:nvPr/>
        </p:nvCxnSpPr>
        <p:spPr bwMode="auto">
          <a:xfrm flipH="1">
            <a:off x="3416301" y="4384676"/>
            <a:ext cx="3079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1" name="直接连接符 46"/>
          <p:cNvCxnSpPr>
            <a:cxnSpLocks noChangeShapeType="1"/>
            <a:stCxn id="1048712" idx="2"/>
            <a:endCxn id="1048719" idx="0"/>
          </p:cNvCxnSpPr>
          <p:nvPr/>
        </p:nvCxnSpPr>
        <p:spPr bwMode="auto">
          <a:xfrm>
            <a:off x="3724276" y="4384676"/>
            <a:ext cx="3333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2" name="直接连接符 47"/>
          <p:cNvCxnSpPr>
            <a:cxnSpLocks noChangeShapeType="1"/>
            <a:stCxn id="1048710" idx="2"/>
            <a:endCxn id="1048718" idx="0"/>
          </p:cNvCxnSpPr>
          <p:nvPr/>
        </p:nvCxnSpPr>
        <p:spPr bwMode="auto">
          <a:xfrm flipH="1">
            <a:off x="4603751" y="4384676"/>
            <a:ext cx="2698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3" name="直接连接符 48"/>
          <p:cNvCxnSpPr>
            <a:cxnSpLocks noChangeShapeType="1"/>
            <a:stCxn id="1048710" idx="2"/>
            <a:endCxn id="1048717" idx="0"/>
          </p:cNvCxnSpPr>
          <p:nvPr/>
        </p:nvCxnSpPr>
        <p:spPr bwMode="auto">
          <a:xfrm>
            <a:off x="4873625" y="4384676"/>
            <a:ext cx="344488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4" name="直接连接符 49"/>
          <p:cNvCxnSpPr>
            <a:cxnSpLocks noChangeShapeType="1"/>
            <a:stCxn id="1048711" idx="2"/>
            <a:endCxn id="1048722" idx="0"/>
          </p:cNvCxnSpPr>
          <p:nvPr/>
        </p:nvCxnSpPr>
        <p:spPr bwMode="auto">
          <a:xfrm flipH="1">
            <a:off x="5716588" y="4365626"/>
            <a:ext cx="246062" cy="42862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5" name="直接连接符 50"/>
          <p:cNvCxnSpPr>
            <a:cxnSpLocks noChangeShapeType="1"/>
            <a:stCxn id="1048711" idx="2"/>
            <a:endCxn id="1048723" idx="0"/>
          </p:cNvCxnSpPr>
          <p:nvPr/>
        </p:nvCxnSpPr>
        <p:spPr bwMode="auto">
          <a:xfrm>
            <a:off x="5962650" y="4365626"/>
            <a:ext cx="293688" cy="42862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6" name="直接连接符 51"/>
          <p:cNvCxnSpPr>
            <a:cxnSpLocks noChangeShapeType="1"/>
            <a:stCxn id="1048709" idx="2"/>
            <a:endCxn id="1048726" idx="0"/>
          </p:cNvCxnSpPr>
          <p:nvPr/>
        </p:nvCxnSpPr>
        <p:spPr bwMode="auto">
          <a:xfrm flipH="1">
            <a:off x="6811964" y="4384676"/>
            <a:ext cx="211137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7" name="直接连接符 52"/>
          <p:cNvCxnSpPr>
            <a:cxnSpLocks noChangeShapeType="1"/>
            <a:stCxn id="1048704" idx="2"/>
            <a:endCxn id="1048709" idx="0"/>
          </p:cNvCxnSpPr>
          <p:nvPr/>
        </p:nvCxnSpPr>
        <p:spPr bwMode="auto">
          <a:xfrm flipH="1">
            <a:off x="7023100" y="3284538"/>
            <a:ext cx="488950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8" name="直接连接符 53"/>
          <p:cNvCxnSpPr>
            <a:cxnSpLocks noChangeShapeType="1"/>
            <a:stCxn id="1048704" idx="2"/>
            <a:endCxn id="1048713" idx="0"/>
          </p:cNvCxnSpPr>
          <p:nvPr/>
        </p:nvCxnSpPr>
        <p:spPr bwMode="auto">
          <a:xfrm>
            <a:off x="7512051" y="3284538"/>
            <a:ext cx="682625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89" name="直接连接符 54"/>
          <p:cNvCxnSpPr>
            <a:cxnSpLocks noChangeShapeType="1"/>
            <a:stCxn id="1048703" idx="2"/>
            <a:endCxn id="1048714" idx="0"/>
          </p:cNvCxnSpPr>
          <p:nvPr/>
        </p:nvCxnSpPr>
        <p:spPr bwMode="auto">
          <a:xfrm flipH="1">
            <a:off x="9344025" y="3284538"/>
            <a:ext cx="395288" cy="595312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90" name="直接连接符 55"/>
          <p:cNvCxnSpPr>
            <a:cxnSpLocks noChangeShapeType="1"/>
            <a:stCxn id="1048703" idx="2"/>
            <a:endCxn id="1048715" idx="0"/>
          </p:cNvCxnSpPr>
          <p:nvPr/>
        </p:nvCxnSpPr>
        <p:spPr bwMode="auto">
          <a:xfrm>
            <a:off x="9739313" y="3284538"/>
            <a:ext cx="474662" cy="584200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91" name="直接连接符 56"/>
          <p:cNvCxnSpPr>
            <a:cxnSpLocks noChangeShapeType="1"/>
            <a:stCxn id="1048709" idx="2"/>
            <a:endCxn id="1048725" idx="0"/>
          </p:cNvCxnSpPr>
          <p:nvPr/>
        </p:nvCxnSpPr>
        <p:spPr bwMode="auto">
          <a:xfrm>
            <a:off x="7023101" y="4384676"/>
            <a:ext cx="307975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92" name="直接连接符 57"/>
          <p:cNvCxnSpPr>
            <a:cxnSpLocks noChangeShapeType="1"/>
            <a:stCxn id="1048713" idx="2"/>
            <a:endCxn id="1048724" idx="0"/>
          </p:cNvCxnSpPr>
          <p:nvPr/>
        </p:nvCxnSpPr>
        <p:spPr bwMode="auto">
          <a:xfrm flipH="1">
            <a:off x="7923213" y="4384676"/>
            <a:ext cx="271462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93" name="直接连接符 58"/>
          <p:cNvCxnSpPr>
            <a:cxnSpLocks noChangeShapeType="1"/>
            <a:stCxn id="1048713" idx="2"/>
            <a:endCxn id="1048727" idx="0"/>
          </p:cNvCxnSpPr>
          <p:nvPr/>
        </p:nvCxnSpPr>
        <p:spPr bwMode="auto">
          <a:xfrm>
            <a:off x="8194675" y="4384676"/>
            <a:ext cx="306388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94" name="直接连接符 59"/>
          <p:cNvCxnSpPr>
            <a:cxnSpLocks noChangeShapeType="1"/>
            <a:stCxn id="1048714" idx="2"/>
            <a:endCxn id="1048728" idx="0"/>
          </p:cNvCxnSpPr>
          <p:nvPr/>
        </p:nvCxnSpPr>
        <p:spPr bwMode="auto">
          <a:xfrm flipH="1">
            <a:off x="9002713" y="4384676"/>
            <a:ext cx="341312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cxnSp>
        <p:nvCxnSpPr>
          <p:cNvPr id="3145795" name="直接连接符 60"/>
          <p:cNvCxnSpPr>
            <a:cxnSpLocks noChangeShapeType="1"/>
            <a:stCxn id="1048714" idx="2"/>
            <a:endCxn id="1048729" idx="0"/>
          </p:cNvCxnSpPr>
          <p:nvPr/>
        </p:nvCxnSpPr>
        <p:spPr bwMode="auto">
          <a:xfrm>
            <a:off x="9344025" y="4384676"/>
            <a:ext cx="230188" cy="409575"/>
          </a:xfrm>
          <a:prstGeom prst="line"/>
          <a:noFill/>
          <a:ln w="12700">
            <a:solidFill>
              <a:srgbClr val="4BC5B9"/>
            </a:solidFill>
            <a:round/>
            <a:headEnd/>
            <a:tailEnd/>
          </a:ln>
        </p:spPr>
      </p:cxnSp>
      <p:sp>
        <p:nvSpPr>
          <p:cNvPr id="1048730" name="矩形 61"/>
          <p:cNvSpPr>
            <a:spLocks noChangeArrowheads="1"/>
          </p:cNvSpPr>
          <p:nvPr/>
        </p:nvSpPr>
        <p:spPr bwMode="auto">
          <a:xfrm>
            <a:off x="8194675" y="476251"/>
            <a:ext cx="2266950" cy="720725"/>
          </a:xfrm>
          <a:prstGeom prst="rect"/>
          <a:solidFill>
            <a:srgbClr val="FFC0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en-US" sz="2800" 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区间</a:t>
            </a:r>
            <a:r>
              <a:rPr altLang="zh-CN" sz="28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[2,7]+1</a:t>
            </a:r>
            <a:endParaRPr altLang="en-US" sz="28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31" name="TextBox 64"/>
          <p:cNvSpPr>
            <a:spLocks noChangeArrowheads="1"/>
          </p:cNvSpPr>
          <p:nvPr/>
        </p:nvSpPr>
        <p:spPr bwMode="auto">
          <a:xfrm>
            <a:off x="7107238" y="565151"/>
            <a:ext cx="4132262" cy="52387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en-US" sz="2800" lang="zh-CN">
                <a:solidFill>
                  <a:schemeClr val="bg1"/>
                </a:solidFill>
                <a:latin typeface="Goudy Old Style" panose="02020502050305020303" pitchFamily="18" charset="0"/>
                <a:sym typeface="宋体" panose="02010600030101010101" pitchFamily="2" charset="-122"/>
              </a:rPr>
              <a:t>区间</a:t>
            </a:r>
            <a:r>
              <a:rPr altLang="zh-CN" sz="28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[6,7]+2</a:t>
            </a:r>
            <a:endParaRPr altLang="en-US" sz="2800" lang="zh-CN">
              <a:solidFill>
                <a:schemeClr val="bg1"/>
              </a:solidFill>
              <a:latin typeface="Goudy Old Style" panose="02020502050305020303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dur="500" id="6"/>
                                        <p:tgtEl>
                                          <p:spTgt spid="104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引入</a:t>
            </a:r>
            <a:r>
              <a:rPr altLang="en-US" dirty="0" lang="zh-CN" smtClean="0"/>
              <a:t>1：</a:t>
            </a:r>
            <a:endParaRPr altLang="en-US" dirty="0" lang="zh-CN"/>
          </a:p>
        </p:txBody>
      </p:sp>
      <p:sp>
        <p:nvSpPr>
          <p:cNvPr id="104859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有</a:t>
            </a:r>
            <a:r>
              <a:rPr altLang="zh-CN" dirty="0" lang="en-US"/>
              <a:t>n</a:t>
            </a:r>
            <a:r>
              <a:rPr altLang="en-US" dirty="0" lang="zh-CN"/>
              <a:t>（</a:t>
            </a:r>
            <a:r>
              <a:rPr altLang="zh-CN" dirty="0" lang="en-US"/>
              <a:t>n&lt;=50000</a:t>
            </a:r>
            <a:r>
              <a:rPr altLang="en-US" dirty="0" lang="zh-CN"/>
              <a:t>）个数，</a:t>
            </a:r>
            <a:r>
              <a:rPr altLang="zh-CN" dirty="0" lang="en-US"/>
              <a:t>m</a:t>
            </a:r>
            <a:r>
              <a:rPr altLang="en-US" dirty="0" lang="zh-CN"/>
              <a:t>（</a:t>
            </a:r>
            <a:r>
              <a:rPr altLang="zh-CN" dirty="0" lang="en-US"/>
              <a:t>m&lt;=50000</a:t>
            </a:r>
            <a:r>
              <a:rPr altLang="en-US" dirty="0" lang="zh-CN"/>
              <a:t>）次询问，</a:t>
            </a:r>
            <a:endParaRPr altLang="zh-CN" dirty="0" lang="en-US"/>
          </a:p>
          <a:p>
            <a:r>
              <a:rPr altLang="en-US" dirty="0" lang="zh-CN"/>
              <a:t>每次询问区间</a:t>
            </a:r>
            <a:r>
              <a:rPr altLang="zh-CN" dirty="0" lang="en-US"/>
              <a:t>Li</a:t>
            </a:r>
            <a:r>
              <a:rPr altLang="en-US" dirty="0" lang="zh-CN"/>
              <a:t>到</a:t>
            </a:r>
            <a:r>
              <a:rPr altLang="zh-CN" dirty="0" lang="en-US" err="1"/>
              <a:t>Ri</a:t>
            </a:r>
            <a:r>
              <a:rPr altLang="en-US" dirty="0" lang="zh-CN"/>
              <a:t>的数的和</a:t>
            </a:r>
          </a:p>
          <a:p>
            <a:r>
              <a:rPr altLang="en-US" dirty="0" lang="zh-CN"/>
              <a:t>要求输出每一次询问的结果</a:t>
            </a:r>
            <a:r>
              <a:rPr altLang="zh-CN" dirty="0" lang="en-US"/>
              <a:t>……</a:t>
            </a:r>
            <a:endParaRPr altLang="en-US" dirty="0" lang="zh-CN"/>
          </a:p>
          <a:p>
            <a:endParaRPr altLang="en-US" dirty="0" lang="zh-CN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3</a:t>
            </a:r>
            <a:r>
              <a:rPr altLang="en-US" dirty="0" lang="zh-CN" smtClean="0"/>
              <a:t>：</a:t>
            </a:r>
            <a:endParaRPr altLang="en-US" dirty="0" lang="zh-CN"/>
          </a:p>
        </p:txBody>
      </p:sp>
      <p:sp>
        <p:nvSpPr>
          <p:cNvPr id="104873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什么时候更新子区间？？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当已经标记过的区间有部分被更改</a:t>
            </a:r>
            <a:r>
              <a:rPr altLang="zh-CN" dirty="0" lang="en-US"/>
              <a:t>——</a:t>
            </a:r>
            <a:r>
              <a:rPr altLang="en-US" dirty="0" lang="zh-CN"/>
              <a:t>那么这个区间的整体更改就不是原来那么多了，表记就向下传一层</a:t>
            </a:r>
            <a:endParaRPr altLang="zh-CN" dirty="0" lang="en-US"/>
          </a:p>
          <a:p>
            <a:pPr indent="-342900" marL="342900">
              <a:buFont typeface="Wingdings 2" panose="05020102010507070707" pitchFamily="18" charset="2"/>
              <a:buChar char=""/>
            </a:pPr>
            <a:r>
              <a:rPr altLang="en-US" dirty="0" lang="zh-CN"/>
              <a:t>注意：只传一层，如果这一层的区间还有更改的话再往下传</a:t>
            </a:r>
          </a:p>
          <a:p>
            <a:endParaRPr altLang="en-US" dirty="0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59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46510" y="1965921"/>
            <a:ext cx="7408005" cy="4892079"/>
          </a:xfrm>
          <a:prstGeom prst="rect"/>
        </p:spPr>
      </p:pic>
      <p:pic>
        <p:nvPicPr>
          <p:cNvPr id="209716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46510" y="-87342"/>
            <a:ext cx="6395796" cy="2053263"/>
          </a:xfrm>
          <a:prstGeom prst="rect"/>
        </p:spPr>
      </p:pic>
      <p:pic>
        <p:nvPicPr>
          <p:cNvPr id="2097161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03163" y="1494559"/>
            <a:ext cx="6219048" cy="2009524"/>
          </a:xfrm>
          <a:prstGeom prst="rect"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4</a:t>
            </a:r>
            <a:r>
              <a:rPr altLang="en-US" dirty="0" lang="zh-CN" smtClean="0"/>
              <a:t>：</a:t>
            </a:r>
            <a:endParaRPr altLang="en-US" dirty="0" lang="zh-CN"/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 smtClean="0"/>
              <a:t>区间平方和问题：给你一个长度为</a:t>
            </a:r>
            <a:r>
              <a:rPr altLang="zh-CN" dirty="0" lang="en-US" smtClean="0"/>
              <a:t>N</a:t>
            </a:r>
            <a:r>
              <a:rPr altLang="en-US" dirty="0" lang="zh-CN" smtClean="0"/>
              <a:t>的序列，之后有</a:t>
            </a:r>
            <a:r>
              <a:rPr altLang="zh-CN" dirty="0" lang="en-US" smtClean="0"/>
              <a:t>M</a:t>
            </a:r>
            <a:r>
              <a:rPr altLang="en-US" dirty="0" lang="zh-CN" smtClean="0"/>
              <a:t>次操作，操作包括两类：</a:t>
            </a:r>
            <a:endParaRPr altLang="zh-CN" dirty="0" lang="en-US"/>
          </a:p>
          <a:p>
            <a:r>
              <a:rPr altLang="zh-CN" dirty="0" lang="en-US" smtClean="0"/>
              <a:t>A L R </a:t>
            </a:r>
            <a:r>
              <a:rPr altLang="en-US" dirty="0" lang="zh-CN" smtClean="0"/>
              <a:t>为给区间</a:t>
            </a:r>
            <a:r>
              <a:rPr altLang="zh-CN" dirty="0" lang="en-US" smtClean="0"/>
              <a:t>[L,R]</a:t>
            </a:r>
            <a:r>
              <a:rPr altLang="en-US" dirty="0" lang="zh-CN" smtClean="0"/>
              <a:t>的所有数都加上一个</a:t>
            </a:r>
            <a:r>
              <a:rPr altLang="zh-CN" dirty="0" lang="en-US" smtClean="0"/>
              <a:t>A</a:t>
            </a:r>
            <a:r>
              <a:rPr altLang="en-US" dirty="0" lang="zh-CN" smtClean="0"/>
              <a:t>的值</a:t>
            </a:r>
            <a:r>
              <a:rPr altLang="zh-CN" dirty="0" lang="en-US" smtClean="0"/>
              <a:t> </a:t>
            </a:r>
          </a:p>
          <a:p>
            <a:r>
              <a:rPr altLang="zh-CN" dirty="0" lang="en-US" smtClean="0"/>
              <a:t>S </a:t>
            </a:r>
            <a:r>
              <a:rPr altLang="zh-CN" dirty="0" lang="en-US"/>
              <a:t>L R </a:t>
            </a:r>
            <a:r>
              <a:rPr altLang="en-US" dirty="0" lang="zh-CN" smtClean="0"/>
              <a:t>为求区间</a:t>
            </a:r>
            <a:r>
              <a:rPr altLang="zh-CN" dirty="0" lang="en-US"/>
              <a:t>[L,R]</a:t>
            </a:r>
            <a:r>
              <a:rPr altLang="en-US" dirty="0" lang="zh-CN"/>
              <a:t>的所有</a:t>
            </a:r>
            <a:r>
              <a:rPr altLang="en-US" dirty="0" lang="zh-CN" smtClean="0"/>
              <a:t>数的平方的和</a:t>
            </a:r>
            <a:endParaRPr altLang="en-US" dirty="0" lang="zh-CN"/>
          </a:p>
          <a:p>
            <a:endParaRPr altLang="en-US" dirty="0" lang="zh-CN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/>
              <a:t>5</a:t>
            </a:r>
            <a:r>
              <a:rPr altLang="zh-CN" dirty="0" lang="en-US" smtClean="0"/>
              <a:t>:</a:t>
            </a:r>
            <a:endParaRPr altLang="en-US" dirty="0" lang="zh-CN"/>
          </a:p>
        </p:txBody>
      </p:sp>
      <p:sp>
        <p:nvSpPr>
          <p:cNvPr id="1048739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如题，已知一个数列，你需要进行下面三种操作：</a:t>
            </a:r>
          </a:p>
          <a:p>
            <a:r>
              <a:rPr altLang="zh-CN" dirty="0" lang="en-US"/>
              <a:t>1.</a:t>
            </a:r>
            <a:r>
              <a:rPr altLang="en-US" dirty="0" lang="zh-CN"/>
              <a:t>将某区间每一个数乘上</a:t>
            </a:r>
            <a:r>
              <a:rPr altLang="zh-CN" dirty="0" lang="en-US"/>
              <a:t>x</a:t>
            </a:r>
          </a:p>
          <a:p>
            <a:r>
              <a:rPr altLang="zh-CN" dirty="0" lang="en-US"/>
              <a:t>2.</a:t>
            </a:r>
            <a:r>
              <a:rPr altLang="en-US" dirty="0" lang="zh-CN"/>
              <a:t>将某区间每一个数加上</a:t>
            </a:r>
            <a:r>
              <a:rPr altLang="zh-CN" dirty="0" lang="en-US"/>
              <a:t>x</a:t>
            </a:r>
          </a:p>
          <a:p>
            <a:r>
              <a:rPr altLang="zh-CN" dirty="0" lang="en-US"/>
              <a:t>3.</a:t>
            </a:r>
            <a:r>
              <a:rPr altLang="en-US" dirty="0" lang="zh-CN"/>
              <a:t>求出某区间每一个数的和</a:t>
            </a:r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6:</a:t>
            </a:r>
            <a:endParaRPr altLang="en-US" dirty="0" lang="zh-CN"/>
          </a:p>
        </p:txBody>
      </p:sp>
      <p:sp>
        <p:nvSpPr>
          <p:cNvPr id="104874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给你</a:t>
            </a:r>
            <a:r>
              <a:rPr altLang="zh-CN" dirty="0" lang="en-US"/>
              <a:t>n</a:t>
            </a:r>
            <a:r>
              <a:rPr altLang="en-US" dirty="0" lang="zh-CN"/>
              <a:t>个数，然后</a:t>
            </a:r>
            <a:r>
              <a:rPr altLang="zh-CN" dirty="0" lang="en-US"/>
              <a:t>q</a:t>
            </a:r>
            <a:r>
              <a:rPr altLang="en-US" dirty="0" lang="zh-CN"/>
              <a:t>次询问，</a:t>
            </a:r>
            <a:r>
              <a:rPr altLang="zh-CN" dirty="0" lang="en-US"/>
              <a:t>t=0</a:t>
            </a:r>
            <a:r>
              <a:rPr altLang="en-US" dirty="0" lang="zh-CN"/>
              <a:t>的时候把区间内的值都开根取整，</a:t>
            </a:r>
            <a:r>
              <a:rPr altLang="zh-CN" dirty="0" lang="en-US"/>
              <a:t>t=1</a:t>
            </a:r>
            <a:r>
              <a:rPr altLang="en-US" dirty="0" lang="zh-CN"/>
              <a:t>的时候就输出区间的和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lang="zh-CN" smtClean="0"/>
              <a:t>例</a:t>
            </a:r>
            <a:r>
              <a:rPr altLang="zh-CN" dirty="0" lang="en-US"/>
              <a:t>7</a:t>
            </a:r>
            <a:r>
              <a:rPr altLang="en-US" dirty="0" lang="zh-CN" smtClean="0"/>
              <a:t>：</a:t>
            </a:r>
          </a:p>
        </p:txBody>
      </p:sp>
      <p:sp>
        <p:nvSpPr>
          <p:cNvPr id="104874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altLang="en-US" lang="zh-CN" smtClean="0"/>
              <a:t>给出</a:t>
            </a:r>
            <a:r>
              <a:rPr altLang="zh-CN" lang="en-US" smtClean="0"/>
              <a:t>n</a:t>
            </a:r>
            <a:r>
              <a:rPr altLang="en-US" lang="zh-CN" smtClean="0"/>
              <a:t>个点的平面二维坐标，对于每个坐标，如果这个坐标跟</a:t>
            </a:r>
            <a:r>
              <a:rPr altLang="zh-CN" lang="en-US" smtClean="0"/>
              <a:t>(0,0)</a:t>
            </a:r>
            <a:r>
              <a:rPr altLang="en-US" lang="zh-CN" smtClean="0"/>
              <a:t>形成的矩形内包含的点数为 </a:t>
            </a:r>
            <a:r>
              <a:rPr altLang="zh-CN" lang="en-US" smtClean="0"/>
              <a:t>k </a:t>
            </a:r>
            <a:r>
              <a:rPr altLang="en-US" lang="zh-CN" smtClean="0"/>
              <a:t>（包含边界，但不包含坐标本身），那么这个坐标就是 </a:t>
            </a:r>
            <a:r>
              <a:rPr altLang="zh-CN" lang="en-US" smtClean="0"/>
              <a:t>level k</a:t>
            </a:r>
            <a:r>
              <a:rPr altLang="en-US" lang="zh-CN" smtClean="0"/>
              <a:t>。输出</a:t>
            </a:r>
            <a:r>
              <a:rPr altLang="zh-CN" lang="en-US" smtClean="0"/>
              <a:t>level 0 – leveln-1</a:t>
            </a:r>
            <a:r>
              <a:rPr altLang="en-US" lang="zh-CN" smtClean="0"/>
              <a:t>的点数分别是多少。</a:t>
            </a:r>
            <a:endParaRPr altLang="zh-CN" lang="en-US" smtClean="0"/>
          </a:p>
          <a:p>
            <a:pPr eaLnBrk="1" hangingPunct="1"/>
            <a:r>
              <a:rPr altLang="zh-CN" lang="en-US" smtClean="0"/>
              <a:t>n</a:t>
            </a:r>
            <a:r>
              <a:rPr altLang="en-US" lang="zh-CN" smtClean="0"/>
              <a:t>个点按照纵坐标</a:t>
            </a:r>
            <a:r>
              <a:rPr altLang="zh-CN" lang="en-US" smtClean="0"/>
              <a:t>y</a:t>
            </a:r>
            <a:r>
              <a:rPr altLang="en-US" lang="zh-CN" smtClean="0"/>
              <a:t>升序给出</a:t>
            </a: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pPr eaLnBrk="1" hangingPunct="1"/>
            <a:r>
              <a:rPr altLang="en-US" dirty="0" lang="zh-CN" smtClean="0"/>
              <a:t>由于题目预先给出的坐标已经按照纵坐标</a:t>
            </a:r>
            <a:r>
              <a:rPr altLang="zh-CN" dirty="0" lang="en-US" smtClean="0"/>
              <a:t>y</a:t>
            </a:r>
            <a:r>
              <a:rPr altLang="en-US" dirty="0" lang="zh-CN" smtClean="0"/>
              <a:t>排序，所以线段树就建立在</a:t>
            </a:r>
            <a:r>
              <a:rPr altLang="zh-CN" dirty="0" lang="en-US" smtClean="0"/>
              <a:t>x</a:t>
            </a:r>
            <a:r>
              <a:rPr altLang="en-US" dirty="0" lang="zh-CN" smtClean="0"/>
              <a:t>上。然后按照给出点的顺序，我们先询问当前</a:t>
            </a:r>
            <a:r>
              <a:rPr altLang="zh-CN" dirty="0" lang="en-US" smtClean="0"/>
              <a:t>(0,x)</a:t>
            </a:r>
            <a:r>
              <a:rPr altLang="en-US" dirty="0" lang="zh-CN" smtClean="0"/>
              <a:t>区间有多少个点，再把这个点放到线段树里面（因为统计点数的时候不包含本身）。</a:t>
            </a:r>
          </a:p>
          <a:p>
            <a:pPr eaLnBrk="1" hangingPunct="1"/>
            <a:r>
              <a:rPr altLang="en-US" dirty="0" lang="zh-CN" smtClean="0"/>
              <a:t>这里很巧妙的是，因为放的点按照</a:t>
            </a:r>
            <a:r>
              <a:rPr altLang="zh-CN" dirty="0" lang="en-US" smtClean="0"/>
              <a:t>y</a:t>
            </a:r>
            <a:r>
              <a:rPr altLang="en-US" dirty="0" lang="zh-CN" smtClean="0"/>
              <a:t>排序，所以先放进线段树的点的纵坐标肯定小于当前询问的点，而且询问的区间是</a:t>
            </a:r>
            <a:r>
              <a:rPr altLang="zh-CN" dirty="0" lang="en-US" smtClean="0"/>
              <a:t>(0,x)</a:t>
            </a:r>
            <a:r>
              <a:rPr altLang="en-US" dirty="0" lang="zh-CN" smtClean="0"/>
              <a:t>的话，那么得到的点数就是就是对应矩形区域内的点数。</a:t>
            </a:r>
          </a:p>
          <a:p>
            <a:pPr eaLnBrk="1" hangingPunct="1"/>
            <a:endParaRPr altLang="en-US" dirty="0" lang="zh-CN"/>
          </a:p>
        </p:txBody>
      </p:sp>
      <p:sp>
        <p:nvSpPr>
          <p:cNvPr id="104874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eaLnBrk="1" hangingPunct="1"/>
            <a:r>
              <a:rPr altLang="en-US" dirty="0" lang="zh-CN" smtClean="0"/>
              <a:t>例</a:t>
            </a:r>
            <a:r>
              <a:rPr altLang="zh-CN" dirty="0" lang="en-US"/>
              <a:t>7</a:t>
            </a:r>
            <a:r>
              <a:rPr altLang="en-US" dirty="0" lang="zh-CN" smtClean="0"/>
              <a:t>：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" y="0"/>
            <a:ext cx="7186411" cy="5009786"/>
          </a:xfrm>
          <a:prstGeom prst="rect"/>
          <a:noFill/>
          <a:ln>
            <a:noFill/>
          </a:ln>
        </p:spPr>
      </p:pic>
      <p:pic>
        <p:nvPicPr>
          <p:cNvPr id="209716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29158" y="2095367"/>
            <a:ext cx="5642275" cy="476263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8:</a:t>
            </a:r>
            <a:endParaRPr altLang="en-US" dirty="0" lang="zh-CN"/>
          </a:p>
        </p:txBody>
      </p:sp>
      <p:sp>
        <p:nvSpPr>
          <p:cNvPr id="1048750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 smtClean="0"/>
              <a:t>用线段树求逆序对</a:t>
            </a:r>
            <a:endParaRPr altLang="en-US" dirty="0" 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9:</a:t>
            </a:r>
            <a:endParaRPr altLang="en-US" dirty="0" lang="zh-CN"/>
          </a:p>
        </p:txBody>
      </p:sp>
      <p:sp>
        <p:nvSpPr>
          <p:cNvPr id="104875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有一个包含</a:t>
            </a:r>
            <a:r>
              <a:rPr altLang="zh-CN" dirty="0" i="1" lang="en-US"/>
              <a:t>n</a:t>
            </a:r>
            <a:r>
              <a:rPr altLang="en-US" dirty="0" lang="zh-CN"/>
              <a:t>个元素的数组，要求实现以下操作： </a:t>
            </a:r>
            <a:br>
              <a:rPr altLang="en-US" dirty="0" lang="zh-CN"/>
            </a:br>
            <a:r>
              <a:rPr altLang="zh-CN" dirty="0" lang="en-US"/>
              <a:t>DELETE </a:t>
            </a:r>
            <a:r>
              <a:rPr altLang="zh-CN" dirty="0" i="1" lang="en-US"/>
              <a:t>k</a:t>
            </a:r>
            <a:r>
              <a:rPr altLang="en-US" dirty="0" lang="zh-CN"/>
              <a:t>：删除位置</a:t>
            </a:r>
            <a:r>
              <a:rPr altLang="zh-CN" dirty="0" i="1" lang="en-US"/>
              <a:t>k</a:t>
            </a:r>
            <a:r>
              <a:rPr altLang="en-US" dirty="0" lang="zh-CN"/>
              <a:t>上的数。右边的数往左移一个位置。 </a:t>
            </a:r>
            <a:br>
              <a:rPr altLang="en-US" dirty="0" lang="zh-CN"/>
            </a:br>
            <a:r>
              <a:rPr altLang="zh-CN" dirty="0" lang="en-US"/>
              <a:t>QUERY </a:t>
            </a:r>
            <a:r>
              <a:rPr altLang="zh-CN" dirty="0" i="1" lang="en-US" err="1"/>
              <a:t>i</a:t>
            </a:r>
            <a:r>
              <a:rPr altLang="en-US" dirty="0" lang="zh-CN"/>
              <a:t> </a:t>
            </a:r>
            <a:r>
              <a:rPr altLang="zh-CN" dirty="0" i="1" lang="en-US"/>
              <a:t>j</a:t>
            </a:r>
            <a:r>
              <a:rPr altLang="en-US" dirty="0" lang="zh-CN"/>
              <a:t>：查询位置</a:t>
            </a:r>
            <a:r>
              <a:rPr altLang="zh-CN" dirty="0" i="1" lang="en-US" err="1"/>
              <a:t>i</a:t>
            </a:r>
            <a:r>
              <a:rPr altLang="zh-CN" dirty="0" lang="en-US" err="1"/>
              <a:t>~</a:t>
            </a:r>
            <a:r>
              <a:rPr altLang="zh-CN" dirty="0" i="1" lang="en-US" err="1"/>
              <a:t>j</a:t>
            </a:r>
            <a:r>
              <a:rPr altLang="en-US" dirty="0" lang="zh-CN"/>
              <a:t>上所有数的最小值和最大值。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US" dirty="0" lang="zh-CN"/>
              <a:t>引入2</a:t>
            </a:r>
            <a:r>
              <a:rPr altLang="en-US" dirty="0" lang="zh-CN" smtClean="0"/>
              <a:t>：</a:t>
            </a:r>
            <a:r>
              <a:rPr altLang="zh-CN" dirty="0" lang="en-US"/>
              <a:t> RMQ (Range Minimum/Maximum Query)</a:t>
            </a:r>
            <a:r>
              <a:rPr altLang="en-US" dirty="0" lang="zh-CN"/>
              <a:t>问题</a:t>
            </a:r>
          </a:p>
        </p:txBody>
      </p:sp>
      <p:sp>
        <p:nvSpPr>
          <p:cNvPr id="104859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有</a:t>
            </a:r>
            <a:r>
              <a:rPr altLang="zh-CN" dirty="0" lang="en-US"/>
              <a:t>n</a:t>
            </a:r>
            <a:r>
              <a:rPr altLang="en-US" dirty="0" lang="zh-CN"/>
              <a:t>（</a:t>
            </a:r>
            <a:r>
              <a:rPr altLang="zh-CN" dirty="0" lang="en-US"/>
              <a:t>n&lt;=50000</a:t>
            </a:r>
            <a:r>
              <a:rPr altLang="en-US" dirty="0" lang="zh-CN"/>
              <a:t>）个数，</a:t>
            </a:r>
            <a:r>
              <a:rPr altLang="zh-CN" dirty="0" lang="en-US"/>
              <a:t>m</a:t>
            </a:r>
            <a:r>
              <a:rPr altLang="en-US" dirty="0" lang="zh-CN"/>
              <a:t>（</a:t>
            </a:r>
            <a:r>
              <a:rPr altLang="zh-CN" dirty="0" lang="en-US"/>
              <a:t>m&lt;=50000</a:t>
            </a:r>
            <a:r>
              <a:rPr altLang="en-US" dirty="0" lang="zh-CN"/>
              <a:t>）次询问</a:t>
            </a:r>
            <a:r>
              <a:rPr altLang="en-US" dirty="0" lang="zh-CN" smtClean="0"/>
              <a:t>，</a:t>
            </a:r>
            <a:endParaRPr altLang="zh-CN" dirty="0" lang="en-US" smtClean="0"/>
          </a:p>
          <a:p>
            <a:r>
              <a:rPr altLang="en-US" dirty="0" lang="zh-CN"/>
              <a:t>每次询问区间</a:t>
            </a:r>
            <a:r>
              <a:rPr altLang="zh-CN" dirty="0" lang="en-US"/>
              <a:t>L</a:t>
            </a:r>
            <a:r>
              <a:rPr altLang="en-US" dirty="0" lang="zh-CN"/>
              <a:t>到</a:t>
            </a:r>
            <a:r>
              <a:rPr altLang="zh-CN" dirty="0" lang="en-US" err="1"/>
              <a:t>Ri</a:t>
            </a:r>
            <a:r>
              <a:rPr altLang="en-US" dirty="0" lang="zh-CN"/>
              <a:t>的数的最大值</a:t>
            </a:r>
            <a:endParaRPr altLang="zh-CN" dirty="0" lang="en-US"/>
          </a:p>
          <a:p>
            <a:endParaRPr altLang="zh-CN" dirty="0" lang="en-US"/>
          </a:p>
          <a:p>
            <a:endParaRPr altLang="en-US" dirty="0" lang="zh-CN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10</a:t>
            </a:r>
            <a:r>
              <a:rPr altLang="en-US" dirty="0" lang="zh-CN" smtClean="0"/>
              <a:t>：</a:t>
            </a:r>
            <a:endParaRPr altLang="en-US" dirty="0" lang="zh-CN"/>
          </a:p>
        </p:txBody>
      </p:sp>
      <p:sp>
        <p:nvSpPr>
          <p:cNvPr id="1048754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06440"/>
          </a:xfrm>
        </p:spPr>
        <p:txBody>
          <a:bodyPr/>
          <a:p>
            <a:r>
              <a:rPr altLang="en-US" dirty="0" lang="zh-CN"/>
              <a:t>给出平面坐标系上若干个长方体的左上角和右下角的坐标，求这些矩形的互相覆盖后的面积</a:t>
            </a:r>
            <a:r>
              <a:rPr altLang="zh-CN" dirty="0" lang="en-US"/>
              <a:t>……</a:t>
            </a:r>
            <a:endParaRPr altLang="en-US" dirty="0" lang="zh-CN"/>
          </a:p>
          <a:p>
            <a:endParaRPr altLang="en-US" dirty="0" lang="zh-CN"/>
          </a:p>
        </p:txBody>
      </p:sp>
      <p:pic>
        <p:nvPicPr>
          <p:cNvPr id="209716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899899" y="3348507"/>
            <a:ext cx="4199776" cy="331105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例</a:t>
            </a:r>
            <a:r>
              <a:rPr altLang="zh-CN" dirty="0" lang="en-US" smtClean="0"/>
              <a:t>10</a:t>
            </a:r>
            <a:r>
              <a:rPr altLang="en-US" dirty="0" lang="zh-CN" smtClean="0"/>
              <a:t>：</a:t>
            </a:r>
            <a:endParaRPr altLang="en-US" dirty="0" lang="zh-CN"/>
          </a:p>
        </p:txBody>
      </p:sp>
      <p:sp>
        <p:nvSpPr>
          <p:cNvPr id="1048756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06440"/>
          </a:xfrm>
        </p:spPr>
        <p:txBody>
          <a:bodyPr/>
          <a:p>
            <a:r>
              <a:rPr altLang="en-US" dirty="0" lang="zh-CN"/>
              <a:t>给出平面坐标系上若干个长方体的左上角和右下角的坐标，求这些矩形的互相覆盖后的面积</a:t>
            </a:r>
            <a:r>
              <a:rPr altLang="zh-CN" dirty="0" lang="en-US"/>
              <a:t>……</a:t>
            </a:r>
            <a:endParaRPr altLang="en-US" dirty="0" lang="zh-CN"/>
          </a:p>
          <a:p>
            <a:endParaRPr altLang="en-US" dirty="0" lang="zh-CN"/>
          </a:p>
        </p:txBody>
      </p:sp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899899" y="3348507"/>
            <a:ext cx="4199776" cy="331105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98680" y="101599"/>
            <a:ext cx="10131425" cy="1456267"/>
          </a:xfrm>
        </p:spPr>
        <p:txBody>
          <a:bodyPr/>
          <a:p>
            <a:pPr eaLnBrk="1" hangingPunct="1"/>
            <a:r>
              <a:rPr altLang="en-US" dirty="0" lang="zh-CN" smtClean="0"/>
              <a:t>例</a:t>
            </a:r>
            <a:r>
              <a:rPr altLang="zh-CN" dirty="0" lang="en-US" smtClean="0">
                <a:ea typeface="宋体" panose="02010600030101010101" pitchFamily="2" charset="-122"/>
              </a:rPr>
              <a:t>10</a:t>
            </a:r>
            <a:r>
              <a:rPr altLang="en-US" dirty="0" lang="zh-CN" smtClean="0"/>
              <a:t>：</a:t>
            </a:r>
          </a:p>
        </p:txBody>
      </p:sp>
      <p:pic>
        <p:nvPicPr>
          <p:cNvPr id="209716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24064" y="1357313"/>
            <a:ext cx="8143875" cy="5237162"/>
          </a:xfrm>
          <a:prstGeom prst="rect"/>
          <a:noFill/>
          <a:ln>
            <a:noFill/>
          </a:ln>
        </p:spPr>
      </p:pic>
      <p:sp>
        <p:nvSpPr>
          <p:cNvPr id="1048758" name="直接连接符 6"/>
          <p:cNvSpPr>
            <a:spLocks noChangeShapeType="1"/>
          </p:cNvSpPr>
          <p:nvPr/>
        </p:nvSpPr>
        <p:spPr bwMode="auto">
          <a:xfrm>
            <a:off x="2024063" y="1928814"/>
            <a:ext cx="8215312" cy="1587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59" name="直接连接符 8"/>
          <p:cNvSpPr>
            <a:spLocks noChangeShapeType="1"/>
          </p:cNvSpPr>
          <p:nvPr/>
        </p:nvSpPr>
        <p:spPr bwMode="auto">
          <a:xfrm>
            <a:off x="1952626" y="2286000"/>
            <a:ext cx="8215313" cy="1588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0" name="直接连接符 9"/>
          <p:cNvSpPr>
            <a:spLocks noChangeShapeType="1"/>
          </p:cNvSpPr>
          <p:nvPr/>
        </p:nvSpPr>
        <p:spPr bwMode="auto">
          <a:xfrm>
            <a:off x="2024064" y="2928939"/>
            <a:ext cx="8143875" cy="1587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1" name="直接连接符 10"/>
          <p:cNvSpPr>
            <a:spLocks noChangeShapeType="1"/>
          </p:cNvSpPr>
          <p:nvPr/>
        </p:nvSpPr>
        <p:spPr bwMode="auto">
          <a:xfrm>
            <a:off x="1952626" y="3643314"/>
            <a:ext cx="8215313" cy="1587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2" name="直接连接符 11"/>
          <p:cNvSpPr>
            <a:spLocks noChangeShapeType="1"/>
          </p:cNvSpPr>
          <p:nvPr/>
        </p:nvSpPr>
        <p:spPr bwMode="auto">
          <a:xfrm>
            <a:off x="2024064" y="3929064"/>
            <a:ext cx="8143875" cy="47625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3" name="直接连接符 12"/>
          <p:cNvSpPr>
            <a:spLocks noChangeShapeType="1"/>
          </p:cNvSpPr>
          <p:nvPr/>
        </p:nvSpPr>
        <p:spPr bwMode="auto">
          <a:xfrm>
            <a:off x="1952626" y="4643439"/>
            <a:ext cx="8215313" cy="1587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4" name="直接连接符 13"/>
          <p:cNvSpPr>
            <a:spLocks noChangeShapeType="1"/>
          </p:cNvSpPr>
          <p:nvPr/>
        </p:nvSpPr>
        <p:spPr bwMode="auto">
          <a:xfrm>
            <a:off x="1952626" y="5000625"/>
            <a:ext cx="8215313" cy="1588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5" name="直接连接符 14"/>
          <p:cNvSpPr>
            <a:spLocks noChangeShapeType="1"/>
          </p:cNvSpPr>
          <p:nvPr/>
        </p:nvSpPr>
        <p:spPr bwMode="auto">
          <a:xfrm>
            <a:off x="1952626" y="5357814"/>
            <a:ext cx="8215313" cy="1587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6" name="直接连接符 15"/>
          <p:cNvSpPr>
            <a:spLocks noChangeShapeType="1"/>
          </p:cNvSpPr>
          <p:nvPr/>
        </p:nvSpPr>
        <p:spPr bwMode="auto">
          <a:xfrm>
            <a:off x="2024064" y="5643564"/>
            <a:ext cx="8143875" cy="1587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7" name="直接连接符 16"/>
          <p:cNvSpPr>
            <a:spLocks noChangeShapeType="1"/>
          </p:cNvSpPr>
          <p:nvPr/>
        </p:nvSpPr>
        <p:spPr bwMode="auto">
          <a:xfrm>
            <a:off x="1952626" y="6000750"/>
            <a:ext cx="8215313" cy="1588"/>
          </a:xfrm>
          <a:prstGeom prst="line"/>
          <a:noFill/>
          <a:ln w="47625">
            <a:solidFill>
              <a:schemeClr val="bg1"/>
            </a:solidFill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768" name="矩形 17"/>
          <p:cNvSpPr>
            <a:spLocks noChangeArrowheads="1"/>
          </p:cNvSpPr>
          <p:nvPr/>
        </p:nvSpPr>
        <p:spPr bwMode="auto">
          <a:xfrm>
            <a:off x="7739064" y="1928814"/>
            <a:ext cx="1285875" cy="357187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69" name="矩形 19"/>
          <p:cNvSpPr>
            <a:spLocks noChangeArrowheads="1"/>
          </p:cNvSpPr>
          <p:nvPr/>
        </p:nvSpPr>
        <p:spPr bwMode="auto">
          <a:xfrm>
            <a:off x="6096000" y="2286000"/>
            <a:ext cx="2928938" cy="642938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0" name="矩形 20"/>
          <p:cNvSpPr>
            <a:spLocks noChangeArrowheads="1"/>
          </p:cNvSpPr>
          <p:nvPr/>
        </p:nvSpPr>
        <p:spPr bwMode="auto">
          <a:xfrm>
            <a:off x="3595689" y="2928939"/>
            <a:ext cx="2071687" cy="714375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1" name="矩形 21"/>
          <p:cNvSpPr>
            <a:spLocks noChangeArrowheads="1"/>
          </p:cNvSpPr>
          <p:nvPr/>
        </p:nvSpPr>
        <p:spPr bwMode="auto">
          <a:xfrm>
            <a:off x="6096000" y="2928939"/>
            <a:ext cx="2928938" cy="714375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2" name="矩形 22"/>
          <p:cNvSpPr>
            <a:spLocks noChangeArrowheads="1"/>
          </p:cNvSpPr>
          <p:nvPr/>
        </p:nvSpPr>
        <p:spPr bwMode="auto">
          <a:xfrm>
            <a:off x="3595689" y="3643313"/>
            <a:ext cx="2071687" cy="285750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3" name="矩形 23"/>
          <p:cNvSpPr>
            <a:spLocks noChangeArrowheads="1"/>
          </p:cNvSpPr>
          <p:nvPr/>
        </p:nvSpPr>
        <p:spPr bwMode="auto">
          <a:xfrm>
            <a:off x="6096001" y="3643313"/>
            <a:ext cx="3357563" cy="285750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4" name="矩形 24"/>
          <p:cNvSpPr>
            <a:spLocks noChangeArrowheads="1"/>
          </p:cNvSpPr>
          <p:nvPr/>
        </p:nvSpPr>
        <p:spPr bwMode="auto">
          <a:xfrm>
            <a:off x="3595688" y="3929064"/>
            <a:ext cx="4572000" cy="714375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5" name="矩形 25"/>
          <p:cNvSpPr>
            <a:spLocks noChangeArrowheads="1"/>
          </p:cNvSpPr>
          <p:nvPr/>
        </p:nvSpPr>
        <p:spPr bwMode="auto">
          <a:xfrm>
            <a:off x="8596313" y="3929064"/>
            <a:ext cx="857250" cy="714375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6" name="矩形 26"/>
          <p:cNvSpPr>
            <a:spLocks noChangeArrowheads="1"/>
          </p:cNvSpPr>
          <p:nvPr/>
        </p:nvSpPr>
        <p:spPr bwMode="auto">
          <a:xfrm>
            <a:off x="4381500" y="4643439"/>
            <a:ext cx="3786188" cy="357187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7" name="矩形 27"/>
          <p:cNvSpPr>
            <a:spLocks noChangeArrowheads="1"/>
          </p:cNvSpPr>
          <p:nvPr/>
        </p:nvSpPr>
        <p:spPr bwMode="auto">
          <a:xfrm>
            <a:off x="8596313" y="4643439"/>
            <a:ext cx="857250" cy="357187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8" name="矩形 29"/>
          <p:cNvSpPr>
            <a:spLocks noChangeArrowheads="1"/>
          </p:cNvSpPr>
          <p:nvPr/>
        </p:nvSpPr>
        <p:spPr bwMode="auto">
          <a:xfrm>
            <a:off x="2738438" y="5000625"/>
            <a:ext cx="7143750" cy="357188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79" name="矩形 30"/>
          <p:cNvSpPr>
            <a:spLocks noChangeArrowheads="1"/>
          </p:cNvSpPr>
          <p:nvPr/>
        </p:nvSpPr>
        <p:spPr bwMode="auto">
          <a:xfrm>
            <a:off x="2738438" y="5357813"/>
            <a:ext cx="7143750" cy="285750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80" name="矩形 31"/>
          <p:cNvSpPr>
            <a:spLocks noChangeArrowheads="1"/>
          </p:cNvSpPr>
          <p:nvPr/>
        </p:nvSpPr>
        <p:spPr bwMode="auto">
          <a:xfrm>
            <a:off x="2738438" y="5643564"/>
            <a:ext cx="7143750" cy="357187"/>
          </a:xfrm>
          <a:prstGeom prst="rect"/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8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5"/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6"/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1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2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7"/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8"/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3"/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4"/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9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5"/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6"/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1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2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7"/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8"/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3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4"/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 nodeType="clickPar">
                      <p:stCondLst>
                        <p:cond delay="indefinite"/>
                      </p:stCondLst>
                      <p:childTnLst>
                        <p:par>
                          <p:cTn fill="hold" id="1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9"/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0"/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8" grpId="0" animBg="1"/>
      <p:bldP spid="1048759" grpId="0" animBg="1"/>
      <p:bldP spid="1048760" grpId="0" animBg="1"/>
      <p:bldP spid="1048761" grpId="0" animBg="1"/>
      <p:bldP spid="1048762" grpId="0" animBg="1"/>
      <p:bldP spid="1048763" grpId="0" animBg="1"/>
      <p:bldP spid="1048764" grpId="0" animBg="1"/>
      <p:bldP spid="1048765" grpId="0" animBg="1"/>
      <p:bldP spid="1048766" grpId="0" animBg="1"/>
      <p:bldP spid="1048767" grpId="0" animBg="1"/>
      <p:bldP spid="1048768" grpId="0" bldLvl="0" animBg="1" autoUpdateAnimBg="0"/>
      <p:bldP spid="1048769" grpId="0" bldLvl="0" animBg="1" autoUpdateAnimBg="0"/>
      <p:bldP spid="1048770" grpId="0" bldLvl="0" animBg="1" autoUpdateAnimBg="0"/>
      <p:bldP spid="1048771" grpId="0" bldLvl="0" animBg="1" autoUpdateAnimBg="0"/>
      <p:bldP spid="1048772" grpId="0" bldLvl="0" animBg="1" autoUpdateAnimBg="0"/>
      <p:bldP spid="1048773" grpId="0" bldLvl="0" animBg="1" autoUpdateAnimBg="0"/>
      <p:bldP spid="1048774" grpId="0" bldLvl="0" animBg="1" autoUpdateAnimBg="0"/>
      <p:bldP spid="1048775" grpId="0" bldLvl="0" animBg="1" autoUpdateAnimBg="0"/>
      <p:bldP spid="1048776" grpId="0" bldLvl="0" animBg="1" autoUpdateAnimBg="0"/>
      <p:bldP spid="1048777" grpId="0" bldLvl="0" animBg="1" autoUpdateAnimBg="0"/>
      <p:bldP spid="1048778" grpId="0" bldLvl="0" animBg="1" autoUpdateAnimBg="0"/>
      <p:bldP spid="1048779" grpId="0" bldLvl="0" animBg="1" autoUpdateAnimBg="0"/>
      <p:bldP spid="104878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矩形 6"/>
          <p:cNvSpPr>
            <a:spLocks noChangeArrowheads="1"/>
          </p:cNvSpPr>
          <p:nvPr/>
        </p:nvSpPr>
        <p:spPr bwMode="auto">
          <a:xfrm>
            <a:off x="1524001" y="0"/>
            <a:ext cx="669925" cy="6858000"/>
          </a:xfrm>
          <a:prstGeom prst="rect"/>
          <a:blipFill rotWithShape="1" dpi="0">
            <a:blip xmlns:r="http://schemas.openxmlformats.org/officeDocument/2006/relationships" r:embed="rId1">
              <a:alphaModFix amt="40000"/>
            </a:blip>
            <a:srcRect/>
            <a:tile algn="tl" flip="none" sx="100000" sy="100000" tx="0" ty="0"/>
          </a:blip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16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94445" y="0"/>
            <a:ext cx="7215188" cy="68421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7096259" cy="7017718"/>
          </a:xfrm>
          <a:prstGeom prst="rect"/>
          <a:noFill/>
          <a:ln>
            <a:noFill/>
          </a:ln>
        </p:spPr>
      </p:pic>
      <p:pic>
        <p:nvPicPr>
          <p:cNvPr id="209717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096259" y="1638224"/>
            <a:ext cx="5280339" cy="5219776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p>
            <a:pPr algn="l"/>
            <a:r>
              <a:rPr altLang="en-US" dirty="0" sz="5400" lang="zh-CN">
                <a:ea typeface="楷体" panose="02010609060101010101" pitchFamily="49" charset="-122"/>
              </a:rPr>
              <a:t>树状数组</a:t>
            </a:r>
          </a:p>
        </p:txBody>
      </p:sp>
      <p:sp>
        <p:nvSpPr>
          <p:cNvPr id="10487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1070" y="3886200"/>
            <a:ext cx="9800823" cy="1752600"/>
          </a:xfrm>
        </p:spPr>
        <p:txBody>
          <a:bodyPr>
            <a:normAutofit/>
          </a:bodyPr>
          <a:p>
            <a:pPr algn="l" indent="-342900" marL="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altLang="en-US" dirty="0" sz="3200" lang="zh-CN"/>
              <a:t>——树状数组能做的题线段树都能，但线段树能做的题树状数组不一定</a:t>
            </a:r>
            <a:r>
              <a:rPr altLang="en-US" dirty="0" sz="3200" lang="zh-CN" smtClean="0"/>
              <a:t>能……</a:t>
            </a:r>
            <a:endParaRPr altLang="zh-CN" dirty="0" sz="3200" lang="en-US" smtClean="0"/>
          </a:p>
          <a:p>
            <a:pPr algn="l" indent="-342900" marL="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altLang="en-US" dirty="0" sz="3200" lang="zh-CN"/>
              <a:t>那</a:t>
            </a:r>
            <a:r>
              <a:rPr altLang="en-US" dirty="0" sz="3200" lang="zh-CN" smtClean="0"/>
              <a:t>为啥要学？</a:t>
            </a:r>
            <a:endParaRPr altLang="zh-CN" dirty="0" sz="3200" lang="en-US"/>
          </a:p>
          <a:p>
            <a:pPr algn="l">
              <a:lnSpc>
                <a:spcPct val="80000"/>
              </a:lnSpc>
            </a:pPr>
            <a:endParaRPr altLang="en-US" dirty="0" sz="3200" lang="zh-CN"/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71" name="Picture 2" descr="E:\编程图片\树状数组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25003" y="609600"/>
            <a:ext cx="9594760" cy="615946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72" name="Picture 2" descr="E:\编程图片\树状数组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928834" y="2065867"/>
            <a:ext cx="4945486" cy="4116016"/>
          </a:xfrm>
          <a:prstGeom prst="rect"/>
          <a:noFill/>
          <a:ln>
            <a:noFill/>
          </a:ln>
          <a:effectLst/>
        </p:spPr>
      </p:pic>
      <p:sp>
        <p:nvSpPr>
          <p:cNvPr id="1048787" name="内容占位符 5"/>
          <p:cNvSpPr>
            <a:spLocks noGrp="1"/>
          </p:cNvSpPr>
          <p:nvPr>
            <p:ph idx="1"/>
          </p:nvPr>
        </p:nvSpPr>
        <p:spPr>
          <a:xfrm>
            <a:off x="685801" y="2142067"/>
            <a:ext cx="6243033" cy="4284491"/>
          </a:xfrm>
        </p:spPr>
        <p:txBody>
          <a:bodyPr>
            <a:normAutofit fontScale="93750" lnSpcReduction="10000"/>
          </a:bodyPr>
          <a:p>
            <a:pPr indent="0" marL="0">
              <a:lnSpc>
                <a:spcPct val="90000"/>
              </a:lnSpc>
              <a:buNone/>
            </a:pPr>
            <a:r>
              <a:rPr altLang="zh-CN" dirty="0" lang="zh-CN" smtClean="0"/>
              <a:t>C</a:t>
            </a:r>
            <a:r>
              <a:rPr altLang="zh-CN" dirty="0" lang="zh-CN"/>
              <a:t>1 = </a:t>
            </a:r>
            <a:r>
              <a:rPr altLang="zh-CN" dirty="0" lang="zh-CN" smtClean="0"/>
              <a:t>A1</a:t>
            </a:r>
            <a:r>
              <a:rPr altLang="zh-CN" dirty="0" lang="en-US"/>
              <a:t>	</a:t>
            </a:r>
            <a:r>
              <a:rPr altLang="zh-CN" dirty="0" lang="zh-CN" smtClean="0"/>
              <a:t>C</a:t>
            </a:r>
            <a:r>
              <a:rPr altLang="zh-CN" dirty="0" lang="zh-CN"/>
              <a:t>2 = A1 + A2 </a:t>
            </a:r>
            <a:endParaRPr altLang="zh-CN" dirty="0" lang="en-US" smtClean="0"/>
          </a:p>
          <a:p>
            <a:pPr indent="0" marL="0">
              <a:lnSpc>
                <a:spcPct val="90000"/>
              </a:lnSpc>
              <a:buNone/>
            </a:pPr>
            <a:r>
              <a:rPr altLang="zh-CN" dirty="0" lang="zh-CN" smtClean="0"/>
              <a:t>C</a:t>
            </a:r>
            <a:r>
              <a:rPr altLang="zh-CN" dirty="0" lang="zh-CN"/>
              <a:t>3 = A</a:t>
            </a:r>
            <a:r>
              <a:rPr altLang="zh-CN" dirty="0" lang="zh-CN" smtClean="0"/>
              <a:t>3</a:t>
            </a:r>
            <a:r>
              <a:rPr altLang="zh-CN" dirty="0" lang="en-US" smtClean="0"/>
              <a:t>	</a:t>
            </a:r>
            <a:r>
              <a:rPr altLang="zh-CN" dirty="0" lang="zh-CN" smtClean="0"/>
              <a:t>C</a:t>
            </a:r>
            <a:r>
              <a:rPr altLang="zh-CN" dirty="0" lang="zh-CN"/>
              <a:t>4 = A1 + A2 + A3 + A4 </a:t>
            </a:r>
            <a:endParaRPr altLang="zh-CN" dirty="0" lang="en-US" smtClean="0"/>
          </a:p>
          <a:p>
            <a:pPr indent="0" marL="0">
              <a:lnSpc>
                <a:spcPct val="90000"/>
              </a:lnSpc>
              <a:buNone/>
            </a:pPr>
            <a:r>
              <a:rPr altLang="zh-CN" dirty="0" lang="zh-CN" smtClean="0"/>
              <a:t>C</a:t>
            </a:r>
            <a:r>
              <a:rPr altLang="zh-CN" dirty="0" lang="zh-CN"/>
              <a:t>5 = A</a:t>
            </a:r>
            <a:r>
              <a:rPr altLang="zh-CN" dirty="0" lang="zh-CN" smtClean="0"/>
              <a:t>5</a:t>
            </a:r>
            <a:r>
              <a:rPr altLang="zh-CN" dirty="0" lang="en-US"/>
              <a:t>	</a:t>
            </a:r>
            <a:r>
              <a:rPr altLang="zh-CN" dirty="0" lang="zh-CN" smtClean="0"/>
              <a:t>C</a:t>
            </a:r>
            <a:r>
              <a:rPr altLang="zh-CN" dirty="0" lang="zh-CN"/>
              <a:t>6 = A5 + A6 </a:t>
            </a:r>
          </a:p>
          <a:p>
            <a:pPr indent="0" marL="0">
              <a:lnSpc>
                <a:spcPct val="90000"/>
              </a:lnSpc>
              <a:buNone/>
            </a:pPr>
            <a:r>
              <a:rPr altLang="zh-CN" dirty="0" lang="zh-CN" smtClean="0"/>
              <a:t>C</a:t>
            </a:r>
            <a:r>
              <a:rPr altLang="zh-CN" dirty="0" lang="zh-CN"/>
              <a:t>7 = A</a:t>
            </a:r>
            <a:r>
              <a:rPr altLang="zh-CN" dirty="0" lang="zh-CN" smtClean="0"/>
              <a:t>7</a:t>
            </a:r>
            <a:r>
              <a:rPr altLang="zh-CN" dirty="0" lang="en-US" smtClean="0"/>
              <a:t>	</a:t>
            </a:r>
            <a:r>
              <a:rPr altLang="zh-CN" dirty="0" lang="zh-CN" smtClean="0"/>
              <a:t>C</a:t>
            </a:r>
            <a:r>
              <a:rPr altLang="zh-CN" dirty="0" lang="zh-CN"/>
              <a:t>8 = A1 + A2 + A3 + A4 + A5 + A6 + A7 + A8 </a:t>
            </a:r>
          </a:p>
          <a:p>
            <a:pPr indent="0" marL="0">
              <a:lnSpc>
                <a:spcPct val="90000"/>
              </a:lnSpc>
              <a:buNone/>
            </a:pPr>
            <a:r>
              <a:rPr altLang="zh-CN" dirty="0" lang="zh-CN" smtClean="0"/>
              <a:t>.</a:t>
            </a:r>
            <a:r>
              <a:rPr altLang="zh-CN" dirty="0" lang="zh-CN"/>
              <a:t>.. </a:t>
            </a:r>
          </a:p>
          <a:p>
            <a:pPr indent="0" marL="0">
              <a:lnSpc>
                <a:spcPct val="90000"/>
              </a:lnSpc>
              <a:buNone/>
            </a:pPr>
            <a:r>
              <a:rPr altLang="zh-CN" dirty="0" lang="zh-CN" smtClean="0"/>
              <a:t>C</a:t>
            </a:r>
            <a:r>
              <a:rPr altLang="zh-CN" dirty="0" lang="zh-CN"/>
              <a:t>16 = A1 + A2 + A3 + A4 + A5 + A6 + A7 + A8 + A9 + A10 + A11 + A12 + A13 + A14 + A15 + A16 </a:t>
            </a:r>
          </a:p>
          <a:p>
            <a:endParaRPr altLang="en-US" dirty="0" lang="zh-CN"/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6423337" cy="4439584"/>
          </a:xfrm>
        </p:spPr>
        <p:txBody>
          <a:bodyPr>
            <a:normAutofit fontScale="93750" lnSpcReduction="10000"/>
          </a:bodyPr>
          <a:p>
            <a:pPr>
              <a:lnSpc>
                <a:spcPct val="80000"/>
              </a:lnSpc>
            </a:pPr>
            <a:r>
              <a:rPr altLang="zh-CN" dirty="0" lang="zh-CN"/>
              <a:t>这里有一个有趣的性质： </a:t>
            </a:r>
            <a:endParaRPr altLang="zh-CN" dirty="0" lang="en-US" smtClean="0"/>
          </a:p>
          <a:p>
            <a:pPr>
              <a:lnSpc>
                <a:spcPct val="80000"/>
              </a:lnSpc>
            </a:pPr>
            <a:r>
              <a:rPr altLang="zh-CN" dirty="0" lang="zh-CN" smtClean="0"/>
              <a:t>设</a:t>
            </a:r>
            <a:r>
              <a:rPr altLang="zh-CN" dirty="0" lang="zh-CN"/>
              <a:t>节点编号为x，那么这个节点管辖的区间为2^k（其中k为x二进制末尾0的个数）个元素。因为这个区间最后一个元素必然为Ax， </a:t>
            </a:r>
          </a:p>
          <a:p>
            <a:pPr>
              <a:lnSpc>
                <a:spcPct val="80000"/>
              </a:lnSpc>
            </a:pPr>
            <a:r>
              <a:rPr altLang="zh-CN" dirty="0" lang="zh-CN" smtClean="0"/>
              <a:t>所以</a:t>
            </a:r>
            <a:r>
              <a:rPr altLang="zh-CN" dirty="0" lang="zh-CN"/>
              <a:t>很明显：Cn = A(n – 2^k + 1) + ... + An </a:t>
            </a:r>
          </a:p>
          <a:p>
            <a:pPr>
              <a:lnSpc>
                <a:spcPct val="80000"/>
              </a:lnSpc>
            </a:pPr>
            <a:r>
              <a:rPr altLang="zh-CN" dirty="0" lang="zh-CN" smtClean="0"/>
              <a:t>算</a:t>
            </a:r>
            <a:r>
              <a:rPr altLang="zh-CN" dirty="0" lang="zh-CN"/>
              <a:t>这个2^k有一个快捷的办法，定义一个函数如下即可： </a:t>
            </a:r>
          </a:p>
          <a:p>
            <a:pPr>
              <a:lnSpc>
                <a:spcPct val="80000"/>
              </a:lnSpc>
            </a:pPr>
            <a:r>
              <a:rPr altLang="zh-CN" dirty="0" lang="zh-CN" smtClean="0"/>
              <a:t>int </a:t>
            </a:r>
            <a:r>
              <a:rPr altLang="zh-CN" dirty="0" lang="zh-CN"/>
              <a:t>lowbit(int x</a:t>
            </a:r>
            <a:r>
              <a:rPr altLang="zh-CN" dirty="0" lang="zh-CN" smtClean="0"/>
              <a:t>){ return </a:t>
            </a:r>
            <a:r>
              <a:rPr altLang="zh-CN" dirty="0" lang="zh-CN"/>
              <a:t>x&amp;(x^(x–1)); </a:t>
            </a:r>
            <a:r>
              <a:rPr altLang="zh-CN" dirty="0" lang="zh-CN" smtClean="0"/>
              <a:t>} </a:t>
            </a:r>
            <a:endParaRPr altLang="zh-CN" dirty="0" lang="zh-CN"/>
          </a:p>
        </p:txBody>
      </p:sp>
      <p:pic>
        <p:nvPicPr>
          <p:cNvPr id="2097173" name="Picture 2" descr="E:\编程图片\树状数组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361239" y="2142067"/>
            <a:ext cx="4203989" cy="443958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3762" y="653871"/>
            <a:ext cx="5051425" cy="1976438"/>
          </a:xfrm>
        </p:spPr>
        <p:txBody>
          <a:bodyPr>
            <a:normAutofit lnSpcReduction="10000"/>
          </a:bodyPr>
          <a:p>
            <a:pPr indent="0" marL="0">
              <a:lnSpc>
                <a:spcPct val="80000"/>
              </a:lnSpc>
              <a:buNone/>
            </a:pPr>
            <a:r>
              <a:rPr altLang="zh-CN" dirty="0" lang="zh-CN"/>
              <a:t>int lowbit(int x)</a:t>
            </a:r>
          </a:p>
          <a:p>
            <a:pPr indent="0" marL="0">
              <a:lnSpc>
                <a:spcPct val="80000"/>
              </a:lnSpc>
              <a:buNone/>
            </a:pPr>
            <a:r>
              <a:rPr altLang="zh-CN" dirty="0" lang="zh-CN"/>
              <a:t>{</a:t>
            </a:r>
          </a:p>
          <a:p>
            <a:pPr indent="0" marL="0">
              <a:lnSpc>
                <a:spcPct val="80000"/>
              </a:lnSpc>
              <a:buNone/>
            </a:pPr>
            <a:r>
              <a:rPr altLang="zh-CN" dirty="0" lang="zh-CN"/>
              <a:t>    return x&amp;(-x);</a:t>
            </a:r>
          </a:p>
          <a:p>
            <a:pPr indent="0" marL="0">
              <a:lnSpc>
                <a:spcPct val="80000"/>
              </a:lnSpc>
              <a:buNone/>
            </a:pPr>
            <a:r>
              <a:rPr altLang="zh-CN" dirty="0" lang="zh-CN" smtClean="0"/>
              <a:t>}</a:t>
            </a:r>
            <a:endParaRPr altLang="zh-CN" dirty="0" lang="zh-CN"/>
          </a:p>
        </p:txBody>
      </p:sp>
      <p:sp>
        <p:nvSpPr>
          <p:cNvPr id="1048791" name="Text Box 3"/>
          <p:cNvSpPr txBox="1">
            <a:spLocks noChangeArrowheads="1"/>
          </p:cNvSpPr>
          <p:nvPr/>
        </p:nvSpPr>
        <p:spPr bwMode="auto">
          <a:xfrm>
            <a:off x="5540374" y="486445"/>
            <a:ext cx="3959225" cy="5730876"/>
          </a:xfrm>
          <a:prstGeom prst="rect"/>
          <a:noFill/>
          <a:ln>
            <a:noFill/>
          </a:ln>
        </p:spPr>
        <p:txBody>
          <a:bodyPr>
            <a:spAutoFit/>
          </a:bodyPr>
          <a:p>
            <a:endParaRPr altLang="en-US" dirty="0" lang="zh-CN"/>
          </a:p>
          <a:p>
            <a:r>
              <a:rPr altLang="en-US" dirty="0" sz="3200" lang="zh-CN"/>
              <a:t>int sum(int i)</a:t>
            </a:r>
          </a:p>
          <a:p>
            <a:r>
              <a:rPr altLang="en-US" dirty="0" sz="3200" lang="zh-CN"/>
              <a:t>{</a:t>
            </a:r>
          </a:p>
          <a:p>
            <a:r>
              <a:rPr altLang="en-US" dirty="0" sz="3200" lang="zh-CN"/>
              <a:t>    int s=0;</a:t>
            </a:r>
          </a:p>
          <a:p>
            <a:r>
              <a:rPr altLang="en-US" dirty="0" sz="3200" lang="zh-CN"/>
              <a:t>    while(i&gt;0)</a:t>
            </a:r>
          </a:p>
          <a:p>
            <a:r>
              <a:rPr altLang="en-US" dirty="0" sz="3200" lang="zh-CN"/>
              <a:t>    {</a:t>
            </a:r>
          </a:p>
          <a:p>
            <a:r>
              <a:rPr altLang="en-US" dirty="0" sz="3200" lang="zh-CN"/>
              <a:t>        s+=c[i];</a:t>
            </a:r>
          </a:p>
          <a:p>
            <a:r>
              <a:rPr altLang="en-US" dirty="0" sz="3200" lang="zh-CN"/>
              <a:t>        i-=lowbit(i);</a:t>
            </a:r>
          </a:p>
          <a:p>
            <a:r>
              <a:rPr altLang="en-US" dirty="0" sz="3200" lang="zh-CN"/>
              <a:t>    }</a:t>
            </a:r>
          </a:p>
          <a:p>
            <a:r>
              <a:rPr altLang="en-US" dirty="0" sz="3200" lang="zh-CN"/>
              <a:t>    return s;</a:t>
            </a:r>
          </a:p>
          <a:p>
            <a:r>
              <a:rPr altLang="en-US" dirty="0" sz="3200" lang="zh-CN"/>
              <a:t>}</a:t>
            </a:r>
          </a:p>
          <a:p>
            <a:endParaRPr altLang="en-US" dirty="0" sz="3200" lang="zh-CN"/>
          </a:p>
        </p:txBody>
      </p:sp>
      <p:sp>
        <p:nvSpPr>
          <p:cNvPr id="1048792" name="Text Box 4"/>
          <p:cNvSpPr txBox="1">
            <a:spLocks noChangeArrowheads="1"/>
          </p:cNvSpPr>
          <p:nvPr/>
        </p:nvSpPr>
        <p:spPr bwMode="auto">
          <a:xfrm>
            <a:off x="775634" y="2630309"/>
            <a:ext cx="4646612" cy="403187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r>
              <a:rPr altLang="zh-CN" dirty="0" sz="3200" lang="zh-CN"/>
              <a:t>void add(int i,int val)</a:t>
            </a:r>
          </a:p>
          <a:p>
            <a:r>
              <a:rPr altLang="zh-CN" dirty="0" sz="3200" lang="zh-CN"/>
              <a:t>{</a:t>
            </a:r>
          </a:p>
          <a:p>
            <a:r>
              <a:rPr altLang="zh-CN" dirty="0" sz="3200" lang="zh-CN"/>
              <a:t>    while(i&lt;=n)</a:t>
            </a:r>
          </a:p>
          <a:p>
            <a:r>
              <a:rPr altLang="zh-CN" dirty="0" sz="3200" lang="zh-CN"/>
              <a:t>    {</a:t>
            </a:r>
          </a:p>
          <a:p>
            <a:r>
              <a:rPr altLang="zh-CN" dirty="0" sz="3200" lang="zh-CN"/>
              <a:t>        c[i]+=val;</a:t>
            </a:r>
          </a:p>
          <a:p>
            <a:r>
              <a:rPr altLang="zh-CN" dirty="0" sz="3200" lang="zh-CN"/>
              <a:t>        i+=lowbit(i);</a:t>
            </a:r>
          </a:p>
          <a:p>
            <a:r>
              <a:rPr altLang="zh-CN" dirty="0" sz="3200" lang="zh-CN"/>
              <a:t>    }</a:t>
            </a:r>
          </a:p>
          <a:p>
            <a:r>
              <a:rPr altLang="zh-CN" dirty="0" sz="3200" lang="zh-CN"/>
              <a:t>}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线段树</a:t>
            </a:r>
            <a:endParaRPr altLang="en-US" dirty="0" lang="zh-CN"/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 smtClean="0"/>
              <a:t>线段</a:t>
            </a:r>
            <a:r>
              <a:rPr altLang="en-US" dirty="0" lang="zh-CN"/>
              <a:t>树是用一种树状结构来存储一个连续区间的信息的数据结构</a:t>
            </a:r>
            <a:r>
              <a:rPr altLang="en-US" dirty="0" lang="zh-CN" smtClean="0"/>
              <a:t>。</a:t>
            </a:r>
            <a:endParaRPr altLang="zh-CN" dirty="0" lang="en-US" smtClean="0"/>
          </a:p>
          <a:p>
            <a:r>
              <a:rPr altLang="en-US" dirty="0" lang="zh-CN" smtClean="0"/>
              <a:t>它</a:t>
            </a:r>
            <a:r>
              <a:rPr altLang="en-US" dirty="0" lang="zh-CN"/>
              <a:t>主要用于处理一段</a:t>
            </a:r>
            <a:r>
              <a:rPr altLang="en-US" dirty="0" lang="zh-CN">
                <a:solidFill>
                  <a:srgbClr val="FF0000"/>
                </a:solidFill>
              </a:rPr>
              <a:t>连续区间</a:t>
            </a:r>
            <a:r>
              <a:rPr altLang="en-US" dirty="0" lang="zh-CN"/>
              <a:t>的插入</a:t>
            </a:r>
            <a:r>
              <a:rPr altLang="zh-CN" dirty="0" lang="en-US"/>
              <a:t>,</a:t>
            </a:r>
            <a:r>
              <a:rPr altLang="en-US" dirty="0" lang="zh-CN"/>
              <a:t>查找</a:t>
            </a:r>
            <a:r>
              <a:rPr altLang="zh-CN" dirty="0" lang="en-US"/>
              <a:t>,</a:t>
            </a:r>
            <a:r>
              <a:rPr altLang="en-US" dirty="0" lang="zh-CN"/>
              <a:t>统计</a:t>
            </a:r>
            <a:r>
              <a:rPr altLang="zh-CN" dirty="0" lang="en-US"/>
              <a:t>,</a:t>
            </a:r>
            <a:r>
              <a:rPr altLang="en-US" dirty="0" lang="zh-CN"/>
              <a:t>查询等操作</a:t>
            </a:r>
            <a:r>
              <a:rPr altLang="en-US" dirty="0" lang="zh-CN" smtClean="0"/>
              <a:t>。</a:t>
            </a:r>
            <a:endParaRPr altLang="zh-CN" dirty="0" lang="en-US" smtClean="0"/>
          </a:p>
          <a:p>
            <a:r>
              <a:rPr altLang="en-US" dirty="0" lang="zh-CN"/>
              <a:t>复杂度： 设区间长度是</a:t>
            </a:r>
            <a:r>
              <a:rPr altLang="zh-CN" dirty="0" lang="en-US"/>
              <a:t>n,</a:t>
            </a:r>
            <a:r>
              <a:rPr altLang="en-US" dirty="0" lang="zh-CN"/>
              <a:t>所有操作的复杂度是</a:t>
            </a:r>
            <a:r>
              <a:rPr altLang="zh-CN" b="1" dirty="0" lang="en-US" err="1"/>
              <a:t>logn</a:t>
            </a:r>
            <a:r>
              <a:rPr altLang="en-US" dirty="0" lang="zh-CN"/>
              <a:t>级别</a:t>
            </a:r>
            <a:r>
              <a:rPr altLang="en-US" dirty="0" lang="zh-CN" smtClean="0"/>
              <a:t>。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线段树</a:t>
            </a:r>
          </a:p>
        </p:txBody>
      </p:sp>
      <p:sp>
        <p:nvSpPr>
          <p:cNvPr id="104860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961741"/>
          </a:xfrm>
        </p:spPr>
        <p:txBody>
          <a:bodyPr/>
          <a:p>
            <a:r>
              <a:rPr altLang="en-US" dirty="0" lang="zh-CN"/>
              <a:t>线段</a:t>
            </a:r>
            <a:r>
              <a:rPr altLang="zh-CN" dirty="0" lang="en-US"/>
              <a:t>[1, 7]</a:t>
            </a:r>
            <a:r>
              <a:rPr altLang="en-US" dirty="0" lang="zh-CN"/>
              <a:t>的线段树 和</a:t>
            </a:r>
            <a:r>
              <a:rPr altLang="zh-CN" dirty="0" lang="en-US"/>
              <a:t>[2, 5]</a:t>
            </a:r>
            <a:r>
              <a:rPr altLang="en-US" dirty="0" lang="zh-CN"/>
              <a:t>的</a:t>
            </a:r>
            <a:r>
              <a:rPr altLang="en-US" dirty="0" lang="zh-CN" smtClean="0"/>
              <a:t>分解</a:t>
            </a:r>
            <a:endParaRPr altLang="en-US" dirty="0" lang="zh-CN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32829" y="3289882"/>
            <a:ext cx="4608513" cy="3298825"/>
          </a:xfrm>
          <a:prstGeom prst="rect"/>
          <a:noFill/>
          <a:ln>
            <a:noFill/>
          </a:ln>
        </p:spPr>
      </p:pic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751513" y="3289882"/>
            <a:ext cx="4427537" cy="33083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线段树的几点性质</a:t>
            </a:r>
            <a:endParaRPr altLang="en-US" dirty="0" lang="zh-CN"/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6127123" cy="4426158"/>
          </a:xfrm>
        </p:spPr>
        <p:txBody>
          <a:bodyPr>
            <a:normAutofit fontScale="93750" lnSpcReduction="10000"/>
          </a:bodyPr>
          <a:p>
            <a:pPr indent="-342900" marL="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altLang="en-US" dirty="0" lang="zh-CN"/>
              <a:t>线段树是平衡的</a:t>
            </a:r>
            <a:r>
              <a:rPr altLang="zh-CN" dirty="0" lang="en-US"/>
              <a:t>2</a:t>
            </a:r>
            <a:r>
              <a:rPr altLang="en-US" dirty="0" lang="zh-CN"/>
              <a:t>叉树</a:t>
            </a:r>
            <a:r>
              <a:rPr altLang="zh-CN" dirty="0" lang="en-US"/>
              <a:t>,</a:t>
            </a:r>
            <a:r>
              <a:rPr altLang="en-US" dirty="0" lang="zh-CN"/>
              <a:t>最大深度</a:t>
            </a:r>
            <a:r>
              <a:rPr altLang="zh-CN" dirty="0" lang="en-US" err="1"/>
              <a:t>logn</a:t>
            </a:r>
            <a:r>
              <a:rPr altLang="zh-CN" dirty="0" lang="en-US"/>
              <a:t>(n</a:t>
            </a:r>
            <a:r>
              <a:rPr altLang="en-US" dirty="0" lang="zh-CN"/>
              <a:t>为线段树所表示区间的长度</a:t>
            </a:r>
            <a:r>
              <a:rPr altLang="zh-CN" dirty="0" lang="en-US"/>
              <a:t>)</a:t>
            </a:r>
            <a:endParaRPr altLang="en-US" dirty="0" lang="zh-CN"/>
          </a:p>
          <a:p>
            <a:pPr indent="-342900" marL="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altLang="en-US" dirty="0" lang="zh-CN"/>
              <a:t>树中的每一个节点代表对应一个区间（叶子节点是一个点</a:t>
            </a:r>
            <a:r>
              <a:rPr altLang="zh-CN" dirty="0" lang="en-US"/>
              <a:t>……</a:t>
            </a:r>
            <a:r>
              <a:rPr altLang="en-US" dirty="0" lang="zh-CN"/>
              <a:t>）</a:t>
            </a:r>
            <a:endParaRPr altLang="zh-CN" dirty="0" lang="en-US"/>
          </a:p>
          <a:p>
            <a:pPr indent="-342900" marL="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altLang="en-US" dirty="0" lang="zh-CN"/>
              <a:t>每个节点（所代表的区间）完全包含它的所有子孙节点</a:t>
            </a:r>
            <a:endParaRPr altLang="zh-CN" dirty="0" lang="en-US"/>
          </a:p>
          <a:p>
            <a:pPr indent="-342900" marL="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altLang="en-US" dirty="0" lang="zh-CN"/>
              <a:t>对于任意两个节点（所代表的区间）：要么完全包含，要么互不相交</a:t>
            </a:r>
          </a:p>
        </p:txBody>
      </p:sp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44261" y="1790163"/>
            <a:ext cx="4427537" cy="47780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线段树的几点性质</a:t>
            </a: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</p:nvPr>
        </p:nvSpPr>
        <p:spPr>
          <a:xfrm>
            <a:off x="685801" y="1588276"/>
            <a:ext cx="6526368" cy="4876919"/>
          </a:xfrm>
        </p:spPr>
        <p:txBody>
          <a:bodyPr>
            <a:normAutofit/>
          </a:bodyPr>
          <a:p>
            <a:pPr indent="-342900" marL="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altLang="en-US" dirty="0" lang="zh-CN"/>
              <a:t>在进行区间操作和统计时把区间等价转换成若干个子区间</a:t>
            </a:r>
            <a:r>
              <a:rPr altLang="zh-CN" dirty="0" lang="en-US"/>
              <a:t>(</a:t>
            </a:r>
            <a:r>
              <a:rPr altLang="zh-CN" dirty="0" lang="en-US" err="1"/>
              <a:t>logn</a:t>
            </a:r>
            <a:r>
              <a:rPr altLang="en-US" dirty="0" lang="zh-CN"/>
              <a:t>个</a:t>
            </a:r>
            <a:r>
              <a:rPr altLang="zh-CN" dirty="0" lang="en-US"/>
              <a:t>)</a:t>
            </a:r>
            <a:r>
              <a:rPr altLang="en-US" dirty="0" lang="zh-CN"/>
              <a:t>的相同操作。</a:t>
            </a:r>
            <a:endParaRPr altLang="zh-CN" dirty="0" lang="en-US"/>
          </a:p>
          <a:p>
            <a:pPr indent="-342900" marL="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altLang="en-US" dirty="0" lang="zh-CN"/>
              <a:t>任意的线段</a:t>
            </a:r>
            <a:r>
              <a:rPr altLang="zh-CN" dirty="0" lang="en-US"/>
              <a:t>[</a:t>
            </a:r>
            <a:r>
              <a:rPr altLang="zh-CN" dirty="0" lang="en-US" err="1"/>
              <a:t>a,b</a:t>
            </a:r>
            <a:r>
              <a:rPr altLang="zh-CN" dirty="0" lang="en-US"/>
              <a:t>]</a:t>
            </a:r>
            <a:r>
              <a:rPr altLang="en-US" dirty="0" lang="zh-CN"/>
              <a:t>在线段树的查询或查找过程中把这个线段最多分成</a:t>
            </a:r>
            <a:r>
              <a:rPr altLang="zh-CN" dirty="0" lang="en-US"/>
              <a:t>log(b-a)</a:t>
            </a:r>
            <a:r>
              <a:rPr altLang="en-US" dirty="0" lang="zh-CN"/>
              <a:t>份（显然每一层最多</a:t>
            </a:r>
            <a:r>
              <a:rPr altLang="zh-CN" dirty="0" lang="en-US"/>
              <a:t>2</a:t>
            </a:r>
            <a:r>
              <a:rPr altLang="en-US" dirty="0" lang="zh-CN"/>
              <a:t>个区间</a:t>
            </a:r>
            <a:r>
              <a:rPr altLang="en-US" dirty="0" lang="zh-CN" smtClean="0"/>
              <a:t>）</a:t>
            </a:r>
            <a:endParaRPr altLang="zh-CN" dirty="0" lang="en-US"/>
          </a:p>
          <a:p>
            <a:pPr indent="-342900" marL="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altLang="zh-CN" dirty="0" lang="en-US"/>
              <a:t>So</a:t>
            </a:r>
            <a:r>
              <a:rPr altLang="en-US" dirty="0" lang="zh-CN"/>
              <a:t>，线段树除建树外的操作都是</a:t>
            </a:r>
            <a:r>
              <a:rPr altLang="zh-CN" dirty="0" lang="en-US"/>
              <a:t>log(n)</a:t>
            </a:r>
            <a:r>
              <a:rPr altLang="en-US" dirty="0" lang="zh-CN"/>
              <a:t>级别的复杂度</a:t>
            </a:r>
            <a:r>
              <a:rPr altLang="en-US" dirty="0" lang="zh-CN" smtClean="0"/>
              <a:t>。</a:t>
            </a:r>
            <a:endParaRPr altLang="en-US" dirty="0" lang="zh-CN"/>
          </a:p>
        </p:txBody>
      </p:sp>
      <p:pic>
        <p:nvPicPr>
          <p:cNvPr id="209715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09917" y="1893620"/>
            <a:ext cx="4427537" cy="33067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线段树的运用</a:t>
            </a:r>
            <a:endParaRPr altLang="en-US" dirty="0" lang="zh-CN"/>
          </a:p>
        </p:txBody>
      </p:sp>
      <p:sp>
        <p:nvSpPr>
          <p:cNvPr id="104860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lang="zh-CN"/>
              <a:t>线段树的每个节点上往往都增加了一些其他的域。在这些域中保存了某种动态维护的信息，视不同情况而定。这些域使得线段树具有极大的灵活性，可以适应不同的需求。</a:t>
            </a:r>
          </a:p>
          <a:p>
            <a:endParaRPr altLang="en-US" dirty="0" lang="zh-CN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用线段树来维护每个区间的和</a:t>
            </a:r>
            <a:endParaRPr altLang="zh-CN" dirty="0" lang="en-US"/>
          </a:p>
          <a:p>
            <a:r>
              <a:rPr altLang="zh-CN" dirty="0" lang="en-US"/>
              <a:t>For example</a:t>
            </a:r>
            <a:r>
              <a:rPr altLang="en-US" dirty="0" lang="zh-CN"/>
              <a:t>：</a:t>
            </a:r>
            <a:endParaRPr altLang="zh-CN" dirty="0" lang="en-US"/>
          </a:p>
          <a:p>
            <a:r>
              <a:rPr altLang="zh-CN" dirty="0" lang="en-US"/>
              <a:t>7</a:t>
            </a:r>
            <a:r>
              <a:rPr altLang="en-US" dirty="0" lang="zh-CN"/>
              <a:t>个数分别为</a:t>
            </a:r>
            <a:endParaRPr altLang="zh-CN" dirty="0" lang="en-US"/>
          </a:p>
          <a:p>
            <a:r>
              <a:rPr altLang="zh-CN" dirty="0" lang="en-US"/>
              <a:t>1</a:t>
            </a:r>
            <a:r>
              <a:rPr altLang="en-US" dirty="0" lang="zh-CN"/>
              <a:t> </a:t>
            </a:r>
            <a:r>
              <a:rPr altLang="zh-CN" dirty="0" lang="en-US"/>
              <a:t>4 5 6 3 2 7 </a:t>
            </a:r>
            <a:endParaRPr altLang="en-US" dirty="0" lang="zh-CN">
              <a:latin typeface="Arial" panose="020B0604020202020204" pitchFamily="34" charset="0"/>
            </a:endParaRPr>
          </a:p>
          <a:p>
            <a:endParaRPr altLang="en-US" dirty="0" lang="zh-CN"/>
          </a:p>
        </p:txBody>
      </p:sp>
      <p:sp>
        <p:nvSpPr>
          <p:cNvPr id="1048612" name="矩形 4"/>
          <p:cNvSpPr>
            <a:spLocks noChangeArrowheads="1"/>
          </p:cNvSpPr>
          <p:nvPr/>
        </p:nvSpPr>
        <p:spPr bwMode="auto">
          <a:xfrm>
            <a:off x="6449231" y="3737506"/>
            <a:ext cx="936625" cy="649287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[1,2]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3" name="矩形 14"/>
          <p:cNvSpPr>
            <a:spLocks noChangeArrowheads="1"/>
          </p:cNvSpPr>
          <p:nvPr/>
        </p:nvSpPr>
        <p:spPr bwMode="auto">
          <a:xfrm>
            <a:off x="8030380" y="3737506"/>
            <a:ext cx="935038" cy="649287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[3,4]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4" name="矩形 15"/>
          <p:cNvSpPr>
            <a:spLocks noChangeArrowheads="1"/>
          </p:cNvSpPr>
          <p:nvPr/>
        </p:nvSpPr>
        <p:spPr bwMode="auto">
          <a:xfrm>
            <a:off x="7233456" y="2604030"/>
            <a:ext cx="936625" cy="647700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[1,4]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5" name="矩形 16"/>
          <p:cNvSpPr>
            <a:spLocks noChangeArrowheads="1"/>
          </p:cNvSpPr>
          <p:nvPr/>
        </p:nvSpPr>
        <p:spPr bwMode="auto">
          <a:xfrm>
            <a:off x="10271931" y="2604030"/>
            <a:ext cx="936625" cy="647700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[5,7]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6" name="矩形 17"/>
          <p:cNvSpPr>
            <a:spLocks noChangeArrowheads="1"/>
          </p:cNvSpPr>
          <p:nvPr/>
        </p:nvSpPr>
        <p:spPr bwMode="auto">
          <a:xfrm>
            <a:off x="8739994" y="1418167"/>
            <a:ext cx="936625" cy="647700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[1,7]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7" name="矩形 18"/>
          <p:cNvSpPr>
            <a:spLocks noChangeArrowheads="1"/>
          </p:cNvSpPr>
          <p:nvPr/>
        </p:nvSpPr>
        <p:spPr bwMode="auto">
          <a:xfrm>
            <a:off x="6265081" y="4856692"/>
            <a:ext cx="468313" cy="649288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8" name="矩形 21"/>
          <p:cNvSpPr>
            <a:spLocks noChangeArrowheads="1"/>
          </p:cNvSpPr>
          <p:nvPr/>
        </p:nvSpPr>
        <p:spPr bwMode="auto">
          <a:xfrm>
            <a:off x="9686144" y="3731156"/>
            <a:ext cx="935037" cy="649287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[5,6]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19" name="矩形 22"/>
          <p:cNvSpPr>
            <a:spLocks noChangeArrowheads="1"/>
          </p:cNvSpPr>
          <p:nvPr/>
        </p:nvSpPr>
        <p:spPr bwMode="auto">
          <a:xfrm>
            <a:off x="7903381" y="4901142"/>
            <a:ext cx="468313" cy="649288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3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20" name="矩形 23"/>
          <p:cNvSpPr>
            <a:spLocks noChangeArrowheads="1"/>
          </p:cNvSpPr>
          <p:nvPr/>
        </p:nvSpPr>
        <p:spPr bwMode="auto">
          <a:xfrm>
            <a:off x="8611406" y="4885267"/>
            <a:ext cx="466725" cy="647700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4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21" name="矩形 24"/>
          <p:cNvSpPr>
            <a:spLocks noChangeArrowheads="1"/>
          </p:cNvSpPr>
          <p:nvPr/>
        </p:nvSpPr>
        <p:spPr bwMode="auto">
          <a:xfrm>
            <a:off x="7035018" y="4856692"/>
            <a:ext cx="468312" cy="649288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2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22" name="矩形 25"/>
          <p:cNvSpPr>
            <a:spLocks noChangeArrowheads="1"/>
          </p:cNvSpPr>
          <p:nvPr/>
        </p:nvSpPr>
        <p:spPr bwMode="auto">
          <a:xfrm>
            <a:off x="9546443" y="4885267"/>
            <a:ext cx="468312" cy="647700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5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23" name="矩形 26"/>
          <p:cNvSpPr>
            <a:spLocks noChangeArrowheads="1"/>
          </p:cNvSpPr>
          <p:nvPr/>
        </p:nvSpPr>
        <p:spPr bwMode="auto">
          <a:xfrm>
            <a:off x="10271931" y="4885267"/>
            <a:ext cx="468313" cy="647700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6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24" name="矩形 27"/>
          <p:cNvSpPr>
            <a:spLocks noChangeArrowheads="1"/>
          </p:cNvSpPr>
          <p:nvPr/>
        </p:nvSpPr>
        <p:spPr bwMode="auto">
          <a:xfrm>
            <a:off x="11186331" y="3731156"/>
            <a:ext cx="468313" cy="649287"/>
          </a:xfrm>
          <a:prstGeom prst="rect"/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altLang="zh-CN" sz="3200" lang="en-US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7</a:t>
            </a:r>
            <a:endParaRPr altLang="en-US" sz="3200" 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145728" name="直接连接符 31"/>
          <p:cNvCxnSpPr>
            <a:cxnSpLocks noChangeShapeType="1"/>
            <a:stCxn id="1048614" idx="2"/>
            <a:endCxn id="1048612" idx="0"/>
          </p:cNvCxnSpPr>
          <p:nvPr/>
        </p:nvCxnSpPr>
        <p:spPr bwMode="auto">
          <a:xfrm flipH="1">
            <a:off x="6917544" y="3251731"/>
            <a:ext cx="784225" cy="48577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29" name="直接连接符 33"/>
          <p:cNvCxnSpPr>
            <a:cxnSpLocks noChangeShapeType="1"/>
            <a:stCxn id="1048612" idx="2"/>
            <a:endCxn id="1048617" idx="0"/>
          </p:cNvCxnSpPr>
          <p:nvPr/>
        </p:nvCxnSpPr>
        <p:spPr bwMode="auto">
          <a:xfrm flipH="1">
            <a:off x="6500031" y="4385206"/>
            <a:ext cx="417513" cy="471487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0" name="直接连接符 35"/>
          <p:cNvCxnSpPr>
            <a:cxnSpLocks noChangeShapeType="1"/>
            <a:stCxn id="1048616" idx="2"/>
            <a:endCxn id="1048615" idx="0"/>
          </p:cNvCxnSpPr>
          <p:nvPr/>
        </p:nvCxnSpPr>
        <p:spPr bwMode="auto">
          <a:xfrm>
            <a:off x="9208305" y="2065868"/>
            <a:ext cx="1531938" cy="53657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1" name="直接连接符 37"/>
          <p:cNvCxnSpPr>
            <a:cxnSpLocks noChangeShapeType="1"/>
            <a:stCxn id="1048614" idx="2"/>
            <a:endCxn id="1048613" idx="0"/>
          </p:cNvCxnSpPr>
          <p:nvPr/>
        </p:nvCxnSpPr>
        <p:spPr bwMode="auto">
          <a:xfrm>
            <a:off x="7701769" y="3251731"/>
            <a:ext cx="795337" cy="48577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2" name="直接连接符 39"/>
          <p:cNvCxnSpPr>
            <a:cxnSpLocks noChangeShapeType="1"/>
            <a:stCxn id="1048612" idx="2"/>
            <a:endCxn id="1048621" idx="0"/>
          </p:cNvCxnSpPr>
          <p:nvPr/>
        </p:nvCxnSpPr>
        <p:spPr bwMode="auto">
          <a:xfrm>
            <a:off x="6917544" y="4385206"/>
            <a:ext cx="350837" cy="471487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3" name="直接连接符 41"/>
          <p:cNvCxnSpPr>
            <a:cxnSpLocks noChangeShapeType="1"/>
            <a:stCxn id="1048613" idx="2"/>
            <a:endCxn id="1048619" idx="0"/>
          </p:cNvCxnSpPr>
          <p:nvPr/>
        </p:nvCxnSpPr>
        <p:spPr bwMode="auto">
          <a:xfrm flipH="1">
            <a:off x="8138331" y="4385206"/>
            <a:ext cx="358775" cy="515937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4" name="直接连接符 43"/>
          <p:cNvCxnSpPr>
            <a:cxnSpLocks noChangeShapeType="1"/>
            <a:stCxn id="1048613" idx="2"/>
            <a:endCxn id="1048620" idx="0"/>
          </p:cNvCxnSpPr>
          <p:nvPr/>
        </p:nvCxnSpPr>
        <p:spPr bwMode="auto">
          <a:xfrm>
            <a:off x="8497106" y="4385205"/>
            <a:ext cx="347663" cy="500062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5" name="直接连接符 45"/>
          <p:cNvCxnSpPr>
            <a:cxnSpLocks noChangeShapeType="1"/>
            <a:stCxn id="1048618" idx="2"/>
            <a:endCxn id="1048622" idx="0"/>
          </p:cNvCxnSpPr>
          <p:nvPr/>
        </p:nvCxnSpPr>
        <p:spPr bwMode="auto">
          <a:xfrm flipH="1">
            <a:off x="9781393" y="4380443"/>
            <a:ext cx="373062" cy="50482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6" name="直接连接符 47"/>
          <p:cNvCxnSpPr>
            <a:cxnSpLocks noChangeShapeType="1"/>
            <a:stCxn id="1048618" idx="2"/>
            <a:endCxn id="1048623" idx="0"/>
          </p:cNvCxnSpPr>
          <p:nvPr/>
        </p:nvCxnSpPr>
        <p:spPr bwMode="auto">
          <a:xfrm>
            <a:off x="10154456" y="4380443"/>
            <a:ext cx="352425" cy="50482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7" name="直接连接符 49"/>
          <p:cNvCxnSpPr>
            <a:cxnSpLocks noChangeShapeType="1"/>
            <a:stCxn id="1048615" idx="2"/>
            <a:endCxn id="1048618" idx="0"/>
          </p:cNvCxnSpPr>
          <p:nvPr/>
        </p:nvCxnSpPr>
        <p:spPr bwMode="auto">
          <a:xfrm flipH="1">
            <a:off x="10154455" y="3251731"/>
            <a:ext cx="585788" cy="47942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8" name="直接连接符 51"/>
          <p:cNvCxnSpPr>
            <a:cxnSpLocks noChangeShapeType="1"/>
            <a:stCxn id="1048615" idx="2"/>
            <a:endCxn id="1048624" idx="0"/>
          </p:cNvCxnSpPr>
          <p:nvPr/>
        </p:nvCxnSpPr>
        <p:spPr bwMode="auto">
          <a:xfrm>
            <a:off x="10740244" y="3251731"/>
            <a:ext cx="681037" cy="47942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145739" name="直接连接符 53"/>
          <p:cNvCxnSpPr>
            <a:cxnSpLocks noChangeShapeType="1"/>
            <a:stCxn id="1048616" idx="2"/>
            <a:endCxn id="1048614" idx="0"/>
          </p:cNvCxnSpPr>
          <p:nvPr/>
        </p:nvCxnSpPr>
        <p:spPr bwMode="auto">
          <a:xfrm flipH="1">
            <a:off x="7701769" y="2065868"/>
            <a:ext cx="1506537" cy="536575"/>
          </a:xfrm>
          <a:prstGeom prst="line"/>
          <a:noFill/>
          <a:ln w="25400">
            <a:solidFill>
              <a:srgbClr val="FFFF00"/>
            </a:solidFill>
            <a:round/>
            <a:headEnd/>
            <a:tailEnd/>
          </a:ln>
        </p:spPr>
      </p:cxn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天体">
      <a:dk1>
        <a:sysClr lastClr="000000" val="windowText"/>
      </a:dk1>
      <a:lt1>
        <a:sysClr lastClr="FFFFFF" val="window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onstantia-Franklin Gothic Book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枚举与分治</dc:title>
  <dc:creator>Siyu Deng</dc:creator>
  <cp:lastModifiedBy>teacher</cp:lastModifiedBy>
  <dcterms:created xsi:type="dcterms:W3CDTF">2018-02-16T20:47:52Z</dcterms:created>
  <dcterms:modified xsi:type="dcterms:W3CDTF">2019-03-08T11:25:08Z</dcterms:modified>
</cp:coreProperties>
</file>