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902" r:id="rId3"/>
    <p:sldId id="808" r:id="rId4"/>
    <p:sldId id="450" r:id="rId5"/>
    <p:sldId id="917" r:id="rId6"/>
    <p:sldId id="905" r:id="rId7"/>
    <p:sldId id="906" r:id="rId8"/>
    <p:sldId id="907" r:id="rId9"/>
    <p:sldId id="908" r:id="rId10"/>
    <p:sldId id="909" r:id="rId11"/>
    <p:sldId id="910" r:id="rId12"/>
    <p:sldId id="919" r:id="rId13"/>
    <p:sldId id="911" r:id="rId14"/>
    <p:sldId id="912" r:id="rId15"/>
    <p:sldId id="930" r:id="rId16"/>
    <p:sldId id="931" r:id="rId17"/>
    <p:sldId id="932"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6699FF"/>
    <a:srgbClr val="0099FF"/>
    <a:srgbClr val="0066CC"/>
    <a:srgbClr val="00AAE6"/>
    <a:srgbClr val="33CCFF"/>
    <a:srgbClr val="FF0000"/>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70"/>
    <p:restoredTop sz="94660"/>
  </p:normalViewPr>
  <p:slideViewPr>
    <p:cSldViewPr showGuides="1">
      <p:cViewPr varScale="1">
        <p:scale>
          <a:sx n="84" d="100"/>
          <a:sy n="84" d="100"/>
        </p:scale>
        <p:origin x="-131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a:cs typeface="+mn-cs"/>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幻灯片图像占位符 3"/>
          <p:cNvSpPr>
            <a:spLocks noGrp="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bwMode="white">
      <p:bgRef idx="1001">
        <a:schemeClr val="bg1"/>
      </p:bgRef>
    </p:bg>
    <p:spTree>
      <p:nvGrpSpPr>
        <p:cNvPr id="1" name=""/>
        <p:cNvGrpSpPr/>
        <p:nvPr/>
      </p:nvGrpSpPr>
      <p:grpSpPr>
        <a:xfrm>
          <a:off x="0" y="0"/>
          <a:ext cx="0" cy="0"/>
          <a:chOff x="0" y="0"/>
          <a:chExt cx="0" cy="0"/>
        </a:xfrm>
      </p:grpSpPr>
      <p:sp>
        <p:nvSpPr>
          <p:cNvPr id="11" name="Rectangle 17" descr="a1"/>
          <p:cNvSpPr>
            <a:spLocks noChangeArrowheads="1"/>
          </p:cNvSpPr>
          <p:nvPr/>
        </p:nvSpPr>
        <p:spPr bwMode="gray">
          <a:xfrm>
            <a:off x="4500563" y="0"/>
            <a:ext cx="2286000" cy="3124200"/>
          </a:xfrm>
          <a:prstGeom prst="rect">
            <a:avLst/>
          </a:prstGeom>
          <a:blipFill dpi="0" rotWithShape="1">
            <a:blip r:embed="rId2"/>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22"/>
          <p:cNvSpPr>
            <a:spLocks noChangeArrowheads="1"/>
          </p:cNvSpPr>
          <p:nvPr/>
        </p:nvSpPr>
        <p:spPr bwMode="gray">
          <a:xfrm>
            <a:off x="0" y="3071813"/>
            <a:ext cx="9144000" cy="152400"/>
          </a:xfrm>
          <a:prstGeom prst="rect">
            <a:avLst/>
          </a:prstGeom>
          <a:solidFill>
            <a:schemeClr val="tx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3" name="图片 13" descr="u=4237721173,3331660936&amp;fm=27&amp;gp=0.jpg"/>
          <p:cNvPicPr>
            <a:picLocks noChangeAspect="1"/>
          </p:cNvPicPr>
          <p:nvPr userDrawn="1"/>
        </p:nvPicPr>
        <p:blipFill>
          <a:blip r:embed="rId4"/>
          <a:stretch>
            <a:fillRect/>
          </a:stretch>
        </p:blipFill>
        <p:spPr>
          <a:xfrm>
            <a:off x="-9525" y="0"/>
            <a:ext cx="4367213" cy="3101975"/>
          </a:xfrm>
          <a:prstGeom prst="rect">
            <a:avLst/>
          </a:prstGeom>
          <a:noFill/>
          <a:ln w="9525">
            <a:noFill/>
          </a:ln>
        </p:spPr>
      </p:pic>
      <p:sp>
        <p:nvSpPr>
          <p:cNvPr id="15" name="Rectangle 21"/>
          <p:cNvSpPr>
            <a:spLocks noChangeArrowheads="1"/>
          </p:cNvSpPr>
          <p:nvPr/>
        </p:nvSpPr>
        <p:spPr bwMode="gray">
          <a:xfrm>
            <a:off x="2286000" y="3101975"/>
            <a:ext cx="6858000" cy="609600"/>
          </a:xfrm>
          <a:prstGeom prst="rect">
            <a:avLst/>
          </a:prstGeom>
          <a:solidFill>
            <a:schemeClr val="tx1"/>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算法培训</a:t>
            </a:r>
            <a:endParaRPr kumimoji="0" lang="zh-CN"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ubTitle" idx="1"/>
          </p:nvPr>
        </p:nvSpPr>
        <p:spPr bwMode="gray">
          <a:xfrm>
            <a:off x="2286000" y="383381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smtClean="0"/>
              <a:t>单击此处编辑母版副标题样式</a:t>
            </a:r>
            <a:endParaRPr lang="en-US" altLang="zh-CN" strike="noStrike" noProof="1"/>
          </a:p>
        </p:txBody>
      </p:sp>
      <p:sp>
        <p:nvSpPr>
          <p:cNvPr id="16" name="Rectangle 4"/>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Rectangle 5"/>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Rectangle 6"/>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zh-CN" strike="noStrike" noProof="1" dirty="0">
                <a:latin typeface="Corbel" panose="020B0503020204020204" pitchFamily="34" charset="0"/>
                <a:ea typeface="宋体" panose="02010600030101010101" pitchFamily="2" charset="-122"/>
                <a:cs typeface="+mn-cs"/>
              </a:rPr>
            </a:fld>
            <a:endParaRPr lang="en-US" altLang="zh-CN" strike="noStrike" noProof="1" dirty="0">
              <a:latin typeface="Corbel" panose="020B0503020204020204" pitchFamily="34" charset="0"/>
            </a:endParaRP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71553" y="936612"/>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表格占位符 2"/>
          <p:cNvSpPr>
            <a:spLocks noGrp="1"/>
          </p:cNvSpPr>
          <p:nvPr>
            <p:ph type="tbl" idx="1" hasCustomPrompt="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8229600" cy="1143000"/>
          </a:xfrm>
          <a:prstGeom prst="rect">
            <a:avLst/>
          </a:prstGeom>
        </p:spPr>
        <p:txBody>
          <a:bodyPr/>
          <a:lstStyle>
            <a:lvl1pP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3425" y="936612"/>
            <a:ext cx="7800975" cy="563562"/>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1" name="Rectangle 2"/>
          <p:cNvSpPr txBox="1">
            <a:spLocks noChangeArrowheads="1"/>
          </p:cNvSpPr>
          <p:nvPr/>
        </p:nvSpPr>
        <p:spPr>
          <a:xfrm>
            <a:off x="785813" y="928688"/>
            <a:ext cx="8358188" cy="563563"/>
          </a:xfrm>
          <a:prstGeom prst="rect">
            <a:avLst/>
          </a:prstGeom>
          <a:solidFill>
            <a:srgbClr val="6699FF"/>
          </a:solidFill>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br>
              <a:rPr kumimoji="0" lang="zh-CN" altLang="en-US" sz="3200" b="0" i="0" u="none" strike="noStrike" kern="120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49" charset="-122"/>
                <a:cs typeface="+mn-cs"/>
              </a:rPr>
            </a:br>
            <a:endParaRPr kumimoji="0" lang="en-US" altLang="zh-CN" sz="3200" b="1" i="0" u="none" strike="noStrike" kern="0" cap="none" spc="0" normalizeH="0" baseline="0" noProof="0" dirty="0">
              <a:ln>
                <a:noFill/>
              </a:ln>
              <a:solidFill>
                <a:schemeClr val="accent1"/>
              </a:solidFill>
              <a:effectLst/>
              <a:uLnTx/>
              <a:uFillTx/>
              <a:latin typeface="+mj-lt"/>
              <a:ea typeface="宋体" panose="02010600030101010101" pitchFamily="2" charset="-122"/>
              <a:cs typeface="+mj-cs"/>
            </a:endParaRPr>
          </a:p>
        </p:txBody>
      </p:sp>
      <p:sp>
        <p:nvSpPr>
          <p:cNvPr id="12"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3"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
            <a:pPr algn="ctr" fontAlgn="base"/>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Corbel" panose="020B0503020204020204" pitchFamily="34" charset="0"/>
            </a:endParaRP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162050"/>
          </a:xfrm>
          <a:prstGeom prst="rect">
            <a:avLst/>
          </a:prstGeom>
        </p:spPr>
        <p:txBody>
          <a:bodyPr anchor="b"/>
          <a:lstStyle>
            <a:lvl1pPr algn="l">
              <a:defRPr sz="20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jpeg"/><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8" descr="u=1081015321,2545895409&amp;fm=27&amp;gp=0.jpg"/>
          <p:cNvPicPr>
            <a:picLocks noChangeAspect="1"/>
          </p:cNvPicPr>
          <p:nvPr userDrawn="1"/>
        </p:nvPicPr>
        <p:blipFill>
          <a:blip r:embed="rId13"/>
          <a:stretch>
            <a:fillRect/>
          </a:stretch>
        </p:blipFill>
        <p:spPr>
          <a:xfrm>
            <a:off x="0" y="0"/>
            <a:ext cx="2428875" cy="762000"/>
          </a:xfrm>
          <a:prstGeom prst="rect">
            <a:avLst/>
          </a:prstGeom>
          <a:noFill/>
          <a:ln w="9525">
            <a:noFill/>
          </a:ln>
        </p:spPr>
      </p:pic>
      <p:sp>
        <p:nvSpPr>
          <p:cNvPr id="1047" name="Rectangle 23" descr="a1"/>
          <p:cNvSpPr>
            <a:spLocks noChangeArrowheads="1"/>
          </p:cNvSpPr>
          <p:nvPr/>
        </p:nvSpPr>
        <p:spPr bwMode="gray">
          <a:xfrm>
            <a:off x="4862513" y="0"/>
            <a:ext cx="2066925" cy="838200"/>
          </a:xfrm>
          <a:prstGeom prst="rect">
            <a:avLst/>
          </a:prstGeom>
          <a:blipFill dpi="0" rotWithShape="1">
            <a:blip r:embed="rId14"/>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25" descr="a2"/>
          <p:cNvSpPr>
            <a:spLocks noChangeArrowheads="1"/>
          </p:cNvSpPr>
          <p:nvPr/>
        </p:nvSpPr>
        <p:spPr bwMode="gray">
          <a:xfrm>
            <a:off x="7077075" y="0"/>
            <a:ext cx="2066925" cy="838200"/>
          </a:xfrm>
          <a:prstGeom prst="rect">
            <a:avLst/>
          </a:prstGeom>
          <a:blipFill dpi="0" rotWithShape="1">
            <a:blip r:embed="rId15"/>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Rectangle 28"/>
          <p:cNvSpPr>
            <a:spLocks noChangeArrowheads="1"/>
          </p:cNvSpPr>
          <p:nvPr/>
        </p:nvSpPr>
        <p:spPr bwMode="gray">
          <a:xfrm>
            <a:off x="0" y="785813"/>
            <a:ext cx="9144000" cy="152400"/>
          </a:xfrm>
          <a:prstGeom prst="rect">
            <a:avLst/>
          </a:prstGeom>
          <a:solidFill>
            <a:srgbClr val="6699FF"/>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solidFill>
                  <a:srgbClr val="00B0F0"/>
                </a:solid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body"/>
          </p:nvPr>
        </p:nvSpPr>
        <p:spPr>
          <a:xfrm>
            <a:off x="457200" y="1419225"/>
            <a:ext cx="8229600" cy="4879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Corbel" panose="020B0503020204020204" pitchFamily="34" charset="0"/>
              </a:defRPr>
            </a:lvl1pPr>
          </a:lstStyle>
          <a:p>
            <a:pPr lvl="0" eaLnBrk="1" fontAlgn="base" hangingPunct="1"/>
            <a:fld id="{9A0DB2DC-4C9A-4742-B13C-FB6460FD3503}" type="slidenum">
              <a:rPr lang="en-US" altLang="zh-CN" strike="noStrike" noProof="1" dirty="0">
                <a:effectLst>
                  <a:outerShdw blurRad="38100" dist="38100" dir="2700000">
                    <a:srgbClr val="C0C0C0"/>
                  </a:outerShdw>
                </a:effectLst>
                <a:latin typeface="Corbel" panose="020B050302020402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pic>
        <p:nvPicPr>
          <p:cNvPr id="1034" name="图片 29" descr="u=2486257486,941842454&amp;fm=27&amp;gp=0.jpg"/>
          <p:cNvPicPr>
            <a:picLocks noChangeAspect="1"/>
          </p:cNvPicPr>
          <p:nvPr userDrawn="1"/>
        </p:nvPicPr>
        <p:blipFill>
          <a:blip r:embed="rId16"/>
          <a:srcRect t="18690" b="12779"/>
          <a:stretch>
            <a:fillRect/>
          </a:stretch>
        </p:blipFill>
        <p:spPr>
          <a:xfrm>
            <a:off x="2500313" y="0"/>
            <a:ext cx="2214562" cy="7858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27">
                                            <p:txEl>
                                              <p:charRg st="0" end="13"/>
                                            </p:txEl>
                                          </p:spTgt>
                                        </p:tgtEl>
                                        <p:attrNameLst>
                                          <p:attrName>style.visibility</p:attrName>
                                        </p:attrNameLst>
                                      </p:cBhvr>
                                      <p:to>
                                        <p:strVal val="visible"/>
                                      </p:to>
                                    </p:set>
                                    <p:anim calcmode="lin" valueType="num">
                                      <p:cBhvr>
                                        <p:cTn id="7" dur="500" fill="hold"/>
                                        <p:tgtEl>
                                          <p:spTgt spid="1027">
                                            <p:txEl>
                                              <p:charRg st="0" end="13"/>
                                            </p:txEl>
                                          </p:spTgt>
                                        </p:tgtEl>
                                        <p:attrNameLst>
                                          <p:attrName>ppt_w</p:attrName>
                                        </p:attrNameLst>
                                      </p:cBhvr>
                                      <p:tavLst>
                                        <p:tav tm="0">
                                          <p:val>
                                            <p:fltVal val="0.000000"/>
                                          </p:val>
                                        </p:tav>
                                        <p:tav tm="100000">
                                          <p:val>
                                            <p:strVal val="#ppt_w"/>
                                          </p:val>
                                        </p:tav>
                                      </p:tavLst>
                                    </p:anim>
                                    <p:anim calcmode="lin" valueType="num">
                                      <p:cBhvr>
                                        <p:cTn id="8" dur="500" fill="hold"/>
                                        <p:tgtEl>
                                          <p:spTgt spid="1027">
                                            <p:txEl>
                                              <p:charRg st="0" end="13"/>
                                            </p:txEl>
                                          </p:spTgt>
                                        </p:tgtEl>
                                        <p:attrNameLst>
                                          <p:attrName>ppt_h</p:attrName>
                                        </p:attrNameLst>
                                      </p:cBhvr>
                                      <p:tavLst>
                                        <p:tav tm="0">
                                          <p:val>
                                            <p:fltVal val="0.000000"/>
                                          </p:val>
                                        </p:tav>
                                        <p:tav tm="100000">
                                          <p:val>
                                            <p:strVal val="#ppt_h"/>
                                          </p:val>
                                        </p:tav>
                                      </p:tavLst>
                                    </p:anim>
                                    <p:animEffect transition="in" filter="fade">
                                      <p:cBhvr>
                                        <p:cTn id="9" dur="500"/>
                                        <p:tgtEl>
                                          <p:spTgt spid="1027">
                                            <p:txEl>
                                              <p:charRg st="0" end="13"/>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27">
                                            <p:txEl>
                                              <p:charRg st="13" end="17"/>
                                            </p:txEl>
                                          </p:spTgt>
                                        </p:tgtEl>
                                        <p:attrNameLst>
                                          <p:attrName>style.visibility</p:attrName>
                                        </p:attrNameLst>
                                      </p:cBhvr>
                                      <p:to>
                                        <p:strVal val="visible"/>
                                      </p:to>
                                    </p:set>
                                    <p:anim calcmode="lin" valueType="num">
                                      <p:cBhvr>
                                        <p:cTn id="12" dur="500" fill="hold"/>
                                        <p:tgtEl>
                                          <p:spTgt spid="1027">
                                            <p:txEl>
                                              <p:charRg st="13" end="17"/>
                                            </p:txEl>
                                          </p:spTgt>
                                        </p:tgtEl>
                                        <p:attrNameLst>
                                          <p:attrName>ppt_w</p:attrName>
                                        </p:attrNameLst>
                                      </p:cBhvr>
                                      <p:tavLst>
                                        <p:tav tm="0">
                                          <p:val>
                                            <p:fltVal val="0.000000"/>
                                          </p:val>
                                        </p:tav>
                                        <p:tav tm="100000">
                                          <p:val>
                                            <p:strVal val="#ppt_w"/>
                                          </p:val>
                                        </p:tav>
                                      </p:tavLst>
                                    </p:anim>
                                    <p:anim calcmode="lin" valueType="num">
                                      <p:cBhvr>
                                        <p:cTn id="13" dur="500" fill="hold"/>
                                        <p:tgtEl>
                                          <p:spTgt spid="1027">
                                            <p:txEl>
                                              <p:charRg st="13" end="17"/>
                                            </p:txEl>
                                          </p:spTgt>
                                        </p:tgtEl>
                                        <p:attrNameLst>
                                          <p:attrName>ppt_h</p:attrName>
                                        </p:attrNameLst>
                                      </p:cBhvr>
                                      <p:tavLst>
                                        <p:tav tm="0">
                                          <p:val>
                                            <p:fltVal val="0.000000"/>
                                          </p:val>
                                        </p:tav>
                                        <p:tav tm="100000">
                                          <p:val>
                                            <p:strVal val="#ppt_h"/>
                                          </p:val>
                                        </p:tav>
                                      </p:tavLst>
                                    </p:anim>
                                    <p:animEffect transition="in" filter="fade">
                                      <p:cBhvr>
                                        <p:cTn id="14" dur="500"/>
                                        <p:tgtEl>
                                          <p:spTgt spid="1027">
                                            <p:txEl>
                                              <p:charRg st="13" end="17"/>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27">
                                            <p:txEl>
                                              <p:charRg st="17" end="21"/>
                                            </p:txEl>
                                          </p:spTgt>
                                        </p:tgtEl>
                                        <p:attrNameLst>
                                          <p:attrName>style.visibility</p:attrName>
                                        </p:attrNameLst>
                                      </p:cBhvr>
                                      <p:to>
                                        <p:strVal val="visible"/>
                                      </p:to>
                                    </p:set>
                                    <p:anim calcmode="lin" valueType="num">
                                      <p:cBhvr>
                                        <p:cTn id="17" dur="500" fill="hold"/>
                                        <p:tgtEl>
                                          <p:spTgt spid="1027">
                                            <p:txEl>
                                              <p:charRg st="17" end="21"/>
                                            </p:txEl>
                                          </p:spTgt>
                                        </p:tgtEl>
                                        <p:attrNameLst>
                                          <p:attrName>ppt_w</p:attrName>
                                        </p:attrNameLst>
                                      </p:cBhvr>
                                      <p:tavLst>
                                        <p:tav tm="0">
                                          <p:val>
                                            <p:fltVal val="0.000000"/>
                                          </p:val>
                                        </p:tav>
                                        <p:tav tm="100000">
                                          <p:val>
                                            <p:strVal val="#ppt_w"/>
                                          </p:val>
                                        </p:tav>
                                      </p:tavLst>
                                    </p:anim>
                                    <p:anim calcmode="lin" valueType="num">
                                      <p:cBhvr>
                                        <p:cTn id="18" dur="500" fill="hold"/>
                                        <p:tgtEl>
                                          <p:spTgt spid="1027">
                                            <p:txEl>
                                              <p:charRg st="17" end="21"/>
                                            </p:txEl>
                                          </p:spTgt>
                                        </p:tgtEl>
                                        <p:attrNameLst>
                                          <p:attrName>ppt_h</p:attrName>
                                        </p:attrNameLst>
                                      </p:cBhvr>
                                      <p:tavLst>
                                        <p:tav tm="0">
                                          <p:val>
                                            <p:fltVal val="0.000000"/>
                                          </p:val>
                                        </p:tav>
                                        <p:tav tm="100000">
                                          <p:val>
                                            <p:strVal val="#ppt_h"/>
                                          </p:val>
                                        </p:tav>
                                      </p:tavLst>
                                    </p:anim>
                                    <p:animEffect transition="in" filter="fade">
                                      <p:cBhvr>
                                        <p:cTn id="19" dur="500"/>
                                        <p:tgtEl>
                                          <p:spTgt spid="1027">
                                            <p:txEl>
                                              <p:charRg st="17" end="2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27">
                                            <p:txEl>
                                              <p:charRg st="21" end="25"/>
                                            </p:txEl>
                                          </p:spTgt>
                                        </p:tgtEl>
                                        <p:attrNameLst>
                                          <p:attrName>style.visibility</p:attrName>
                                        </p:attrNameLst>
                                      </p:cBhvr>
                                      <p:to>
                                        <p:strVal val="visible"/>
                                      </p:to>
                                    </p:set>
                                    <p:anim calcmode="lin" valueType="num">
                                      <p:cBhvr>
                                        <p:cTn id="22" dur="500" fill="hold"/>
                                        <p:tgtEl>
                                          <p:spTgt spid="1027">
                                            <p:txEl>
                                              <p:charRg st="21" end="25"/>
                                            </p:txEl>
                                          </p:spTgt>
                                        </p:tgtEl>
                                        <p:attrNameLst>
                                          <p:attrName>ppt_w</p:attrName>
                                        </p:attrNameLst>
                                      </p:cBhvr>
                                      <p:tavLst>
                                        <p:tav tm="0">
                                          <p:val>
                                            <p:fltVal val="0.000000"/>
                                          </p:val>
                                        </p:tav>
                                        <p:tav tm="100000">
                                          <p:val>
                                            <p:strVal val="#ppt_w"/>
                                          </p:val>
                                        </p:tav>
                                      </p:tavLst>
                                    </p:anim>
                                    <p:anim calcmode="lin" valueType="num">
                                      <p:cBhvr>
                                        <p:cTn id="23" dur="500" fill="hold"/>
                                        <p:tgtEl>
                                          <p:spTgt spid="1027">
                                            <p:txEl>
                                              <p:charRg st="21" end="25"/>
                                            </p:txEl>
                                          </p:spTgt>
                                        </p:tgtEl>
                                        <p:attrNameLst>
                                          <p:attrName>ppt_h</p:attrName>
                                        </p:attrNameLst>
                                      </p:cBhvr>
                                      <p:tavLst>
                                        <p:tav tm="0">
                                          <p:val>
                                            <p:fltVal val="0.000000"/>
                                          </p:val>
                                        </p:tav>
                                        <p:tav tm="100000">
                                          <p:val>
                                            <p:strVal val="#ppt_h"/>
                                          </p:val>
                                        </p:tav>
                                      </p:tavLst>
                                    </p:anim>
                                    <p:animEffect transition="in" filter="fade">
                                      <p:cBhvr>
                                        <p:cTn id="24" dur="500"/>
                                        <p:tgtEl>
                                          <p:spTgt spid="1027">
                                            <p:txEl>
                                              <p:charRg st="21" end="25"/>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27">
                                            <p:txEl>
                                              <p:charRg st="25" end="29"/>
                                            </p:txEl>
                                          </p:spTgt>
                                        </p:tgtEl>
                                        <p:attrNameLst>
                                          <p:attrName>style.visibility</p:attrName>
                                        </p:attrNameLst>
                                      </p:cBhvr>
                                      <p:to>
                                        <p:strVal val="visible"/>
                                      </p:to>
                                    </p:set>
                                    <p:anim calcmode="lin" valueType="num">
                                      <p:cBhvr>
                                        <p:cTn id="27" dur="500" fill="hold"/>
                                        <p:tgtEl>
                                          <p:spTgt spid="1027">
                                            <p:txEl>
                                              <p:charRg st="25" end="29"/>
                                            </p:txEl>
                                          </p:spTgt>
                                        </p:tgtEl>
                                        <p:attrNameLst>
                                          <p:attrName>ppt_w</p:attrName>
                                        </p:attrNameLst>
                                      </p:cBhvr>
                                      <p:tavLst>
                                        <p:tav tm="0">
                                          <p:val>
                                            <p:fltVal val="0.000000"/>
                                          </p:val>
                                        </p:tav>
                                        <p:tav tm="100000">
                                          <p:val>
                                            <p:strVal val="#ppt_w"/>
                                          </p:val>
                                        </p:tav>
                                      </p:tavLst>
                                    </p:anim>
                                    <p:anim calcmode="lin" valueType="num">
                                      <p:cBhvr>
                                        <p:cTn id="28" dur="500" fill="hold"/>
                                        <p:tgtEl>
                                          <p:spTgt spid="1027">
                                            <p:txEl>
                                              <p:charRg st="25" end="29"/>
                                            </p:txEl>
                                          </p:spTgt>
                                        </p:tgtEl>
                                        <p:attrNameLst>
                                          <p:attrName>ppt_h</p:attrName>
                                        </p:attrNameLst>
                                      </p:cBhvr>
                                      <p:tavLst>
                                        <p:tav tm="0">
                                          <p:val>
                                            <p:fltVal val="0.000000"/>
                                          </p:val>
                                        </p:tav>
                                        <p:tav tm="100000">
                                          <p:val>
                                            <p:strVal val="#ppt_h"/>
                                          </p:val>
                                        </p:tav>
                                      </p:tavLst>
                                    </p:anim>
                                    <p:animEffect transition="in" filter="fade">
                                      <p:cBhvr>
                                        <p:cTn id="29" dur="500"/>
                                        <p:tgtEl>
                                          <p:spTgt spid="1027">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orbel" panose="020B0503020204020204" pitchFamily="34" charset="0"/>
          <a:ea typeface="华文楷体" pitchFamily="2" charset="-122"/>
        </a:defRPr>
      </a:lvl2pPr>
      <a:lvl3pPr algn="l" rtl="0" eaLnBrk="0" fontAlgn="base" hangingPunct="0">
        <a:spcBef>
          <a:spcPct val="0"/>
        </a:spcBef>
        <a:spcAft>
          <a:spcPct val="0"/>
        </a:spcAft>
        <a:defRPr sz="3200" b="1">
          <a:solidFill>
            <a:schemeClr val="bg1"/>
          </a:solidFill>
          <a:latin typeface="Corbel" panose="020B0503020204020204" pitchFamily="34" charset="0"/>
          <a:ea typeface="华文楷体" pitchFamily="2" charset="-122"/>
        </a:defRPr>
      </a:lvl3pPr>
      <a:lvl4pPr algn="l" rtl="0" eaLnBrk="0" fontAlgn="base" hangingPunct="0">
        <a:spcBef>
          <a:spcPct val="0"/>
        </a:spcBef>
        <a:spcAft>
          <a:spcPct val="0"/>
        </a:spcAft>
        <a:defRPr sz="3200" b="1">
          <a:solidFill>
            <a:schemeClr val="bg1"/>
          </a:solidFill>
          <a:latin typeface="Corbel" panose="020B0503020204020204" pitchFamily="34" charset="0"/>
          <a:ea typeface="华文楷体" pitchFamily="2" charset="-122"/>
        </a:defRPr>
      </a:lvl4pPr>
      <a:lvl5pPr algn="l" rtl="0" eaLnBrk="0" fontAlgn="base" hangingPunct="0">
        <a:spcBef>
          <a:spcPct val="0"/>
        </a:spcBef>
        <a:spcAft>
          <a:spcPct val="0"/>
        </a:spcAft>
        <a:defRPr sz="3200" b="1">
          <a:solidFill>
            <a:schemeClr val="bg1"/>
          </a:solidFill>
          <a:latin typeface="Corbel" panose="020B0503020204020204" pitchFamily="34" charset="0"/>
          <a:ea typeface="华文楷体" pitchFamily="2" charset="-122"/>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bwMode="gray">
          <a:xfrm>
            <a:off x="2286000" y="3833813"/>
            <a:ext cx="6719888" cy="523875"/>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主讲内容：树形</a:t>
            </a:r>
            <a:r>
              <a:rPr kumimoji="0" lang="en-US" altLang="zh-CN"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dp</a:t>
            </a:r>
            <a:endParaRPr kumimoji="0" lang="en-US" altLang="zh-CN" sz="34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p:txBody>
      </p:sp>
      <p:sp>
        <p:nvSpPr>
          <p:cNvPr id="2" name="副标题 2"/>
          <p:cNvSpPr>
            <a:spLocks noGrp="1"/>
          </p:cNvSpPr>
          <p:nvPr/>
        </p:nvSpPr>
        <p:spPr bwMode="gray">
          <a:xfrm>
            <a:off x="1858010" y="5449253"/>
            <a:ext cx="6808788" cy="915988"/>
          </a:xfrm>
          <a:prstGeom prst="rect">
            <a:avLst/>
          </a:prstGeom>
          <a:noFill/>
          <a:ln w="9525">
            <a:noFill/>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华文楷体"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华文楷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主讲人：</a:t>
            </a:r>
            <a:r>
              <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hrbust - </a:t>
            </a: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古宇</a:t>
            </a:r>
            <a:endPar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a:p>
            <a:pPr marL="0" marR="0" lvl="0" indent="0" algn="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日期：</a:t>
            </a:r>
            <a:r>
              <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2018.1.27</a:t>
            </a:r>
            <a:endParaRPr kumimoji="0" lang="en-US" altLang="zh-CN" sz="2800" b="1" i="0" u="none" strike="noStrike" kern="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endParaRPr>
          </a:p>
        </p:txBody>
      </p:sp>
    </p:spTree>
  </p:cSld>
  <p:clrMapOvr>
    <a:masterClrMapping/>
  </p:clrMapOvr>
  <p:transition advClick="0">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8505" y="1705610"/>
            <a:ext cx="8226425" cy="3415030"/>
          </a:xfrm>
          <a:prstGeom prst="rect">
            <a:avLst/>
          </a:prstGeom>
          <a:noFill/>
        </p:spPr>
        <p:txBody>
          <a:bodyPr wrap="square" rtlCol="0">
            <a:spAutoFit/>
          </a:bodyPr>
          <a:p>
            <a:r>
              <a:rPr lang="zh-CN" altLang="en-US" sz="2400">
                <a:latin typeface="锐字云字库魏体1.0" panose="02010604000000000000" charset="-122"/>
                <a:ea typeface="锐字云字库魏体1.0" panose="02010604000000000000" charset="-122"/>
              </a:rPr>
              <a:t>问题分析：</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a:t>
            </a:r>
            <a:r>
              <a:rPr lang="zh-CN" altLang="en-US" sz="2400">
                <a:latin typeface="锐字云字库魏体1.0" panose="02010604000000000000" charset="-122"/>
                <a:ea typeface="锐字云字库魏体1.0" panose="02010604000000000000" charset="-122"/>
              </a:rPr>
              <a:t>选择一个结点作为根节点，无根树转变成有根树，</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Num</a:t>
            </a:r>
            <a:r>
              <a:rPr lang="zh-CN" altLang="en-US" sz="2400">
                <a:latin typeface="锐字云字库魏体1.0" panose="02010604000000000000" charset="-122"/>
                <a:ea typeface="锐字云字库魏体1.0" panose="02010604000000000000" charset="-122"/>
              </a:rPr>
              <a:t>（存储子树结点的总个数），</a:t>
            </a:r>
            <a:r>
              <a:rPr lang="en-US" altLang="zh-CN" sz="2400">
                <a:latin typeface="锐字云字库魏体1.0" panose="02010604000000000000" charset="-122"/>
                <a:ea typeface="锐字云字库魏体1.0" panose="02010604000000000000" charset="-122"/>
              </a:rPr>
              <a:t>Max</a:t>
            </a:r>
            <a:r>
              <a:rPr lang="zh-CN" altLang="en-US" sz="2400">
                <a:latin typeface="锐字云字库魏体1.0" panose="02010604000000000000" charset="-122"/>
                <a:ea typeface="锐字云字库魏体1.0" panose="02010604000000000000" charset="-122"/>
              </a:rPr>
              <a:t>（存储子树中结点最多的那棵分支的节点）（补充的说：子树上的某个节点的最大大节点的分支同时要多考虑如下图所示的情况）</a:t>
            </a:r>
            <a:endParaRPr lang="zh-CN" altLang="en-US" sz="24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p:txBody>
      </p:sp>
      <p:pic>
        <p:nvPicPr>
          <p:cNvPr id="3" name="图片 2"/>
          <p:cNvPicPr>
            <a:picLocks noChangeAspect="1"/>
          </p:cNvPicPr>
          <p:nvPr/>
        </p:nvPicPr>
        <p:blipFill>
          <a:blip r:embed="rId1"/>
          <a:stretch>
            <a:fillRect/>
          </a:stretch>
        </p:blipFill>
        <p:spPr>
          <a:xfrm>
            <a:off x="1978025" y="3856990"/>
            <a:ext cx="4210050" cy="2838450"/>
          </a:xfrm>
          <a:prstGeom prst="rect">
            <a:avLst/>
          </a:prstGeom>
        </p:spPr>
      </p:pic>
      <p:sp>
        <p:nvSpPr>
          <p:cNvPr id="4" name="椭圆形标注 3"/>
          <p:cNvSpPr/>
          <p:nvPr/>
        </p:nvSpPr>
        <p:spPr>
          <a:xfrm>
            <a:off x="6188075" y="3924935"/>
            <a:ext cx="2777490" cy="194881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411730" y="3717290"/>
            <a:ext cx="1224280" cy="1440180"/>
          </a:xfrm>
          <a:prstGeom prst="ellipse">
            <a:avLst/>
          </a:prstGeom>
          <a:noFill/>
          <a:ln w="28575" cmpd="thickThin">
            <a:solidFill>
              <a:schemeClr val="accent1">
                <a:shade val="50000"/>
              </a:schemeClr>
            </a:solidFill>
            <a:prstDash val="solid"/>
          </a:ln>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7" name="椭圆 6"/>
          <p:cNvSpPr/>
          <p:nvPr/>
        </p:nvSpPr>
        <p:spPr>
          <a:xfrm>
            <a:off x="2051685" y="5013325"/>
            <a:ext cx="1584325" cy="1511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5157470"/>
            <a:ext cx="1439545" cy="13677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4859655" y="5013325"/>
            <a:ext cx="1584325" cy="15119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867525" y="4224020"/>
            <a:ext cx="1418590" cy="1322070"/>
          </a:xfrm>
          <a:prstGeom prst="rect">
            <a:avLst/>
          </a:prstGeom>
          <a:noFill/>
        </p:spPr>
        <p:txBody>
          <a:bodyPr wrap="square" rtlCol="0">
            <a:spAutoFit/>
          </a:bodyPr>
          <a:p>
            <a:r>
              <a:rPr lang="zh-CN" altLang="en-US" sz="1600" b="1">
                <a:solidFill>
                  <a:schemeClr val="bg1"/>
                </a:solidFill>
              </a:rPr>
              <a:t>噗哈哈</a:t>
            </a:r>
            <a:r>
              <a:rPr lang="en-US" altLang="en-US" sz="1600" b="1">
                <a:solidFill>
                  <a:schemeClr val="bg1"/>
                </a:solidFill>
              </a:rPr>
              <a:t>,</a:t>
            </a:r>
            <a:r>
              <a:rPr lang="zh-CN" altLang="en-US" sz="1600" b="1">
                <a:solidFill>
                  <a:schemeClr val="bg1"/>
                </a:solidFill>
              </a:rPr>
              <a:t>看图要考虑的子树不止是下边的子树还有上边的那一部分哈。</a:t>
            </a:r>
            <a:endParaRPr lang="zh-CN" altLang="en-US" sz="1600" b="1">
              <a:solidFill>
                <a:schemeClr val="bg1"/>
              </a:solidFill>
            </a:endParaRPr>
          </a:p>
        </p:txBody>
      </p:sp>
    </p:spTree>
  </p:cSld>
  <p:clrMapOvr>
    <a:masterClrMapping/>
  </p:clrMapOvr>
  <p:transition advClick="0">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2170" y="1685290"/>
            <a:ext cx="7920355" cy="4154170"/>
          </a:xfrm>
          <a:prstGeom prst="rect">
            <a:avLst/>
          </a:prstGeom>
          <a:noFill/>
        </p:spPr>
        <p:txBody>
          <a:bodyPr wrap="square" rtlCol="0">
            <a:spAutoFit/>
          </a:bodyPr>
          <a:p>
            <a:r>
              <a:rPr lang="zh-CN" altLang="en-US" sz="2400">
                <a:latin typeface="锐字云字库魏体1.0" panose="02010604000000000000" charset="-122"/>
                <a:ea typeface="锐字云字库魏体1.0" panose="02010604000000000000" charset="-122"/>
              </a:rPr>
              <a:t>树的存储：</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（凑页数篇）</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a:t>
            </a:r>
            <a:r>
              <a:rPr lang="zh-CN" altLang="en-US" sz="2400">
                <a:latin typeface="锐字云字库魏体1.0" panose="02010604000000000000" charset="-122"/>
                <a:ea typeface="锐字云字库魏体1.0" panose="02010604000000000000" charset="-122"/>
              </a:rPr>
              <a:t>因为没有声明结点间的父子关系，所以存储的时候要存储两条方向不同的边</a:t>
            </a:r>
            <a:r>
              <a:rPr lang="en-US" altLang="zh-CN" sz="2400">
                <a:latin typeface="锐字云字库魏体1.0" panose="02010604000000000000" charset="-122"/>
                <a:ea typeface="锐字云字库魏体1.0" panose="02010604000000000000" charset="-122"/>
              </a:rPr>
              <a:t>	 </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for(int i=1; i&lt;n; i++)</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scanf("%d%d",&amp;u,&amp;v);</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g[u].push_back(v);</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g[v].push_back(u);</a:t>
            </a:r>
            <a:endParaRPr lang="en-US"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a:t>
            </a:r>
            <a:endParaRPr lang="en-US" altLang="zh-CN" sz="24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4055" y="1545590"/>
            <a:ext cx="8194040" cy="4984750"/>
          </a:xfrm>
          <a:prstGeom prst="rect">
            <a:avLst/>
          </a:prstGeom>
          <a:noFill/>
        </p:spPr>
        <p:txBody>
          <a:bodyPr wrap="square" rtlCol="0">
            <a:spAutoFit/>
          </a:bodyPr>
          <a:p>
            <a:r>
              <a:rPr lang="zh-CN" altLang="en-US" sz="2400">
                <a:latin typeface="锐字云字库魏体1.0" panose="02010604000000000000" charset="-122"/>
                <a:ea typeface="锐字云字库魏体1.0" panose="02010604000000000000" charset="-122"/>
              </a:rPr>
              <a:t>代码实例：</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/**u </a:t>
            </a:r>
            <a:r>
              <a:rPr lang="zh-CN" altLang="zh-CN" sz="2400">
                <a:latin typeface="锐字云字库魏体1.0" panose="02010604000000000000" charset="-122"/>
                <a:ea typeface="锐字云字库魏体1.0" panose="02010604000000000000" charset="-122"/>
              </a:rPr>
              <a:t>当前结点编号，</a:t>
            </a:r>
            <a:r>
              <a:rPr lang="en-US" altLang="zh-CN" sz="2400">
                <a:latin typeface="锐字云字库魏体1.0" panose="02010604000000000000" charset="-122"/>
                <a:ea typeface="锐字云字库魏体1.0" panose="02010604000000000000" charset="-122"/>
              </a:rPr>
              <a:t>pre</a:t>
            </a:r>
            <a:r>
              <a:rPr lang="zh-CN" altLang="en-US" sz="2400">
                <a:latin typeface="锐字云字库魏体1.0" panose="02010604000000000000" charset="-122"/>
                <a:ea typeface="锐字云字库魏体1.0" panose="02010604000000000000" charset="-122"/>
              </a:rPr>
              <a:t>父结点编号</a:t>
            </a:r>
            <a:r>
              <a:rPr lang="en-US" altLang="zh-CN" sz="2400">
                <a:latin typeface="锐字云字库魏体1.0" panose="02010604000000000000" charset="-122"/>
                <a:ea typeface="锐字云字库魏体1.0" panose="02010604000000000000" charset="-122"/>
              </a:rPr>
              <a:t>**/</a:t>
            </a:r>
            <a:endParaRPr lang="en-US" altLang="zh-CN" sz="24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void dp_Max(int u,int pre)</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int k=g[u].size();</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int Mod = 0;</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for(int i=0; i&lt;k; i++)</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if(g[u][i]==pre)continue;//</a:t>
            </a:r>
            <a:r>
              <a:rPr lang="zh-CN" altLang="en-US" sz="1800">
                <a:latin typeface="锐字云字库魏体1.0" panose="02010604000000000000" charset="-122"/>
                <a:ea typeface="锐字云字库魏体1.0" panose="02010604000000000000" charset="-122"/>
              </a:rPr>
              <a:t>如果等于父亲节点就不需要遍历了。</a:t>
            </a:r>
            <a:endParaRPr lang="zh-CN" altLang="en-US"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dp_Num(g[u][i],u);//</a:t>
            </a:r>
            <a:r>
              <a:rPr lang="zh-CN" altLang="en-US" sz="1800">
                <a:latin typeface="锐字云字库魏体1.0" panose="02010604000000000000" charset="-122"/>
                <a:ea typeface="锐字云字库魏体1.0" panose="02010604000000000000" charset="-122"/>
              </a:rPr>
              <a:t>求得子树的节点个数。</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dp_Max(g[u][i],u);//</a:t>
            </a:r>
            <a:r>
              <a:rPr lang="zh-CN" altLang="en-US" sz="1800">
                <a:latin typeface="锐字云字库魏体1.0" panose="02010604000000000000" charset="-122"/>
                <a:ea typeface="锐字云字库魏体1.0" panose="02010604000000000000" charset="-122"/>
              </a:rPr>
              <a:t>递归求的子树的最大值</a:t>
            </a:r>
            <a:endParaRPr lang="zh-CN" altLang="en-US"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Mod += Num[g[u][i]];</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Max[u]=max(Max[u],Num[g[u][i]]);//Max[u]</a:t>
            </a:r>
            <a:r>
              <a:rPr lang="zh-CN" altLang="zh-CN" sz="1800">
                <a:latin typeface="锐字云字库魏体1.0" panose="02010604000000000000" charset="-122"/>
                <a:ea typeface="锐字云字库魏体1.0" panose="02010604000000000000" charset="-122"/>
              </a:rPr>
              <a:t>存储子树的最大结点个数</a:t>
            </a:r>
            <a:endParaRPr lang="zh-CN"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Max[u]=max(Max[u],n-Mod-1);//</a:t>
            </a:r>
            <a:r>
              <a:rPr lang="zh-CN" altLang="zh-CN" sz="1800">
                <a:latin typeface="锐字云字库魏体1.0" panose="02010604000000000000" charset="-122"/>
                <a:ea typeface="锐字云字库魏体1.0" panose="02010604000000000000" charset="-122"/>
              </a:rPr>
              <a:t>还要与节点上的另一部分树进行比较</a:t>
            </a:r>
            <a:endParaRPr lang="zh-CN"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    return;</a:t>
            </a:r>
            <a:endParaRPr lang="en-US" altLang="zh-CN" sz="1800">
              <a:latin typeface="锐字云字库魏体1.0" panose="02010604000000000000" charset="-122"/>
              <a:ea typeface="锐字云字库魏体1.0" panose="02010604000000000000" charset="-122"/>
            </a:endParaRPr>
          </a:p>
          <a:p>
            <a:r>
              <a:rPr lang="en-US" altLang="zh-CN" sz="1800">
                <a:latin typeface="锐字云字库魏体1.0" panose="02010604000000000000" charset="-122"/>
                <a:ea typeface="锐字云字库魏体1.0" panose="02010604000000000000" charset="-122"/>
              </a:rPr>
              <a:t>}</a:t>
            </a:r>
            <a:endParaRPr lang="en-US" altLang="zh-CN" sz="18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7365" y="1660525"/>
            <a:ext cx="8242935" cy="4246245"/>
          </a:xfrm>
          <a:prstGeom prst="rect">
            <a:avLst/>
          </a:prstGeom>
          <a:noFill/>
        </p:spPr>
        <p:txBody>
          <a:bodyPr wrap="square" rtlCol="0">
            <a:spAutoFit/>
          </a:bodyPr>
          <a:p>
            <a:r>
              <a:rPr lang="zh-CN" altLang="en-US" sz="2400">
                <a:latin typeface="锐字云字库魏体1.0" panose="02010604000000000000" charset="-122"/>
                <a:ea typeface="锐字云字库魏体1.0" panose="02010604000000000000" charset="-122"/>
              </a:rPr>
              <a:t>友情赠送：</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1.</a:t>
            </a:r>
            <a:r>
              <a:rPr lang="zh-CN" altLang="zh-CN" sz="2400">
                <a:latin typeface="锐字云字库魏体1.0" panose="02010604000000000000" charset="-122"/>
                <a:ea typeface="锐字云字库魏体1.0" panose="02010604000000000000" charset="-122"/>
              </a:rPr>
              <a:t>求树节点个数代码：</a:t>
            </a:r>
            <a:endParaRPr lang="zh-CN"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a:t>
            </a:r>
            <a:r>
              <a:rPr lang="zh-CN" altLang="en-US" sz="2400">
                <a:latin typeface="锐字云字库魏体1.0" panose="02010604000000000000" charset="-122"/>
                <a:ea typeface="锐字云字库魏体1.0" panose="02010604000000000000" charset="-122"/>
              </a:rPr>
              <a:t>参量含义同</a:t>
            </a:r>
            <a:r>
              <a:rPr lang="en-US" altLang="zh-CN" sz="2400">
                <a:latin typeface="锐字云字库魏体1.0" panose="02010604000000000000" charset="-122"/>
                <a:ea typeface="锐字云字库魏体1.0" panose="02010604000000000000" charset="-122"/>
              </a:rPr>
              <a:t>dp_max**/</a:t>
            </a:r>
            <a:endParaRPr lang="en-US" altLang="zh-CN" sz="24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int dp_Num(int u,int pre)</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int k=g[u].size();</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Num[u]=1;</a:t>
            </a:r>
            <a:r>
              <a:rPr lang="en-US" altLang="zh-CN" sz="1800">
                <a:latin typeface="锐字云字库魏体1.0" panose="02010604000000000000" charset="-122"/>
                <a:ea typeface="锐字云字库魏体1.0" panose="02010604000000000000" charset="-122"/>
              </a:rPr>
              <a:t>//</a:t>
            </a:r>
            <a:r>
              <a:rPr lang="zh-CN" altLang="en-US" sz="1800">
                <a:latin typeface="锐字云字库魏体1.0" panose="02010604000000000000" charset="-122"/>
                <a:ea typeface="锐字云字库魏体1.0" panose="02010604000000000000" charset="-122"/>
              </a:rPr>
              <a:t>包含自己本身</a:t>
            </a:r>
            <a:endParaRPr lang="zh-CN" altLang="en-US"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for(int i=0; i&lt;k; i++)</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if(g[u][i]==pre)continue;</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Num[u]+=dp_Num(g[u][i],u);</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    return Num[u];</a:t>
            </a:r>
            <a:endParaRPr lang="zh-CN" altLang="zh-CN" sz="1800">
              <a:latin typeface="锐字云字库魏体1.0" panose="02010604000000000000" charset="-122"/>
              <a:ea typeface="锐字云字库魏体1.0" panose="02010604000000000000" charset="-122"/>
            </a:endParaRPr>
          </a:p>
          <a:p>
            <a:r>
              <a:rPr lang="zh-CN" altLang="zh-CN" sz="1800">
                <a:latin typeface="锐字云字库魏体1.0" panose="02010604000000000000" charset="-122"/>
                <a:ea typeface="锐字云字库魏体1.0" panose="02010604000000000000" charset="-122"/>
              </a:rPr>
              <a:t>}</a:t>
            </a:r>
            <a:endParaRPr lang="zh-CN" altLang="zh-CN" sz="18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74725" y="859155"/>
            <a:ext cx="3373120" cy="583565"/>
          </a:xfrm>
          <a:prstGeom prst="rect">
            <a:avLst/>
          </a:prstGeom>
          <a:noFill/>
        </p:spPr>
        <p:txBody>
          <a:bodyPr wrap="square" rtlCol="0">
            <a:spAutoFit/>
          </a:bodyPr>
          <a:p>
            <a:r>
              <a:rPr lang="zh-CN" altLang="en-US" sz="3200">
                <a:solidFill>
                  <a:schemeClr val="bg1"/>
                </a:solidFill>
                <a:latin typeface="文鼎行楷碑体_B" panose="04020800000000000000" charset="-122"/>
                <a:ea typeface="文鼎行楷碑体_B" panose="04020800000000000000" charset="-122"/>
              </a:rPr>
              <a:t>三 </a:t>
            </a:r>
            <a:r>
              <a:rPr lang="en-US" altLang="en-US" sz="3200">
                <a:solidFill>
                  <a:schemeClr val="bg1"/>
                </a:solidFill>
                <a:latin typeface="文鼎行楷碑体_B" panose="04020800000000000000" charset="-122"/>
                <a:ea typeface="文鼎行楷碑体_B" panose="04020800000000000000" charset="-122"/>
              </a:rPr>
              <a:t>.</a:t>
            </a:r>
            <a:r>
              <a:rPr lang="zh-CN" altLang="en-US" sz="3200">
                <a:solidFill>
                  <a:schemeClr val="bg1"/>
                </a:solidFill>
                <a:latin typeface="文鼎行楷碑体_B" panose="04020800000000000000" charset="-122"/>
                <a:ea typeface="文鼎行楷碑体_B" panose="04020800000000000000" charset="-122"/>
              </a:rPr>
              <a:t>树的最长路径</a:t>
            </a:r>
            <a:endParaRPr lang="zh-CN" altLang="en-US" sz="3200">
              <a:solidFill>
                <a:schemeClr val="bg1"/>
              </a:solidFill>
              <a:latin typeface="文鼎行楷碑体_B" panose="04020800000000000000" charset="-122"/>
              <a:ea typeface="文鼎行楷碑体_B" panose="04020800000000000000" charset="-122"/>
            </a:endParaRPr>
          </a:p>
        </p:txBody>
      </p:sp>
      <p:sp>
        <p:nvSpPr>
          <p:cNvPr id="4" name="文本框 3"/>
          <p:cNvSpPr txBox="1"/>
          <p:nvPr/>
        </p:nvSpPr>
        <p:spPr>
          <a:xfrm>
            <a:off x="1023620" y="1701165"/>
            <a:ext cx="7796530" cy="1938020"/>
          </a:xfrm>
          <a:prstGeom prst="rect">
            <a:avLst/>
          </a:prstGeom>
          <a:noFill/>
        </p:spPr>
        <p:txBody>
          <a:bodyPr wrap="square" rtlCol="0">
            <a:spAutoFit/>
          </a:bodyPr>
          <a:p>
            <a:r>
              <a:rPr lang="zh-CN" altLang="zh-CN" sz="2400">
                <a:latin typeface="锐字云字库魏体1.0" panose="02010604000000000000" charset="-122"/>
                <a:ea typeface="锐字云字库魏体1.0" panose="02010604000000000000" charset="-122"/>
              </a:rPr>
              <a:t>树的最长路径（树的直径</a:t>
            </a:r>
            <a:r>
              <a:rPr lang="en-US" altLang="zh-CN" sz="2400">
                <a:latin typeface="锐字云字库魏体1.0" panose="02010604000000000000" charset="-122"/>
                <a:ea typeface="锐字云字库魏体1.0" panose="02010604000000000000" charset="-122"/>
              </a:rPr>
              <a:t>/</a:t>
            </a:r>
            <a:r>
              <a:rPr lang="zh-CN" altLang="en-US" sz="2400">
                <a:latin typeface="锐字云字库魏体1.0" panose="02010604000000000000" charset="-122"/>
                <a:ea typeface="锐字云字库魏体1.0" panose="02010604000000000000" charset="-122"/>
              </a:rPr>
              <a:t>最远点对</a:t>
            </a:r>
            <a:r>
              <a:rPr lang="zh-CN" altLang="zh-CN" sz="2400">
                <a:latin typeface="锐字云字库魏体1.0" panose="02010604000000000000" charset="-122"/>
                <a:ea typeface="锐字云字库魏体1.0" panose="02010604000000000000" charset="-122"/>
              </a:rPr>
              <a:t>）定义：</a:t>
            </a:r>
            <a:endParaRPr lang="zh-CN" altLang="zh-CN"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a:t>
            </a:r>
            <a:r>
              <a:rPr lang="zh-CN" altLang="en-US" sz="2400">
                <a:latin typeface="锐字云字库魏体1.0" panose="02010604000000000000" charset="-122"/>
                <a:ea typeface="锐字云字库魏体1.0" panose="02010604000000000000" charset="-122"/>
              </a:rPr>
              <a:t>对于一棵</a:t>
            </a:r>
            <a:r>
              <a:rPr lang="en-US" altLang="zh-CN" sz="2400">
                <a:latin typeface="锐字云字库魏体1.0" panose="02010604000000000000" charset="-122"/>
                <a:ea typeface="锐字云字库魏体1.0" panose="02010604000000000000" charset="-122"/>
              </a:rPr>
              <a:t>n</a:t>
            </a:r>
            <a:r>
              <a:rPr lang="zh-CN" altLang="en-US" sz="2400">
                <a:latin typeface="锐字云字库魏体1.0" panose="02010604000000000000" charset="-122"/>
                <a:ea typeface="锐字云字库魏体1.0" panose="02010604000000000000" charset="-122"/>
              </a:rPr>
              <a:t>结点无根树的一条最长路径的长度。</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也可以说是，两点间的最远距离。</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（概念很简单的。）</a:t>
            </a:r>
            <a:endParaRPr lang="zh-CN" altLang="en-US" sz="2400">
              <a:latin typeface="锐字云字库魏体1.0" panose="02010604000000000000" charset="-122"/>
              <a:ea typeface="锐字云字库魏体1.0" panose="02010604000000000000" charset="-122"/>
            </a:endParaRPr>
          </a:p>
          <a:p>
            <a:r>
              <a:rPr lang="en-US" altLang="zh-CN" sz="2400">
                <a:latin typeface="锐字云字库魏体1.0" panose="02010604000000000000" charset="-122"/>
                <a:ea typeface="锐字云字库魏体1.0" panose="02010604000000000000" charset="-122"/>
              </a:rPr>
              <a:t>	</a:t>
            </a:r>
            <a:endParaRPr lang="en-US" altLang="zh-CN" sz="2400">
              <a:latin typeface="锐字云字库魏体1.0" panose="02010604000000000000" charset="-122"/>
              <a:ea typeface="锐字云字库魏体1.0" panose="02010604000000000000" charset="-122"/>
            </a:endParaRPr>
          </a:p>
        </p:txBody>
      </p:sp>
      <p:sp>
        <p:nvSpPr>
          <p:cNvPr id="184" name=" 184"/>
          <p:cNvSpPr/>
          <p:nvPr/>
        </p:nvSpPr>
        <p:spPr>
          <a:xfrm>
            <a:off x="4612005" y="3573145"/>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84"/>
          <p:cNvSpPr/>
          <p:nvPr/>
        </p:nvSpPr>
        <p:spPr>
          <a:xfrm>
            <a:off x="3938905" y="4083050"/>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3359785" y="4587240"/>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184"/>
          <p:cNvSpPr/>
          <p:nvPr/>
        </p:nvSpPr>
        <p:spPr>
          <a:xfrm>
            <a:off x="4458970" y="4587240"/>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84"/>
          <p:cNvSpPr/>
          <p:nvPr/>
        </p:nvSpPr>
        <p:spPr>
          <a:xfrm>
            <a:off x="2724785" y="5149215"/>
            <a:ext cx="205105" cy="252730"/>
          </a:xfrm>
          <a:prstGeom prst="ellipse">
            <a:avLst/>
          </a:prstGeom>
        </p:spPr>
        <p:style>
          <a:lnRef idx="0">
            <a:schemeClr val="accent4"/>
          </a:lnRef>
          <a:fillRef idx="3">
            <a:schemeClr val="accent4"/>
          </a:fillRef>
          <a:effectRef idx="3">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84"/>
          <p:cNvSpPr/>
          <p:nvPr/>
        </p:nvSpPr>
        <p:spPr>
          <a:xfrm>
            <a:off x="5279390" y="4083050"/>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84"/>
          <p:cNvSpPr/>
          <p:nvPr/>
        </p:nvSpPr>
        <p:spPr>
          <a:xfrm>
            <a:off x="5683885" y="4587240"/>
            <a:ext cx="226695" cy="2520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5279390" y="5205095"/>
            <a:ext cx="226695" cy="252095"/>
          </a:xfrm>
          <a:prstGeom prst="ellipse">
            <a:avLst/>
          </a:prstGeom>
        </p:spPr>
        <p:style>
          <a:lnRef idx="0">
            <a:schemeClr val="accent4"/>
          </a:lnRef>
          <a:fillRef idx="3">
            <a:schemeClr val="accent4"/>
          </a:fillRef>
          <a:effectRef idx="3">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13" name="直接连接符 12"/>
          <p:cNvCxnSpPr>
            <a:stCxn id="2" idx="7"/>
            <a:endCxn id="184" idx="3"/>
          </p:cNvCxnSpPr>
          <p:nvPr/>
        </p:nvCxnSpPr>
        <p:spPr>
          <a:xfrm flipV="1">
            <a:off x="4132580" y="3788410"/>
            <a:ext cx="512445"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510915" y="4255770"/>
            <a:ext cx="512445"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7"/>
          </p:cNvCxnSpPr>
          <p:nvPr/>
        </p:nvCxnSpPr>
        <p:spPr>
          <a:xfrm flipV="1">
            <a:off x="2900045" y="4802505"/>
            <a:ext cx="491490" cy="383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9" idx="3"/>
          </p:cNvCxnSpPr>
          <p:nvPr/>
        </p:nvCxnSpPr>
        <p:spPr>
          <a:xfrm flipV="1">
            <a:off x="5436235" y="4802505"/>
            <a:ext cx="28067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4119245" y="4255770"/>
            <a:ext cx="525780" cy="47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4801235" y="3714750"/>
            <a:ext cx="525780" cy="47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327015" y="4255770"/>
            <a:ext cx="525780" cy="4787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diamond(in)">
                                      <p:cBhvr>
                                        <p:cTn id="7" dur="2000"/>
                                        <p:tgtEl>
                                          <p:spTgt spid="18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amond(in)">
                                      <p:cBhvr>
                                        <p:cTn id="10" dur="2000"/>
                                        <p:tgtEl>
                                          <p:spTgt spid="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2000"/>
                                        <p:tgtEl>
                                          <p:spTgt spid="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2000"/>
                                        <p:tgtEl>
                                          <p:spTgt spid="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2000"/>
                                        <p:tgtEl>
                                          <p:spTgt spid="10"/>
                                        </p:tgtEl>
                                      </p:cBhvr>
                                    </p:animEffect>
                                  </p:childTnLst>
                                </p:cTn>
                              </p:par>
                              <p:par>
                                <p:cTn id="29" presetID="8"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amond(in)">
                                      <p:cBhvr>
                                        <p:cTn id="31" dur="2000"/>
                                        <p:tgtEl>
                                          <p:spTgt spid="13"/>
                                        </p:tgtEl>
                                      </p:cBhvr>
                                    </p:animEffect>
                                  </p:childTnLst>
                                </p:cTn>
                              </p:par>
                              <p:par>
                                <p:cTn id="32" presetID="8"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amond(in)">
                                      <p:cBhvr>
                                        <p:cTn id="34" dur="2000"/>
                                        <p:tgtEl>
                                          <p:spTgt spid="14"/>
                                        </p:tgtEl>
                                      </p:cBhvr>
                                    </p:animEffect>
                                  </p:childTnLst>
                                </p:cTn>
                              </p:par>
                              <p:par>
                                <p:cTn id="35" presetID="8"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amond(in)">
                                      <p:cBhvr>
                                        <p:cTn id="37" dur="2000"/>
                                        <p:tgtEl>
                                          <p:spTgt spid="15"/>
                                        </p:tgtEl>
                                      </p:cBhvr>
                                    </p:animEffect>
                                  </p:childTnLst>
                                </p:cTn>
                              </p:par>
                              <p:par>
                                <p:cTn id="38" presetID="8" presetClass="entr" presetSubtype="16"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amond(in)">
                                      <p:cBhvr>
                                        <p:cTn id="40" dur="2000"/>
                                        <p:tgtEl>
                                          <p:spTgt spid="16"/>
                                        </p:tgtEl>
                                      </p:cBhvr>
                                    </p:animEffect>
                                  </p:childTnLst>
                                </p:cTn>
                              </p:par>
                              <p:par>
                                <p:cTn id="41" presetID="8" presetClass="entr" presetSubtype="16"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amond(in)">
                                      <p:cBhvr>
                                        <p:cTn id="43" dur="2000"/>
                                        <p:tgtEl>
                                          <p:spTgt spid="17"/>
                                        </p:tgtEl>
                                      </p:cBhvr>
                                    </p:animEffect>
                                  </p:childTnLst>
                                </p:cTn>
                              </p:par>
                              <p:par>
                                <p:cTn id="44" presetID="8" presetClass="entr" presetSubtype="16"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amond(in)">
                                      <p:cBhvr>
                                        <p:cTn id="46" dur="2000"/>
                                        <p:tgtEl>
                                          <p:spTgt spid="18"/>
                                        </p:tgtEl>
                                      </p:cBhvr>
                                    </p:animEffect>
                                  </p:childTnLst>
                                </p:cTn>
                              </p:par>
                              <p:par>
                                <p:cTn id="47" presetID="8" presetClass="entr" presetSubtype="16"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amond(in)">
                                      <p:cBhvr>
                                        <p:cTn id="4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ldLvl="0" animBg="1"/>
      <p:bldP spid="2"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6125" y="1685925"/>
            <a:ext cx="7210425" cy="3415030"/>
          </a:xfrm>
          <a:prstGeom prst="rect">
            <a:avLst/>
          </a:prstGeom>
          <a:noFill/>
        </p:spPr>
        <p:txBody>
          <a:bodyPr wrap="square" rtlCol="0">
            <a:spAutoFit/>
          </a:bodyPr>
          <a:p>
            <a:r>
              <a:rPr lang="zh-CN" altLang="zh-CN" sz="2400">
                <a:latin typeface="锐字云字库魏体1.0" panose="02010604000000000000" charset="-122"/>
                <a:ea typeface="锐字云字库魏体1.0" panose="02010604000000000000" charset="-122"/>
                <a:sym typeface="+mn-ea"/>
              </a:rPr>
              <a:t>解决方案：</a:t>
            </a:r>
            <a:endParaRPr lang="zh-CN" altLang="zh-CN" sz="2400">
              <a:latin typeface="锐字云字库魏体1.0" panose="02010604000000000000" charset="-122"/>
              <a:ea typeface="锐字云字库魏体1.0" panose="02010604000000000000" charset="-122"/>
              <a:sym typeface="+mn-ea"/>
            </a:endParaRPr>
          </a:p>
          <a:p>
            <a:endParaRPr lang="en-US" altLang="zh-CN" sz="2400">
              <a:latin typeface="锐字云字库魏体1.0" panose="02010604000000000000" charset="-122"/>
              <a:ea typeface="锐字云字库魏体1.0" panose="02010604000000000000" charset="-122"/>
              <a:sym typeface="+mn-ea"/>
            </a:endParaRPr>
          </a:p>
          <a:p>
            <a:r>
              <a:rPr lang="en-US" altLang="zh-CN" sz="2400">
                <a:latin typeface="锐字云字库魏体1.0" panose="02010604000000000000" charset="-122"/>
                <a:ea typeface="锐字云字库魏体1.0" panose="02010604000000000000" charset="-122"/>
                <a:sym typeface="+mn-ea"/>
              </a:rPr>
              <a:t>	</a:t>
            </a:r>
            <a:r>
              <a:rPr lang="zh-CN" altLang="en-US" sz="2400">
                <a:latin typeface="锐字云字库魏体1.0" panose="02010604000000000000" charset="-122"/>
                <a:ea typeface="锐字云字库魏体1.0" panose="02010604000000000000" charset="-122"/>
                <a:sym typeface="+mn-ea"/>
              </a:rPr>
              <a:t>以一个结点为根节点（无根树 </a:t>
            </a:r>
            <a:r>
              <a:rPr lang="en-US" altLang="zh-CN" sz="2400">
                <a:latin typeface="锐字云字库魏体1.0" panose="02010604000000000000" charset="-122"/>
                <a:ea typeface="锐字云字库魏体1.0" panose="02010604000000000000" charset="-122"/>
                <a:sym typeface="+mn-ea"/>
              </a:rPr>
              <a:t>- &gt; </a:t>
            </a:r>
            <a:r>
              <a:rPr lang="zh-CN" altLang="en-US" sz="2400">
                <a:latin typeface="锐字云字库魏体1.0" panose="02010604000000000000" charset="-122"/>
                <a:ea typeface="锐字云字库魏体1.0" panose="02010604000000000000" charset="-122"/>
                <a:sym typeface="+mn-ea"/>
              </a:rPr>
              <a:t>有根树），求出每个节点开始的最长边与次长边。定义数组</a:t>
            </a:r>
            <a:r>
              <a:rPr lang="en-US" altLang="zh-CN" sz="2400">
                <a:latin typeface="锐字云字库魏体1.0" panose="02010604000000000000" charset="-122"/>
                <a:ea typeface="锐字云字库魏体1.0" panose="02010604000000000000" charset="-122"/>
                <a:sym typeface="+mn-ea"/>
              </a:rPr>
              <a:t>first[] ,second[],</a:t>
            </a:r>
            <a:r>
              <a:rPr lang="zh-CN" altLang="en-US" sz="2400">
                <a:latin typeface="锐字云字库魏体1.0" panose="02010604000000000000" charset="-122"/>
                <a:ea typeface="锐字云字库魏体1.0" panose="02010604000000000000" charset="-122"/>
                <a:sym typeface="+mn-ea"/>
              </a:rPr>
              <a:t>来分别记录。</a:t>
            </a:r>
            <a:endParaRPr lang="zh-CN" altLang="en-US" sz="2400">
              <a:latin typeface="锐字云字库魏体1.0" panose="02010604000000000000" charset="-122"/>
              <a:ea typeface="锐字云字库魏体1.0" panose="02010604000000000000" charset="-122"/>
              <a:sym typeface="+mn-ea"/>
            </a:endParaRPr>
          </a:p>
          <a:p>
            <a:endParaRPr lang="en-US" altLang="zh-CN" sz="2400">
              <a:latin typeface="锐字云字库魏体1.0" panose="02010604000000000000" charset="-122"/>
              <a:ea typeface="锐字云字库魏体1.0" panose="02010604000000000000" charset="-122"/>
              <a:sym typeface="+mn-ea"/>
            </a:endParaRPr>
          </a:p>
          <a:p>
            <a:r>
              <a:rPr lang="en-US" altLang="zh-CN" sz="2400">
                <a:latin typeface="锐字云字库魏体1.0" panose="02010604000000000000" charset="-122"/>
                <a:ea typeface="锐字云字库魏体1.0" panose="02010604000000000000" charset="-122"/>
                <a:sym typeface="+mn-ea"/>
              </a:rPr>
              <a:t>	res =  max(res, first(i)+second(i))(1&lt;=i&lt;=n)</a:t>
            </a:r>
            <a:endParaRPr lang="en-US" altLang="zh-CN" sz="2400">
              <a:latin typeface="锐字云字库魏体1.0" panose="02010604000000000000" charset="-122"/>
              <a:ea typeface="锐字云字库魏体1.0" panose="02010604000000000000" charset="-122"/>
              <a:sym typeface="+mn-ea"/>
            </a:endParaRPr>
          </a:p>
          <a:p>
            <a:endParaRPr lang="zh-CN" altLang="zh-CN" sz="2400">
              <a:latin typeface="锐字云字库魏体1.0" panose="02010604000000000000" charset="-122"/>
              <a:ea typeface="锐字云字库魏体1.0" panose="02010604000000000000" charset="-122"/>
              <a:sym typeface="+mn-ea"/>
            </a:endParaRPr>
          </a:p>
          <a:p>
            <a:r>
              <a:rPr lang="zh-CN" altLang="zh-CN" sz="2400">
                <a:latin typeface="锐字云字库魏体1.0" panose="02010604000000000000" charset="-122"/>
                <a:ea typeface="锐字云字库魏体1.0" panose="02010604000000000000" charset="-122"/>
                <a:sym typeface="+mn-ea"/>
              </a:rPr>
              <a:t>存储方式：（与前两者相似）略。。。</a:t>
            </a:r>
            <a:endParaRPr lang="zh-CN" altLang="zh-CN" sz="2400">
              <a:latin typeface="锐字云字库魏体1.0" panose="02010604000000000000" charset="-122"/>
              <a:ea typeface="锐字云字库魏体1.0" panose="02010604000000000000" charset="-122"/>
              <a:sym typeface="+mn-ea"/>
            </a:endParaRPr>
          </a:p>
        </p:txBody>
      </p:sp>
      <p:graphicFrame>
        <p:nvGraphicFramePr>
          <p:cNvPr id="3" name="对象 2">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ransition advClick="0">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8760" y="1742440"/>
            <a:ext cx="8666480" cy="5107940"/>
          </a:xfrm>
          <a:prstGeom prst="rect">
            <a:avLst/>
          </a:prstGeom>
          <a:noFill/>
        </p:spPr>
        <p:txBody>
          <a:bodyPr wrap="square" rtlCol="0">
            <a:spAutoFit/>
          </a:bodyPr>
          <a:p>
            <a:r>
              <a:rPr lang="zh-CN" altLang="zh-CN" sz="2400">
                <a:latin typeface="锐字云字库魏体1.0" panose="02010604000000000000" charset="-122"/>
                <a:ea typeface="锐字云字库魏体1.0" panose="02010604000000000000" charset="-122"/>
              </a:rPr>
              <a:t>状态转移：</a:t>
            </a:r>
            <a:endParaRPr lang="zh-CN" altLang="zh-CN" sz="24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int first[N], second[N];//first </a:t>
            </a:r>
            <a:r>
              <a:rPr lang="zh-CN" altLang="zh-CN" sz="1600">
                <a:latin typeface="锐字云字库魏体1.0" panose="02010604000000000000" charset="-122"/>
                <a:ea typeface="锐字云字库魏体1.0" panose="02010604000000000000" charset="-122"/>
              </a:rPr>
              <a:t>存储到达最远结点的长度，</a:t>
            </a:r>
            <a:r>
              <a:rPr lang="en-US" altLang="zh-CN" sz="1600">
                <a:latin typeface="锐字云字库魏体1.0" panose="02010604000000000000" charset="-122"/>
                <a:ea typeface="锐字云字库魏体1.0" panose="02010604000000000000" charset="-122"/>
              </a:rPr>
              <a:t>second</a:t>
            </a:r>
            <a:r>
              <a:rPr lang="zh-CN" altLang="en-US" sz="1600">
                <a:latin typeface="锐字云字库魏体1.0" panose="02010604000000000000" charset="-122"/>
                <a:ea typeface="锐字云字库魏体1.0" panose="02010604000000000000" charset="-122"/>
              </a:rPr>
              <a:t>记录次长度</a:t>
            </a:r>
            <a:endParaRPr lang="zh-CN" altLang="en-US"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int res = 0;</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void dp(int u, int pre)</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int k = g[u].size();</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for(int i = 0; i &lt; k; i++)</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if(g[u][i]==pre)continue;//</a:t>
            </a:r>
            <a:r>
              <a:rPr lang="zh-CN" altLang="en-US" sz="1600">
                <a:latin typeface="锐字云字库魏体1.0" panose="02010604000000000000" charset="-122"/>
                <a:ea typeface="锐字云字库魏体1.0" panose="02010604000000000000" charset="-122"/>
              </a:rPr>
              <a:t>子结点 </a:t>
            </a:r>
            <a:r>
              <a:rPr lang="en-US" altLang="zh-CN" sz="1600">
                <a:latin typeface="锐字云字库魏体1.0" panose="02010604000000000000" charset="-122"/>
                <a:ea typeface="锐字云字库魏体1.0" panose="02010604000000000000" charset="-122"/>
              </a:rPr>
              <a:t>== </a:t>
            </a:r>
            <a:r>
              <a:rPr lang="zh-CN" altLang="en-US" sz="1600">
                <a:latin typeface="锐字云字库魏体1.0" panose="02010604000000000000" charset="-122"/>
                <a:ea typeface="锐字云字库魏体1.0" panose="02010604000000000000" charset="-122"/>
              </a:rPr>
              <a:t>父结点编号 边重复不需要重复扫</a:t>
            </a:r>
            <a:endParaRPr lang="zh-CN" altLang="en-US"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dp(g[u][i],u);</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a:t>
            </a:r>
            <a:r>
              <a:rPr lang="zh-CN" altLang="en-US" sz="1600">
                <a:latin typeface="锐字云字库魏体1.0" panose="02010604000000000000" charset="-122"/>
                <a:ea typeface="锐字云字库魏体1.0" panose="02010604000000000000" charset="-122"/>
              </a:rPr>
              <a:t>当子结点的最长边</a:t>
            </a:r>
            <a:r>
              <a:rPr lang="en-US" altLang="zh-CN" sz="1600">
                <a:latin typeface="锐字云字库魏体1.0" panose="02010604000000000000" charset="-122"/>
                <a:ea typeface="锐字云字库魏体1.0" panose="02010604000000000000" charset="-122"/>
              </a:rPr>
              <a:t>+1 </a:t>
            </a:r>
            <a:r>
              <a:rPr lang="zh-CN" altLang="en-US" sz="1600">
                <a:latin typeface="锐字云字库魏体1.0" panose="02010604000000000000" charset="-122"/>
                <a:ea typeface="锐字云字库魏体1.0" panose="02010604000000000000" charset="-122"/>
              </a:rPr>
              <a:t>（加上到父结点的距离</a:t>
            </a:r>
            <a:r>
              <a:rPr lang="en-US" altLang="zh-CN" sz="1600">
                <a:latin typeface="锐字云字库魏体1.0" panose="02010604000000000000" charset="-122"/>
                <a:ea typeface="锐字云字库魏体1.0" panose="02010604000000000000" charset="-122"/>
              </a:rPr>
              <a:t>1</a:t>
            </a:r>
            <a:r>
              <a:rPr lang="zh-CN" altLang="en-US" sz="1600">
                <a:latin typeface="锐字云字库魏体1.0" panose="02010604000000000000" charset="-122"/>
                <a:ea typeface="锐字云字库魏体1.0" panose="02010604000000000000" charset="-122"/>
              </a:rPr>
              <a:t>）大于父结点的最长边 更新父结点的最长边和次长边</a:t>
            </a:r>
            <a:r>
              <a:rPr lang="en-US" altLang="zh-CN" sz="1600">
                <a:latin typeface="锐字云字库魏体1.0" panose="02010604000000000000" charset="-122"/>
                <a:ea typeface="锐字云字库魏体1.0" panose="02010604000000000000" charset="-122"/>
              </a:rPr>
              <a:t>**/</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if(first[g[u][i]]+1&gt;=first[u])second[u]=first[u],first[u]=first[g[u][i]]+1;</a:t>
            </a:r>
            <a:endParaRPr lang="zh-CN" altLang="en-US"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else if(first[g[u][i]]+1&gt;second[u])second[u]=first[g[u][i]]+1;</a:t>
            </a:r>
            <a:endParaRPr lang="en-US" altLang="zh-CN" sz="1600">
              <a:latin typeface="锐字云字库魏体1.0" panose="02010604000000000000" charset="-122"/>
              <a:ea typeface="锐字云字库魏体1.0" panose="02010604000000000000" charset="-122"/>
            </a:endParaRPr>
          </a:p>
          <a:p>
            <a:endParaRPr lang="en-US" altLang="zh-CN" sz="14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/**在以当前结点为根节点的子树中，最远两个结点的距离为first＋second**/</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res = max(res, first[u]+second[u]);</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    return ;</a:t>
            </a:r>
            <a:endParaRPr lang="en-US" altLang="zh-CN" sz="1600">
              <a:latin typeface="锐字云字库魏体1.0" panose="02010604000000000000" charset="-122"/>
              <a:ea typeface="锐字云字库魏体1.0" panose="02010604000000000000" charset="-122"/>
            </a:endParaRPr>
          </a:p>
          <a:p>
            <a:r>
              <a:rPr lang="en-US" altLang="zh-CN" sz="1600">
                <a:latin typeface="锐字云字库魏体1.0" panose="02010604000000000000" charset="-122"/>
                <a:ea typeface="锐字云字库魏体1.0" panose="02010604000000000000" charset="-122"/>
              </a:rPr>
              <a:t>}</a:t>
            </a:r>
            <a:endParaRPr lang="en-US" altLang="zh-CN" sz="16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785813" y="928688"/>
            <a:ext cx="8358188" cy="563563"/>
          </a:xfrm>
          <a:prstGeom prst="rect">
            <a:avLst/>
          </a:prstGeom>
          <a:solidFill>
            <a:srgbClr val="6699FF"/>
          </a:solidFill>
        </p:spPr>
        <p:txBody>
          <a:bodyPr/>
          <a:lstStyle/>
          <a:p>
            <a:pPr marR="0" defTabSz="914400">
              <a:buClrTx/>
              <a:buSzTx/>
              <a:buFont typeface="Arial" panose="020B0604020202020204" pitchFamily="34" charset="0"/>
              <a:buNone/>
              <a:defRPr/>
            </a:pPr>
            <a:r>
              <a:rPr kumimoji="0" lang="zh-CN" altLang="zh-CN"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rPr>
              <a:t>树形</a:t>
            </a:r>
            <a:r>
              <a:rPr kumimoji="0" lang="en-US" altLang="zh-CN"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rPr>
              <a:t>dp</a:t>
            </a:r>
            <a:endParaRPr kumimoji="0" lang="en-US" altLang="zh-CN"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endParaRPr>
          </a:p>
        </p:txBody>
      </p:sp>
      <p:grpSp>
        <p:nvGrpSpPr>
          <p:cNvPr id="7170" name="Group 32"/>
          <p:cNvGrpSpPr/>
          <p:nvPr/>
        </p:nvGrpSpPr>
        <p:grpSpPr>
          <a:xfrm>
            <a:off x="1828800" y="2024063"/>
            <a:ext cx="5410200" cy="665162"/>
            <a:chOff x="1152" y="1275"/>
            <a:chExt cx="3408" cy="419"/>
          </a:xfrm>
        </p:grpSpPr>
        <p:grpSp>
          <p:nvGrpSpPr>
            <p:cNvPr id="7171" name="Group 3"/>
            <p:cNvGrpSpPr/>
            <p:nvPr/>
          </p:nvGrpSpPr>
          <p:grpSpPr>
            <a:xfrm>
              <a:off x="1152" y="1275"/>
              <a:ext cx="480" cy="419"/>
              <a:chOff x="1110" y="2656"/>
              <a:chExt cx="1549" cy="1351"/>
            </a:xfrm>
          </p:grpSpPr>
          <p:sp>
            <p:nvSpPr>
              <p:cNvPr id="7172"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7173"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7175" name="Line 11"/>
            <p:cNvSpPr/>
            <p:nvPr/>
          </p:nvSpPr>
          <p:spPr>
            <a:xfrm>
              <a:off x="1536" y="1659"/>
              <a:ext cx="3024" cy="0"/>
            </a:xfrm>
            <a:prstGeom prst="line">
              <a:avLst/>
            </a:prstGeom>
            <a:ln w="25400" cap="flat" cmpd="sng">
              <a:solidFill>
                <a:schemeClr val="tx2"/>
              </a:solidFill>
              <a:prstDash val="sysDot"/>
              <a:round/>
              <a:headEnd type="none" w="med" len="med"/>
              <a:tailEnd type="oval" w="med" len="med"/>
            </a:ln>
          </p:spPr>
        </p:sp>
        <p:sp>
          <p:nvSpPr>
            <p:cNvPr id="8" name="Text Box 12"/>
            <p:cNvSpPr txBox="1">
              <a:spLocks noChangeArrowheads="1"/>
            </p:cNvSpPr>
            <p:nvPr/>
          </p:nvSpPr>
          <p:spPr bwMode="auto">
            <a:xfrm>
              <a:off x="1890" y="1323"/>
              <a:ext cx="1683"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树的最大独立集</a:t>
              </a:r>
              <a:endParaRPr kumimoji="0" lang="en-US" altLang="zh-CN"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7177" name="Text Box 13"/>
            <p:cNvSpPr txBox="1"/>
            <p:nvPr/>
          </p:nvSpPr>
          <p:spPr>
            <a:xfrm>
              <a:off x="1217" y="1337"/>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1.1</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7178" name="Group 33"/>
          <p:cNvGrpSpPr/>
          <p:nvPr/>
        </p:nvGrpSpPr>
        <p:grpSpPr>
          <a:xfrm>
            <a:off x="1769745" y="3520758"/>
            <a:ext cx="5410200" cy="665163"/>
            <a:chOff x="1152" y="1851"/>
            <a:chExt cx="3408" cy="419"/>
          </a:xfrm>
        </p:grpSpPr>
        <p:grpSp>
          <p:nvGrpSpPr>
            <p:cNvPr id="7179" name="Group 7"/>
            <p:cNvGrpSpPr/>
            <p:nvPr/>
          </p:nvGrpSpPr>
          <p:grpSpPr>
            <a:xfrm>
              <a:off x="1152" y="1851"/>
              <a:ext cx="480" cy="419"/>
              <a:chOff x="3174" y="2656"/>
              <a:chExt cx="1549" cy="1351"/>
            </a:xfrm>
          </p:grpSpPr>
          <p:sp>
            <p:nvSpPr>
              <p:cNvPr id="7180"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7181"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7183" name="Line 14"/>
            <p:cNvSpPr/>
            <p:nvPr/>
          </p:nvSpPr>
          <p:spPr>
            <a:xfrm>
              <a:off x="1536" y="2235"/>
              <a:ext cx="3024" cy="0"/>
            </a:xfrm>
            <a:prstGeom prst="line">
              <a:avLst/>
            </a:prstGeom>
            <a:ln w="25400" cap="flat" cmpd="sng">
              <a:solidFill>
                <a:schemeClr val="tx2"/>
              </a:solidFill>
              <a:prstDash val="sysDot"/>
              <a:round/>
              <a:headEnd type="none" w="med" len="med"/>
              <a:tailEnd type="oval" w="med" len="med"/>
            </a:ln>
          </p:spPr>
        </p:sp>
        <p:sp>
          <p:nvSpPr>
            <p:cNvPr id="16" name="Text Box 15"/>
            <p:cNvSpPr txBox="1">
              <a:spLocks noChangeArrowheads="1"/>
            </p:cNvSpPr>
            <p:nvPr/>
          </p:nvSpPr>
          <p:spPr bwMode="auto">
            <a:xfrm>
              <a:off x="1890" y="1899"/>
              <a:ext cx="1011" cy="329"/>
            </a:xfrm>
            <a:prstGeom prst="rect">
              <a:avLst/>
            </a:prstGeom>
            <a:noFill/>
            <a:ln w="9525" algn="ctr">
              <a:noFill/>
              <a:miter lim="800000"/>
            </a:ln>
            <a:effectLst/>
          </p:spPr>
          <p:txBody>
            <a:bodyPr wrap="none">
              <a:spAutoFit/>
            </a:bodyPr>
            <a:lstStyle/>
            <a:p>
              <a:pPr marR="0" defTabSz="914400">
                <a:spcBef>
                  <a:spcPct val="50000"/>
                </a:spcBef>
                <a:buClrTx/>
                <a:buSzTx/>
                <a:buFont typeface="Arial" panose="020B0604020202020204" pitchFamily="34" charset="0"/>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rPr>
                <a:t>树的重心</a:t>
              </a:r>
              <a:endParaRPr kumimoji="0" lang="zh-CN" altLang="en-US" sz="2800" kern="1200" cap="none" spc="0" normalizeH="0" baseline="0" noProof="0" dirty="0">
                <a:solidFill>
                  <a:srgbClr val="002060"/>
                </a:solidFill>
                <a:effectLst>
                  <a:outerShdw blurRad="38100" dist="38100" dir="2700000" algn="tl">
                    <a:srgbClr val="FFFFFF"/>
                  </a:outerShdw>
                </a:effectLst>
                <a:latin typeface="Arial" panose="020B0604020202020204" pitchFamily="34" charset="0"/>
                <a:ea typeface="+mj-ea"/>
                <a:cs typeface="Arial" panose="020B0604020202020204" pitchFamily="34" charset="0"/>
              </a:endParaRPr>
            </a:p>
          </p:txBody>
        </p:sp>
        <p:sp>
          <p:nvSpPr>
            <p:cNvPr id="7185" name="Text Box 16"/>
            <p:cNvSpPr txBox="1"/>
            <p:nvPr/>
          </p:nvSpPr>
          <p:spPr>
            <a:xfrm>
              <a:off x="1217" y="1913"/>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1.2</a:t>
              </a:r>
              <a:endParaRPr lang="en-US" altLang="zh-CN" sz="2400" b="1" dirty="0">
                <a:solidFill>
                  <a:schemeClr val="bg1"/>
                </a:solidFill>
                <a:latin typeface="Arial" panose="020B0604020202020204" pitchFamily="34" charset="0"/>
                <a:ea typeface="Arial" panose="020B0604020202020204" pitchFamily="34" charset="0"/>
              </a:endParaRPr>
            </a:p>
          </p:txBody>
        </p:sp>
      </p:grpSp>
      <p:grpSp>
        <p:nvGrpSpPr>
          <p:cNvPr id="7186" name="Group 34"/>
          <p:cNvGrpSpPr/>
          <p:nvPr/>
        </p:nvGrpSpPr>
        <p:grpSpPr>
          <a:xfrm>
            <a:off x="1800225" y="5009198"/>
            <a:ext cx="5410200" cy="665162"/>
            <a:chOff x="1152" y="2413"/>
            <a:chExt cx="3408" cy="419"/>
          </a:xfrm>
        </p:grpSpPr>
        <p:grpSp>
          <p:nvGrpSpPr>
            <p:cNvPr id="7187" name="Group 17"/>
            <p:cNvGrpSpPr/>
            <p:nvPr/>
          </p:nvGrpSpPr>
          <p:grpSpPr>
            <a:xfrm>
              <a:off x="1152" y="2413"/>
              <a:ext cx="480" cy="419"/>
              <a:chOff x="1110" y="2656"/>
              <a:chExt cx="1549" cy="1351"/>
            </a:xfrm>
          </p:grpSpPr>
          <p:sp>
            <p:nvSpPr>
              <p:cNvPr id="7188"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latin typeface="Arial" panose="020B0604020202020204" pitchFamily="34" charset="0"/>
                  <a:ea typeface="Arial" panose="020B0604020202020204" pitchFamily="34" charset="0"/>
                </a:endParaRPr>
              </a:p>
            </p:txBody>
          </p:sp>
          <p:sp>
            <p:nvSpPr>
              <p:cNvPr id="7189"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latin typeface="Arial" panose="020B0604020202020204" pitchFamily="34" charset="0"/>
                  <a:ea typeface="Arial" panose="020B0604020202020204" pitchFamily="34" charset="0"/>
                </a:endParaRPr>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7191" name="Line 25"/>
            <p:cNvSpPr/>
            <p:nvPr/>
          </p:nvSpPr>
          <p:spPr>
            <a:xfrm>
              <a:off x="1536" y="2797"/>
              <a:ext cx="3024" cy="0"/>
            </a:xfrm>
            <a:prstGeom prst="line">
              <a:avLst/>
            </a:prstGeom>
            <a:ln w="25400" cap="flat" cmpd="sng">
              <a:solidFill>
                <a:schemeClr val="tx2"/>
              </a:solidFill>
              <a:prstDash val="sysDot"/>
              <a:round/>
              <a:headEnd type="none" w="med" len="med"/>
              <a:tailEnd type="oval" w="med" len="med"/>
            </a:ln>
          </p:spPr>
        </p:sp>
        <p:sp>
          <p:nvSpPr>
            <p:cNvPr id="24" name="Text Box 26"/>
            <p:cNvSpPr txBox="1">
              <a:spLocks noChangeArrowheads="1"/>
            </p:cNvSpPr>
            <p:nvPr/>
          </p:nvSpPr>
          <p:spPr bwMode="auto">
            <a:xfrm>
              <a:off x="1898" y="2461"/>
              <a:ext cx="1459" cy="329"/>
            </a:xfrm>
            <a:prstGeom prst="rect">
              <a:avLst/>
            </a:prstGeom>
            <a:noFill/>
            <a:ln w="9525" algn="ctr">
              <a:noFill/>
              <a:miter lim="800000"/>
            </a:ln>
            <a:effectLst/>
          </p:spPr>
          <p:txBody>
            <a:bodyPr wrap="none">
              <a:spAutoFit/>
            </a:bodyPr>
            <a:lstStyle/>
            <a:p>
              <a:pPr marR="0" defTabSz="914400">
                <a:spcBef>
                  <a:spcPct val="50000"/>
                </a:spcBef>
                <a:buClrTx/>
                <a:buSzTx/>
                <a:buFont typeface="Wingdings" panose="05000000000000000000" pitchFamily="2" charset="2"/>
                <a:buNone/>
                <a:defRPr/>
              </a:pPr>
              <a:r>
                <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rPr>
                <a:t>树的最长路径</a:t>
              </a:r>
              <a:endParaRPr kumimoji="0" lang="zh-CN" altLang="en-US" sz="2800" kern="1200" cap="none" spc="0" normalizeH="0" baseline="0" noProof="0" dirty="0">
                <a:solidFill>
                  <a:srgbClr val="002060"/>
                </a:solidFill>
                <a:effectLst>
                  <a:outerShdw blurRad="38100" dist="38100" dir="2700000" algn="tl">
                    <a:srgbClr val="FFFFFF"/>
                  </a:outerShdw>
                </a:effectLst>
                <a:latin typeface="+mj-ea"/>
                <a:ea typeface="+mj-ea"/>
                <a:cs typeface="Arial" panose="020B0604020202020204" pitchFamily="34" charset="0"/>
              </a:endParaRPr>
            </a:p>
          </p:txBody>
        </p:sp>
        <p:sp>
          <p:nvSpPr>
            <p:cNvPr id="7193" name="Text Box 27"/>
            <p:cNvSpPr txBox="1"/>
            <p:nvPr/>
          </p:nvSpPr>
          <p:spPr>
            <a:xfrm>
              <a:off x="1217" y="2475"/>
              <a:ext cx="382" cy="290"/>
            </a:xfrm>
            <a:prstGeom prst="rect">
              <a:avLst/>
            </a:prstGeom>
            <a:noFill/>
            <a:ln w="9525">
              <a:noFill/>
            </a:ln>
          </p:spPr>
          <p:txBody>
            <a:bodyPr wrap="none" anchor="t">
              <a:spAutoFit/>
            </a:bodyPr>
            <a:p>
              <a:pPr algn="ctr" eaLnBrk="0" hangingPunct="0"/>
              <a:r>
                <a:rPr lang="en-US" altLang="zh-CN" sz="2400" b="1" dirty="0">
                  <a:solidFill>
                    <a:schemeClr val="bg1"/>
                  </a:solidFill>
                  <a:latin typeface="Arial" panose="020B0604020202020204" pitchFamily="34" charset="0"/>
                  <a:ea typeface="宋体" panose="02010600030101010101" pitchFamily="2" charset="-122"/>
                </a:rPr>
                <a:t>1.3</a:t>
              </a:r>
              <a:endParaRPr lang="en-US" altLang="zh-CN" sz="2400" b="1" dirty="0">
                <a:solidFill>
                  <a:schemeClr val="bg1"/>
                </a:solidFill>
                <a:latin typeface="Arial" panose="020B0604020202020204" pitchFamily="34" charset="0"/>
                <a:ea typeface="Arial" panose="020B0604020202020204" pitchFamily="34" charset="0"/>
              </a:endParaRPr>
            </a:p>
          </p:txBody>
        </p:sp>
      </p:grpSp>
    </p:spTree>
  </p:cSld>
  <p:clrMapOvr>
    <a:masterClrMapping/>
  </p:clrMapOvr>
  <p:transition advClick="0">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Rectangle 5"/>
          <p:cNvSpPr>
            <a:spLocks noChangeArrowheads="1"/>
          </p:cNvSpPr>
          <p:nvPr/>
        </p:nvSpPr>
        <p:spPr bwMode="auto">
          <a:xfrm>
            <a:off x="0" y="0"/>
            <a:ext cx="184150" cy="708025"/>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2"/>
          <p:cNvSpPr txBox="1">
            <a:spLocks noChangeArrowheads="1"/>
          </p:cNvSpPr>
          <p:nvPr/>
        </p:nvSpPr>
        <p:spPr>
          <a:xfrm>
            <a:off x="786130" y="937260"/>
            <a:ext cx="8221345" cy="563880"/>
          </a:xfrm>
          <a:prstGeom prst="rect">
            <a:avLst/>
          </a:prstGeom>
          <a:solidFill>
            <a:srgbClr val="6699FF"/>
          </a:solidFill>
        </p:spPr>
        <p:txBody>
          <a:bodyPr/>
          <a:lstStyle/>
          <a:p>
            <a:pPr marR="0" defTabSz="914400">
              <a:buClrTx/>
              <a:buSzTx/>
              <a:buFont typeface="Arial" panose="020B0604020202020204" pitchFamily="34" charset="0"/>
              <a:buNone/>
              <a:defRPr/>
            </a:pPr>
            <a:r>
              <a:rPr kumimoji="0" lang="zh-CN" altLang="en-US"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rPr>
              <a:t>一</a:t>
            </a:r>
            <a:r>
              <a:rPr kumimoji="0" lang="en-US" altLang="zh-CN"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rPr>
              <a:t>.</a:t>
            </a:r>
            <a:r>
              <a:rPr kumimoji="0" lang="zh-CN" altLang="en-US"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rPr>
              <a:t>树的最大独立集</a:t>
            </a:r>
            <a:endParaRPr kumimoji="0" lang="zh-CN" altLang="en-US" sz="3200" b="1" kern="0" cap="none" spc="0" normalizeH="0" baseline="0" noProof="0" dirty="0">
              <a:solidFill>
                <a:schemeClr val="bg1"/>
              </a:solidFill>
              <a:latin typeface="文鼎行楷碑体_B" panose="04020800000000000000" charset="-122"/>
              <a:ea typeface="文鼎行楷碑体_B" panose="04020800000000000000" charset="-122"/>
              <a:cs typeface="Arial" panose="020B0604020202020204" pitchFamily="34" charset="0"/>
            </a:endParaRPr>
          </a:p>
        </p:txBody>
      </p:sp>
      <p:sp>
        <p:nvSpPr>
          <p:cNvPr id="3" name="文本框 2"/>
          <p:cNvSpPr txBox="1"/>
          <p:nvPr/>
        </p:nvSpPr>
        <p:spPr>
          <a:xfrm>
            <a:off x="786130" y="1884045"/>
            <a:ext cx="8051165" cy="2676525"/>
          </a:xfrm>
          <a:prstGeom prst="rect">
            <a:avLst/>
          </a:prstGeom>
          <a:noFill/>
        </p:spPr>
        <p:txBody>
          <a:bodyPr wrap="square" rtlCol="0">
            <a:spAutoFit/>
          </a:bodyPr>
          <a:p>
            <a:r>
              <a:rPr lang="zh-CN" altLang="en-US" sz="2800">
                <a:latin typeface="锐字云字库魏体1.0" panose="02010604000000000000" charset="-122"/>
                <a:ea typeface="锐字云字库魏体1.0" panose="02010604000000000000" charset="-122"/>
              </a:rPr>
              <a:t>问题描述：</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给定一颗无根树</a:t>
            </a:r>
            <a:r>
              <a:rPr lang="en-US" altLang="en-US" sz="2800">
                <a:latin typeface="锐字云字库魏体1.0" panose="02010604000000000000" charset="-122"/>
                <a:ea typeface="锐字云字库魏体1.0" panose="02010604000000000000" charset="-122"/>
              </a:rPr>
              <a:t>,</a:t>
            </a:r>
            <a:r>
              <a:rPr lang="zh-CN" altLang="en-US" sz="2800">
                <a:latin typeface="锐字云字库魏体1.0" panose="02010604000000000000" charset="-122"/>
                <a:ea typeface="锐字云字库魏体1.0" panose="02010604000000000000" charset="-122"/>
              </a:rPr>
              <a:t>求树上不相邻的结点组成的最大独立子集的大小。</a:t>
            </a:r>
            <a:endParaRPr lang="zh-CN" altLang="en-US" sz="2800">
              <a:latin typeface="锐字云字库魏体1.0" panose="02010604000000000000" charset="-122"/>
              <a:ea typeface="锐字云字库魏体1.0" panose="02010604000000000000" charset="-122"/>
            </a:endParaRPr>
          </a:p>
          <a:p>
            <a:endParaRPr lang="zh-CN" altLang="en-US" sz="2800">
              <a:latin typeface="锐字云字库魏体1.0" panose="02010604000000000000" charset="-122"/>
              <a:ea typeface="锐字云字库魏体1.0" panose="02010604000000000000" charset="-122"/>
            </a:endParaRPr>
          </a:p>
          <a:p>
            <a:endParaRPr lang="en-US" altLang="zh-CN" sz="2800">
              <a:latin typeface="方正隶变_GBK" panose="02000000000000000000" charset="-122"/>
              <a:ea typeface="方正隶变_GBK" panose="02000000000000000000" charset="-122"/>
            </a:endParaRPr>
          </a:p>
          <a:p>
            <a:endParaRPr lang="en-US" altLang="zh-CN" sz="2800">
              <a:latin typeface="方正隶变_GBK" panose="02000000000000000000" charset="-122"/>
              <a:ea typeface="方正隶变_GBK" panose="02000000000000000000" charset="-122"/>
            </a:endParaRPr>
          </a:p>
        </p:txBody>
      </p:sp>
      <p:sp>
        <p:nvSpPr>
          <p:cNvPr id="184" name=" 184"/>
          <p:cNvSpPr/>
          <p:nvPr/>
        </p:nvSpPr>
        <p:spPr>
          <a:xfrm>
            <a:off x="2353310" y="358775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1047750" y="5233035"/>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84"/>
          <p:cNvSpPr/>
          <p:nvPr/>
        </p:nvSpPr>
        <p:spPr>
          <a:xfrm>
            <a:off x="1822450" y="415290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2886075" y="419100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84"/>
          <p:cNvSpPr/>
          <p:nvPr/>
        </p:nvSpPr>
        <p:spPr>
          <a:xfrm>
            <a:off x="1323975" y="466725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84"/>
          <p:cNvSpPr/>
          <p:nvPr/>
        </p:nvSpPr>
        <p:spPr>
          <a:xfrm>
            <a:off x="2237740" y="466725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84"/>
          <p:cNvSpPr/>
          <p:nvPr/>
        </p:nvSpPr>
        <p:spPr>
          <a:xfrm>
            <a:off x="3347085" y="4667250"/>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84"/>
          <p:cNvSpPr/>
          <p:nvPr/>
        </p:nvSpPr>
        <p:spPr>
          <a:xfrm>
            <a:off x="1600200" y="5233035"/>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15" name="直接连接符 14"/>
          <p:cNvCxnSpPr>
            <a:stCxn id="8" idx="7"/>
            <a:endCxn id="184" idx="3"/>
          </p:cNvCxnSpPr>
          <p:nvPr/>
        </p:nvCxnSpPr>
        <p:spPr>
          <a:xfrm flipV="1">
            <a:off x="2058035" y="3810000"/>
            <a:ext cx="335915"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7"/>
            <a:endCxn id="8" idx="3"/>
          </p:cNvCxnSpPr>
          <p:nvPr/>
        </p:nvCxnSpPr>
        <p:spPr>
          <a:xfrm flipV="1">
            <a:off x="1559560" y="4375150"/>
            <a:ext cx="303530" cy="33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70305" y="4927600"/>
            <a:ext cx="303530" cy="33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1" idx="5"/>
          </p:cNvCxnSpPr>
          <p:nvPr/>
        </p:nvCxnSpPr>
        <p:spPr>
          <a:xfrm flipH="1" flipV="1">
            <a:off x="1559560" y="4889500"/>
            <a:ext cx="194945" cy="343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84" idx="5"/>
          </p:cNvCxnSpPr>
          <p:nvPr/>
        </p:nvCxnSpPr>
        <p:spPr>
          <a:xfrm flipH="1" flipV="1">
            <a:off x="2588895" y="3810000"/>
            <a:ext cx="337820" cy="46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8" idx="5"/>
          </p:cNvCxnSpPr>
          <p:nvPr/>
        </p:nvCxnSpPr>
        <p:spPr>
          <a:xfrm flipH="1" flipV="1">
            <a:off x="2058035" y="4375150"/>
            <a:ext cx="194945" cy="381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0" idx="5"/>
          </p:cNvCxnSpPr>
          <p:nvPr/>
        </p:nvCxnSpPr>
        <p:spPr>
          <a:xfrm flipH="1" flipV="1">
            <a:off x="3121660" y="4413250"/>
            <a:ext cx="235585" cy="381635"/>
          </a:xfrm>
          <a:prstGeom prst="line">
            <a:avLst/>
          </a:prstGeom>
        </p:spPr>
        <p:style>
          <a:lnRef idx="1">
            <a:schemeClr val="accent1"/>
          </a:lnRef>
          <a:fillRef idx="0">
            <a:schemeClr val="accent1"/>
          </a:fillRef>
          <a:effectRef idx="0">
            <a:schemeClr val="accent1"/>
          </a:effectRef>
          <a:fontRef idx="minor">
            <a:schemeClr val="tx1"/>
          </a:fontRef>
        </p:style>
      </p:cxnSp>
      <p:sp>
        <p:nvSpPr>
          <p:cNvPr id="162" name=" 162"/>
          <p:cNvSpPr/>
          <p:nvPr/>
        </p:nvSpPr>
        <p:spPr>
          <a:xfrm>
            <a:off x="3847465" y="4413250"/>
            <a:ext cx="914400" cy="91440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 name=" 184"/>
          <p:cNvSpPr/>
          <p:nvPr/>
        </p:nvSpPr>
        <p:spPr>
          <a:xfrm>
            <a:off x="7120255" y="4016375"/>
            <a:ext cx="276225"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 184"/>
          <p:cNvSpPr/>
          <p:nvPr/>
        </p:nvSpPr>
        <p:spPr>
          <a:xfrm>
            <a:off x="6116320" y="4016375"/>
            <a:ext cx="276225" cy="260350"/>
          </a:xfrm>
          <a:prstGeom prst="ellipse">
            <a:avLst/>
          </a:prstGeom>
        </p:spPr>
        <p:style>
          <a:lnRef idx="1">
            <a:schemeClr val="accent4"/>
          </a:lnRef>
          <a:fillRef idx="3">
            <a:schemeClr val="accent4"/>
          </a:fillRef>
          <a:effectRef idx="2">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 184"/>
          <p:cNvSpPr/>
          <p:nvPr/>
        </p:nvSpPr>
        <p:spPr>
          <a:xfrm>
            <a:off x="6612890" y="3454400"/>
            <a:ext cx="276225" cy="260350"/>
          </a:xfrm>
          <a:prstGeom prst="ellipse">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 184"/>
          <p:cNvSpPr/>
          <p:nvPr/>
        </p:nvSpPr>
        <p:spPr>
          <a:xfrm>
            <a:off x="6519545" y="4629150"/>
            <a:ext cx="276225" cy="260350"/>
          </a:xfrm>
          <a:prstGeom prst="ellipse">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 184"/>
          <p:cNvSpPr/>
          <p:nvPr/>
        </p:nvSpPr>
        <p:spPr>
          <a:xfrm>
            <a:off x="5689600" y="4629150"/>
            <a:ext cx="276225" cy="260350"/>
          </a:xfrm>
          <a:prstGeom prst="ellipse">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 184"/>
          <p:cNvSpPr/>
          <p:nvPr/>
        </p:nvSpPr>
        <p:spPr>
          <a:xfrm>
            <a:off x="5320030" y="5257800"/>
            <a:ext cx="276225" cy="2603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 184"/>
          <p:cNvSpPr/>
          <p:nvPr/>
        </p:nvSpPr>
        <p:spPr>
          <a:xfrm>
            <a:off x="7120255" y="4016375"/>
            <a:ext cx="276225" cy="2603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 184"/>
          <p:cNvSpPr/>
          <p:nvPr/>
        </p:nvSpPr>
        <p:spPr>
          <a:xfrm>
            <a:off x="7637145" y="4629150"/>
            <a:ext cx="276225" cy="260350"/>
          </a:xfrm>
          <a:prstGeom prst="ellipse">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 184"/>
          <p:cNvSpPr/>
          <p:nvPr/>
        </p:nvSpPr>
        <p:spPr>
          <a:xfrm>
            <a:off x="6016625" y="5233035"/>
            <a:ext cx="276225" cy="260350"/>
          </a:xfrm>
          <a:prstGeom prst="ellipse">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31" name="直接连接符 30"/>
          <p:cNvCxnSpPr>
            <a:stCxn id="24" idx="3"/>
            <a:endCxn id="23" idx="7"/>
          </p:cNvCxnSpPr>
          <p:nvPr/>
        </p:nvCxnSpPr>
        <p:spPr>
          <a:xfrm flipH="1">
            <a:off x="6351905" y="3676650"/>
            <a:ext cx="301625" cy="377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940425" y="4276725"/>
            <a:ext cx="301625" cy="377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7" idx="7"/>
          </p:cNvCxnSpPr>
          <p:nvPr/>
        </p:nvCxnSpPr>
        <p:spPr>
          <a:xfrm flipH="1">
            <a:off x="5555615" y="4855210"/>
            <a:ext cx="276860" cy="44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3" idx="5"/>
          </p:cNvCxnSpPr>
          <p:nvPr/>
        </p:nvCxnSpPr>
        <p:spPr>
          <a:xfrm>
            <a:off x="6351905" y="4238625"/>
            <a:ext cx="248285"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68035" y="4867275"/>
            <a:ext cx="248285"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4" idx="5"/>
          </p:cNvCxnSpPr>
          <p:nvPr/>
        </p:nvCxnSpPr>
        <p:spPr>
          <a:xfrm>
            <a:off x="6848475" y="3676650"/>
            <a:ext cx="288925"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5"/>
          </p:cNvCxnSpPr>
          <p:nvPr/>
        </p:nvCxnSpPr>
        <p:spPr>
          <a:xfrm>
            <a:off x="7355840" y="4238625"/>
            <a:ext cx="288925" cy="4286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box(in)">
                                      <p:cBhvr>
                                        <p:cTn id="42" dur="2000"/>
                                        <p:tgtEl>
                                          <p:spTgt spid="16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checkerboard(across)">
                                      <p:cBhvr>
                                        <p:cTn id="47" dur="500"/>
                                        <p:tgtEl>
                                          <p:spTgt spid="2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checkerboard(across)">
                                      <p:cBhvr>
                                        <p:cTn id="50" dur="500"/>
                                        <p:tgtEl>
                                          <p:spTgt spid="23"/>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checkerboard(across)">
                                      <p:cBhvr>
                                        <p:cTn id="53" dur="500"/>
                                        <p:tgtEl>
                                          <p:spTgt spid="24"/>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checkerboard(across)">
                                      <p:cBhvr>
                                        <p:cTn id="56" dur="500"/>
                                        <p:tgtEl>
                                          <p:spTgt spid="2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checkerboard(across)">
                                      <p:cBhvr>
                                        <p:cTn id="59" dur="500"/>
                                        <p:tgtEl>
                                          <p:spTgt spid="2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checkerboard(across)">
                                      <p:cBhvr>
                                        <p:cTn id="65" dur="500"/>
                                        <p:tgtEl>
                                          <p:spTgt spid="2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checkerboard(across)">
                                      <p:cBhvr>
                                        <p:cTn id="68" dur="500"/>
                                        <p:tgtEl>
                                          <p:spTgt spid="29"/>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checkerboard(across)">
                                      <p:cBhvr>
                                        <p:cTn id="71" dur="500"/>
                                        <p:tgtEl>
                                          <p:spTgt spid="30"/>
                                        </p:tgtEl>
                                      </p:cBhvr>
                                    </p:animEffect>
                                  </p:childTnLst>
                                </p:cTn>
                              </p:par>
                              <p:par>
                                <p:cTn id="72" presetID="5" presetClass="entr" presetSubtype="1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checkerboard(across)">
                                      <p:cBhvr>
                                        <p:cTn id="74" dur="500"/>
                                        <p:tgtEl>
                                          <p:spTgt spid="31"/>
                                        </p:tgtEl>
                                      </p:cBhvr>
                                    </p:animEffect>
                                  </p:childTnLst>
                                </p:cTn>
                              </p:par>
                              <p:par>
                                <p:cTn id="75" presetID="5" presetClass="entr" presetSubtype="1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checkerboard(across)">
                                      <p:cBhvr>
                                        <p:cTn id="77" dur="500"/>
                                        <p:tgtEl>
                                          <p:spTgt spid="32"/>
                                        </p:tgtEl>
                                      </p:cBhvr>
                                    </p:animEffect>
                                  </p:childTnLst>
                                </p:cTn>
                              </p:par>
                              <p:par>
                                <p:cTn id="78" presetID="5" presetClass="entr" presetSubtype="1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checkerboard(across)">
                                      <p:cBhvr>
                                        <p:cTn id="80" dur="500"/>
                                        <p:tgtEl>
                                          <p:spTgt spid="33"/>
                                        </p:tgtEl>
                                      </p:cBhvr>
                                    </p:animEffect>
                                  </p:childTnLst>
                                </p:cTn>
                              </p:par>
                              <p:par>
                                <p:cTn id="81" presetID="5" presetClass="entr" presetSubtype="1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checkerboard(across)">
                                      <p:cBhvr>
                                        <p:cTn id="83" dur="500"/>
                                        <p:tgtEl>
                                          <p:spTgt spid="34"/>
                                        </p:tgtEl>
                                      </p:cBhvr>
                                    </p:animEffect>
                                  </p:childTnLst>
                                </p:cTn>
                              </p:par>
                              <p:par>
                                <p:cTn id="84" presetID="5" presetClass="entr" presetSubtype="10"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checkerboard(across)">
                                      <p:cBhvr>
                                        <p:cTn id="86" dur="500"/>
                                        <p:tgtEl>
                                          <p:spTgt spid="35"/>
                                        </p:tgtEl>
                                      </p:cBhvr>
                                    </p:animEffect>
                                  </p:childTnLst>
                                </p:cTn>
                              </p:par>
                              <p:par>
                                <p:cTn id="87" presetID="5" presetClass="entr" presetSubtype="1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checkerboard(across)">
                                      <p:cBhvr>
                                        <p:cTn id="89" dur="500"/>
                                        <p:tgtEl>
                                          <p:spTgt spid="36"/>
                                        </p:tgtEl>
                                      </p:cBhvr>
                                    </p:animEffect>
                                  </p:childTnLst>
                                </p:cTn>
                              </p:par>
                              <p:par>
                                <p:cTn id="90" presetID="5" presetClass="entr" presetSubtype="10"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checkerboard(across)">
                                      <p:cBhvr>
                                        <p:cTn id="9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47725" y="1844675"/>
            <a:ext cx="7817485" cy="4399915"/>
          </a:xfrm>
          <a:prstGeom prst="rect">
            <a:avLst/>
          </a:prstGeom>
          <a:noFill/>
        </p:spPr>
        <p:txBody>
          <a:bodyPr wrap="square" rtlCol="0" anchor="t">
            <a:spAutoFit/>
          </a:bodyPr>
          <a:p>
            <a:r>
              <a:rPr lang="zh-CN" altLang="en-US" sz="2800">
                <a:latin typeface="锐字云字库魏体1.0" panose="02010604000000000000" charset="-122"/>
                <a:ea typeface="锐字云字库魏体1.0" panose="02010604000000000000" charset="-122"/>
                <a:sym typeface="+mn-ea"/>
              </a:rPr>
              <a:t>问题分析：</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sym typeface="+mn-ea"/>
              </a:rPr>
              <a:t>	</a:t>
            </a:r>
            <a:r>
              <a:rPr lang="zh-CN" altLang="en-US" sz="2800">
                <a:latin typeface="锐字云字库魏体1.0" panose="02010604000000000000" charset="-122"/>
                <a:ea typeface="锐字云字库魏体1.0" panose="02010604000000000000" charset="-122"/>
                <a:sym typeface="+mn-ea"/>
              </a:rPr>
              <a:t>选择一个结点作为根节点。</a:t>
            </a:r>
            <a:r>
              <a:rPr lang="en-US" altLang="zh-CN" sz="2800">
                <a:latin typeface="锐字云字库魏体1.0" panose="02010604000000000000" charset="-122"/>
                <a:ea typeface="锐字云字库魏体1.0" panose="02010604000000000000" charset="-122"/>
                <a:sym typeface="+mn-ea"/>
              </a:rPr>
              <a:t>d(i)</a:t>
            </a:r>
            <a:r>
              <a:rPr lang="zh-CN" altLang="en-US" sz="2800">
                <a:latin typeface="锐字云字库魏体1.0" panose="02010604000000000000" charset="-122"/>
                <a:ea typeface="锐字云字库魏体1.0" panose="02010604000000000000" charset="-122"/>
                <a:sym typeface="+mn-ea"/>
              </a:rPr>
              <a:t>表示以</a:t>
            </a:r>
            <a:r>
              <a:rPr lang="en-US" altLang="zh-CN" sz="2800">
                <a:latin typeface="锐字云字库魏体1.0" panose="02010604000000000000" charset="-122"/>
                <a:ea typeface="锐字云字库魏体1.0" panose="02010604000000000000" charset="-122"/>
                <a:sym typeface="+mn-ea"/>
              </a:rPr>
              <a:t>i</a:t>
            </a:r>
            <a:r>
              <a:rPr lang="zh-CN" altLang="en-US" sz="2800">
                <a:latin typeface="锐字云字库魏体1.0" panose="02010604000000000000" charset="-122"/>
                <a:ea typeface="锐字云字库魏体1.0" panose="02010604000000000000" charset="-122"/>
                <a:sym typeface="+mn-ea"/>
              </a:rPr>
              <a:t>节点为根结点的子树的子树的最大独立子集。每个结点只有选择与不选择两种状态。</a:t>
            </a:r>
            <a:endParaRPr lang="zh-CN" altLang="en-US" sz="2800">
              <a:latin typeface="锐字云字库魏体1.0" panose="02010604000000000000" charset="-122"/>
              <a:ea typeface="锐字云字库魏体1.0" panose="02010604000000000000" charset="-122"/>
              <a:sym typeface="+mn-ea"/>
            </a:endParaRPr>
          </a:p>
          <a:p>
            <a:r>
              <a:rPr lang="en-US" altLang="zh-CN" sz="2800">
                <a:latin typeface="锐字云字库魏体1.0" panose="02010604000000000000" charset="-122"/>
                <a:ea typeface="锐字云字库魏体1.0" panose="02010604000000000000" charset="-122"/>
                <a:sym typeface="+mn-ea"/>
              </a:rPr>
              <a:t>	</a:t>
            </a:r>
            <a:endParaRPr lang="en-US" altLang="zh-CN" sz="2800">
              <a:latin typeface="锐字云字库魏体1.0" panose="02010604000000000000" charset="-122"/>
              <a:ea typeface="锐字云字库魏体1.0" panose="02010604000000000000" charset="-122"/>
              <a:sym typeface="+mn-ea"/>
            </a:endParaRPr>
          </a:p>
          <a:p>
            <a:r>
              <a:rPr lang="en-US" altLang="zh-CN" sz="2800">
                <a:latin typeface="锐字云字库魏体1.0" panose="02010604000000000000" charset="-122"/>
                <a:ea typeface="锐字云字库魏体1.0" panose="02010604000000000000" charset="-122"/>
                <a:sym typeface="+mn-ea"/>
              </a:rPr>
              <a:t>	</a:t>
            </a:r>
            <a:r>
              <a:rPr lang="zh-CN" altLang="en-US" sz="2800">
                <a:latin typeface="锐字云字库魏体1.0" panose="02010604000000000000" charset="-122"/>
                <a:ea typeface="锐字云字库魏体1.0" panose="02010604000000000000" charset="-122"/>
                <a:sym typeface="+mn-ea"/>
              </a:rPr>
              <a:t>d(i,</a:t>
            </a:r>
            <a:r>
              <a:rPr lang="en-US" altLang="zh-CN" sz="2800">
                <a:latin typeface="锐字云字库魏体1.0" panose="02010604000000000000" charset="-122"/>
                <a:ea typeface="锐字云字库魏体1.0" panose="02010604000000000000" charset="-122"/>
                <a:sym typeface="+mn-ea"/>
              </a:rPr>
              <a:t>1</a:t>
            </a:r>
            <a:r>
              <a:rPr lang="zh-CN" altLang="en-US" sz="2800">
                <a:latin typeface="锐字云字库魏体1.0" panose="02010604000000000000" charset="-122"/>
                <a:ea typeface="锐字云字库魏体1.0" panose="02010604000000000000" charset="-122"/>
                <a:sym typeface="+mn-ea"/>
              </a:rPr>
              <a:t>)表示以i结点为根且选择i结点的子树的最大独立集。</a:t>
            </a:r>
            <a:endParaRPr lang="zh-CN" altLang="en-US" sz="2800">
              <a:latin typeface="锐字云字库魏体1.0" panose="02010604000000000000" charset="-122"/>
              <a:ea typeface="锐字云字库魏体1.0" panose="02010604000000000000" charset="-122"/>
            </a:endParaRPr>
          </a:p>
          <a:p>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sym typeface="+mn-ea"/>
              </a:rPr>
              <a:t>	</a:t>
            </a:r>
            <a:r>
              <a:rPr lang="zh-CN" altLang="en-US" sz="2800">
                <a:latin typeface="锐字云字库魏体1.0" panose="02010604000000000000" charset="-122"/>
                <a:ea typeface="锐字云字库魏体1.0" panose="02010604000000000000" charset="-122"/>
                <a:sym typeface="+mn-ea"/>
              </a:rPr>
              <a:t>d(i,0)表示以i结点为根且不选择i结点的子树的最大独立集。</a:t>
            </a:r>
            <a:endParaRPr lang="zh-CN" altLang="en-US" sz="2800"/>
          </a:p>
        </p:txBody>
      </p:sp>
    </p:spTree>
  </p:cSld>
  <p:clrMapOvr>
    <a:masterClrMapping/>
  </p:clrMapOvr>
  <p:transition advClick="0">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015" y="1763395"/>
            <a:ext cx="8065770" cy="4584700"/>
          </a:xfrm>
          <a:prstGeom prst="rect">
            <a:avLst/>
          </a:prstGeom>
          <a:noFill/>
        </p:spPr>
        <p:txBody>
          <a:bodyPr wrap="square" rtlCol="0">
            <a:spAutoFit/>
          </a:bodyPr>
          <a:p>
            <a:r>
              <a:rPr lang="zh-CN" altLang="en-US" sz="2800">
                <a:latin typeface="锐字云字库魏体1.0" panose="02010604000000000000" charset="-122"/>
                <a:ea typeface="锐字云字库魏体1.0" panose="02010604000000000000" charset="-122"/>
              </a:rPr>
              <a:t>问题分析续：</a:t>
            </a:r>
            <a:endParaRPr lang="zh-CN" altLang="en-US" sz="2800">
              <a:latin typeface="锐字云字库魏体1.0" panose="02010604000000000000" charset="-122"/>
              <a:ea typeface="锐字云字库魏体1.0" panose="02010604000000000000" charset="-122"/>
            </a:endParaRPr>
          </a:p>
          <a:p>
            <a:endParaRPr lang="zh-CN" altLang="en-US" sz="2800">
              <a:latin typeface="锐字云字库魏体1.0" panose="02010604000000000000" charset="-122"/>
              <a:ea typeface="锐字云字库魏体1.0" panose="02010604000000000000" charset="-122"/>
            </a:endParaRPr>
          </a:p>
          <a:p>
            <a:r>
              <a:rPr lang="zh-CN" altLang="en-US" sz="2800">
                <a:latin typeface="锐字云字库魏体1.0" panose="02010604000000000000" charset="-122"/>
                <a:ea typeface="锐字云字库魏体1.0" panose="02010604000000000000" charset="-122"/>
              </a:rPr>
              <a:t>结果就是选取一个点</a:t>
            </a:r>
            <a:r>
              <a:rPr lang="en-US" altLang="zh-CN" sz="2800">
                <a:latin typeface="锐字云字库魏体1.0" panose="02010604000000000000" charset="-122"/>
                <a:ea typeface="锐字云字库魏体1.0" panose="02010604000000000000" charset="-122"/>
              </a:rPr>
              <a:t>i</a:t>
            </a:r>
            <a:r>
              <a:rPr lang="zh-CN" altLang="en-US" sz="2800">
                <a:latin typeface="锐字云字库魏体1.0" panose="02010604000000000000" charset="-122"/>
                <a:ea typeface="锐字云字库魏体1.0" panose="02010604000000000000" charset="-122"/>
              </a:rPr>
              <a:t>作为根节点，</a:t>
            </a:r>
            <a:r>
              <a:rPr lang="en-US" altLang="zh-CN" sz="2800">
                <a:latin typeface="锐字云字库魏体1.0" panose="02010604000000000000" charset="-122"/>
                <a:ea typeface="锐字云字库魏体1.0" panose="02010604000000000000" charset="-122"/>
              </a:rPr>
              <a:t>d(i,0),d(i,1)</a:t>
            </a:r>
            <a:r>
              <a:rPr lang="zh-CN" altLang="en-US" sz="2800">
                <a:latin typeface="锐字云字库魏体1.0" panose="02010604000000000000" charset="-122"/>
                <a:ea typeface="锐字云字库魏体1.0" panose="02010604000000000000" charset="-122"/>
              </a:rPr>
              <a:t>的最大值。</a:t>
            </a:r>
            <a:r>
              <a:rPr lang="en-US" altLang="zh-CN" sz="2800">
                <a:latin typeface="锐字云字库魏体1.0" panose="02010604000000000000" charset="-122"/>
                <a:ea typeface="锐字云字库魏体1.0" panose="02010604000000000000" charset="-122"/>
              </a:rPr>
              <a:t> </a:t>
            </a:r>
            <a:endParaRPr lang="en-US" altLang="zh-CN" sz="2800">
              <a:latin typeface="锐字云字库魏体1.0" panose="02010604000000000000" charset="-122"/>
              <a:ea typeface="锐字云字库魏体1.0" panose="02010604000000000000" charset="-122"/>
            </a:endParaRPr>
          </a:p>
          <a:p>
            <a:endParaRPr lang="en-US" altLang="zh-CN" sz="3200">
              <a:latin typeface="锐字云字库魏体1.0" panose="02010604000000000000" charset="-122"/>
              <a:ea typeface="锐字云字库魏体1.0" panose="02010604000000000000" charset="-122"/>
            </a:endParaRPr>
          </a:p>
          <a:p>
            <a:endParaRPr lang="en-US" altLang="zh-CN" sz="3200">
              <a:latin typeface="锐字云字库魏体1.0" panose="02010604000000000000" charset="-122"/>
              <a:ea typeface="锐字云字库魏体1.0" panose="02010604000000000000" charset="-122"/>
            </a:endParaRPr>
          </a:p>
          <a:p>
            <a:endParaRPr lang="en-US" altLang="zh-CN" sz="3200">
              <a:latin typeface="锐字云字库魏体1.0" panose="02010604000000000000" charset="-122"/>
              <a:ea typeface="锐字云字库魏体1.0" panose="02010604000000000000" charset="-122"/>
            </a:endParaRPr>
          </a:p>
          <a:p>
            <a:r>
              <a:rPr lang="zh-CN" altLang="en-US" sz="2800">
                <a:latin typeface="锐字云字库魏体1.0" panose="02010604000000000000" charset="-122"/>
                <a:ea typeface="锐字云字库魏体1.0" panose="02010604000000000000" charset="-122"/>
              </a:rPr>
              <a:t>result = max(d(1,0),d(1,1));</a:t>
            </a:r>
            <a:r>
              <a:rPr lang="en-US" altLang="zh-CN" sz="2800">
                <a:latin typeface="锐字云字库魏体1.0" panose="02010604000000000000" charset="-122"/>
                <a:ea typeface="锐字云字库魏体1.0" panose="02010604000000000000" charset="-122"/>
              </a:rPr>
              <a:t>//</a:t>
            </a:r>
            <a:r>
              <a:rPr lang="zh-CN" altLang="en-US" sz="2800">
                <a:latin typeface="锐字云字库魏体1.0" panose="02010604000000000000" charset="-122"/>
                <a:ea typeface="锐字云字库魏体1.0" panose="02010604000000000000" charset="-122"/>
              </a:rPr>
              <a:t>以</a:t>
            </a:r>
            <a:r>
              <a:rPr lang="en-US" altLang="zh-CN" sz="2800">
                <a:latin typeface="锐字云字库魏体1.0" panose="02010604000000000000" charset="-122"/>
                <a:ea typeface="锐字云字库魏体1.0" panose="02010604000000000000" charset="-122"/>
              </a:rPr>
              <a:t>1</a:t>
            </a:r>
            <a:r>
              <a:rPr lang="zh-CN" altLang="en-US" sz="2800">
                <a:latin typeface="锐字云字库魏体1.0" panose="02010604000000000000" charset="-122"/>
                <a:ea typeface="锐字云字库魏体1.0" panose="02010604000000000000" charset="-122"/>
              </a:rPr>
              <a:t>为根节点</a:t>
            </a:r>
            <a:endParaRPr lang="zh-CN" altLang="en-US" sz="2800">
              <a:latin typeface="锐字云字库魏体1.0" panose="02010604000000000000" charset="-122"/>
              <a:ea typeface="锐字云字库魏体1.0" panose="02010604000000000000" charset="-122"/>
            </a:endParaRPr>
          </a:p>
          <a:p>
            <a:endParaRPr lang="zh-CN" altLang="en-US" sz="2800">
              <a:latin typeface="锐字云字库魏体1.0" panose="02010604000000000000" charset="-122"/>
              <a:ea typeface="锐字云字库魏体1.0" panose="02010604000000000000" charset="-122"/>
            </a:endParaRPr>
          </a:p>
          <a:p>
            <a:endParaRPr lang="zh-CN" altLang="en-US" sz="2800">
              <a:latin typeface="锐字云字库魏体1.0" panose="02010604000000000000" charset="-122"/>
              <a:ea typeface="锐字云字库魏体1.0" panose="02010604000000000000" charset="-122"/>
            </a:endParaRPr>
          </a:p>
        </p:txBody>
      </p:sp>
      <p:sp>
        <p:nvSpPr>
          <p:cNvPr id="7" name="文本框 6"/>
          <p:cNvSpPr txBox="1"/>
          <p:nvPr/>
        </p:nvSpPr>
        <p:spPr>
          <a:xfrm>
            <a:off x="867410" y="877570"/>
            <a:ext cx="1075690" cy="706755"/>
          </a:xfrm>
          <a:prstGeom prst="rect">
            <a:avLst/>
          </a:prstGeom>
          <a:noFill/>
        </p:spPr>
        <p:txBody>
          <a:bodyPr wrap="square" rtlCol="0">
            <a:spAutoFit/>
          </a:bodyPr>
          <a:p>
            <a:endParaRPr lang="zh-CN" altLang="en-US"/>
          </a:p>
        </p:txBody>
      </p:sp>
      <p:graphicFrame>
        <p:nvGraphicFramePr>
          <p:cNvPr id="5" name="对象 4"/>
          <p:cNvGraphicFramePr/>
          <p:nvPr/>
        </p:nvGraphicFramePr>
        <p:xfrm>
          <a:off x="755015" y="3763645"/>
          <a:ext cx="3757295" cy="890905"/>
        </p:xfrm>
        <a:graphic>
          <a:graphicData uri="http://schemas.openxmlformats.org/presentationml/2006/ole">
            <mc:AlternateContent xmlns:mc="http://schemas.openxmlformats.org/markup-compatibility/2006">
              <mc:Choice xmlns:v="urn:schemas-microsoft-com:vml" Requires="v">
                <p:oleObj spid="_x0000_s6" name="" r:id="rId1" imgW="3568700" imgH="884555" progId="Equation.KSEE3">
                  <p:embed/>
                </p:oleObj>
              </mc:Choice>
              <mc:Fallback>
                <p:oleObj name="" r:id="rId1" imgW="3568700" imgH="884555" progId="Equation.KSEE3">
                  <p:embed/>
                  <p:pic>
                    <p:nvPicPr>
                      <p:cNvPr id="0" name="图片 5"/>
                      <p:cNvPicPr/>
                      <p:nvPr/>
                    </p:nvPicPr>
                    <p:blipFill>
                      <a:blip r:embed="rId2"/>
                      <a:stretch>
                        <a:fillRect/>
                      </a:stretch>
                    </p:blipFill>
                    <p:spPr>
                      <a:xfrm>
                        <a:off x="755015" y="3763645"/>
                        <a:ext cx="3757295" cy="89090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740593" y="3613150"/>
          <a:ext cx="3836670" cy="885190"/>
        </p:xfrm>
        <a:graphic>
          <a:graphicData uri="http://schemas.openxmlformats.org/presentationml/2006/ole">
            <mc:AlternateContent xmlns:mc="http://schemas.openxmlformats.org/markup-compatibility/2006">
              <mc:Choice xmlns:v="urn:schemas-microsoft-com:vml" Requires="v">
                <p:oleObj spid="_x0000_s1026" name="" r:id="rId3" imgW="1320165" imgH="355600" progId="Equation.KSEE3">
                  <p:embed/>
                </p:oleObj>
              </mc:Choice>
              <mc:Fallback>
                <p:oleObj name="" r:id="rId3" imgW="1320165" imgH="355600" progId="Equation.KSEE3">
                  <p:embed/>
                  <p:pic>
                    <p:nvPicPr>
                      <p:cNvPr id="0" name="图片 1025"/>
                      <p:cNvPicPr/>
                      <p:nvPr/>
                    </p:nvPicPr>
                    <p:blipFill>
                      <a:blip r:embed="rId4"/>
                      <a:stretch>
                        <a:fillRect/>
                      </a:stretch>
                    </p:blipFill>
                    <p:spPr>
                      <a:xfrm>
                        <a:off x="4740593" y="3613150"/>
                        <a:ext cx="3836670" cy="885190"/>
                      </a:xfrm>
                      <a:prstGeom prst="rect">
                        <a:avLst/>
                      </a:prstGeom>
                    </p:spPr>
                  </p:pic>
                </p:oleObj>
              </mc:Fallback>
            </mc:AlternateContent>
          </a:graphicData>
        </a:graphic>
      </p:graphicFrame>
    </p:spTree>
  </p:cSld>
  <p:clrMapOvr>
    <a:masterClrMapping/>
  </p:clrMapOvr>
  <p:transition advClick="0">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72795" y="1566545"/>
            <a:ext cx="8341360" cy="5262245"/>
          </a:xfrm>
          <a:prstGeom prst="rect">
            <a:avLst/>
          </a:prstGeom>
          <a:noFill/>
        </p:spPr>
        <p:txBody>
          <a:bodyPr wrap="square" rtlCol="0">
            <a:spAutoFit/>
          </a:bodyPr>
          <a:p>
            <a:pPr algn="l"/>
            <a:r>
              <a:rPr lang="zh-CN" altLang="en-US" sz="2800">
                <a:latin typeface="锐字云字库魏体1.0" panose="02010604000000000000" charset="-122"/>
                <a:ea typeface="锐字云字库魏体1.0" panose="02010604000000000000" charset="-122"/>
                <a:sym typeface="+mn-ea"/>
              </a:rPr>
              <a:t>实例分析：</a:t>
            </a:r>
            <a:endParaRPr lang="zh-CN" altLang="en-US" sz="2800">
              <a:latin typeface="锐字云字库魏体1.0" panose="02010604000000000000" charset="-122"/>
              <a:ea typeface="锐字云字库魏体1.0" panose="02010604000000000000" charset="-122"/>
              <a:sym typeface="+mn-ea"/>
            </a:endParaRPr>
          </a:p>
          <a:p>
            <a:pPr algn="l"/>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有一公司举办</a:t>
            </a:r>
            <a:r>
              <a:rPr lang="en-US" altLang="zh-CN" sz="2800">
                <a:latin typeface="锐字云字库魏体1.0" panose="02010604000000000000" charset="-122"/>
                <a:ea typeface="锐字云字库魏体1.0" panose="02010604000000000000" charset="-122"/>
              </a:rPr>
              <a:t>party</a:t>
            </a:r>
            <a:r>
              <a:rPr lang="zh-CN" altLang="en-US" sz="2800">
                <a:latin typeface="锐字云字库魏体1.0" panose="02010604000000000000" charset="-122"/>
                <a:ea typeface="锐字云字库魏体1.0" panose="02010604000000000000" charset="-122"/>
              </a:rPr>
              <a:t>，因为公司之间职务的原因，</a:t>
            </a:r>
            <a:endParaRPr lang="zh-CN" altLang="en-US" sz="2800">
              <a:latin typeface="锐字云字库魏体1.0" panose="02010604000000000000" charset="-122"/>
              <a:ea typeface="锐字云字库魏体1.0" panose="02010604000000000000" charset="-122"/>
            </a:endParaRPr>
          </a:p>
          <a:p>
            <a:pPr algn="l"/>
            <a:r>
              <a:rPr lang="zh-CN" altLang="en-US" sz="2800">
                <a:latin typeface="锐字云字库魏体1.0" panose="02010604000000000000" charset="-122"/>
                <a:ea typeface="锐字云字库魏体1.0" panose="02010604000000000000" charset="-122"/>
              </a:rPr>
              <a:t>假设</a:t>
            </a:r>
            <a:r>
              <a:rPr lang="en-US" altLang="zh-CN" sz="2800">
                <a:latin typeface="锐字云字库魏体1.0" panose="02010604000000000000" charset="-122"/>
                <a:ea typeface="锐字云字库魏体1.0" panose="02010604000000000000" charset="-122"/>
              </a:rPr>
              <a:t>A</a:t>
            </a:r>
            <a:r>
              <a:rPr lang="zh-CN" altLang="en-US" sz="2800">
                <a:latin typeface="锐字云字库魏体1.0" panose="02010604000000000000" charset="-122"/>
                <a:ea typeface="锐字云字库魏体1.0" panose="02010604000000000000" charset="-122"/>
              </a:rPr>
              <a:t>是</a:t>
            </a:r>
            <a:r>
              <a:rPr lang="en-US" altLang="zh-CN" sz="2800">
                <a:latin typeface="锐字云字库魏体1.0" panose="02010604000000000000" charset="-122"/>
                <a:ea typeface="锐字云字库魏体1.0" panose="02010604000000000000" charset="-122"/>
              </a:rPr>
              <a:t>B</a:t>
            </a:r>
            <a:r>
              <a:rPr lang="zh-CN" altLang="en-US" sz="2800">
                <a:latin typeface="锐字云字库魏体1.0" panose="02010604000000000000" charset="-122"/>
                <a:ea typeface="锐字云字库魏体1.0" panose="02010604000000000000" charset="-122"/>
              </a:rPr>
              <a:t>的上司，</a:t>
            </a:r>
            <a:r>
              <a:rPr lang="en-US" altLang="zh-CN" sz="2800">
                <a:latin typeface="锐字云字库魏体1.0" panose="02010604000000000000" charset="-122"/>
                <a:ea typeface="锐字云字库魏体1.0" panose="02010604000000000000" charset="-122"/>
              </a:rPr>
              <a:t>A</a:t>
            </a:r>
            <a:r>
              <a:rPr lang="zh-CN" altLang="en-US" sz="2800">
                <a:latin typeface="锐字云字库魏体1.0" panose="02010604000000000000" charset="-122"/>
                <a:ea typeface="锐字云字库魏体1.0" panose="02010604000000000000" charset="-122"/>
              </a:rPr>
              <a:t>如果参加了</a:t>
            </a:r>
            <a:r>
              <a:rPr lang="en-US" altLang="zh-CN" sz="2800">
                <a:latin typeface="锐字云字库魏体1.0" panose="02010604000000000000" charset="-122"/>
                <a:ea typeface="锐字云字库魏体1.0" panose="02010604000000000000" charset="-122"/>
              </a:rPr>
              <a:t>party</a:t>
            </a:r>
            <a:r>
              <a:rPr lang="zh-CN" altLang="en-US" sz="2800">
                <a:latin typeface="锐字云字库魏体1.0" panose="02010604000000000000" charset="-122"/>
                <a:ea typeface="锐字云字库魏体1.0" panose="02010604000000000000" charset="-122"/>
              </a:rPr>
              <a:t>，</a:t>
            </a:r>
            <a:r>
              <a:rPr lang="en-US" altLang="zh-CN" sz="2800">
                <a:latin typeface="锐字云字库魏体1.0" panose="02010604000000000000" charset="-122"/>
                <a:ea typeface="锐字云字库魏体1.0" panose="02010604000000000000" charset="-122"/>
              </a:rPr>
              <a:t>B</a:t>
            </a:r>
            <a:r>
              <a:rPr lang="zh-CN" altLang="en-US" sz="2800">
                <a:latin typeface="锐字云字库魏体1.0" panose="02010604000000000000" charset="-122"/>
                <a:ea typeface="锐字云字库魏体1.0" panose="02010604000000000000" charset="-122"/>
              </a:rPr>
              <a:t>就不敢来了。</a:t>
            </a:r>
            <a:endParaRPr lang="zh-CN" altLang="en-US" sz="2800">
              <a:latin typeface="锐字云字库魏体1.0" panose="02010604000000000000" charset="-122"/>
              <a:ea typeface="锐字云字库魏体1.0" panose="02010604000000000000" charset="-122"/>
            </a:endParaRPr>
          </a:p>
          <a:p>
            <a:pPr algn="l"/>
            <a:r>
              <a:rPr lang="zh-CN" altLang="en-US" sz="2800">
                <a:latin typeface="锐字云字库魏体1.0" panose="02010604000000000000" charset="-122"/>
                <a:ea typeface="锐字云字库魏体1.0" panose="02010604000000000000" charset="-122"/>
              </a:rPr>
              <a:t>但是策划人想更多的人去参加</a:t>
            </a:r>
            <a:r>
              <a:rPr lang="en-US" altLang="zh-CN" sz="2800">
                <a:latin typeface="锐字云字库魏体1.0" panose="02010604000000000000" charset="-122"/>
                <a:ea typeface="锐字云字库魏体1.0" panose="02010604000000000000" charset="-122"/>
              </a:rPr>
              <a:t>party,</a:t>
            </a:r>
            <a:r>
              <a:rPr lang="zh-CN" altLang="zh-CN" sz="2800">
                <a:latin typeface="锐字云字库魏体1.0" panose="02010604000000000000" charset="-122"/>
                <a:ea typeface="锐字云字库魏体1.0" panose="02010604000000000000" charset="-122"/>
              </a:rPr>
              <a:t>所以他会选择性的邀请。</a:t>
            </a:r>
            <a:endParaRPr lang="zh-CN" altLang="zh-CN" sz="2800">
              <a:latin typeface="锐字云字库魏体1.0" panose="02010604000000000000" charset="-122"/>
              <a:ea typeface="锐字云字库魏体1.0" panose="02010604000000000000" charset="-122"/>
            </a:endParaRPr>
          </a:p>
          <a:p>
            <a:pPr algn="l"/>
            <a:r>
              <a:rPr lang="zh-CN" altLang="zh-CN" sz="2800">
                <a:latin typeface="锐字云字库魏体1.0" panose="02010604000000000000" charset="-122"/>
                <a:ea typeface="锐字云字库魏体1.0" panose="02010604000000000000" charset="-122"/>
              </a:rPr>
              <a:t>测试样例：</a:t>
            </a:r>
            <a:endParaRPr lang="zh-CN" altLang="zh-CN" sz="2800">
              <a:latin typeface="锐字云字库魏体1.0" panose="02010604000000000000" charset="-122"/>
              <a:ea typeface="锐字云字库魏体1.0" panose="02010604000000000000" charset="-122"/>
            </a:endParaRPr>
          </a:p>
          <a:p>
            <a:pPr algn="l"/>
            <a:r>
              <a:rPr lang="en-US" altLang="zh-CN" sz="2800">
                <a:latin typeface="锐字云字库魏体1.0" panose="02010604000000000000" charset="-122"/>
                <a:ea typeface="锐字云字库魏体1.0" panose="02010604000000000000" charset="-122"/>
              </a:rPr>
              <a:t>	3//</a:t>
            </a:r>
            <a:r>
              <a:rPr lang="zh-CN" altLang="en-US" sz="2800">
                <a:latin typeface="锐字云字库魏体1.0" panose="02010604000000000000" charset="-122"/>
                <a:ea typeface="锐字云字库魏体1.0" panose="02010604000000000000" charset="-122"/>
              </a:rPr>
              <a:t>一共有</a:t>
            </a:r>
            <a:r>
              <a:rPr lang="en-US" altLang="zh-CN" sz="2800">
                <a:latin typeface="锐字云字库魏体1.0" panose="02010604000000000000" charset="-122"/>
                <a:ea typeface="锐字云字库魏体1.0" panose="02010604000000000000" charset="-122"/>
              </a:rPr>
              <a:t>3</a:t>
            </a:r>
            <a:r>
              <a:rPr lang="zh-CN" altLang="en-US" sz="2800">
                <a:latin typeface="锐字云字库魏体1.0" panose="02010604000000000000" charset="-122"/>
                <a:ea typeface="锐字云字库魏体1.0" panose="02010604000000000000" charset="-122"/>
              </a:rPr>
              <a:t>个人的大公司</a:t>
            </a:r>
            <a:endParaRPr lang="zh-CN" altLang="en-US" sz="2800">
              <a:latin typeface="锐字云字库魏体1.0" panose="02010604000000000000" charset="-122"/>
              <a:ea typeface="锐字云字库魏体1.0" panose="02010604000000000000" charset="-122"/>
            </a:endParaRPr>
          </a:p>
          <a:p>
            <a:pPr algn="l"/>
            <a:r>
              <a:rPr lang="en-US" altLang="zh-CN" sz="2800">
                <a:latin typeface="锐字云字库魏体1.0" panose="02010604000000000000" charset="-122"/>
                <a:ea typeface="锐字云字库魏体1.0" panose="02010604000000000000" charset="-122"/>
              </a:rPr>
              <a:t>	1 2//1</a:t>
            </a:r>
            <a:r>
              <a:rPr lang="zh-CN" altLang="en-US" sz="2800">
                <a:latin typeface="锐字云字库魏体1.0" panose="02010604000000000000" charset="-122"/>
                <a:ea typeface="锐字云字库魏体1.0" panose="02010604000000000000" charset="-122"/>
              </a:rPr>
              <a:t>是</a:t>
            </a:r>
            <a:r>
              <a:rPr lang="en-US" altLang="zh-CN" sz="2800">
                <a:latin typeface="锐字云字库魏体1.0" panose="02010604000000000000" charset="-122"/>
                <a:ea typeface="锐字云字库魏体1.0" panose="02010604000000000000" charset="-122"/>
              </a:rPr>
              <a:t>2</a:t>
            </a:r>
            <a:r>
              <a:rPr lang="zh-CN" altLang="en-US" sz="2800">
                <a:latin typeface="锐字云字库魏体1.0" panose="02010604000000000000" charset="-122"/>
                <a:ea typeface="锐字云字库魏体1.0" panose="02010604000000000000" charset="-122"/>
              </a:rPr>
              <a:t>的</a:t>
            </a:r>
            <a:r>
              <a:rPr lang="en-US" altLang="zh-CN" sz="2800">
                <a:latin typeface="锐字云字库魏体1.0" panose="02010604000000000000" charset="-122"/>
                <a:ea typeface="锐字云字库魏体1.0" panose="02010604000000000000" charset="-122"/>
              </a:rPr>
              <a:t>boss</a:t>
            </a:r>
            <a:endParaRPr lang="en-US" altLang="zh-CN" sz="2800">
              <a:latin typeface="锐字云字库魏体1.0" panose="02010604000000000000" charset="-122"/>
              <a:ea typeface="锐字云字库魏体1.0" panose="02010604000000000000" charset="-122"/>
            </a:endParaRPr>
          </a:p>
          <a:p>
            <a:pPr algn="l"/>
            <a:r>
              <a:rPr lang="en-US" altLang="zh-CN" sz="2800">
                <a:latin typeface="锐字云字库魏体1.0" panose="02010604000000000000" charset="-122"/>
                <a:ea typeface="锐字云字库魏体1.0" panose="02010604000000000000" charset="-122"/>
              </a:rPr>
              <a:t>	1 3 </a:t>
            </a:r>
            <a:endParaRPr lang="en-US" altLang="zh-CN" sz="2800">
              <a:latin typeface="锐字云字库魏体1.0" panose="02010604000000000000" charset="-122"/>
              <a:ea typeface="锐字云字库魏体1.0" panose="02010604000000000000" charset="-122"/>
            </a:endParaRPr>
          </a:p>
          <a:p>
            <a:pPr algn="l"/>
            <a:r>
              <a:rPr lang="en-US" altLang="zh-CN" sz="2800">
                <a:latin typeface="锐字云字库魏体1.0" panose="02010604000000000000" charset="-122"/>
                <a:ea typeface="锐字云字库魏体1.0" panose="02010604000000000000" charset="-122"/>
              </a:rPr>
              <a:t>	emmm</a:t>
            </a:r>
            <a:r>
              <a:rPr lang="zh-CN" altLang="en-US" sz="2800">
                <a:latin typeface="锐字云字库魏体1.0" panose="02010604000000000000" charset="-122"/>
                <a:ea typeface="锐字云字库魏体1.0" panose="02010604000000000000" charset="-122"/>
              </a:rPr>
              <a:t>。。。咦，仔细一瞅和我们刚才分析的问题差不多呀。。</a:t>
            </a:r>
            <a:endParaRPr lang="zh-CN" altLang="en-US" sz="2800">
              <a:latin typeface="锐字云字库魏体1.0" panose="02010604000000000000" charset="-122"/>
              <a:ea typeface="锐字云字库魏体1.0" panose="02010604000000000000" charset="-122"/>
            </a:endParaRPr>
          </a:p>
          <a:p>
            <a:pPr algn="l"/>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那我们试试。。</a:t>
            </a:r>
            <a:endParaRPr lang="zh-CN" altLang="en-US" sz="28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6270" y="1757045"/>
            <a:ext cx="8500745" cy="5569585"/>
          </a:xfrm>
          <a:prstGeom prst="rect">
            <a:avLst/>
          </a:prstGeom>
          <a:noFill/>
        </p:spPr>
        <p:txBody>
          <a:bodyPr wrap="square" rtlCol="0">
            <a:spAutoFit/>
          </a:bodyPr>
          <a:p>
            <a:r>
              <a:rPr lang="zh-CN" altLang="en-US" sz="2800">
                <a:latin typeface="锐字云字库魏体1.0" panose="02010604000000000000" charset="-122"/>
                <a:ea typeface="锐字云字库魏体1.0" panose="02010604000000000000" charset="-122"/>
              </a:rPr>
              <a:t>代码实例：</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树的构建：</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en-US" altLang="zh-CN" sz="2400">
                <a:latin typeface="锐字云字库魏体1.0" panose="02010604000000000000" charset="-122"/>
                <a:ea typeface="锐字云字库魏体1.0" panose="02010604000000000000" charset="-122"/>
              </a:rPr>
              <a:t>vector&lt;int&gt;g[N];</a:t>
            </a:r>
            <a:endParaRPr lang="en-US" altLang="zh-CN" sz="24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zh-CN" altLang="en-US" sz="2400">
                <a:latin typeface="锐字云字库魏体1.0" panose="02010604000000000000" charset="-122"/>
                <a:ea typeface="锐字云字库魏体1.0" panose="02010604000000000000" charset="-122"/>
              </a:rPr>
              <a:t>int u,v;</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        for(int i=1;i&lt;n;i++){</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            scanf("%d%d",&amp;u,&amp;v);</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            g[u].push_back(v);</a:t>
            </a:r>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        }</a:t>
            </a:r>
            <a:endParaRPr lang="zh-CN" altLang="en-US" sz="24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a:p>
            <a:r>
              <a:rPr lang="zh-CN" altLang="en-US" sz="2400">
                <a:latin typeface="锐字云字库魏体1.0" panose="02010604000000000000" charset="-122"/>
                <a:ea typeface="锐字云字库魏体1.0" panose="02010604000000000000" charset="-122"/>
              </a:rPr>
              <a:t>以人</a:t>
            </a:r>
            <a:r>
              <a:rPr lang="en-US" altLang="zh-CN" sz="2400">
                <a:latin typeface="锐字云字库魏体1.0" panose="02010604000000000000" charset="-122"/>
                <a:ea typeface="锐字云字库魏体1.0" panose="02010604000000000000" charset="-122"/>
              </a:rPr>
              <a:t>i</a:t>
            </a:r>
            <a:r>
              <a:rPr lang="zh-CN" altLang="en-US" sz="2400">
                <a:latin typeface="锐字云字库魏体1.0" panose="02010604000000000000" charset="-122"/>
                <a:ea typeface="锐字云字库魏体1.0" panose="02010604000000000000" charset="-122"/>
              </a:rPr>
              <a:t>为根节点。将其的子节点存储到</a:t>
            </a:r>
            <a:r>
              <a:rPr lang="en-US" altLang="zh-CN" sz="2400">
                <a:latin typeface="锐字云字库魏体1.0" panose="02010604000000000000" charset="-122"/>
                <a:ea typeface="锐字云字库魏体1.0" panose="02010604000000000000" charset="-122"/>
              </a:rPr>
              <a:t>g[i]</a:t>
            </a:r>
            <a:r>
              <a:rPr lang="zh-CN" altLang="zh-CN" sz="2400">
                <a:latin typeface="锐字云字库魏体1.0" panose="02010604000000000000" charset="-122"/>
                <a:ea typeface="锐字云字库魏体1.0" panose="02010604000000000000" charset="-122"/>
              </a:rPr>
              <a:t>中方便后期遍历。</a:t>
            </a:r>
            <a:endParaRPr lang="zh-CN" altLang="zh-CN" sz="2400">
              <a:latin typeface="锐字云字库魏体1.0" panose="02010604000000000000" charset="-122"/>
              <a:ea typeface="锐字云字库魏体1.0" panose="02010604000000000000" charset="-122"/>
            </a:endParaRPr>
          </a:p>
          <a:p>
            <a:endParaRPr lang="zh-CN" altLang="zh-CN" sz="2400">
              <a:latin typeface="锐字云字库魏体1.0" panose="02010604000000000000" charset="-122"/>
              <a:ea typeface="锐字云字库魏体1.0" panose="02010604000000000000" charset="-122"/>
            </a:endParaRPr>
          </a:p>
          <a:p>
            <a:r>
              <a:rPr lang="zh-CN" altLang="zh-CN" sz="2400">
                <a:latin typeface="锐字云字库魏体1.0" panose="02010604000000000000" charset="-122"/>
                <a:ea typeface="锐字云字库魏体1.0" panose="02010604000000000000" charset="-122"/>
              </a:rPr>
              <a:t>也可以用链接表的形式存储这里就不举例啦。。。</a:t>
            </a:r>
            <a:endParaRPr lang="zh-CN" altLang="zh-CN" sz="2400">
              <a:latin typeface="锐字云字库魏体1.0" panose="02010604000000000000" charset="-122"/>
              <a:ea typeface="锐字云字库魏体1.0" panose="02010604000000000000" charset="-122"/>
            </a:endParaRPr>
          </a:p>
          <a:p>
            <a:endParaRPr lang="zh-CN" altLang="zh-CN" sz="24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endParaRPr lang="en-US" altLang="zh-CN" sz="28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0400" y="1746250"/>
            <a:ext cx="8131810" cy="4184650"/>
          </a:xfrm>
          <a:prstGeom prst="rect">
            <a:avLst/>
          </a:prstGeom>
          <a:noFill/>
        </p:spPr>
        <p:txBody>
          <a:bodyPr wrap="square" rtlCol="0">
            <a:spAutoFit/>
          </a:bodyPr>
          <a:p>
            <a:r>
              <a:rPr lang="zh-CN" altLang="en-US" sz="2800">
                <a:latin typeface="锐字云字库魏体1.0" panose="02010604000000000000" charset="-122"/>
                <a:ea typeface="锐字云字库魏体1.0" panose="02010604000000000000" charset="-122"/>
              </a:rPr>
              <a:t>状态转移（记忆化搜索）：</a:t>
            </a:r>
            <a:endParaRPr lang="zh-CN" altLang="en-US" sz="2800">
              <a:latin typeface="锐字云字库魏体1.0" panose="02010604000000000000" charset="-122"/>
              <a:ea typeface="锐字云字库魏体1.0" panose="02010604000000000000" charset="-122"/>
            </a:endParaRPr>
          </a:p>
          <a:p>
            <a:r>
              <a:rPr lang="en-US" altLang="zh-CN" sz="2000">
                <a:latin typeface="锐字云字库魏体1.0" panose="02010604000000000000" charset="-122"/>
                <a:ea typeface="锐字云字库魏体1.0" panose="02010604000000000000" charset="-122"/>
                <a:sym typeface="+mn-ea"/>
              </a:rPr>
              <a:t>/*u</a:t>
            </a:r>
            <a:r>
              <a:rPr lang="zh-CN" altLang="en-US" sz="2000">
                <a:latin typeface="锐字云字库魏体1.0" panose="02010604000000000000" charset="-122"/>
                <a:ea typeface="锐字云字库魏体1.0" panose="02010604000000000000" charset="-122"/>
                <a:sym typeface="+mn-ea"/>
              </a:rPr>
              <a:t>代表根节点编号 </a:t>
            </a:r>
            <a:r>
              <a:rPr lang="en-US" altLang="zh-CN" sz="2000">
                <a:latin typeface="锐字云字库魏体1.0" panose="02010604000000000000" charset="-122"/>
                <a:ea typeface="锐字云字库魏体1.0" panose="02010604000000000000" charset="-122"/>
                <a:sym typeface="+mn-ea"/>
              </a:rPr>
              <a:t>state </a:t>
            </a:r>
            <a:r>
              <a:rPr lang="zh-CN" altLang="en-US" sz="2000">
                <a:latin typeface="锐字云字库魏体1.0" panose="02010604000000000000" charset="-122"/>
                <a:ea typeface="锐字云字库魏体1.0" panose="02010604000000000000" charset="-122"/>
                <a:sym typeface="+mn-ea"/>
              </a:rPr>
              <a:t>状态值 </a:t>
            </a:r>
            <a:r>
              <a:rPr lang="en-US" altLang="zh-CN" sz="2000">
                <a:latin typeface="锐字云字库魏体1.0" panose="02010604000000000000" charset="-122"/>
                <a:ea typeface="锐字云字库魏体1.0" panose="02010604000000000000" charset="-122"/>
                <a:sym typeface="+mn-ea"/>
              </a:rPr>
              <a:t>0</a:t>
            </a:r>
            <a:r>
              <a:rPr lang="zh-CN" altLang="en-US" sz="2000">
                <a:latin typeface="锐字云字库魏体1.0" panose="02010604000000000000" charset="-122"/>
                <a:ea typeface="锐字云字库魏体1.0" panose="02010604000000000000" charset="-122"/>
                <a:sym typeface="+mn-ea"/>
              </a:rPr>
              <a:t>取 </a:t>
            </a:r>
            <a:r>
              <a:rPr lang="en-US" altLang="zh-CN" sz="2000">
                <a:latin typeface="锐字云字库魏体1.0" panose="02010604000000000000" charset="-122"/>
                <a:ea typeface="锐字云字库魏体1.0" panose="02010604000000000000" charset="-122"/>
                <a:sym typeface="+mn-ea"/>
              </a:rPr>
              <a:t>1</a:t>
            </a:r>
            <a:r>
              <a:rPr lang="zh-CN" altLang="en-US" sz="2000">
                <a:latin typeface="锐字云字库魏体1.0" panose="02010604000000000000" charset="-122"/>
                <a:ea typeface="锐字云字库魏体1.0" panose="02010604000000000000" charset="-122"/>
                <a:sym typeface="+mn-ea"/>
              </a:rPr>
              <a:t>不取</a:t>
            </a:r>
            <a:r>
              <a:rPr lang="en-US" altLang="zh-CN" sz="2000">
                <a:latin typeface="锐字云字库魏体1.0" panose="02010604000000000000" charset="-122"/>
                <a:ea typeface="锐字云字库魏体1.0" panose="02010604000000000000" charset="-122"/>
                <a:sym typeface="+mn-ea"/>
              </a:rPr>
              <a:t>*/</a:t>
            </a:r>
            <a:endParaRPr lang="en-US" altLang="zh-CN" sz="2000">
              <a:latin typeface="锐字云字库魏体1.0" panose="02010604000000000000" charset="-122"/>
              <a:ea typeface="锐字云字库魏体1.0" panose="02010604000000000000" charset="-122"/>
              <a:sym typeface="+mn-ea"/>
            </a:endParaRPr>
          </a:p>
          <a:p>
            <a:r>
              <a:rPr lang="en-US" altLang="zh-CN" sz="2000">
                <a:latin typeface="锐字云字库魏体1.0" panose="02010604000000000000" charset="-122"/>
                <a:ea typeface="锐字云字库魏体1.0" panose="02010604000000000000" charset="-122"/>
              </a:rPr>
              <a:t>int dp(int u, int state){</a:t>
            </a:r>
            <a:endParaRPr lang="en-US" altLang="zh-CN" sz="2000">
              <a:latin typeface="锐字云字库魏体1.0" panose="02010604000000000000" charset="-122"/>
              <a:ea typeface="锐字云字库魏体1.0" panose="02010604000000000000" charset="-122"/>
            </a:endParaRPr>
          </a:p>
          <a:p>
            <a:r>
              <a:rPr lang="zh-CN" altLang="en-US" sz="1800">
                <a:latin typeface="锐字云字库魏体1.0" panose="02010604000000000000" charset="-122"/>
                <a:ea typeface="锐字云字库魏体1.0" panose="02010604000000000000" charset="-122"/>
              </a:rPr>
              <a:t>    int &amp;t = d[u][state];</a:t>
            </a:r>
            <a:endParaRPr lang="zh-CN" altLang="en-US" sz="18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if(t != -1) return t;</a:t>
            </a:r>
            <a:r>
              <a:rPr lang="en-US" altLang="zh-CN" sz="2000">
                <a:latin typeface="锐字云字库魏体1.0" panose="02010604000000000000" charset="-122"/>
                <a:ea typeface="锐字云字库魏体1.0" panose="02010604000000000000" charset="-122"/>
              </a:rPr>
              <a:t>	   //</a:t>
            </a:r>
            <a:r>
              <a:rPr lang="zh-CN" altLang="en-US" sz="2000">
                <a:latin typeface="锐字云字库魏体1.0" panose="02010604000000000000" charset="-122"/>
                <a:ea typeface="锐字云字库魏体1.0" panose="02010604000000000000" charset="-122"/>
              </a:rPr>
              <a:t>当前状态被记录过就不需要继续搜索了</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int k = g[u].size();</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if(k == 0) return state;</a:t>
            </a:r>
            <a:r>
              <a:rPr lang="en-US" altLang="zh-CN" sz="2000">
                <a:latin typeface="锐字云字库魏体1.0" panose="02010604000000000000" charset="-122"/>
                <a:ea typeface="锐字云字库魏体1.0" panose="02010604000000000000" charset="-122"/>
              </a:rPr>
              <a:t>//</a:t>
            </a:r>
            <a:r>
              <a:rPr lang="zh-CN" altLang="en-US" sz="2000">
                <a:latin typeface="锐字云字库魏体1.0" panose="02010604000000000000" charset="-122"/>
                <a:ea typeface="锐字云字库魏体1.0" panose="02010604000000000000" charset="-122"/>
              </a:rPr>
              <a:t>当无子节点时返回当前节点是否被取</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t = state;</a:t>
            </a:r>
            <a:r>
              <a:rPr lang="en-US" altLang="zh-CN" sz="2000">
                <a:latin typeface="锐字云字库魏体1.0" panose="02010604000000000000" charset="-122"/>
                <a:ea typeface="锐字云字库魏体1.0" panose="02010604000000000000" charset="-122"/>
              </a:rPr>
              <a:t>		  //if(state == 1) d[u][state] = 1 </a:t>
            </a:r>
            <a:r>
              <a:rPr lang="zh-CN" altLang="en-US" sz="2000">
                <a:latin typeface="锐字云字库魏体1.0" panose="02010604000000000000" charset="-122"/>
                <a:ea typeface="锐字云字库魏体1.0" panose="02010604000000000000" charset="-122"/>
              </a:rPr>
              <a:t>包含根结点</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for(int i = 0; i &lt; k; i++){</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t += dp(g[u][i], !state);</a:t>
            </a:r>
            <a:r>
              <a:rPr lang="en-US" altLang="zh-CN" sz="2000">
                <a:latin typeface="锐字云字库魏体1.0" panose="02010604000000000000" charset="-122"/>
                <a:ea typeface="锐字云字库魏体1.0" panose="02010604000000000000" charset="-122"/>
              </a:rPr>
              <a:t>//</a:t>
            </a:r>
            <a:r>
              <a:rPr lang="zh-CN" altLang="en-US" sz="2000">
                <a:latin typeface="锐字云字库魏体1.0" panose="02010604000000000000" charset="-122"/>
                <a:ea typeface="锐字云字库魏体1.0" panose="02010604000000000000" charset="-122"/>
              </a:rPr>
              <a:t>递归搜索遍历</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    return t;</a:t>
            </a:r>
            <a:endParaRPr lang="zh-CN" altLang="en-US" sz="2000">
              <a:latin typeface="锐字云字库魏体1.0" panose="02010604000000000000" charset="-122"/>
              <a:ea typeface="锐字云字库魏体1.0" panose="02010604000000000000" charset="-122"/>
            </a:endParaRPr>
          </a:p>
          <a:p>
            <a:r>
              <a:rPr lang="zh-CN" altLang="en-US" sz="2000">
                <a:latin typeface="锐字云字库魏体1.0" panose="02010604000000000000" charset="-122"/>
                <a:ea typeface="锐字云字库魏体1.0" panose="02010604000000000000" charset="-122"/>
              </a:rPr>
              <a:t>}</a:t>
            </a:r>
            <a:endParaRPr lang="zh-CN" altLang="en-US" sz="2000">
              <a:latin typeface="锐字云字库魏体1.0" panose="02010604000000000000" charset="-122"/>
              <a:ea typeface="锐字云字库魏体1.0" panose="02010604000000000000" charset="-122"/>
            </a:endParaRPr>
          </a:p>
        </p:txBody>
      </p:sp>
    </p:spTree>
  </p:cSld>
  <p:clrMapOvr>
    <a:masterClrMapping/>
  </p:clrMapOvr>
  <p:transition advClick="0">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4230" y="954405"/>
            <a:ext cx="3964940" cy="583565"/>
          </a:xfrm>
          <a:prstGeom prst="rect">
            <a:avLst/>
          </a:prstGeom>
          <a:noFill/>
        </p:spPr>
        <p:txBody>
          <a:bodyPr wrap="square" rtlCol="0">
            <a:spAutoFit/>
          </a:bodyPr>
          <a:p>
            <a:r>
              <a:rPr lang="zh-CN" altLang="en-US" sz="3200">
                <a:solidFill>
                  <a:schemeClr val="bg1"/>
                </a:solidFill>
                <a:latin typeface="文鼎行楷碑体_B" panose="04020800000000000000" charset="-122"/>
                <a:ea typeface="文鼎行楷碑体_B" panose="04020800000000000000" charset="-122"/>
              </a:rPr>
              <a:t>二</a:t>
            </a:r>
            <a:r>
              <a:rPr lang="en-US" altLang="zh-CN" sz="3200">
                <a:solidFill>
                  <a:schemeClr val="bg1"/>
                </a:solidFill>
                <a:latin typeface="文鼎行楷碑体_B" panose="04020800000000000000" charset="-122"/>
                <a:ea typeface="文鼎行楷碑体_B" panose="04020800000000000000" charset="-122"/>
              </a:rPr>
              <a:t>.</a:t>
            </a:r>
            <a:r>
              <a:rPr lang="zh-CN" altLang="en-US" sz="3200">
                <a:solidFill>
                  <a:schemeClr val="bg1"/>
                </a:solidFill>
                <a:latin typeface="文鼎行楷碑体_B" panose="04020800000000000000" charset="-122"/>
                <a:ea typeface="文鼎行楷碑体_B" panose="04020800000000000000" charset="-122"/>
              </a:rPr>
              <a:t>树的重心</a:t>
            </a:r>
            <a:endParaRPr lang="zh-CN" altLang="en-US" sz="3200">
              <a:solidFill>
                <a:schemeClr val="bg1"/>
              </a:solidFill>
              <a:latin typeface="文鼎行楷碑体_B" panose="04020800000000000000" charset="-122"/>
              <a:ea typeface="文鼎行楷碑体_B" panose="04020800000000000000" charset="-122"/>
            </a:endParaRPr>
          </a:p>
        </p:txBody>
      </p:sp>
      <p:sp>
        <p:nvSpPr>
          <p:cNvPr id="4" name="文本框 3"/>
          <p:cNvSpPr txBox="1"/>
          <p:nvPr/>
        </p:nvSpPr>
        <p:spPr>
          <a:xfrm>
            <a:off x="643255" y="1763395"/>
            <a:ext cx="8393430" cy="3046095"/>
          </a:xfrm>
          <a:prstGeom prst="rect">
            <a:avLst/>
          </a:prstGeom>
          <a:noFill/>
        </p:spPr>
        <p:txBody>
          <a:bodyPr wrap="square" rtlCol="0">
            <a:spAutoFit/>
          </a:bodyPr>
          <a:p>
            <a:r>
              <a:rPr lang="en-US" altLang="zh-CN" sz="24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树的重心定义：</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一颗</a:t>
            </a:r>
            <a:r>
              <a:rPr lang="en-US" altLang="zh-CN" sz="2800">
                <a:latin typeface="锐字云字库魏体1.0" panose="02010604000000000000" charset="-122"/>
                <a:ea typeface="锐字云字库魏体1.0" panose="02010604000000000000" charset="-122"/>
              </a:rPr>
              <a:t>n</a:t>
            </a:r>
            <a:r>
              <a:rPr lang="zh-CN" altLang="en-US" sz="2800">
                <a:latin typeface="锐字云字库魏体1.0" panose="02010604000000000000" charset="-122"/>
                <a:ea typeface="锐字云字库魏体1.0" panose="02010604000000000000" charset="-122"/>
              </a:rPr>
              <a:t>结点无根树，选择一个结点为根，</a:t>
            </a:r>
            <a:endParaRPr lang="zh-CN" altLang="en-US" sz="2800">
              <a:latin typeface="锐字云字库魏体1.0" panose="02010604000000000000" charset="-122"/>
              <a:ea typeface="锐字云字库魏体1.0" panose="02010604000000000000" charset="-122"/>
            </a:endParaRPr>
          </a:p>
          <a:p>
            <a:r>
              <a:rPr lang="zh-CN" altLang="en-US" sz="2800">
                <a:latin typeface="锐字云字库魏体1.0" panose="02010604000000000000" charset="-122"/>
                <a:ea typeface="锐字云字库魏体1.0" panose="02010604000000000000" charset="-122"/>
              </a:rPr>
              <a:t>将无根树</a:t>
            </a:r>
            <a:r>
              <a:rPr lang="en-US" altLang="zh-CN" sz="2800">
                <a:latin typeface="锐字云字库魏体1.0" panose="02010604000000000000" charset="-122"/>
                <a:ea typeface="锐字云字库魏体1.0" panose="02010604000000000000" charset="-122"/>
              </a:rPr>
              <a:t>-&gt;</a:t>
            </a:r>
            <a:r>
              <a:rPr lang="zh-CN" altLang="en-US" sz="2800">
                <a:latin typeface="锐字云字库魏体1.0" panose="02010604000000000000" charset="-122"/>
                <a:ea typeface="锐字云字库魏体1.0" panose="02010604000000000000" charset="-122"/>
              </a:rPr>
              <a:t>有根树，最大子树的结点数最小，我们称该节点为质心（树的重心）。</a:t>
            </a:r>
            <a:endParaRPr lang="zh-CN" altLang="en-US" sz="2800">
              <a:latin typeface="锐字云字库魏体1.0" panose="02010604000000000000" charset="-122"/>
              <a:ea typeface="锐字云字库魏体1.0" panose="02010604000000000000" charset="-122"/>
            </a:endParaRPr>
          </a:p>
          <a:p>
            <a:r>
              <a:rPr lang="en-US" altLang="zh-CN" sz="2800">
                <a:latin typeface="锐字云字库魏体1.0" panose="02010604000000000000" charset="-122"/>
                <a:ea typeface="锐字云字库魏体1.0" panose="02010604000000000000" charset="-122"/>
              </a:rPr>
              <a:t>	</a:t>
            </a:r>
            <a:r>
              <a:rPr lang="zh-CN" altLang="en-US" sz="2800">
                <a:latin typeface="锐字云字库魏体1.0" panose="02010604000000000000" charset="-122"/>
                <a:ea typeface="锐字云字库魏体1.0" panose="02010604000000000000" charset="-122"/>
              </a:rPr>
              <a:t>（</a:t>
            </a:r>
            <a:r>
              <a:rPr lang="en-US" altLang="zh-CN" sz="2800">
                <a:latin typeface="锐字云字库魏体1.0" panose="02010604000000000000" charset="-122"/>
                <a:ea typeface="锐字云字库魏体1.0" panose="02010604000000000000" charset="-122"/>
              </a:rPr>
              <a:t>emmm</a:t>
            </a:r>
            <a:r>
              <a:rPr lang="zh-CN" altLang="en-US" sz="2800">
                <a:latin typeface="锐字云字库魏体1.0" panose="02010604000000000000" charset="-122"/>
                <a:ea typeface="锐字云字库魏体1.0" panose="02010604000000000000" charset="-122"/>
              </a:rPr>
              <a:t>。。。换种理解方式，删除这点所形成的图中最大的连通块中的结点数最少）</a:t>
            </a:r>
            <a:endParaRPr lang="zh-CN" altLang="en-US" sz="2800">
              <a:latin typeface="锐字云字库魏体1.0" panose="02010604000000000000" charset="-122"/>
              <a:ea typeface="锐字云字库魏体1.0" panose="02010604000000000000" charset="-122"/>
            </a:endParaRPr>
          </a:p>
          <a:p>
            <a:endParaRPr lang="zh-CN" altLang="en-US" sz="2400">
              <a:latin typeface="锐字云字库魏体1.0" panose="02010604000000000000" charset="-122"/>
              <a:ea typeface="锐字云字库魏体1.0" panose="02010604000000000000" charset="-122"/>
            </a:endParaRPr>
          </a:p>
        </p:txBody>
      </p:sp>
      <p:pic>
        <p:nvPicPr>
          <p:cNvPr id="3" name="图片 2"/>
          <p:cNvPicPr>
            <a:picLocks noChangeAspect="1"/>
          </p:cNvPicPr>
          <p:nvPr/>
        </p:nvPicPr>
        <p:blipFill>
          <a:blip r:embed="rId1"/>
          <a:stretch>
            <a:fillRect/>
          </a:stretch>
        </p:blipFill>
        <p:spPr>
          <a:xfrm>
            <a:off x="2582545" y="4422140"/>
            <a:ext cx="3482340" cy="2347595"/>
          </a:xfrm>
          <a:prstGeom prst="rect">
            <a:avLst/>
          </a:prstGeom>
        </p:spPr>
      </p:pic>
    </p:spTree>
  </p:cSld>
  <p:clrMapOvr>
    <a:masterClrMapping/>
  </p:clrMapOvr>
  <p:transition advClick="0">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[ppt模板-更新完毕].Modern.World</Template>
  <TotalTime>0</TotalTime>
  <Words>2795</Words>
  <Application>WPS 演示</Application>
  <PresentationFormat>全屏显示(4:3)</PresentationFormat>
  <Paragraphs>182</Paragraphs>
  <Slides>16</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33" baseType="lpstr">
      <vt:lpstr>Arial</vt:lpstr>
      <vt:lpstr>宋体</vt:lpstr>
      <vt:lpstr>Wingdings</vt:lpstr>
      <vt:lpstr>Corbel</vt:lpstr>
      <vt:lpstr>华文楷体</vt:lpstr>
      <vt:lpstr>Verdana</vt:lpstr>
      <vt:lpstr>黑体</vt:lpstr>
      <vt:lpstr>Calibri</vt:lpstr>
      <vt:lpstr>文鼎行楷碑体_B</vt:lpstr>
      <vt:lpstr>锐字云字库魏体1.0</vt:lpstr>
      <vt:lpstr>方正隶变_GBK</vt:lpstr>
      <vt:lpstr>微软雅黑</vt:lpstr>
      <vt:lpstr>Arial Unicode MS</vt:lpstr>
      <vt:lpstr>sample</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古宇</cp:lastModifiedBy>
  <cp:revision>1006</cp:revision>
  <dcterms:created xsi:type="dcterms:W3CDTF">2002-12-29T13:24:00Z</dcterms:created>
  <dcterms:modified xsi:type="dcterms:W3CDTF">2018-01-27T10:12:50Z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