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2e35fba0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2e35fba0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2e35fba0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2e35fba0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d7c822d6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d7c822d6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2e35fba0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2e35fba0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d7c822d6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d7c822d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d7c822d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d7c822d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e35fba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2e35fba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2e35fba0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2e35fba0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2e35fba0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2e35fba0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arnopencv.com/building-a-body-posture-analysis-system-using-mediapip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16075" y="1315850"/>
            <a:ext cx="8520600" cy="11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80"/>
              <a:t>Monitoramento Automatizado de Indivíduos em Situação de Vulnerabilidade</a:t>
            </a:r>
            <a:endParaRPr sz="19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29500" y="3325404"/>
            <a:ext cx="8085000" cy="13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rPr lang="pt-BR" sz="1141"/>
              <a:t>Os observadores:</a:t>
            </a:r>
            <a:endParaRPr sz="114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t/>
            </a:r>
            <a:endParaRPr sz="114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rPr b="1" lang="pt-BR" sz="1141"/>
              <a:t>Jorge Luiz Pinto Junior </a:t>
            </a:r>
            <a:r>
              <a:rPr lang="pt-BR" sz="1141"/>
              <a:t>- RA: 11058715 - CEO</a:t>
            </a:r>
            <a:endParaRPr sz="114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t/>
            </a:r>
            <a:endParaRPr sz="114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rPr b="1" lang="pt-BR" sz="1141"/>
              <a:t>Marcos Baldrigue Andrade</a:t>
            </a:r>
            <a:r>
              <a:rPr lang="pt-BR" sz="1141"/>
              <a:t> - RA: 11201921777 - CFO - Financeiro</a:t>
            </a:r>
            <a:endParaRPr sz="114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t/>
            </a:r>
            <a:endParaRPr sz="114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6"/>
              <a:buNone/>
            </a:pPr>
            <a:r>
              <a:rPr b="1" lang="pt-BR" sz="1141"/>
              <a:t>Guilherme Eduardo Pereira</a:t>
            </a:r>
            <a:r>
              <a:rPr lang="pt-BR" sz="1141"/>
              <a:t> - RA: 11201720498 - CPO - Desenvolvimento</a:t>
            </a:r>
            <a:endParaRPr sz="1141"/>
          </a:p>
        </p:txBody>
      </p:sp>
      <p:sp>
        <p:nvSpPr>
          <p:cNvPr id="56" name="Google Shape;56;p13"/>
          <p:cNvSpPr txBox="1"/>
          <p:nvPr/>
        </p:nvSpPr>
        <p:spPr>
          <a:xfrm>
            <a:off x="2611050" y="2596913"/>
            <a:ext cx="3921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Visão Computacional</a:t>
            </a:r>
            <a:endParaRPr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Prof. Dr. Celso S. Kurashima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57" name="Google Shape;57;p13" title="logotipo-ufabc-exten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259" y="102100"/>
            <a:ext cx="4272274" cy="738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119300" y="4702700"/>
            <a:ext cx="111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2"/>
                </a:solidFill>
              </a:rPr>
              <a:t>Julho/2025</a:t>
            </a:r>
            <a:endParaRPr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08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LEARNOPENCV. Building a Body Posture Analysis System using MediaPipe. Disponível em:</a:t>
            </a:r>
            <a:r>
              <a:rPr lang="pt-BR" sz="1400">
                <a:uFill>
                  <a:noFill/>
                </a:uFill>
                <a:hlinkClick r:id="rId3"/>
              </a:rPr>
              <a:t> https://learnopencv.com/building-a-body-posture-analysis-system-using-mediapipe/</a:t>
            </a:r>
            <a:r>
              <a:rPr lang="pt-BR" sz="1400"/>
              <a:t>. Acesso em: 7 jul. 2025.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LEARNOPENCV. Geometry of Image Formation. Disponível em: https://learnopencv.com/geometry-of-image-formation/. Acesso em: 2 jul. 2025.</a:t>
            </a:r>
            <a:endParaRPr sz="14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LEARNOPENCV. Camera Calibration using OpenCV. Disponível em: https://learnopencv.com/camera-calibration-using-opencv/. Acesso em: 2 jul. 2025.</a:t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9" name="Google Shape;129;p22" title="logotipo-ufabc-abaix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641"/>
              <a:t>🔹</a:t>
            </a:r>
            <a:r>
              <a:rPr lang="pt-BR" sz="2641"/>
              <a:t>A motivação para o projeto surgiu a partir de uma entrevista com a mãe de um dos alunos.</a:t>
            </a:r>
            <a:endParaRPr sz="264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641"/>
              <a:t>🔹</a:t>
            </a:r>
            <a:r>
              <a:rPr lang="pt-BR" sz="2641"/>
              <a:t>Ela relatou um caso real: sua mãe, diagnosticada com Alzheimer e demência, se levantou da cama e foi ao banheiro sozinha enquanto ela monitorava por câmera, sem receber nenhum alerta.</a:t>
            </a:r>
            <a:endParaRPr sz="2641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641"/>
              <a:t>🔹</a:t>
            </a:r>
            <a:r>
              <a:rPr lang="pt-BR" sz="2641"/>
              <a:t>O principal desafio relatado foi a ausência de notificações automáticas durante movimentos importantes, especialmente à noite.</a:t>
            </a:r>
            <a:endParaRPr sz="2641"/>
          </a:p>
          <a:p>
            <a:pPr indent="0" lvl="0" marL="45720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65" name="Google Shape;65;p14" title="logotipo-ufabc-abaix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7984" y="1121150"/>
            <a:ext cx="4048726" cy="290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 Proposta com Visão Computacional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129900" wrap="square" tIns="91425">
            <a:normAutofit fontScale="77500"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46"/>
              <a:t>🔹</a:t>
            </a:r>
            <a:r>
              <a:rPr lang="pt-BR" sz="1646"/>
              <a:t>O projeto visa desenvolver um sistema que detecta automaticamente quando um indivíduo (ex: idoso) se levanta da cama, sofá ou cadeira.</a:t>
            </a:r>
            <a:endParaRPr sz="1646"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46"/>
              <a:t>🔹</a:t>
            </a:r>
            <a:r>
              <a:rPr lang="pt-BR" sz="1646"/>
              <a:t>Ao detectar o movimento, o sistema envia um alerta imediato ao cuidador, via aplicativo, som ou mensagem.</a:t>
            </a:r>
            <a:endParaRPr sz="1646"/>
          </a:p>
          <a:p>
            <a:pPr indent="0" lvl="0" marL="0" marR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646"/>
              <a:t>🔹</a:t>
            </a:r>
            <a:r>
              <a:rPr lang="pt-BR" sz="1646"/>
              <a:t>A proposta contribui para aumentar a segurança em residências e instituições, especialmente quando o cuidador não está por perto.</a:t>
            </a:r>
            <a:endParaRPr sz="1346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 title="ChatGPT Image Jul 7, 2025, 03_15_2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675" y="1493349"/>
            <a:ext cx="3670426" cy="244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logotipo-ufabc-abaix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17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Metodologia Proposta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32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Para alcançar o objetivo do projeto de detecção de postura, nossa metodologia poderá seguir três caminhos distintos, de acordo com os recursos disponíveis e a precisão desejada:</a:t>
            </a:r>
            <a:endParaRPr sz="1400"/>
          </a:p>
          <a:p>
            <a:pPr indent="0" lvl="0" marL="0" rtl="0" algn="just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1" name="Google Shape;81;p16" title="logotipo-ufabc-abaix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1674900" y="2086050"/>
            <a:ext cx="57942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</a:rPr>
              <a:t>🔹 1. Detecção com Base em Imagens Setadas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2"/>
                </a:solidFill>
              </a:rPr>
              <a:t>🔹 2. Identificação em Tempo Real</a:t>
            </a:r>
            <a:endParaRPr sz="2000">
              <a:solidFill>
                <a:schemeClr val="lt2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solidFill>
                  <a:schemeClr val="lt2"/>
                </a:solidFill>
              </a:rPr>
              <a:t>🔹 3. Grouding DINO + Segmentação</a:t>
            </a:r>
            <a:endParaRPr sz="24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com Base em Imagens Setadas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41500" y="955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"/>
              <a:buNone/>
            </a:pPr>
            <a:r>
              <a:t/>
            </a:r>
            <a:endParaRPr sz="6150"/>
          </a:p>
          <a:p>
            <a:pPr indent="45720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1"/>
              <a:buNone/>
            </a:pPr>
            <a:r>
              <a:rPr lang="pt-BR" sz="6150"/>
              <a:t>Desenvolver um sistema de visão computacional capaz de identificar automaticamente quando uma pessoa incapaz se levanta da cama e notificar o cuidador em tempo real.</a:t>
            </a:r>
            <a:endParaRPr sz="615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pt-BR" sz="5600"/>
              <a:t>Fluxo Funcional (Blocos Principais):</a:t>
            </a:r>
            <a:endParaRPr b="1" sz="5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5600"/>
              <a:t>🔹</a:t>
            </a:r>
            <a:r>
              <a:rPr b="1" lang="pt-BR" sz="5600"/>
              <a:t>Captura de Imagem:</a:t>
            </a:r>
            <a:r>
              <a:rPr lang="pt-BR" sz="5600"/>
              <a:t> câmera coleta quadros contínuos do ambiente.</a:t>
            </a:r>
            <a:endParaRPr sz="5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5600"/>
              <a:t>🔹</a:t>
            </a:r>
            <a:r>
              <a:rPr b="1" lang="pt-BR" sz="5600"/>
              <a:t>Processamento de Imagem:</a:t>
            </a:r>
            <a:r>
              <a:rPr lang="pt-BR" sz="5600"/>
              <a:t> detecção de bordas e análise da postura.</a:t>
            </a:r>
            <a:endParaRPr sz="5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5600"/>
              <a:t>🔹</a:t>
            </a:r>
            <a:r>
              <a:rPr b="1" lang="pt-BR" sz="5600"/>
              <a:t>Verificação:</a:t>
            </a:r>
            <a:r>
              <a:rPr lang="pt-BR" sz="5600"/>
              <a:t> identifica se houve mudança de posição (ex: levantou-se).</a:t>
            </a:r>
            <a:endParaRPr sz="5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5600"/>
              <a:t>🔹</a:t>
            </a:r>
            <a:r>
              <a:rPr b="1" lang="pt-BR" sz="5600"/>
              <a:t>Geração de Evento:</a:t>
            </a:r>
            <a:r>
              <a:rPr lang="pt-BR" sz="5600"/>
              <a:t> cria e registra a ocorrência.</a:t>
            </a:r>
            <a:endParaRPr sz="5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5600"/>
              <a:t>🔹</a:t>
            </a:r>
            <a:r>
              <a:rPr b="1" lang="pt-BR" sz="5600"/>
              <a:t>Notificação:</a:t>
            </a:r>
            <a:r>
              <a:rPr lang="pt-BR" sz="5600"/>
              <a:t> alerta é enviado via app, painel ou SMS.</a:t>
            </a:r>
            <a:endParaRPr sz="5600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5600"/>
              <a:t>🔹</a:t>
            </a:r>
            <a:r>
              <a:rPr b="1" lang="pt-BR" sz="5600"/>
              <a:t>Interface do Cuidador:</a:t>
            </a:r>
            <a:r>
              <a:rPr lang="pt-BR" sz="5600"/>
              <a:t> exibe e gerencia alertas e preferências.</a:t>
            </a:r>
            <a:endParaRPr/>
          </a:p>
        </p:txBody>
      </p:sp>
      <p:pic>
        <p:nvPicPr>
          <p:cNvPr id="89" name="Google Shape;89;p17" title="logotipo-ufabc-abaix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utilizadas e etapas do monitoramento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1150" lvl="0" marL="457200" marR="0" rt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Captura da imagem em tempo real com câmera fixa.</a:t>
            </a:r>
            <a:endParaRPr sz="5200"/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Realce de bordas com detector de Canny.</a:t>
            </a:r>
            <a:endParaRPr sz="5200"/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Extração de características (ex: SIFT) para identificar silhueta/postura.</a:t>
            </a:r>
            <a:endParaRPr sz="5200"/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Matching com imagens modelo (sentado, deitado, em pé).</a:t>
            </a:r>
            <a:endParaRPr sz="5200"/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Transformações geométricas (rotação, escala, brilho) para ajuste.</a:t>
            </a:r>
            <a:endParaRPr sz="5200"/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Inferência da postura atual com base na comparação.</a:t>
            </a:r>
            <a:endParaRPr sz="5200"/>
          </a:p>
          <a:p>
            <a:pPr indent="-31115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5200"/>
              <a:t>Geração de alerta automático em caso de detecção de movimento</a:t>
            </a:r>
            <a:endParaRPr sz="5200"/>
          </a:p>
          <a:p>
            <a:pPr indent="0" lvl="0" marL="0" marR="0" rtl="0" algn="just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56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600" y="1222838"/>
            <a:ext cx="2030225" cy="327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22175" y="1222850"/>
            <a:ext cx="2030225" cy="327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logotipo-ufabc-abaix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em Tempo Real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🔹</a:t>
            </a:r>
            <a:r>
              <a:rPr lang="pt-BR" sz="1400"/>
              <a:t>Utilização de modelos de visão computacional</a:t>
            </a:r>
            <a:r>
              <a:rPr lang="pt-BR"/>
              <a:t> (</a:t>
            </a:r>
            <a:r>
              <a:rPr lang="pt-BR" sz="1400"/>
              <a:t>Mediapipe) para identificar a postura do indivíduo em tempo real.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🔹Solução de rastreamento corporal que utiliza a topologia BlazePose para identificar 33 pontos de referência 3D e segmentar o corpo a partir de imagens RGB em tempo real.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/>
              <a:t>🔹Avaliar os ângulos entre tronco e pernas bem como a flexão do joelho.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400"/>
              <a:t> ✅ Alta adaptabilidade</a:t>
            </a:r>
            <a:endParaRPr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400"/>
              <a:t> ⚠️ Requer maior poder computacional</a:t>
            </a:r>
            <a:endParaRPr sz="1100">
              <a:solidFill>
                <a:srgbClr val="000000"/>
              </a:solidFill>
            </a:endParaRPr>
          </a:p>
        </p:txBody>
      </p:sp>
      <p:pic>
        <p:nvPicPr>
          <p:cNvPr id="105" name="Google Shape;105;p19" title="logotipo-ufabc-abaix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6538" y="2886025"/>
            <a:ext cx="2995925" cy="168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6150" y="936476"/>
            <a:ext cx="1756691" cy="19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Utilização do software </a:t>
            </a:r>
            <a:r>
              <a:rPr lang="pt-BR"/>
              <a:t>Grouding Dino</a:t>
            </a:r>
            <a:endParaRPr/>
          </a:p>
        </p:txBody>
      </p:sp>
      <p:pic>
        <p:nvPicPr>
          <p:cNvPr id="113" name="Google Shape;113;p20" title="logotipo-ufabc-abaix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41050" y="1607250"/>
            <a:ext cx="3999900" cy="19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pt-BR" sz="1565"/>
              <a:t>🔹</a:t>
            </a:r>
            <a:r>
              <a:rPr lang="pt-BR" sz="1565"/>
              <a:t>Grouding Dino é um software Open Source usado para detecção de objetos.</a:t>
            </a:r>
            <a:endParaRPr sz="1565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605"/>
              <a:buNone/>
            </a:pPr>
            <a:r>
              <a:rPr lang="pt-BR" sz="1565"/>
              <a:t>🔹</a:t>
            </a:r>
            <a:r>
              <a:rPr lang="pt-BR" sz="1565"/>
              <a:t>É usado pela TetraPack no processo de produção para identificar produtos com defeitos.</a:t>
            </a:r>
            <a:endParaRPr sz="1565"/>
          </a:p>
          <a:p>
            <a:pPr indent="0" lvl="0" marL="0" rtl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SzPts val="605"/>
              <a:buNone/>
            </a:pPr>
            <a:r>
              <a:t/>
            </a:r>
            <a:endParaRPr sz="805">
              <a:solidFill>
                <a:srgbClr val="000000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475" y="1494100"/>
            <a:ext cx="367665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 finais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5600"/>
              <a:t>A modelagem funcional apresentada:</a:t>
            </a:r>
            <a:endParaRPr sz="5600"/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5"/>
              <a:buChar char="●"/>
            </a:pPr>
            <a:r>
              <a:rPr lang="pt-BR" sz="5600"/>
              <a:t>📊 </a:t>
            </a:r>
            <a:r>
              <a:rPr b="1" lang="pt-BR" sz="5600"/>
              <a:t>Esclarece os fluxos de dados</a:t>
            </a:r>
            <a:r>
              <a:rPr lang="pt-BR" sz="5600"/>
              <a:t> e define as responsabilidades de cada módulo</a:t>
            </a:r>
            <a:br>
              <a:rPr lang="pt-BR" sz="5600"/>
            </a:br>
            <a:endParaRPr sz="5600"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Char char="●"/>
            </a:pPr>
            <a:r>
              <a:rPr lang="pt-BR" sz="5600"/>
              <a:t>🤖 </a:t>
            </a:r>
            <a:r>
              <a:rPr b="1" lang="pt-BR" sz="5600"/>
              <a:t>Orienta o desenvolvimento</a:t>
            </a:r>
            <a:r>
              <a:rPr lang="pt-BR" sz="5600"/>
              <a:t> dos algoritmos de visão computacional</a:t>
            </a:r>
            <a:br>
              <a:rPr lang="pt-BR" sz="5600"/>
            </a:br>
            <a:endParaRPr sz="5600"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Char char="●"/>
            </a:pPr>
            <a:r>
              <a:rPr lang="pt-BR" sz="5600"/>
              <a:t>📲 I</a:t>
            </a:r>
            <a:r>
              <a:rPr b="1" lang="pt-BR" sz="5600"/>
              <a:t>ntegra notificações e interface</a:t>
            </a:r>
            <a:r>
              <a:rPr lang="pt-BR" sz="5600"/>
              <a:t> de forma eficiente e alinhada ao público-alvo</a:t>
            </a:r>
            <a:br>
              <a:rPr lang="pt-BR" sz="5600"/>
            </a:br>
            <a:endParaRPr sz="5600"/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5"/>
              <a:buChar char="●"/>
            </a:pPr>
            <a:r>
              <a:rPr lang="pt-BR" sz="5600"/>
              <a:t>📚 </a:t>
            </a:r>
            <a:r>
              <a:rPr b="1" lang="pt-BR" sz="5600"/>
              <a:t>Baseia-se nos conceitos teóricos</a:t>
            </a:r>
            <a:r>
              <a:rPr lang="pt-BR" sz="5600"/>
              <a:t> vistos em aula até o momento</a:t>
            </a:r>
            <a:br>
              <a:rPr lang="pt-BR" sz="5600"/>
            </a:b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5600"/>
              <a:t>🔄 A inclusão ou exclusão de novos recursos será avaliada conforme a </a:t>
            </a:r>
            <a:r>
              <a:rPr b="1" lang="pt-BR" sz="5600"/>
              <a:t>evolução do conteúdo</a:t>
            </a:r>
            <a:r>
              <a:rPr lang="pt-BR" sz="5600"/>
              <a:t> ao longo do curso.</a:t>
            </a:r>
            <a:endParaRPr/>
          </a:p>
        </p:txBody>
      </p:sp>
      <p:pic>
        <p:nvPicPr>
          <p:cNvPr id="122" name="Google Shape;122;p21" title="logotipo-ufabc-abaix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699" y="0"/>
            <a:ext cx="1407301" cy="108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