
<file path=[Content_Types].xml><?xml version="1.0" encoding="utf-8"?>
<Types xmlns="http://schemas.openxmlformats.org/package/2006/content-types"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5143500"/>
  <p:notesSz cx="6858000" cy="9144000"/>
  <p:embeddedFontLst>
    <p:embeddedFont>
      <p:font typeface="Average" charset="0"/>
      <p:regular r:id="rId23"/>
    </p:embeddedFont>
    <p:embeddedFont>
      <p:font typeface="Oswald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63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f863cd7d6_2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f863cd7d6_2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f863cd7d6_2_2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f863cd7d6_2_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f863cd7d6_2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f863cd7d6_2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f81414499_0_1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f81414499_0_1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f5d6f0bbc_0_110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f5d6f0bbc_0_11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f7600c834_0_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f7600c834_0_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f5d6f0bbc_0_11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f5d6f0bbc_0_11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f5d6f0bbc_0_108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f5d6f0bbc_0_10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f5d6f0bbc_0_109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f5d6f0bbc_0_109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f5d6f0bbc_0_109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f5d6f0bbc_0_109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f81414499_0_10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f81414499_0_10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f5d6f0bbc_0_110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f5d6f0bbc_0_110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f863cd7d6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f863cd7d6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f863cd7d6_2_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f863cd7d6_2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f863cd7d6_2_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f863cd7d6_2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3.xml"/><Relationship Id="rId4" Type="http://schemas.openxmlformats.org/officeDocument/2006/relationships/hyperlink" Target="https://www.ime.usp.br/~pf/estruturas-de-dados/aulas/st-twothree.html" TargetMode="External"/><Relationship Id="rId3" Type="http://schemas.openxmlformats.org/officeDocument/2006/relationships/hyperlink" Target="https://www.educative.io/page/5689413791121408/80001" TargetMode="External"/><Relationship Id="rId2" Type="http://schemas.openxmlformats.org/officeDocument/2006/relationships/hyperlink" Target="http://www.ufpa.br/sampaio/curso_de_estdados_1/arvores/arvore_234/introducao.htm" TargetMode="External"/><Relationship Id="rId1" Type="http://schemas.openxmlformats.org/officeDocument/2006/relationships/hyperlink" Target="https://www.cs.purdue.edu/homes/ayg/CS251/slides/chap13b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462915" y="1387475"/>
            <a:ext cx="8221980" cy="1860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/>
              <a:t>Árvore 2-3-4</a:t>
            </a:r>
            <a:endParaRPr lang="pt-BR" sz="5400"/>
          </a:p>
        </p:txBody>
      </p:sp>
      <p:sp>
        <p:nvSpPr>
          <p:cNvPr id="60" name="Google Shape;60;p13"/>
          <p:cNvSpPr txBox="1"/>
          <p:nvPr>
            <p:ph type="subTitle" idx="1"/>
          </p:nvPr>
        </p:nvSpPr>
        <p:spPr>
          <a:xfrm>
            <a:off x="730250" y="3419475"/>
            <a:ext cx="7687945" cy="7835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Mateus Monteiro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3"/>
          <p:cNvSpPr txBox="1"/>
          <p:nvPr>
            <p:ph type="ctrTitle"/>
          </p:nvPr>
        </p:nvSpPr>
        <p:spPr>
          <a:xfrm>
            <a:off x="1740700" y="2184895"/>
            <a:ext cx="56676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/>
              <a:t>https://github.com/OsOperadores/ProjetoP2.git</a:t>
            </a:r>
            <a:endParaRPr sz="1600" b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511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Remover 2-3-4</a:t>
            </a:r>
            <a:endParaRPr lang="pt-BR"/>
          </a:p>
        </p:txBody>
      </p:sp>
      <p:sp>
        <p:nvSpPr>
          <p:cNvPr id="122" name="Google Shape;122;p2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53300" y="0"/>
            <a:ext cx="499204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9" name="Google Shape;129;p2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24578" y="0"/>
            <a:ext cx="809484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Realoca 2-3-4</a:t>
            </a:r>
            <a:endParaRPr lang="pt-BR"/>
          </a:p>
        </p:txBody>
      </p:sp>
      <p:sp>
        <p:nvSpPr>
          <p:cNvPr id="136" name="Google Shape;136;p2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037600" y="0"/>
            <a:ext cx="73264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Busca de dados:</a:t>
            </a:r>
            <a:endParaRPr lang="pt-BR"/>
          </a:p>
        </p:txBody>
      </p:sp>
      <p:sp>
        <p:nvSpPr>
          <p:cNvPr id="143" name="Google Shape;143;p25"/>
          <p:cNvSpPr txBox="1"/>
          <p:nvPr>
            <p:ph type="body" idx="1"/>
          </p:nvPr>
        </p:nvSpPr>
        <p:spPr>
          <a:xfrm>
            <a:off x="311700" y="1069150"/>
            <a:ext cx="8520600" cy="3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busca do item de um dado se inicia na raiz . Se a chave de procura não for encontrada lá, seleciona-se um link para a subárvore com a seqüência apropriada de valores.</a:t>
            </a:r>
            <a:endParaRPr lang="pt-BR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tornar a operação de busca mais clara vamos efetuá-la buscando o valor-chave 84 na árvore abaixo. Para isso seguiremos os seguintes passos: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1) Iniciamos a busca na raiz;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2) Comparamos o valor-chave com a raiz;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3) Como 84 é maior que 50, continuamos a busca no filho da direita;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4) No nó 70/86/98 podemos perceber que 84 está entre 86 e 98, então passamos para o nó compreendido entre tais valores;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5) Desta vez encontramos o valor-chave no terceiro campo de dados.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Animação da Estrutura</a:t>
            </a:r>
            <a:endParaRPr lang="pt-BR"/>
          </a:p>
        </p:txBody>
      </p:sp>
      <p:pic>
        <p:nvPicPr>
          <p:cNvPr id="149" name="Google Shape;149;p26"/>
          <p:cNvPicPr preferRelativeResize="0"/>
          <p:nvPr/>
        </p:nvPicPr>
        <p:blipFill rotWithShape="1">
          <a:blip r:embed="rId1"/>
          <a:srcRect b="6742"/>
          <a:stretch>
            <a:fillRect/>
          </a:stretch>
        </p:blipFill>
        <p:spPr>
          <a:xfrm>
            <a:off x="1910513" y="1066575"/>
            <a:ext cx="5322975" cy="39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 volta a motivação</a:t>
            </a:r>
            <a:endParaRPr lang="pt-BR"/>
          </a:p>
        </p:txBody>
      </p:sp>
      <p:sp>
        <p:nvSpPr>
          <p:cNvPr id="155" name="Google Shape;155;p2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árvore 2-3-4 garantirá que  a altura  será O (log N) usando apenas 2, 3 ou 4 filhos por nó.</a:t>
            </a:r>
            <a:endParaRPr lang="pt-BR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 lang="pt-BR"/>
          </a:p>
        </p:txBody>
      </p:sp>
      <p:sp>
        <p:nvSpPr>
          <p:cNvPr id="161" name="Google Shape;161;p28"/>
          <p:cNvSpPr txBox="1"/>
          <p:nvPr>
            <p:ph type="body" idx="1"/>
          </p:nvPr>
        </p:nvSpPr>
        <p:spPr>
          <a:xfrm>
            <a:off x="311785" y="1152525"/>
            <a:ext cx="8520430" cy="37611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 b="1"/>
              <a:t>2-3-4 Trees and RedBlack Trees</a:t>
            </a:r>
            <a:r>
              <a:rPr lang="pt-BR" sz="1400"/>
              <a:t>. Disponível em: &lt;</a:t>
            </a:r>
            <a:r>
              <a:rPr lang="pt-BR" sz="1400" u="sng">
                <a:solidFill>
                  <a:schemeClr val="hlink"/>
                </a:solidFill>
                <a:hlinkClick r:id="rId1"/>
              </a:rPr>
              <a:t>https://www.cs.purdue.edu/homes/ayg/CS251/slides/chap13b.pdf</a:t>
            </a:r>
            <a:r>
              <a:rPr lang="pt-BR" sz="1400"/>
              <a:t>&gt;. Acesso em: 28 de setembro de 2018.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 b="1"/>
              <a:t>ABC Sampaio</a:t>
            </a:r>
            <a:r>
              <a:rPr lang="pt-BR" sz="1400"/>
              <a:t>. Disponível em: &lt;</a:t>
            </a:r>
            <a:r>
              <a:rPr lang="pt-BR" sz="1400" u="sng">
                <a:solidFill>
                  <a:schemeClr val="hlink"/>
                </a:solidFill>
                <a:hlinkClick r:id="rId2"/>
              </a:rPr>
              <a:t>http://www.ufpa.br/sampaio/curso_de_estdados_1/arvores/arvore_234/introducao.htm</a:t>
            </a:r>
            <a:r>
              <a:rPr lang="pt-BR" sz="1400"/>
              <a:t>&gt; Acesso em: 24 de setembro de 2018.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 b="1"/>
              <a:t>Educative</a:t>
            </a:r>
            <a:r>
              <a:rPr lang="pt-BR" sz="1400"/>
              <a:t>. Disponível em: &lt;</a:t>
            </a:r>
            <a:r>
              <a:rPr lang="pt-BR" sz="1400" u="sng">
                <a:solidFill>
                  <a:schemeClr val="hlink"/>
                </a:solidFill>
                <a:hlinkClick r:id="rId3"/>
              </a:rPr>
              <a:t>https://www.educative.io/page/5689413791121408/80001</a:t>
            </a:r>
            <a:r>
              <a:rPr lang="pt-BR" sz="1400"/>
              <a:t>&gt; Acesso em: 27 de setembro de 2018.</a:t>
            </a:r>
            <a:endParaRPr lang="pt-BR"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x-none" sz="1400" b="1"/>
              <a:t>IME USP.</a:t>
            </a:r>
            <a:r>
              <a:rPr lang="x-none" sz="1400"/>
              <a:t> Disponível em:</a:t>
            </a:r>
            <a:endParaRPr lang="x-none" sz="140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x-none" sz="1400"/>
              <a:t>     &lt;</a:t>
            </a:r>
            <a:r>
              <a:rPr lang="x-none" sz="1400">
                <a:hlinkClick r:id="rId4" tooltip="" action="ppaction://hlinkfile"/>
              </a:rPr>
              <a:t>https://www.ime.usp.br/~pf/estruturas-de-dados/aulas/st-twothree.html</a:t>
            </a:r>
            <a:r>
              <a:rPr lang="x-none" sz="1400"/>
              <a:t>&gt; Acesso em: 27 de setembro de 2018.</a:t>
            </a:r>
            <a:endParaRPr lang="x-none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Motivação</a:t>
            </a:r>
            <a:endParaRPr lang="pt-BR"/>
          </a:p>
        </p:txBody>
      </p:sp>
      <p:sp>
        <p:nvSpPr>
          <p:cNvPr id="67" name="Google Shape;67;p14"/>
          <p:cNvSpPr txBox="1"/>
          <p:nvPr>
            <p:ph type="body" idx="1"/>
          </p:nvPr>
        </p:nvSpPr>
        <p:spPr>
          <a:xfrm>
            <a:off x="729450" y="1416125"/>
            <a:ext cx="7688700" cy="33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Minimizar a altura maximizando os filhos em uma “árvore d”;</a:t>
            </a:r>
            <a:endParaRPr lang="pt-BR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Procura deixar que cada nó tenha d filhos para obtermos tempo de pesquisa O (log</a:t>
            </a:r>
            <a:r>
              <a:rPr lang="pt-BR" baseline="-25000"/>
              <a:t>d </a:t>
            </a:r>
            <a:r>
              <a:rPr lang="pt-BR"/>
              <a:t>n).</a:t>
            </a:r>
            <a:endParaRPr lang="pt-BR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778075" y="2834025"/>
            <a:ext cx="6099325" cy="230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de Dados</a:t>
            </a:r>
            <a:endParaRPr lang="pt-BR"/>
          </a:p>
        </p:txBody>
      </p:sp>
      <p:sp>
        <p:nvSpPr>
          <p:cNvPr id="74" name="Google Shape;74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O que é?</a:t>
            </a:r>
            <a:endParaRPr sz="18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Estrutura de dados auto-balanceada. Onde cada nó desta árvore só pode ter </a:t>
            </a:r>
            <a:r>
              <a:rPr lang="x-none" altLang="pt-BR" sz="1600"/>
              <a:t>no máximo </a:t>
            </a:r>
            <a:r>
              <a:rPr lang="pt-BR" sz="1600"/>
              <a:t>quatro filhos. Com isso ela sempre mantém o balanço perfeito, ou seja todos os nós externos vão possuir a mesma profundidade.</a:t>
            </a:r>
            <a:endParaRPr sz="16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Para que serve?</a:t>
            </a:r>
            <a:endParaRPr lang="pt-BR" sz="18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Usada para implementar dicionários;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Usada para auto completar</a:t>
            </a:r>
            <a:r>
              <a:rPr lang="x-none" altLang="pt-BR" sz="1600"/>
              <a:t>(Code completion)</a:t>
            </a:r>
            <a:r>
              <a:rPr lang="pt-BR" sz="1600"/>
              <a:t>.</a:t>
            </a:r>
            <a:endParaRPr sz="16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Definições</a:t>
            </a:r>
            <a:endParaRPr lang="pt-BR"/>
          </a:p>
        </p:txBody>
      </p:sp>
      <p:sp>
        <p:nvSpPr>
          <p:cNvPr id="80" name="Google Shape;80;p16"/>
          <p:cNvSpPr txBox="1"/>
          <p:nvPr>
            <p:ph type="body" idx="1"/>
          </p:nvPr>
        </p:nvSpPr>
        <p:spPr>
          <a:xfrm>
            <a:off x="653250" y="1240675"/>
            <a:ext cx="8348100" cy="39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Cada nó armazena três valores, no máximo, classificados do menor para o maior.</a:t>
            </a:r>
            <a:endParaRPr lang="pt-BR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Todos os nós da folha estão no mesmo nível (perfeitamente equilibrados).</a:t>
            </a:r>
            <a:endParaRPr lang="pt-BR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 nó interno (sem folha) pode ter 2, 3 ou 4 filhos. Mais precisamente, os nós podem ser dos três tipos a seguir.</a:t>
            </a:r>
            <a:endParaRPr lang="pt-BR"/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2-nó: o nó tem dois ponteiros filho e um elemento de dados.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3-nó: o nó tem três ponteiros filho e dois elementos de dados.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4-nó: o nó tem quatro ponteiros filho e três elementos de dados.</a:t>
            </a:r>
            <a:endParaRPr sz="1600"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pt-BR"/>
              <a:t>Um nó de folha pode ter 2, 3 ou 4 itens, mas não tem filhos. Em outras palavras, uma folha é 2-Nó, 3-Nó ou 4-Nó onde todas os filhos são nulos.</a:t>
            </a:r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Curiosidade: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" name="Google Shape;86;p1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Por que não é chamada de árvore 1-2-3-4?</a:t>
            </a:r>
            <a:endParaRPr lang="pt-BR"/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Porque um nó não pode ter apenas um filho como as árvores binárias. </a:t>
            </a:r>
            <a:endParaRPr lang="pt-BR"/>
          </a:p>
          <a:p>
            <a:pPr marL="45720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67125" y="2333400"/>
            <a:ext cx="1905000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787225" y="3924075"/>
            <a:ext cx="6976200" cy="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Árvore Binária									Árvore 2-3-4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856551" y="2415575"/>
            <a:ext cx="5211250" cy="1397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</a:t>
            </a:r>
            <a:endParaRPr lang="pt-BR"/>
          </a:p>
        </p:txBody>
      </p:sp>
      <p:sp>
        <p:nvSpPr>
          <p:cNvPr id="95" name="Google Shape;95;p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Código que manipula os dados da Estrutura</a:t>
            </a:r>
            <a:endParaRPr lang="pt-BR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Exemplos</a:t>
            </a:r>
            <a:endParaRPr lang="pt-BR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Inserção</a:t>
            </a:r>
            <a:endParaRPr lang="pt-BR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Remoção</a:t>
            </a:r>
            <a:endParaRPr lang="pt-BR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Realocar</a:t>
            </a:r>
            <a:endParaRPr lang="pt-BR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Figuras após os códigos para facilitar a explicação</a:t>
            </a:r>
            <a:br>
              <a:rPr lang="pt-BR"/>
            </a:br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746255" y="1492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Inserir 2-3-4</a:t>
            </a:r>
            <a:endParaRPr lang="pt-BR"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088485" y="188540"/>
            <a:ext cx="5016524" cy="482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" name="Picture 0" descr="TTtra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" y="425450"/>
            <a:ext cx="3660140" cy="45897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" name="Google Shape;108;p2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485600" y="0"/>
            <a:ext cx="54447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" name="Google Shape;115;p2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55526" y="0"/>
            <a:ext cx="703294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2809</Words>
  <Application>WPS Presentation</Application>
  <PresentationFormat/>
  <Paragraphs>82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SimSun</vt:lpstr>
      <vt:lpstr>Wingdings</vt:lpstr>
      <vt:lpstr>Arial</vt:lpstr>
      <vt:lpstr>Oswald</vt:lpstr>
      <vt:lpstr>Average</vt:lpstr>
      <vt:lpstr>DejaVu Math TeX Gyre</vt:lpstr>
      <vt:lpstr>微软雅黑</vt:lpstr>
      <vt:lpstr>Droid Sans Fallback</vt:lpstr>
      <vt:lpstr/>
      <vt:lpstr>Arial Unicode MS</vt:lpstr>
      <vt:lpstr>DejaVu Sans</vt:lpstr>
      <vt:lpstr>NanumBarunGothic</vt:lpstr>
      <vt:lpstr>Slate</vt:lpstr>
      <vt:lpstr>https://github.com/OsOperadores/ProjetoP2.git</vt:lpstr>
      <vt:lpstr>Motivação</vt:lpstr>
      <vt:lpstr>Estrutura de Dados</vt:lpstr>
      <vt:lpstr>Definições</vt:lpstr>
      <vt:lpstr>Curiosidade:</vt:lpstr>
      <vt:lpstr>Código</vt:lpstr>
      <vt:lpstr>Inserir 2-3-4</vt:lpstr>
      <vt:lpstr>PowerPoint 演示文稿</vt:lpstr>
      <vt:lpstr>PowerPoint 演示文稿</vt:lpstr>
      <vt:lpstr>Remover 2-3-4</vt:lpstr>
      <vt:lpstr>PowerPoint 演示文稿</vt:lpstr>
      <vt:lpstr>Realoca 2-3-4</vt:lpstr>
      <vt:lpstr>Busca de dados:</vt:lpstr>
      <vt:lpstr>Animação da Estrutura</vt:lpstr>
      <vt:lpstr>De volta a motivação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Árvore 2-3-4</dc:title>
  <dc:creator/>
  <cp:lastModifiedBy>mateus</cp:lastModifiedBy>
  <cp:revision>3</cp:revision>
  <dcterms:created xsi:type="dcterms:W3CDTF">2018-10-03T13:39:09Z</dcterms:created>
  <dcterms:modified xsi:type="dcterms:W3CDTF">2018-10-03T13:39:09Z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