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3" r:id="rId2"/>
  </p:sldMasterIdLst>
  <p:notesMasterIdLst>
    <p:notesMasterId r:id="rId61"/>
  </p:notesMasterIdLst>
  <p:sldIdLst>
    <p:sldId id="373" r:id="rId3"/>
    <p:sldId id="368" r:id="rId4"/>
    <p:sldId id="350" r:id="rId5"/>
    <p:sldId id="369" r:id="rId6"/>
    <p:sldId id="376" r:id="rId7"/>
    <p:sldId id="377" r:id="rId8"/>
    <p:sldId id="375" r:id="rId9"/>
    <p:sldId id="370" r:id="rId10"/>
    <p:sldId id="371" r:id="rId11"/>
    <p:sldId id="372" r:id="rId12"/>
    <p:sldId id="317" r:id="rId13"/>
    <p:sldId id="308" r:id="rId14"/>
    <p:sldId id="353" r:id="rId15"/>
    <p:sldId id="318" r:id="rId16"/>
    <p:sldId id="319" r:id="rId17"/>
    <p:sldId id="320" r:id="rId18"/>
    <p:sldId id="298" r:id="rId19"/>
    <p:sldId id="310" r:id="rId20"/>
    <p:sldId id="321" r:id="rId21"/>
    <p:sldId id="299" r:id="rId22"/>
    <p:sldId id="311" r:id="rId23"/>
    <p:sldId id="302" r:id="rId24"/>
    <p:sldId id="303" r:id="rId25"/>
    <p:sldId id="324" r:id="rId26"/>
    <p:sldId id="287" r:id="rId27"/>
    <p:sldId id="325" r:id="rId28"/>
    <p:sldId id="290" r:id="rId29"/>
    <p:sldId id="291" r:id="rId30"/>
    <p:sldId id="292" r:id="rId31"/>
    <p:sldId id="326" r:id="rId32"/>
    <p:sldId id="327" r:id="rId33"/>
    <p:sldId id="328" r:id="rId34"/>
    <p:sldId id="329" r:id="rId35"/>
    <p:sldId id="330" r:id="rId36"/>
    <p:sldId id="331" r:id="rId37"/>
    <p:sldId id="388" r:id="rId38"/>
    <p:sldId id="332" r:id="rId39"/>
    <p:sldId id="358" r:id="rId40"/>
    <p:sldId id="300" r:id="rId41"/>
    <p:sldId id="301" r:id="rId42"/>
    <p:sldId id="359" r:id="rId43"/>
    <p:sldId id="333" r:id="rId44"/>
    <p:sldId id="334" r:id="rId45"/>
    <p:sldId id="335" r:id="rId46"/>
    <p:sldId id="336" r:id="rId47"/>
    <p:sldId id="337" r:id="rId48"/>
    <p:sldId id="338" r:id="rId49"/>
    <p:sldId id="339" r:id="rId50"/>
    <p:sldId id="340" r:id="rId51"/>
    <p:sldId id="341" r:id="rId52"/>
    <p:sldId id="342" r:id="rId53"/>
    <p:sldId id="360" r:id="rId54"/>
    <p:sldId id="381" r:id="rId55"/>
    <p:sldId id="383" r:id="rId56"/>
    <p:sldId id="384" r:id="rId57"/>
    <p:sldId id="385" r:id="rId58"/>
    <p:sldId id="386" r:id="rId59"/>
    <p:sldId id="38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1"/>
    <p:restoredTop sz="96327"/>
  </p:normalViewPr>
  <p:slideViewPr>
    <p:cSldViewPr snapToGrid="0" snapToObjects="1">
      <p:cViewPr varScale="1">
        <p:scale>
          <a:sx n="123" d="100"/>
          <a:sy n="123" d="100"/>
        </p:scale>
        <p:origin x="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12D7B-F0F0-DF44-B655-06C492244F8F}" type="datetimeFigureOut">
              <a:rPr lang="en-LK" smtClean="0"/>
              <a:t>2022-04-27</a:t>
            </a:fld>
            <a:endParaRPr lang="en-L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5FC37-547B-D949-8530-B0B3C4340AD6}" type="slidenum">
              <a:rPr lang="en-LK" smtClean="0"/>
              <a:t>‹#›</a:t>
            </a:fld>
            <a:endParaRPr lang="en-LK"/>
          </a:p>
        </p:txBody>
      </p:sp>
    </p:spTree>
    <p:extLst>
      <p:ext uri="{BB962C8B-B14F-4D97-AF65-F5344CB8AC3E}">
        <p14:creationId xmlns:p14="http://schemas.microsoft.com/office/powerpoint/2010/main" val="338262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47F5C830-7F24-42AC-904E-CA4035915232}"/>
              </a:ext>
            </a:extLst>
          </p:cNvPr>
          <p:cNvSpPr/>
          <p:nvPr/>
        </p:nvSpPr>
        <p:spPr>
          <a:xfrm flipH="1">
            <a:off x="9083040" y="4078837"/>
            <a:ext cx="3095897" cy="2775857"/>
          </a:xfrm>
          <a:prstGeom prst="rtTriangle">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ED1C149-2E46-4568-8267-8065DEB502EF}"/>
              </a:ext>
            </a:extLst>
          </p:cNvPr>
          <p:cNvSpPr/>
          <p:nvPr/>
        </p:nvSpPr>
        <p:spPr>
          <a:xfrm flipV="1">
            <a:off x="11996058" y="1989771"/>
            <a:ext cx="182880" cy="411480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2E874-543D-4808-B3C7-3DE65DFB8315}"/>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Module: </a:t>
            </a:r>
            <a:br>
              <a:rPr lang="en-US" dirty="0"/>
            </a:br>
            <a:r>
              <a:rPr lang="en-US" dirty="0"/>
              <a:t>Topic: </a:t>
            </a:r>
          </a:p>
        </p:txBody>
      </p:sp>
      <p:sp>
        <p:nvSpPr>
          <p:cNvPr id="3" name="Subtitle 2">
            <a:extLst>
              <a:ext uri="{FF2B5EF4-FFF2-40B4-BE49-F238E27FC236}">
                <a16:creationId xmlns:a16="http://schemas.microsoft.com/office/drawing/2014/main" id="{C670A6B0-FD3A-42C3-A468-46D4A94E9E4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18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Resource person’s Name</a:t>
            </a:r>
          </a:p>
          <a:p>
            <a:r>
              <a:rPr lang="en-US" dirty="0"/>
              <a:t>Designation</a:t>
            </a:r>
          </a:p>
          <a:p>
            <a:r>
              <a:rPr lang="en-US" dirty="0"/>
              <a:t>Qualifications</a:t>
            </a:r>
          </a:p>
        </p:txBody>
      </p:sp>
      <p:sp>
        <p:nvSpPr>
          <p:cNvPr id="6" name="Slide Number Placeholder 5">
            <a:extLst>
              <a:ext uri="{FF2B5EF4-FFF2-40B4-BE49-F238E27FC236}">
                <a16:creationId xmlns:a16="http://schemas.microsoft.com/office/drawing/2014/main" id="{02155726-23C6-4A28-BA63-D4D0DD1C1CE7}"/>
              </a:ext>
            </a:extLst>
          </p:cNvPr>
          <p:cNvSpPr>
            <a:spLocks noGrp="1"/>
          </p:cNvSpPr>
          <p:nvPr>
            <p:ph type="sldNum" sz="quarter" idx="12"/>
          </p:nvPr>
        </p:nvSpPr>
        <p:spPr/>
        <p:txBody>
          <a:bodyPr/>
          <a:lstStyle/>
          <a:p>
            <a:fld id="{BF3EE396-5EE0-204F-BF3B-5139F0A5F050}" type="slidenum">
              <a:rPr lang="en-LK" smtClean="0"/>
              <a:t>‹#›</a:t>
            </a:fld>
            <a:endParaRPr lang="en-LK"/>
          </a:p>
        </p:txBody>
      </p:sp>
      <p:grpSp>
        <p:nvGrpSpPr>
          <p:cNvPr id="24" name="Group 23">
            <a:extLst>
              <a:ext uri="{FF2B5EF4-FFF2-40B4-BE49-F238E27FC236}">
                <a16:creationId xmlns:a16="http://schemas.microsoft.com/office/drawing/2014/main" id="{70BA2119-60B0-465D-BC28-3B68A31F2EFB}"/>
              </a:ext>
            </a:extLst>
          </p:cNvPr>
          <p:cNvGrpSpPr/>
          <p:nvPr/>
        </p:nvGrpSpPr>
        <p:grpSpPr>
          <a:xfrm>
            <a:off x="-5443" y="-11752"/>
            <a:ext cx="12184380" cy="6881504"/>
            <a:chOff x="-5443" y="-11752"/>
            <a:chExt cx="12184380" cy="6881504"/>
          </a:xfrm>
        </p:grpSpPr>
        <p:grpSp>
          <p:nvGrpSpPr>
            <p:cNvPr id="12" name="Group 11">
              <a:extLst>
                <a:ext uri="{FF2B5EF4-FFF2-40B4-BE49-F238E27FC236}">
                  <a16:creationId xmlns:a16="http://schemas.microsoft.com/office/drawing/2014/main" id="{E06A0A76-9ECF-43DB-A878-891BF968299E}"/>
                </a:ext>
              </a:extLst>
            </p:cNvPr>
            <p:cNvGrpSpPr/>
            <p:nvPr userDrawn="1"/>
          </p:nvGrpSpPr>
          <p:grpSpPr>
            <a:xfrm>
              <a:off x="-5443" y="-11752"/>
              <a:ext cx="8112578" cy="4863978"/>
              <a:chOff x="-5442" y="-13747"/>
              <a:chExt cx="8112578" cy="4863978"/>
            </a:xfrm>
          </p:grpSpPr>
          <p:sp>
            <p:nvSpPr>
              <p:cNvPr id="14" name="Rectangle 13">
                <a:extLst>
                  <a:ext uri="{FF2B5EF4-FFF2-40B4-BE49-F238E27FC236}">
                    <a16:creationId xmlns:a16="http://schemas.microsoft.com/office/drawing/2014/main" id="{CEEEB479-A21D-4642-9D98-E1ECA1999DF2}"/>
                  </a:ext>
                </a:extLst>
              </p:cNvPr>
              <p:cNvSpPr/>
              <p:nvPr userDrawn="1"/>
            </p:nvSpPr>
            <p:spPr>
              <a:xfrm rot="5400000" flipH="1">
                <a:off x="5226776" y="-2711227"/>
                <a:ext cx="182880" cy="5577840"/>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66903586-1560-4EA7-B872-52D126D974DF}"/>
                  </a:ext>
                </a:extLst>
              </p:cNvPr>
              <p:cNvSpPr/>
              <p:nvPr userDrawn="1"/>
            </p:nvSpPr>
            <p:spPr>
              <a:xfrm flipV="1">
                <a:off x="-5442" y="-11475"/>
                <a:ext cx="3095897" cy="2779017"/>
              </a:xfrm>
              <a:prstGeom prst="rtTriangle">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4BA8AE-7CC1-46A6-B8B7-3BF508A2A2C6}"/>
                  </a:ext>
                </a:extLst>
              </p:cNvPr>
              <p:cNvSpPr/>
              <p:nvPr userDrawn="1"/>
            </p:nvSpPr>
            <p:spPr>
              <a:xfrm flipH="1">
                <a:off x="-5442" y="730746"/>
                <a:ext cx="182880" cy="4119485"/>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31DCB49-F10D-40D4-888C-9606B6CAF50A}"/>
                </a:ext>
              </a:extLst>
            </p:cNvPr>
            <p:cNvGrpSpPr/>
            <p:nvPr userDrawn="1"/>
          </p:nvGrpSpPr>
          <p:grpSpPr>
            <a:xfrm>
              <a:off x="3333206" y="2004829"/>
              <a:ext cx="8845731" cy="4864923"/>
              <a:chOff x="3333207" y="2002834"/>
              <a:chExt cx="8845731" cy="4864923"/>
            </a:xfrm>
          </p:grpSpPr>
          <p:sp>
            <p:nvSpPr>
              <p:cNvPr id="8" name="Rectangle 7">
                <a:extLst>
                  <a:ext uri="{FF2B5EF4-FFF2-40B4-BE49-F238E27FC236}">
                    <a16:creationId xmlns:a16="http://schemas.microsoft.com/office/drawing/2014/main" id="{28A86AFE-2AA4-4347-94D1-E6ADCA50D307}"/>
                  </a:ext>
                </a:extLst>
              </p:cNvPr>
              <p:cNvSpPr/>
              <p:nvPr userDrawn="1"/>
            </p:nvSpPr>
            <p:spPr>
              <a:xfrm rot="5400000" flipV="1">
                <a:off x="6259287" y="3756525"/>
                <a:ext cx="182880" cy="603504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AD3E8C49-3A4D-4AF1-A0CC-1141295F8DA8}"/>
                  </a:ext>
                </a:extLst>
              </p:cNvPr>
              <p:cNvSpPr/>
              <p:nvPr userDrawn="1"/>
            </p:nvSpPr>
            <p:spPr>
              <a:xfrm flipH="1">
                <a:off x="9083040" y="4091900"/>
                <a:ext cx="3095897" cy="2775857"/>
              </a:xfrm>
              <a:prstGeom prst="rtTriangle">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70396A6-EC29-49FE-9AF6-46E784690F90}"/>
                  </a:ext>
                </a:extLst>
              </p:cNvPr>
              <p:cNvSpPr/>
              <p:nvPr userDrawn="1"/>
            </p:nvSpPr>
            <p:spPr>
              <a:xfrm flipV="1">
                <a:off x="11996058" y="2002834"/>
                <a:ext cx="182880" cy="411480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61062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56B0-AAF9-45D6-9ABE-04B07D4D3A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04A37B-8F89-4A91-AA6C-06ABB70D2A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Rectangle 8">
            <a:extLst>
              <a:ext uri="{FF2B5EF4-FFF2-40B4-BE49-F238E27FC236}">
                <a16:creationId xmlns:a16="http://schemas.microsoft.com/office/drawing/2014/main" id="{2BF8E34E-6ECD-4ADC-9FDA-02FF1ADB8842}"/>
              </a:ext>
            </a:extLst>
          </p:cNvPr>
          <p:cNvSpPr/>
          <p:nvPr/>
        </p:nvSpPr>
        <p:spPr>
          <a:xfrm>
            <a:off x="0" y="-1"/>
            <a:ext cx="12178942" cy="123462"/>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5CFD040-DECF-48DB-8B38-4BDC0BD296C4}"/>
              </a:ext>
            </a:extLst>
          </p:cNvPr>
          <p:cNvSpPr>
            <a:spLocks noGrp="1"/>
          </p:cNvSpPr>
          <p:nvPr>
            <p:ph type="sldNum" sz="quarter" idx="12"/>
          </p:nvPr>
        </p:nvSpPr>
        <p:spPr/>
        <p:txBody>
          <a:bodyPr/>
          <a:lstStyle/>
          <a:p>
            <a:fld id="{BF3EE396-5EE0-204F-BF3B-5139F0A5F050}" type="slidenum">
              <a:rPr lang="en-LK" smtClean="0"/>
              <a:t>‹#›</a:t>
            </a:fld>
            <a:endParaRPr lang="en-LK"/>
          </a:p>
        </p:txBody>
      </p:sp>
    </p:spTree>
    <p:extLst>
      <p:ext uri="{BB962C8B-B14F-4D97-AF65-F5344CB8AC3E}">
        <p14:creationId xmlns:p14="http://schemas.microsoft.com/office/powerpoint/2010/main" val="104571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47F5C830-7F24-42AC-904E-CA4035915232}"/>
              </a:ext>
            </a:extLst>
          </p:cNvPr>
          <p:cNvSpPr/>
          <p:nvPr/>
        </p:nvSpPr>
        <p:spPr>
          <a:xfrm flipH="1">
            <a:off x="9083040" y="4078837"/>
            <a:ext cx="3095897" cy="2775857"/>
          </a:xfrm>
          <a:prstGeom prst="rtTriangle">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ED1C149-2E46-4568-8267-8065DEB502EF}"/>
              </a:ext>
            </a:extLst>
          </p:cNvPr>
          <p:cNvSpPr/>
          <p:nvPr/>
        </p:nvSpPr>
        <p:spPr>
          <a:xfrm flipV="1">
            <a:off x="11996058" y="1989771"/>
            <a:ext cx="182880" cy="411480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2E874-543D-4808-B3C7-3DE65DFB8315}"/>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Module: </a:t>
            </a:r>
            <a:br>
              <a:rPr lang="en-US" dirty="0"/>
            </a:br>
            <a:r>
              <a:rPr lang="en-US" dirty="0"/>
              <a:t>Topic: </a:t>
            </a:r>
          </a:p>
        </p:txBody>
      </p:sp>
      <p:sp>
        <p:nvSpPr>
          <p:cNvPr id="3" name="Subtitle 2">
            <a:extLst>
              <a:ext uri="{FF2B5EF4-FFF2-40B4-BE49-F238E27FC236}">
                <a16:creationId xmlns:a16="http://schemas.microsoft.com/office/drawing/2014/main" id="{C670A6B0-FD3A-42C3-A468-46D4A94E9E42}"/>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18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Resource person’s Name</a:t>
            </a:r>
          </a:p>
          <a:p>
            <a:r>
              <a:rPr lang="en-US" dirty="0"/>
              <a:t>Designation</a:t>
            </a:r>
          </a:p>
          <a:p>
            <a:r>
              <a:rPr lang="en-US" dirty="0"/>
              <a:t>Qualifications</a:t>
            </a:r>
          </a:p>
        </p:txBody>
      </p:sp>
      <p:sp>
        <p:nvSpPr>
          <p:cNvPr id="6" name="Slide Number Placeholder 5">
            <a:extLst>
              <a:ext uri="{FF2B5EF4-FFF2-40B4-BE49-F238E27FC236}">
                <a16:creationId xmlns:a16="http://schemas.microsoft.com/office/drawing/2014/main" id="{02155726-23C6-4A28-BA63-D4D0DD1C1CE7}"/>
              </a:ext>
            </a:extLst>
          </p:cNvPr>
          <p:cNvSpPr>
            <a:spLocks noGrp="1"/>
          </p:cNvSpPr>
          <p:nvPr>
            <p:ph type="sldNum" sz="quarter" idx="12"/>
          </p:nvPr>
        </p:nvSpPr>
        <p:spPr/>
        <p:txBody>
          <a:bodyPr/>
          <a:lstStyle/>
          <a:p>
            <a:fld id="{BF3EE396-5EE0-204F-BF3B-5139F0A5F050}" type="slidenum">
              <a:rPr lang="en-LK" smtClean="0"/>
              <a:t>‹#›</a:t>
            </a:fld>
            <a:endParaRPr lang="en-LK"/>
          </a:p>
        </p:txBody>
      </p:sp>
      <p:grpSp>
        <p:nvGrpSpPr>
          <p:cNvPr id="24" name="Group 23">
            <a:extLst>
              <a:ext uri="{FF2B5EF4-FFF2-40B4-BE49-F238E27FC236}">
                <a16:creationId xmlns:a16="http://schemas.microsoft.com/office/drawing/2014/main" id="{70BA2119-60B0-465D-BC28-3B68A31F2EFB}"/>
              </a:ext>
            </a:extLst>
          </p:cNvPr>
          <p:cNvGrpSpPr/>
          <p:nvPr/>
        </p:nvGrpSpPr>
        <p:grpSpPr>
          <a:xfrm>
            <a:off x="-5443" y="-11752"/>
            <a:ext cx="12184380" cy="6881504"/>
            <a:chOff x="-5443" y="-11752"/>
            <a:chExt cx="12184380" cy="6881504"/>
          </a:xfrm>
        </p:grpSpPr>
        <p:grpSp>
          <p:nvGrpSpPr>
            <p:cNvPr id="12" name="Group 11">
              <a:extLst>
                <a:ext uri="{FF2B5EF4-FFF2-40B4-BE49-F238E27FC236}">
                  <a16:creationId xmlns:a16="http://schemas.microsoft.com/office/drawing/2014/main" id="{E06A0A76-9ECF-43DB-A878-891BF968299E}"/>
                </a:ext>
              </a:extLst>
            </p:cNvPr>
            <p:cNvGrpSpPr/>
            <p:nvPr userDrawn="1"/>
          </p:nvGrpSpPr>
          <p:grpSpPr>
            <a:xfrm>
              <a:off x="-5443" y="-11752"/>
              <a:ext cx="8112578" cy="4863978"/>
              <a:chOff x="-5442" y="-13747"/>
              <a:chExt cx="8112578" cy="4863978"/>
            </a:xfrm>
          </p:grpSpPr>
          <p:sp>
            <p:nvSpPr>
              <p:cNvPr id="14" name="Rectangle 13">
                <a:extLst>
                  <a:ext uri="{FF2B5EF4-FFF2-40B4-BE49-F238E27FC236}">
                    <a16:creationId xmlns:a16="http://schemas.microsoft.com/office/drawing/2014/main" id="{CEEEB479-A21D-4642-9D98-E1ECA1999DF2}"/>
                  </a:ext>
                </a:extLst>
              </p:cNvPr>
              <p:cNvSpPr/>
              <p:nvPr userDrawn="1"/>
            </p:nvSpPr>
            <p:spPr>
              <a:xfrm rot="5400000" flipH="1">
                <a:off x="5226776" y="-2711227"/>
                <a:ext cx="182880" cy="5577840"/>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66903586-1560-4EA7-B872-52D126D974DF}"/>
                  </a:ext>
                </a:extLst>
              </p:cNvPr>
              <p:cNvSpPr/>
              <p:nvPr userDrawn="1"/>
            </p:nvSpPr>
            <p:spPr>
              <a:xfrm flipV="1">
                <a:off x="-5442" y="-11475"/>
                <a:ext cx="3095897" cy="2779017"/>
              </a:xfrm>
              <a:prstGeom prst="rtTriangle">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F4BA8AE-7CC1-46A6-B8B7-3BF508A2A2C6}"/>
                  </a:ext>
                </a:extLst>
              </p:cNvPr>
              <p:cNvSpPr/>
              <p:nvPr userDrawn="1"/>
            </p:nvSpPr>
            <p:spPr>
              <a:xfrm flipH="1">
                <a:off x="-5442" y="730746"/>
                <a:ext cx="182880" cy="4119485"/>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31DCB49-F10D-40D4-888C-9606B6CAF50A}"/>
                </a:ext>
              </a:extLst>
            </p:cNvPr>
            <p:cNvGrpSpPr/>
            <p:nvPr userDrawn="1"/>
          </p:nvGrpSpPr>
          <p:grpSpPr>
            <a:xfrm>
              <a:off x="3333206" y="2004829"/>
              <a:ext cx="8845731" cy="4864923"/>
              <a:chOff x="3333207" y="2002834"/>
              <a:chExt cx="8845731" cy="4864923"/>
            </a:xfrm>
          </p:grpSpPr>
          <p:sp>
            <p:nvSpPr>
              <p:cNvPr id="8" name="Rectangle 7">
                <a:extLst>
                  <a:ext uri="{FF2B5EF4-FFF2-40B4-BE49-F238E27FC236}">
                    <a16:creationId xmlns:a16="http://schemas.microsoft.com/office/drawing/2014/main" id="{28A86AFE-2AA4-4347-94D1-E6ADCA50D307}"/>
                  </a:ext>
                </a:extLst>
              </p:cNvPr>
              <p:cNvSpPr/>
              <p:nvPr userDrawn="1"/>
            </p:nvSpPr>
            <p:spPr>
              <a:xfrm rot="5400000" flipV="1">
                <a:off x="6259287" y="3756525"/>
                <a:ext cx="182880" cy="603504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AD3E8C49-3A4D-4AF1-A0CC-1141295F8DA8}"/>
                  </a:ext>
                </a:extLst>
              </p:cNvPr>
              <p:cNvSpPr/>
              <p:nvPr userDrawn="1"/>
            </p:nvSpPr>
            <p:spPr>
              <a:xfrm flipH="1">
                <a:off x="9083040" y="4091900"/>
                <a:ext cx="3095897" cy="2775857"/>
              </a:xfrm>
              <a:prstGeom prst="rtTriangle">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70396A6-EC29-49FE-9AF6-46E784690F90}"/>
                  </a:ext>
                </a:extLst>
              </p:cNvPr>
              <p:cNvSpPr/>
              <p:nvPr userDrawn="1"/>
            </p:nvSpPr>
            <p:spPr>
              <a:xfrm flipV="1">
                <a:off x="11996058" y="2002834"/>
                <a:ext cx="182880" cy="4114800"/>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0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56B0-AAF9-45D6-9ABE-04B07D4D3A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04A37B-8F89-4A91-AA6C-06ABB70D2A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45CFD040-DECF-48DB-8B38-4BDC0BD296C4}"/>
              </a:ext>
            </a:extLst>
          </p:cNvPr>
          <p:cNvSpPr>
            <a:spLocks noGrp="1"/>
          </p:cNvSpPr>
          <p:nvPr>
            <p:ph type="sldNum" sz="quarter" idx="12"/>
          </p:nvPr>
        </p:nvSpPr>
        <p:spPr/>
        <p:txBody>
          <a:bodyPr/>
          <a:lstStyle/>
          <a:p>
            <a:fld id="{BF3EE396-5EE0-204F-BF3B-5139F0A5F050}" type="slidenum">
              <a:rPr lang="en-LK" smtClean="0"/>
              <a:t>‹#›</a:t>
            </a:fld>
            <a:endParaRPr lang="en-LK"/>
          </a:p>
        </p:txBody>
      </p:sp>
      <p:sp>
        <p:nvSpPr>
          <p:cNvPr id="9" name="Rectangle 8">
            <a:extLst>
              <a:ext uri="{FF2B5EF4-FFF2-40B4-BE49-F238E27FC236}">
                <a16:creationId xmlns:a16="http://schemas.microsoft.com/office/drawing/2014/main" id="{2BF8E34E-6ECD-4ADC-9FDA-02FF1ADB8842}"/>
              </a:ext>
            </a:extLst>
          </p:cNvPr>
          <p:cNvSpPr/>
          <p:nvPr/>
        </p:nvSpPr>
        <p:spPr>
          <a:xfrm>
            <a:off x="0" y="-1"/>
            <a:ext cx="12178942" cy="123462"/>
          </a:xfrm>
          <a:prstGeom prst="rect">
            <a:avLst/>
          </a:prstGeom>
          <a:solidFill>
            <a:srgbClr val="EA802F"/>
          </a:solidFill>
          <a:ln>
            <a:solidFill>
              <a:srgbClr val="EA80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609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449DDC9-FA9B-BC4D-915F-1FF7E9C96E31}"/>
              </a:ext>
            </a:extLst>
          </p:cNvPr>
          <p:cNvSpPr/>
          <p:nvPr userDrawn="1"/>
        </p:nvSpPr>
        <p:spPr>
          <a:xfrm>
            <a:off x="2120542" y="6232463"/>
            <a:ext cx="10058400" cy="638599"/>
          </a:xfrm>
          <a:prstGeom prst="rect">
            <a:avLst/>
          </a:prstGeom>
          <a:solidFill>
            <a:srgbClr val="242D66"/>
          </a:solidFill>
          <a:ln>
            <a:solidFill>
              <a:srgbClr val="242D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69906042-80CE-413A-B700-10FFFAB0DB22}"/>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3391F6-3719-46FD-8006-E5EA2456B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descr="A picture containing text, clipart&#10;&#10;Description automatically generated">
            <a:extLst>
              <a:ext uri="{FF2B5EF4-FFF2-40B4-BE49-F238E27FC236}">
                <a16:creationId xmlns:a16="http://schemas.microsoft.com/office/drawing/2014/main" id="{310B755B-1197-4D28-9890-146AC6E1C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9" y="68355"/>
            <a:ext cx="2995749" cy="741970"/>
          </a:xfrm>
          <a:prstGeom prst="rect">
            <a:avLst/>
          </a:prstGeom>
        </p:spPr>
      </p:pic>
      <p:pic>
        <p:nvPicPr>
          <p:cNvPr id="12" name="Picture 11" descr="Text&#10;&#10;Description automatically generated">
            <a:extLst>
              <a:ext uri="{FF2B5EF4-FFF2-40B4-BE49-F238E27FC236}">
                <a16:creationId xmlns:a16="http://schemas.microsoft.com/office/drawing/2014/main" id="{75BBA9E5-83E3-4D98-985E-9D8A8CA44C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61" y="6217214"/>
            <a:ext cx="1826633" cy="603504"/>
          </a:xfrm>
          <a:prstGeom prst="rect">
            <a:avLst/>
          </a:prstGeom>
        </p:spPr>
      </p:pic>
      <p:cxnSp>
        <p:nvCxnSpPr>
          <p:cNvPr id="10" name="Straight Connector 9">
            <a:extLst>
              <a:ext uri="{FF2B5EF4-FFF2-40B4-BE49-F238E27FC236}">
                <a16:creationId xmlns:a16="http://schemas.microsoft.com/office/drawing/2014/main" id="{037ACBE2-BE00-684D-AD90-4C28C65AF33E}"/>
              </a:ext>
            </a:extLst>
          </p:cNvPr>
          <p:cNvCxnSpPr/>
          <p:nvPr userDrawn="1"/>
        </p:nvCxnSpPr>
        <p:spPr>
          <a:xfrm>
            <a:off x="838200" y="1461052"/>
            <a:ext cx="10515600" cy="0"/>
          </a:xfrm>
          <a:prstGeom prst="line">
            <a:avLst/>
          </a:prstGeom>
          <a:ln/>
        </p:spPr>
        <p:style>
          <a:lnRef idx="2">
            <a:schemeClr val="dk1"/>
          </a:lnRef>
          <a:fillRef idx="0">
            <a:schemeClr val="dk1"/>
          </a:fillRef>
          <a:effectRef idx="1">
            <a:schemeClr val="dk1"/>
          </a:effectRef>
          <a:fontRef idx="minor">
            <a:schemeClr val="tx1"/>
          </a:fontRef>
        </p:style>
      </p:cxnSp>
      <p:sp>
        <p:nvSpPr>
          <p:cNvPr id="17" name="Footer Placeholder 4">
            <a:extLst>
              <a:ext uri="{FF2B5EF4-FFF2-40B4-BE49-F238E27FC236}">
                <a16:creationId xmlns:a16="http://schemas.microsoft.com/office/drawing/2014/main" id="{FFF0C2E9-3FD9-5B4F-A006-F72DA8B6ABCA}"/>
              </a:ext>
            </a:extLst>
          </p:cNvPr>
          <p:cNvSpPr txBox="1">
            <a:spLocks/>
          </p:cNvSpPr>
          <p:nvPr userDrawn="1"/>
        </p:nvSpPr>
        <p:spPr>
          <a:xfrm>
            <a:off x="2183579" y="6350051"/>
            <a:ext cx="9026434" cy="365125"/>
          </a:xfrm>
          <a:prstGeom prst="rect">
            <a:avLst/>
          </a:prstGeom>
        </p:spPr>
        <p:txBody>
          <a:bodyPr/>
          <a:lstStyle>
            <a:defPPr>
              <a:defRPr lang="en-US"/>
            </a:defPPr>
            <a:lvl1pPr marL="0" algn="l" defTabSz="914400" rtl="0" eaLnBrk="1" latinLnBrk="0" hangingPunct="1">
              <a:defRPr sz="1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200" dirty="0"/>
              <a:t>Artificial Intelligence Engineer   - Stage 1       </a:t>
            </a:r>
            <a:r>
              <a:rPr lang="en-US" sz="1200" dirty="0"/>
              <a:t>|        Introduction to Python – A </a:t>
            </a:r>
            <a:r>
              <a:rPr lang="en-US" sz="1200" dirty="0" err="1"/>
              <a:t>Begineer’s</a:t>
            </a:r>
            <a:r>
              <a:rPr lang="en-US" sz="1200" dirty="0"/>
              <a:t> Guide – Part 2       |        Dr. </a:t>
            </a:r>
            <a:r>
              <a:rPr lang="en-US" sz="1200" dirty="0" err="1"/>
              <a:t>Nuwan</a:t>
            </a:r>
            <a:r>
              <a:rPr lang="en-US" sz="1200" dirty="0"/>
              <a:t> </a:t>
            </a:r>
            <a:r>
              <a:rPr lang="en-US" sz="1200" dirty="0" err="1"/>
              <a:t>Kodagoda</a:t>
            </a:r>
            <a:endParaRPr lang="en-US" sz="1200" dirty="0"/>
          </a:p>
        </p:txBody>
      </p:sp>
      <p:sp>
        <p:nvSpPr>
          <p:cNvPr id="6" name="Slide Number Placeholder 5">
            <a:extLst>
              <a:ext uri="{FF2B5EF4-FFF2-40B4-BE49-F238E27FC236}">
                <a16:creationId xmlns:a16="http://schemas.microsoft.com/office/drawing/2014/main" id="{4C97323A-07B7-4168-AD98-CCCA62C166CB}"/>
              </a:ext>
            </a:extLst>
          </p:cNvPr>
          <p:cNvSpPr>
            <a:spLocks noGrp="1"/>
          </p:cNvSpPr>
          <p:nvPr>
            <p:ph type="sldNum" sz="quarter" idx="4"/>
          </p:nvPr>
        </p:nvSpPr>
        <p:spPr>
          <a:xfrm>
            <a:off x="11353800" y="6369413"/>
            <a:ext cx="624839" cy="365125"/>
          </a:xfrm>
          <a:prstGeom prst="rect">
            <a:avLst/>
          </a:prstGeom>
        </p:spPr>
        <p:txBody>
          <a:bodyPr vert="horz" lIns="91440" tIns="45720" rIns="91440" bIns="45720" rtlCol="0" anchor="ctr"/>
          <a:lstStyle>
            <a:lvl1pPr algn="r">
              <a:defRPr sz="1200" b="1">
                <a:solidFill>
                  <a:schemeClr val="bg1"/>
                </a:solidFill>
                <a:latin typeface="+mn-lt"/>
                <a:cs typeface="Courier New" panose="02070309020205020404" pitchFamily="49" charset="0"/>
              </a:defRPr>
            </a:lvl1pPr>
          </a:lstStyle>
          <a:p>
            <a:endParaRPr lang="en-LK" dirty="0"/>
          </a:p>
        </p:txBody>
      </p:sp>
    </p:spTree>
    <p:extLst>
      <p:ext uri="{BB962C8B-B14F-4D97-AF65-F5344CB8AC3E}">
        <p14:creationId xmlns:p14="http://schemas.microsoft.com/office/powerpoint/2010/main" val="162528262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06042-80CE-413A-B700-10FFFAB0DB22}"/>
              </a:ext>
            </a:extLst>
          </p:cNvPr>
          <p:cNvSpPr>
            <a:spLocks noGrp="1"/>
          </p:cNvSpPr>
          <p:nvPr>
            <p:ph type="title"/>
          </p:nvPr>
        </p:nvSpPr>
        <p:spPr>
          <a:xfrm>
            <a:off x="838200" y="352062"/>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3391F6-3719-46FD-8006-E5EA2456B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8AB59F2B-BEC0-4D6C-8279-80D1F8042D5E}"/>
              </a:ext>
            </a:extLst>
          </p:cNvPr>
          <p:cNvSpPr>
            <a:spLocks noGrp="1"/>
          </p:cNvSpPr>
          <p:nvPr>
            <p:ph type="ftr" sz="quarter" idx="3"/>
          </p:nvPr>
        </p:nvSpPr>
        <p:spPr>
          <a:xfrm>
            <a:off x="2194561" y="6369413"/>
            <a:ext cx="9026434" cy="365125"/>
          </a:xfrm>
          <a:prstGeom prst="rect">
            <a:avLst/>
          </a:prstGeom>
        </p:spPr>
        <p:txBody>
          <a:bodyPr vert="horz" lIns="91440" tIns="45720" rIns="91440" bIns="45720" rtlCol="0" anchor="ctr"/>
          <a:lstStyle>
            <a:lvl1pPr algn="ctr">
              <a:defRPr sz="1200" b="0">
                <a:solidFill>
                  <a:schemeClr val="bg1"/>
                </a:solidFill>
                <a:latin typeface="+mn-lt"/>
                <a:cs typeface="Courier New" panose="02070309020205020404" pitchFamily="49" charset="0"/>
              </a:defRPr>
            </a:lvl1pPr>
          </a:lstStyle>
          <a:p>
            <a:endParaRPr lang="en-LK" dirty="0"/>
          </a:p>
        </p:txBody>
      </p:sp>
      <p:sp>
        <p:nvSpPr>
          <p:cNvPr id="6" name="Slide Number Placeholder 5">
            <a:extLst>
              <a:ext uri="{FF2B5EF4-FFF2-40B4-BE49-F238E27FC236}">
                <a16:creationId xmlns:a16="http://schemas.microsoft.com/office/drawing/2014/main" id="{4C97323A-07B7-4168-AD98-CCCA62C166CB}"/>
              </a:ext>
            </a:extLst>
          </p:cNvPr>
          <p:cNvSpPr>
            <a:spLocks noGrp="1"/>
          </p:cNvSpPr>
          <p:nvPr>
            <p:ph type="sldNum" sz="quarter" idx="4"/>
          </p:nvPr>
        </p:nvSpPr>
        <p:spPr>
          <a:xfrm>
            <a:off x="11353800" y="6369413"/>
            <a:ext cx="624839" cy="365125"/>
          </a:xfrm>
          <a:prstGeom prst="rect">
            <a:avLst/>
          </a:prstGeom>
        </p:spPr>
        <p:txBody>
          <a:bodyPr vert="horz" lIns="91440" tIns="45720" rIns="91440" bIns="45720" rtlCol="0" anchor="ctr"/>
          <a:lstStyle>
            <a:lvl1pPr algn="r">
              <a:defRPr sz="1200" b="1">
                <a:solidFill>
                  <a:schemeClr val="bg1"/>
                </a:solidFill>
                <a:latin typeface="+mn-lt"/>
                <a:cs typeface="Courier New" panose="02070309020205020404" pitchFamily="49" charset="0"/>
              </a:defRPr>
            </a:lvl1pPr>
          </a:lstStyle>
          <a:p>
            <a:endParaRPr lang="en-LK" dirty="0"/>
          </a:p>
        </p:txBody>
      </p:sp>
      <p:pic>
        <p:nvPicPr>
          <p:cNvPr id="8" name="Picture 7" descr="A picture containing text, clipart&#10;&#10;Description automatically generated">
            <a:extLst>
              <a:ext uri="{FF2B5EF4-FFF2-40B4-BE49-F238E27FC236}">
                <a16:creationId xmlns:a16="http://schemas.microsoft.com/office/drawing/2014/main" id="{310B755B-1197-4D28-9890-146AC6E1C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3999" y="68355"/>
            <a:ext cx="2995749" cy="741970"/>
          </a:xfrm>
          <a:prstGeom prst="rect">
            <a:avLst/>
          </a:prstGeom>
        </p:spPr>
      </p:pic>
      <p:pic>
        <p:nvPicPr>
          <p:cNvPr id="12" name="Picture 11" descr="Text&#10;&#10;Description automatically generated">
            <a:extLst>
              <a:ext uri="{FF2B5EF4-FFF2-40B4-BE49-F238E27FC236}">
                <a16:creationId xmlns:a16="http://schemas.microsoft.com/office/drawing/2014/main" id="{75BBA9E5-83E3-4D98-985E-9D8A8CA44C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61" y="6217214"/>
            <a:ext cx="1826633" cy="603504"/>
          </a:xfrm>
          <a:prstGeom prst="rect">
            <a:avLst/>
          </a:prstGeom>
        </p:spPr>
      </p:pic>
      <p:pic>
        <p:nvPicPr>
          <p:cNvPr id="11" name="Picture 10" descr="Logo&#10;&#10;Description automatically generated with low confidence">
            <a:extLst>
              <a:ext uri="{FF2B5EF4-FFF2-40B4-BE49-F238E27FC236}">
                <a16:creationId xmlns:a16="http://schemas.microsoft.com/office/drawing/2014/main" id="{B3C7D07D-FFC0-454A-988F-D050B4884E55}"/>
              </a:ext>
            </a:extLst>
          </p:cNvPr>
          <p:cNvPicPr>
            <a:picLocks noChangeAspect="1"/>
          </p:cNvPicPr>
          <p:nvPr userDrawn="1"/>
        </p:nvPicPr>
        <p:blipFill>
          <a:blip r:embed="rId6"/>
          <a:stretch>
            <a:fillRect/>
          </a:stretch>
        </p:blipFill>
        <p:spPr>
          <a:xfrm>
            <a:off x="9760226" y="6196325"/>
            <a:ext cx="2362200" cy="659633"/>
          </a:xfrm>
          <a:prstGeom prst="rect">
            <a:avLst/>
          </a:prstGeom>
        </p:spPr>
      </p:pic>
    </p:spTree>
    <p:extLst>
      <p:ext uri="{BB962C8B-B14F-4D97-AF65-F5344CB8AC3E}">
        <p14:creationId xmlns:p14="http://schemas.microsoft.com/office/powerpoint/2010/main" val="1384237378"/>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5EC4-DFB4-E140-BC72-5EA4D4DF3421}"/>
              </a:ext>
            </a:extLst>
          </p:cNvPr>
          <p:cNvSpPr>
            <a:spLocks noGrp="1"/>
          </p:cNvSpPr>
          <p:nvPr>
            <p:ph type="ctrTitle"/>
          </p:nvPr>
        </p:nvSpPr>
        <p:spPr>
          <a:xfrm>
            <a:off x="1617518" y="2347382"/>
            <a:ext cx="9720263" cy="2387600"/>
          </a:xfrm>
        </p:spPr>
        <p:txBody>
          <a:bodyPr>
            <a:noAutofit/>
          </a:bodyPr>
          <a:lstStyle/>
          <a:p>
            <a:br>
              <a:rPr lang="en-LK" sz="4800" dirty="0"/>
            </a:br>
            <a:br>
              <a:rPr lang="en-LK" sz="4800" dirty="0"/>
            </a:br>
            <a:r>
              <a:rPr lang="en-LK" dirty="0"/>
              <a:t>Artificial Intelligence Engineer</a:t>
            </a:r>
            <a:br>
              <a:rPr lang="en-LK" sz="4800" dirty="0"/>
            </a:br>
            <a:br>
              <a:rPr lang="en-LK" sz="4800" dirty="0"/>
            </a:br>
            <a:r>
              <a:rPr lang="en-LK" sz="4800" dirty="0"/>
              <a:t>Introduction to Python for AI/ML</a:t>
            </a:r>
            <a:br>
              <a:rPr lang="en-LK" sz="4800" dirty="0"/>
            </a:br>
            <a:r>
              <a:rPr lang="en-LK" sz="4800" dirty="0"/>
              <a:t>A Beginners Guide – Part 2</a:t>
            </a:r>
            <a:br>
              <a:rPr lang="en-LK" sz="4800" dirty="0"/>
            </a:br>
            <a:endParaRPr lang="en-LK" sz="4800" dirty="0"/>
          </a:p>
        </p:txBody>
      </p:sp>
      <p:sp>
        <p:nvSpPr>
          <p:cNvPr id="3" name="Subtitle 2">
            <a:extLst>
              <a:ext uri="{FF2B5EF4-FFF2-40B4-BE49-F238E27FC236}">
                <a16:creationId xmlns:a16="http://schemas.microsoft.com/office/drawing/2014/main" id="{7D6DC6DE-1986-6149-A0C7-4DF89CC0834F}"/>
              </a:ext>
            </a:extLst>
          </p:cNvPr>
          <p:cNvSpPr>
            <a:spLocks noGrp="1"/>
          </p:cNvSpPr>
          <p:nvPr>
            <p:ph type="subTitle" idx="1"/>
          </p:nvPr>
        </p:nvSpPr>
        <p:spPr>
          <a:xfrm>
            <a:off x="1617518" y="4457171"/>
            <a:ext cx="9144000" cy="1655762"/>
          </a:xfrm>
        </p:spPr>
        <p:txBody>
          <a:bodyPr>
            <a:normAutofit fontScale="92500" lnSpcReduction="20000"/>
          </a:bodyPr>
          <a:lstStyle/>
          <a:p>
            <a:r>
              <a:rPr lang="en-LK" sz="2800" dirty="0"/>
              <a:t>Dr. Nuwan Kodagoda</a:t>
            </a:r>
          </a:p>
          <a:p>
            <a:r>
              <a:rPr lang="en-LK" sz="2800" dirty="0"/>
              <a:t>Head/Department of Computer Science and Software Engineering</a:t>
            </a:r>
          </a:p>
          <a:p>
            <a:r>
              <a:rPr lang="en-LK" sz="2800" dirty="0"/>
              <a:t>Faculty of Computing</a:t>
            </a:r>
          </a:p>
          <a:p>
            <a:r>
              <a:rPr lang="en-LK" sz="2800" dirty="0"/>
              <a:t>SLIIT</a:t>
            </a:r>
          </a:p>
          <a:p>
            <a:endParaRPr lang="en-LK" sz="2800" dirty="0"/>
          </a:p>
          <a:p>
            <a:endParaRPr lang="en-LK" sz="2800" dirty="0"/>
          </a:p>
        </p:txBody>
      </p:sp>
    </p:spTree>
    <p:extLst>
      <p:ext uri="{BB962C8B-B14F-4D97-AF65-F5344CB8AC3E}">
        <p14:creationId xmlns:p14="http://schemas.microsoft.com/office/powerpoint/2010/main" val="128845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11AC-6DAD-7E41-9662-1013108274AF}"/>
              </a:ext>
            </a:extLst>
          </p:cNvPr>
          <p:cNvSpPr>
            <a:spLocks noGrp="1"/>
          </p:cNvSpPr>
          <p:nvPr>
            <p:ph type="title"/>
          </p:nvPr>
        </p:nvSpPr>
        <p:spPr/>
        <p:txBody>
          <a:bodyPr/>
          <a:lstStyle/>
          <a:p>
            <a:r>
              <a:rPr lang="en-US" dirty="0"/>
              <a:t>Variables – Steps to use a variable</a:t>
            </a:r>
            <a:endParaRPr lang="en-LK" dirty="0"/>
          </a:p>
        </p:txBody>
      </p:sp>
      <p:sp>
        <p:nvSpPr>
          <p:cNvPr id="5" name="Content Placeholder 2">
            <a:extLst>
              <a:ext uri="{FF2B5EF4-FFF2-40B4-BE49-F238E27FC236}">
                <a16:creationId xmlns:a16="http://schemas.microsoft.com/office/drawing/2014/main" id="{499669ED-7321-CD41-91AE-AFABC9FA8057}"/>
              </a:ext>
            </a:extLst>
          </p:cNvPr>
          <p:cNvSpPr>
            <a:spLocks noGrp="1"/>
          </p:cNvSpPr>
          <p:nvPr>
            <p:ph idx="1"/>
          </p:nvPr>
        </p:nvSpPr>
        <p:spPr>
          <a:xfrm>
            <a:off x="838200" y="1825625"/>
            <a:ext cx="10515600" cy="4351338"/>
          </a:xfrm>
        </p:spPr>
        <p:txBody>
          <a:bodyPr>
            <a:normAutofit fontScale="92500" lnSpcReduction="20000"/>
          </a:bodyPr>
          <a:lstStyle/>
          <a:p>
            <a:pPr algn="just">
              <a:lnSpc>
                <a:spcPct val="120000"/>
              </a:lnSpc>
            </a:pPr>
            <a:r>
              <a:rPr lang="en-US" dirty="0"/>
              <a:t>Python programming has the following simple way of creating variables in python  shell.</a:t>
            </a:r>
          </a:p>
          <a:p>
            <a:pPr marL="457200" lvl="1" indent="0" algn="just">
              <a:lnSpc>
                <a:spcPct val="120000"/>
              </a:lnSpc>
              <a:buNone/>
            </a:pPr>
            <a:endParaRPr lang="en-US" dirty="0"/>
          </a:p>
          <a:p>
            <a:pPr marL="457200" lvl="1" indent="0" algn="just">
              <a:lnSpc>
                <a:spcPct val="120000"/>
              </a:lnSpc>
              <a:buNone/>
            </a:pPr>
            <a:endParaRPr lang="en-US" dirty="0"/>
          </a:p>
          <a:p>
            <a:pPr algn="just">
              <a:lnSpc>
                <a:spcPct val="120000"/>
              </a:lnSpc>
            </a:pPr>
            <a:r>
              <a:rPr lang="en-US" dirty="0"/>
              <a:t>The above code creates two variables to reserve two memory locations with names </a:t>
            </a:r>
            <a:r>
              <a:rPr lang="en-US" b="1" dirty="0"/>
              <a:t>a</a:t>
            </a:r>
            <a:r>
              <a:rPr lang="en-US" dirty="0"/>
              <a:t> and </a:t>
            </a:r>
            <a:r>
              <a:rPr lang="en-US" b="1" dirty="0"/>
              <a:t>b</a:t>
            </a:r>
            <a:r>
              <a:rPr lang="en-US" dirty="0"/>
              <a:t>. </a:t>
            </a:r>
          </a:p>
          <a:p>
            <a:pPr algn="just">
              <a:lnSpc>
                <a:spcPct val="120000"/>
              </a:lnSpc>
            </a:pPr>
            <a:r>
              <a:rPr lang="en-US" dirty="0"/>
              <a:t>These variable will be stored as integer type variables.</a:t>
            </a:r>
          </a:p>
          <a:p>
            <a:pPr algn="just">
              <a:lnSpc>
                <a:spcPct val="120000"/>
              </a:lnSpc>
            </a:pPr>
            <a:r>
              <a:rPr lang="en-US" dirty="0"/>
              <a:t>Same method can be used to create variables to store </a:t>
            </a:r>
            <a:r>
              <a:rPr lang="en-US" b="1" dirty="0"/>
              <a:t>float</a:t>
            </a:r>
            <a:r>
              <a:rPr lang="en-US" dirty="0"/>
              <a:t>, </a:t>
            </a:r>
            <a:r>
              <a:rPr lang="en-US" b="1" dirty="0"/>
              <a:t>String</a:t>
            </a:r>
            <a:r>
              <a:rPr lang="en-US" dirty="0"/>
              <a:t> or any other data type.</a:t>
            </a:r>
          </a:p>
          <a:p>
            <a:pPr marL="0" indent="0" algn="just">
              <a:lnSpc>
                <a:spcPct val="100000"/>
              </a:lnSpc>
              <a:buNone/>
            </a:pPr>
            <a:endParaRPr lang="en-US" dirty="0"/>
          </a:p>
        </p:txBody>
      </p:sp>
      <p:pic>
        <p:nvPicPr>
          <p:cNvPr id="6" name="Picture 5">
            <a:extLst>
              <a:ext uri="{FF2B5EF4-FFF2-40B4-BE49-F238E27FC236}">
                <a16:creationId xmlns:a16="http://schemas.microsoft.com/office/drawing/2014/main" id="{52BEA14F-A7D1-3943-AC8D-20E879A84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59" y="2747788"/>
            <a:ext cx="1888882" cy="766120"/>
          </a:xfrm>
          <a:prstGeom prst="rect">
            <a:avLst/>
          </a:prstGeom>
        </p:spPr>
      </p:pic>
      <p:sp>
        <p:nvSpPr>
          <p:cNvPr id="7" name="Slide Number Placeholder 6">
            <a:extLst>
              <a:ext uri="{FF2B5EF4-FFF2-40B4-BE49-F238E27FC236}">
                <a16:creationId xmlns:a16="http://schemas.microsoft.com/office/drawing/2014/main" id="{BA516EDA-EFA9-F74D-8066-EC9DBEC0207B}"/>
              </a:ext>
            </a:extLst>
          </p:cNvPr>
          <p:cNvSpPr>
            <a:spLocks noGrp="1"/>
          </p:cNvSpPr>
          <p:nvPr>
            <p:ph type="sldNum" sz="quarter" idx="12"/>
          </p:nvPr>
        </p:nvSpPr>
        <p:spPr/>
        <p:txBody>
          <a:bodyPr/>
          <a:lstStyle/>
          <a:p>
            <a:fld id="{BF3EE396-5EE0-204F-BF3B-5139F0A5F050}" type="slidenum">
              <a:rPr lang="en-LK" smtClean="0"/>
              <a:t>10</a:t>
            </a:fld>
            <a:endParaRPr lang="en-LK"/>
          </a:p>
        </p:txBody>
      </p:sp>
    </p:spTree>
    <p:extLst>
      <p:ext uri="{BB962C8B-B14F-4D97-AF65-F5344CB8AC3E}">
        <p14:creationId xmlns:p14="http://schemas.microsoft.com/office/powerpoint/2010/main" val="170460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 Steps to use a variable</a:t>
            </a:r>
          </a:p>
        </p:txBody>
      </p:sp>
      <p:sp>
        <p:nvSpPr>
          <p:cNvPr id="3" name="Content Placeholder 2"/>
          <p:cNvSpPr>
            <a:spLocks noGrp="1"/>
          </p:cNvSpPr>
          <p:nvPr>
            <p:ph idx="1"/>
          </p:nvPr>
        </p:nvSpPr>
        <p:spPr>
          <a:xfrm>
            <a:off x="838200" y="1825625"/>
            <a:ext cx="8848726" cy="4351338"/>
          </a:xfrm>
        </p:spPr>
        <p:txBody>
          <a:bodyPr>
            <a:normAutofit lnSpcReduction="10000"/>
          </a:bodyPr>
          <a:lstStyle/>
          <a:p>
            <a:pPr marL="0" indent="0" algn="just">
              <a:lnSpc>
                <a:spcPct val="100000"/>
              </a:lnSpc>
              <a:buNone/>
            </a:pPr>
            <a:r>
              <a:rPr lang="en-US" b="1" dirty="0"/>
              <a:t>2.   Access stored values in variables</a:t>
            </a:r>
            <a:endParaRPr lang="en-US" sz="100" b="1" dirty="0"/>
          </a:p>
          <a:p>
            <a:pPr algn="just">
              <a:lnSpc>
                <a:spcPct val="100000"/>
              </a:lnSpc>
            </a:pPr>
            <a:r>
              <a:rPr lang="en-US" dirty="0"/>
              <a:t>Variables are created to store values in a program.</a:t>
            </a:r>
          </a:p>
          <a:p>
            <a:pPr algn="just">
              <a:lnSpc>
                <a:spcPct val="100000"/>
              </a:lnSpc>
            </a:pPr>
            <a:r>
              <a:rPr lang="en-US" dirty="0"/>
              <a:t>These values can be accessed in a program using the variable name.</a:t>
            </a:r>
          </a:p>
          <a:p>
            <a:pPr algn="just">
              <a:lnSpc>
                <a:spcPct val="100000"/>
              </a:lnSpc>
            </a:pPr>
            <a:r>
              <a:rPr lang="en-US" dirty="0"/>
              <a:t>Variable name is a reference to the value stored in memory.</a:t>
            </a:r>
          </a:p>
          <a:p>
            <a:pPr algn="just">
              <a:lnSpc>
                <a:spcPct val="100000"/>
              </a:lnSpc>
            </a:pPr>
            <a:r>
              <a:rPr lang="en-US" dirty="0"/>
              <a:t>The previous program had two variables </a:t>
            </a:r>
            <a:r>
              <a:rPr lang="en-US" b="1" dirty="0"/>
              <a:t>a</a:t>
            </a:r>
            <a:r>
              <a:rPr lang="en-US" dirty="0"/>
              <a:t> and </a:t>
            </a:r>
            <a:r>
              <a:rPr lang="en-US" b="1" dirty="0"/>
              <a:t>b</a:t>
            </a:r>
            <a:r>
              <a:rPr lang="en-US" dirty="0"/>
              <a:t> with values stored as 10 and 20, respectively. These values can now be accessed with the variable names </a:t>
            </a:r>
            <a:r>
              <a:rPr lang="en-US" b="1" dirty="0"/>
              <a:t>a</a:t>
            </a:r>
            <a:r>
              <a:rPr lang="en-US" dirty="0"/>
              <a:t> and </a:t>
            </a:r>
            <a:r>
              <a:rPr lang="en-US" b="1" dirty="0"/>
              <a:t>b</a:t>
            </a:r>
            <a:r>
              <a:rPr lang="en-US" dirty="0"/>
              <a:t>.</a:t>
            </a:r>
          </a:p>
          <a:p>
            <a:pPr marL="0" indent="0" algn="just">
              <a:lnSpc>
                <a:spcPct val="100000"/>
              </a:lnSpc>
              <a:buNone/>
            </a:pPr>
            <a:endParaRPr lang="en-US" dirty="0"/>
          </a:p>
          <a:p>
            <a:pPr marL="0" indent="0" algn="just">
              <a:lnSpc>
                <a:spcPct val="100000"/>
              </a:lnSpc>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05" y="2951310"/>
            <a:ext cx="2081695" cy="1669902"/>
          </a:xfrm>
          <a:prstGeom prst="rect">
            <a:avLst/>
          </a:prstGeom>
        </p:spPr>
      </p:pic>
      <p:sp>
        <p:nvSpPr>
          <p:cNvPr id="4" name="Slide Number Placeholder 3">
            <a:extLst>
              <a:ext uri="{FF2B5EF4-FFF2-40B4-BE49-F238E27FC236}">
                <a16:creationId xmlns:a16="http://schemas.microsoft.com/office/drawing/2014/main" id="{B3203D54-1AFD-9A47-A4FB-FB099FC2DBC2}"/>
              </a:ext>
            </a:extLst>
          </p:cNvPr>
          <p:cNvSpPr>
            <a:spLocks noGrp="1"/>
          </p:cNvSpPr>
          <p:nvPr>
            <p:ph type="sldNum" sz="quarter" idx="12"/>
          </p:nvPr>
        </p:nvSpPr>
        <p:spPr/>
        <p:txBody>
          <a:bodyPr/>
          <a:lstStyle/>
          <a:p>
            <a:fld id="{BF3EE396-5EE0-204F-BF3B-5139F0A5F050}" type="slidenum">
              <a:rPr lang="en-LK" smtClean="0"/>
              <a:t>11</a:t>
            </a:fld>
            <a:endParaRPr lang="en-LK"/>
          </a:p>
        </p:txBody>
      </p:sp>
    </p:spTree>
    <p:extLst>
      <p:ext uri="{BB962C8B-B14F-4D97-AF65-F5344CB8AC3E}">
        <p14:creationId xmlns:p14="http://schemas.microsoft.com/office/powerpoint/2010/main" val="405171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Memory</a:t>
            </a:r>
          </a:p>
        </p:txBody>
      </p:sp>
      <p:sp>
        <p:nvSpPr>
          <p:cNvPr id="4" name="Slide Number Placeholder 3"/>
          <p:cNvSpPr>
            <a:spLocks noGrp="1"/>
          </p:cNvSpPr>
          <p:nvPr>
            <p:ph type="sldNum" sz="quarter" idx="12"/>
          </p:nvPr>
        </p:nvSpPr>
        <p:spPr/>
        <p:txBody>
          <a:bodyPr/>
          <a:lstStyle/>
          <a:p>
            <a:fld id="{51A71D3D-F011-47C0-9290-685F7D9F6412}" type="slidenum">
              <a:rPr lang="en-US" smtClean="0"/>
              <a:t>12</a:t>
            </a:fld>
            <a:endParaRPr lang="en-US"/>
          </a:p>
        </p:txBody>
      </p:sp>
      <p:graphicFrame>
        <p:nvGraphicFramePr>
          <p:cNvPr id="10" name="Table 9"/>
          <p:cNvGraphicFramePr>
            <a:graphicFrameLocks noGrp="1"/>
          </p:cNvGraphicFramePr>
          <p:nvPr/>
        </p:nvGraphicFramePr>
        <p:xfrm>
          <a:off x="6081484" y="2572342"/>
          <a:ext cx="2421232" cy="2972591"/>
        </p:xfrm>
        <a:graphic>
          <a:graphicData uri="http://schemas.openxmlformats.org/drawingml/2006/table">
            <a:tbl>
              <a:tblPr firstRow="1" bandRow="1">
                <a:tableStyleId>{5C22544A-7EE6-4342-B048-85BDC9FD1C3A}</a:tableStyleId>
              </a:tblPr>
              <a:tblGrid>
                <a:gridCol w="2421232">
                  <a:extLst>
                    <a:ext uri="{9D8B030D-6E8A-4147-A177-3AD203B41FA5}">
                      <a16:colId xmlns:a16="http://schemas.microsoft.com/office/drawing/2014/main" val="20000"/>
                    </a:ext>
                  </a:extLst>
                </a:gridCol>
              </a:tblGrid>
              <a:tr h="1143791">
                <a:tc>
                  <a:txBody>
                    <a:bodyPr/>
                    <a:lstStyle/>
                    <a:p>
                      <a:pPr algn="ctr"/>
                      <a:endParaRPr lang="en-US" sz="1800" dirty="0">
                        <a:solidFill>
                          <a:schemeClr val="tx1"/>
                        </a:solidFill>
                      </a:endParaRPr>
                    </a:p>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90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90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290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290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290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pSp>
        <p:nvGrpSpPr>
          <p:cNvPr id="42" name="Group 41"/>
          <p:cNvGrpSpPr/>
          <p:nvPr/>
        </p:nvGrpSpPr>
        <p:grpSpPr>
          <a:xfrm>
            <a:off x="2472989" y="2046685"/>
            <a:ext cx="7871407" cy="4515887"/>
            <a:chOff x="643943" y="1762085"/>
            <a:chExt cx="7871407" cy="4515887"/>
          </a:xfrm>
        </p:grpSpPr>
        <p:sp>
          <p:nvSpPr>
            <p:cNvPr id="7" name="Rectangle 6"/>
            <p:cNvSpPr/>
            <p:nvPr/>
          </p:nvSpPr>
          <p:spPr>
            <a:xfrm>
              <a:off x="643943" y="2729250"/>
              <a:ext cx="2247362" cy="1754326"/>
            </a:xfrm>
            <a:prstGeom prst="rect">
              <a:avLst/>
            </a:prstGeom>
            <a:ln>
              <a:solidFill>
                <a:schemeClr val="tx1"/>
              </a:solidFill>
            </a:ln>
          </p:spPr>
          <p:txBody>
            <a:bodyPr wrap="square">
              <a:spAutoFit/>
            </a:bodyPr>
            <a:lstStyle/>
            <a:p>
              <a:pPr>
                <a:lnSpc>
                  <a:spcPct val="150000"/>
                </a:lnSpc>
              </a:pPr>
              <a:r>
                <a:rPr lang="en-US" sz="2400" dirty="0">
                  <a:latin typeface="Courier New" panose="02070309020205020404" pitchFamily="49" charset="0"/>
                  <a:cs typeface="Courier New" panose="02070309020205020404" pitchFamily="49" charset="0"/>
                </a:rPr>
                <a:t>&gt;&gt;&gt; x = 10</a:t>
              </a:r>
            </a:p>
            <a:p>
              <a:pPr>
                <a:lnSpc>
                  <a:spcPct val="150000"/>
                </a:lnSpc>
              </a:pPr>
              <a:r>
                <a:rPr lang="en-US" sz="2400" dirty="0">
                  <a:latin typeface="Courier New" panose="02070309020205020404" pitchFamily="49" charset="0"/>
                  <a:cs typeface="Courier New" panose="02070309020205020404" pitchFamily="49" charset="0"/>
                </a:rPr>
                <a:t>&gt;&gt;&gt; x</a:t>
              </a:r>
            </a:p>
            <a:p>
              <a:pPr>
                <a:lnSpc>
                  <a:spcPct val="150000"/>
                </a:lnSpc>
              </a:pPr>
              <a:r>
                <a:rPr lang="en-US" sz="2400" dirty="0">
                  <a:latin typeface="Courier New" panose="02070309020205020404" pitchFamily="49" charset="0"/>
                  <a:cs typeface="Courier New" panose="02070309020205020404" pitchFamily="49" charset="0"/>
                </a:rPr>
                <a:t>&gt;&gt;&gt; 10</a:t>
              </a:r>
            </a:p>
          </p:txBody>
        </p:sp>
        <p:sp>
          <p:nvSpPr>
            <p:cNvPr id="8" name="Can 7"/>
            <p:cNvSpPr/>
            <p:nvPr/>
          </p:nvSpPr>
          <p:spPr>
            <a:xfrm>
              <a:off x="4252441" y="1762085"/>
              <a:ext cx="2421230" cy="3688656"/>
            </a:xfrm>
            <a:prstGeom prst="can">
              <a:avLst>
                <a:gd name="adj" fmla="val 9409"/>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88801" y="2615442"/>
              <a:ext cx="463640" cy="523220"/>
            </a:xfrm>
            <a:prstGeom prst="rect">
              <a:avLst/>
            </a:prstGeom>
            <a:noFill/>
          </p:spPr>
          <p:txBody>
            <a:bodyPr wrap="square" rtlCol="0">
              <a:spAutoFit/>
            </a:bodyPr>
            <a:lstStyle/>
            <a:p>
              <a:r>
                <a:rPr lang="en-US" sz="2800" b="1" dirty="0"/>
                <a:t>X</a:t>
              </a:r>
            </a:p>
          </p:txBody>
        </p:sp>
        <p:sp>
          <p:nvSpPr>
            <p:cNvPr id="12" name="Right Brace 11"/>
            <p:cNvSpPr/>
            <p:nvPr/>
          </p:nvSpPr>
          <p:spPr>
            <a:xfrm>
              <a:off x="6712308" y="2285089"/>
              <a:ext cx="425003" cy="1146444"/>
            </a:xfrm>
            <a:prstGeom prst="rightBrace">
              <a:avLst>
                <a:gd name="adj1" fmla="val 8333"/>
                <a:gd name="adj2" fmla="val 48795"/>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323248" y="2596701"/>
              <a:ext cx="1192102" cy="461665"/>
            </a:xfrm>
            <a:prstGeom prst="rect">
              <a:avLst/>
            </a:prstGeom>
            <a:noFill/>
          </p:spPr>
          <p:txBody>
            <a:bodyPr wrap="square" rtlCol="0">
              <a:spAutoFit/>
            </a:bodyPr>
            <a:lstStyle/>
            <a:p>
              <a:r>
                <a:rPr lang="en-US" sz="2400" dirty="0"/>
                <a:t>4 bytes</a:t>
              </a:r>
            </a:p>
          </p:txBody>
        </p:sp>
        <p:sp>
          <p:nvSpPr>
            <p:cNvPr id="15" name="TextBox 14"/>
            <p:cNvSpPr txBox="1"/>
            <p:nvPr/>
          </p:nvSpPr>
          <p:spPr>
            <a:xfrm>
              <a:off x="3894397" y="5446975"/>
              <a:ext cx="3468040" cy="830997"/>
            </a:xfrm>
            <a:prstGeom prst="rect">
              <a:avLst/>
            </a:prstGeom>
            <a:noFill/>
          </p:spPr>
          <p:txBody>
            <a:bodyPr wrap="square" rtlCol="0">
              <a:spAutoFit/>
            </a:bodyPr>
            <a:lstStyle/>
            <a:p>
              <a:r>
                <a:rPr lang="en-US" sz="2400" dirty="0"/>
                <a:t>Random Access Memory</a:t>
              </a:r>
            </a:p>
            <a:p>
              <a:pPr algn="ctr"/>
              <a:r>
                <a:rPr lang="en-US" sz="2400" dirty="0"/>
                <a:t>(RAM)</a:t>
              </a:r>
            </a:p>
          </p:txBody>
        </p:sp>
        <p:cxnSp>
          <p:nvCxnSpPr>
            <p:cNvPr id="26" name="Elbow Connector 25"/>
            <p:cNvCxnSpPr/>
            <p:nvPr/>
          </p:nvCxnSpPr>
          <p:spPr>
            <a:xfrm flipV="1">
              <a:off x="2581847" y="2929304"/>
              <a:ext cx="2672365" cy="209358"/>
            </a:xfrm>
            <a:prstGeom prst="bentConnector3">
              <a:avLst>
                <a:gd name="adj1" fmla="val 8177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1" idx="0"/>
            </p:cNvCxnSpPr>
            <p:nvPr/>
          </p:nvCxnSpPr>
          <p:spPr>
            <a:xfrm rot="16200000" flipH="1" flipV="1">
              <a:off x="2325156" y="1955393"/>
              <a:ext cx="1054157" cy="2336772"/>
            </a:xfrm>
            <a:prstGeom prst="bentConnector4">
              <a:avLst>
                <a:gd name="adj1" fmla="val -21687"/>
                <a:gd name="adj2" fmla="val -8982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Elbow Connector 23"/>
          <p:cNvCxnSpPr/>
          <p:nvPr/>
        </p:nvCxnSpPr>
        <p:spPr>
          <a:xfrm flipV="1">
            <a:off x="3392570" y="3161652"/>
            <a:ext cx="2251982" cy="135365"/>
          </a:xfrm>
          <a:prstGeom prst="bentConnector3">
            <a:avLst>
              <a:gd name="adj1" fmla="val -46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785210" y="2633147"/>
            <a:ext cx="3544541" cy="400110"/>
          </a:xfrm>
          <a:prstGeom prst="rect">
            <a:avLst/>
          </a:prstGeom>
          <a:noFill/>
        </p:spPr>
        <p:txBody>
          <a:bodyPr wrap="square" rtlCol="0">
            <a:spAutoFit/>
          </a:bodyPr>
          <a:lstStyle/>
          <a:p>
            <a:r>
              <a:rPr lang="en-US" sz="2000" dirty="0"/>
              <a:t>Data type of variable x is integer</a:t>
            </a:r>
          </a:p>
        </p:txBody>
      </p:sp>
    </p:spTree>
    <p:extLst>
      <p:ext uri="{BB962C8B-B14F-4D97-AF65-F5344CB8AC3E}">
        <p14:creationId xmlns:p14="http://schemas.microsoft.com/office/powerpoint/2010/main" val="178968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5AA-FD62-2744-95BA-4CC97AEEC2AD}"/>
              </a:ext>
            </a:extLst>
          </p:cNvPr>
          <p:cNvSpPr>
            <a:spLocks noGrp="1"/>
          </p:cNvSpPr>
          <p:nvPr>
            <p:ph type="title"/>
          </p:nvPr>
        </p:nvSpPr>
        <p:spPr/>
        <p:txBody>
          <a:bodyPr/>
          <a:lstStyle/>
          <a:p>
            <a:r>
              <a:rPr lang="en-LK" dirty="0"/>
              <a:t>Rules for Variable Names</a:t>
            </a:r>
          </a:p>
        </p:txBody>
      </p:sp>
      <p:sp>
        <p:nvSpPr>
          <p:cNvPr id="3" name="Content Placeholder 2">
            <a:extLst>
              <a:ext uri="{FF2B5EF4-FFF2-40B4-BE49-F238E27FC236}">
                <a16:creationId xmlns:a16="http://schemas.microsoft.com/office/drawing/2014/main" id="{0FDCE6E5-91B5-A244-8D0B-155ABD35DABA}"/>
              </a:ext>
            </a:extLst>
          </p:cNvPr>
          <p:cNvSpPr>
            <a:spLocks noGrp="1"/>
          </p:cNvSpPr>
          <p:nvPr>
            <p:ph idx="1"/>
          </p:nvPr>
        </p:nvSpPr>
        <p:spPr/>
        <p:txBody>
          <a:bodyPr/>
          <a:lstStyle/>
          <a:p>
            <a:r>
              <a:rPr lang="en-GB" dirty="0"/>
              <a:t>A variable name must start with a letter or the underscore character</a:t>
            </a:r>
          </a:p>
          <a:p>
            <a:r>
              <a:rPr lang="en-GB" dirty="0"/>
              <a:t>A variable name cannot start with a number</a:t>
            </a:r>
          </a:p>
          <a:p>
            <a:r>
              <a:rPr lang="en-GB" dirty="0"/>
              <a:t>A variable name can only contain alpha-numeric characters and underscores (</a:t>
            </a:r>
            <a:r>
              <a:rPr lang="en-GB" dirty="0">
                <a:latin typeface="Courier" pitchFamily="2" charset="0"/>
              </a:rPr>
              <a:t>A-z</a:t>
            </a:r>
            <a:r>
              <a:rPr lang="en-GB" dirty="0"/>
              <a:t>, </a:t>
            </a:r>
            <a:r>
              <a:rPr lang="en-GB" dirty="0">
                <a:latin typeface="Courier" pitchFamily="2" charset="0"/>
              </a:rPr>
              <a:t>0-9</a:t>
            </a:r>
            <a:r>
              <a:rPr lang="en-GB" dirty="0"/>
              <a:t>, and </a:t>
            </a:r>
            <a:r>
              <a:rPr lang="en-GB" dirty="0">
                <a:latin typeface="Courier" pitchFamily="2" charset="0"/>
              </a:rPr>
              <a:t>_</a:t>
            </a:r>
            <a:r>
              <a:rPr lang="en-GB" dirty="0"/>
              <a:t>)</a:t>
            </a:r>
          </a:p>
          <a:p>
            <a:r>
              <a:rPr lang="en-GB" dirty="0"/>
              <a:t>Variable names are case-sensitive (</a:t>
            </a:r>
            <a:r>
              <a:rPr lang="en-GB" dirty="0">
                <a:latin typeface="Courier" pitchFamily="2" charset="0"/>
              </a:rPr>
              <a:t>age</a:t>
            </a:r>
            <a:r>
              <a:rPr lang="en-GB" dirty="0"/>
              <a:t>, </a:t>
            </a:r>
            <a:r>
              <a:rPr lang="en-GB" dirty="0">
                <a:latin typeface="Courier" pitchFamily="2" charset="0"/>
              </a:rPr>
              <a:t>Age</a:t>
            </a:r>
            <a:r>
              <a:rPr lang="en-GB" dirty="0"/>
              <a:t> and </a:t>
            </a:r>
            <a:r>
              <a:rPr lang="en-GB" dirty="0">
                <a:latin typeface="Courier" pitchFamily="2" charset="0"/>
              </a:rPr>
              <a:t>AGE</a:t>
            </a:r>
            <a:r>
              <a:rPr lang="en-GB" dirty="0"/>
              <a:t> are three different variables)</a:t>
            </a:r>
          </a:p>
          <a:p>
            <a:r>
              <a:rPr lang="en-GB" dirty="0"/>
              <a:t>Variable names cannot be python keywords</a:t>
            </a:r>
          </a:p>
          <a:p>
            <a:pPr marL="0" indent="0">
              <a:buNone/>
            </a:pPr>
            <a:br>
              <a:rPr lang="en-GB" dirty="0"/>
            </a:br>
            <a:endParaRPr lang="en-GB" dirty="0"/>
          </a:p>
          <a:p>
            <a:endParaRPr lang="en-LK" dirty="0"/>
          </a:p>
        </p:txBody>
      </p:sp>
      <p:sp>
        <p:nvSpPr>
          <p:cNvPr id="5" name="Slide Number Placeholder 4">
            <a:extLst>
              <a:ext uri="{FF2B5EF4-FFF2-40B4-BE49-F238E27FC236}">
                <a16:creationId xmlns:a16="http://schemas.microsoft.com/office/drawing/2014/main" id="{9548F3EF-00AC-4E41-B00E-B91FC4FCA523}"/>
              </a:ext>
            </a:extLst>
          </p:cNvPr>
          <p:cNvSpPr>
            <a:spLocks noGrp="1"/>
          </p:cNvSpPr>
          <p:nvPr>
            <p:ph type="sldNum" sz="quarter" idx="12"/>
          </p:nvPr>
        </p:nvSpPr>
        <p:spPr/>
        <p:txBody>
          <a:bodyPr/>
          <a:lstStyle/>
          <a:p>
            <a:fld id="{BF3EE396-5EE0-204F-BF3B-5139F0A5F050}" type="slidenum">
              <a:rPr lang="en-LK" smtClean="0"/>
              <a:t>13</a:t>
            </a:fld>
            <a:endParaRPr lang="en-LK"/>
          </a:p>
        </p:txBody>
      </p:sp>
    </p:spTree>
    <p:extLst>
      <p:ext uri="{BB962C8B-B14F-4D97-AF65-F5344CB8AC3E}">
        <p14:creationId xmlns:p14="http://schemas.microsoft.com/office/powerpoint/2010/main" val="385715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 in Programming</a:t>
            </a:r>
          </a:p>
        </p:txBody>
      </p:sp>
      <p:sp>
        <p:nvSpPr>
          <p:cNvPr id="3" name="Content Placeholder 2"/>
          <p:cNvSpPr>
            <a:spLocks noGrp="1"/>
          </p:cNvSpPr>
          <p:nvPr>
            <p:ph idx="1"/>
          </p:nvPr>
        </p:nvSpPr>
        <p:spPr/>
        <p:txBody>
          <a:bodyPr>
            <a:normAutofit/>
          </a:bodyPr>
          <a:lstStyle/>
          <a:p>
            <a:pPr algn="just">
              <a:lnSpc>
                <a:spcPct val="100000"/>
              </a:lnSpc>
            </a:pPr>
            <a:r>
              <a:rPr lang="en-US" dirty="0"/>
              <a:t>A command is an instruction given in a program by a user to do a specific task. </a:t>
            </a:r>
          </a:p>
          <a:p>
            <a:pPr algn="just">
              <a:lnSpc>
                <a:spcPct val="100000"/>
              </a:lnSpc>
            </a:pPr>
            <a:r>
              <a:rPr lang="en-US" dirty="0"/>
              <a:t>Commands are special words in a programming environment which invokes a predefined function to be done in a program.</a:t>
            </a:r>
          </a:p>
          <a:p>
            <a:pPr algn="just">
              <a:lnSpc>
                <a:spcPct val="100000"/>
              </a:lnSpc>
            </a:pPr>
            <a:r>
              <a:rPr lang="en-US" dirty="0"/>
              <a:t>These special words are called as keywords in a programming language. </a:t>
            </a:r>
          </a:p>
          <a:p>
            <a:pPr algn="just">
              <a:lnSpc>
                <a:spcPct val="100000"/>
              </a:lnSpc>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spTree>
    <p:extLst>
      <p:ext uri="{BB962C8B-B14F-4D97-AF65-F5344CB8AC3E}">
        <p14:creationId xmlns:p14="http://schemas.microsoft.com/office/powerpoint/2010/main" val="7964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Keywords</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1680" b="7414"/>
          <a:stretch/>
        </p:blipFill>
        <p:spPr>
          <a:xfrm>
            <a:off x="1072467" y="1527197"/>
            <a:ext cx="10047066" cy="4573992"/>
          </a:xfrm>
        </p:spPr>
      </p:pic>
      <p:sp>
        <p:nvSpPr>
          <p:cNvPr id="4" name="Slide Number Placeholder 3"/>
          <p:cNvSpPr>
            <a:spLocks noGrp="1"/>
          </p:cNvSpPr>
          <p:nvPr>
            <p:ph type="sldNum" sz="quarter" idx="12"/>
          </p:nvPr>
        </p:nvSpPr>
        <p:spPr/>
        <p:txBody>
          <a:bodyPr/>
          <a:lstStyle/>
          <a:p>
            <a:fld id="{51A71D3D-F011-47C0-9290-685F7D9F6412}" type="slidenum">
              <a:rPr lang="en-US" smtClean="0"/>
              <a:t>15</a:t>
            </a:fld>
            <a:endParaRPr lang="en-US"/>
          </a:p>
        </p:txBody>
      </p:sp>
    </p:spTree>
    <p:extLst>
      <p:ext uri="{BB962C8B-B14F-4D97-AF65-F5344CB8AC3E}">
        <p14:creationId xmlns:p14="http://schemas.microsoft.com/office/powerpoint/2010/main" val="26080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functions in Programming</a:t>
            </a:r>
          </a:p>
        </p:txBody>
      </p:sp>
      <p:sp>
        <p:nvSpPr>
          <p:cNvPr id="3" name="Content Placeholder 2"/>
          <p:cNvSpPr>
            <a:spLocks noGrp="1"/>
          </p:cNvSpPr>
          <p:nvPr>
            <p:ph idx="1"/>
          </p:nvPr>
        </p:nvSpPr>
        <p:spPr/>
        <p:txBody>
          <a:bodyPr>
            <a:normAutofit/>
          </a:bodyPr>
          <a:lstStyle/>
          <a:p>
            <a:pPr algn="just">
              <a:lnSpc>
                <a:spcPct val="100000"/>
              </a:lnSpc>
            </a:pPr>
            <a:r>
              <a:rPr lang="en-US" dirty="0"/>
              <a:t>The Python interpreter contains set of instructions to execute for a general behavior in a programs.</a:t>
            </a:r>
          </a:p>
          <a:p>
            <a:pPr marL="457200" lvl="1" indent="0" algn="just">
              <a:lnSpc>
                <a:spcPct val="100000"/>
              </a:lnSpc>
              <a:buNone/>
            </a:pPr>
            <a:r>
              <a:rPr lang="en-US" b="1" i="1" dirty="0"/>
              <a:t>Ex: Printing a message on screen</a:t>
            </a:r>
            <a:endParaRPr lang="en-US" dirty="0"/>
          </a:p>
          <a:p>
            <a:pPr algn="just">
              <a:lnSpc>
                <a:spcPct val="100000"/>
              </a:lnSpc>
            </a:pPr>
            <a:r>
              <a:rPr lang="en-US" dirty="0"/>
              <a:t>Collection of these instructions defined by the interpreter are called as built-in functions.</a:t>
            </a:r>
          </a:p>
          <a:p>
            <a:pPr algn="just">
              <a:lnSpc>
                <a:spcPct val="100000"/>
              </a:lnSpc>
            </a:pPr>
            <a:r>
              <a:rPr lang="en-US" dirty="0"/>
              <a:t>Programmers use these built-in functions to execute a general behavior in a program.</a:t>
            </a:r>
          </a:p>
        </p:txBody>
      </p:sp>
      <p:sp>
        <p:nvSpPr>
          <p:cNvPr id="4" name="Slide Number Placeholder 3"/>
          <p:cNvSpPr>
            <a:spLocks noGrp="1"/>
          </p:cNvSpPr>
          <p:nvPr>
            <p:ph type="sldNum" sz="quarter" idx="12"/>
          </p:nvPr>
        </p:nvSpPr>
        <p:spPr/>
        <p:txBody>
          <a:bodyPr/>
          <a:lstStyle/>
          <a:p>
            <a:fld id="{51A71D3D-F011-47C0-9290-685F7D9F6412}" type="slidenum">
              <a:rPr lang="en-US" smtClean="0"/>
              <a:t>16</a:t>
            </a:fld>
            <a:endParaRPr lang="en-US"/>
          </a:p>
        </p:txBody>
      </p:sp>
    </p:spTree>
    <p:extLst>
      <p:ext uri="{BB962C8B-B14F-4D97-AF65-F5344CB8AC3E}">
        <p14:creationId xmlns:p14="http://schemas.microsoft.com/office/powerpoint/2010/main" val="4799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Python Functions</a:t>
            </a:r>
          </a:p>
        </p:txBody>
      </p:sp>
      <p:sp>
        <p:nvSpPr>
          <p:cNvPr id="3" name="Content Placeholder 2"/>
          <p:cNvSpPr>
            <a:spLocks noGrp="1"/>
          </p:cNvSpPr>
          <p:nvPr>
            <p:ph idx="1"/>
          </p:nvPr>
        </p:nvSpPr>
        <p:spPr/>
        <p:txBody>
          <a:bodyPr>
            <a:normAutofit/>
          </a:bodyPr>
          <a:lstStyle/>
          <a:p>
            <a:pPr marL="0" indent="0">
              <a:lnSpc>
                <a:spcPct val="100000"/>
              </a:lnSpc>
              <a:buNone/>
            </a:pPr>
            <a:r>
              <a:rPr lang="en-US" b="1" dirty="0"/>
              <a:t>Output Function</a:t>
            </a:r>
            <a:endParaRPr lang="en-US" sz="300" b="1" dirty="0"/>
          </a:p>
          <a:p>
            <a:pPr>
              <a:lnSpc>
                <a:spcPct val="100000"/>
              </a:lnSpc>
            </a:pPr>
            <a:r>
              <a:rPr lang="en-US" dirty="0"/>
              <a:t>Output function of a programming language is used to display something on the screen. </a:t>
            </a:r>
          </a:p>
          <a:p>
            <a:pPr>
              <a:lnSpc>
                <a:spcPct val="100000"/>
              </a:lnSpc>
            </a:pPr>
            <a:r>
              <a:rPr lang="en-US" dirty="0"/>
              <a:t>The </a:t>
            </a:r>
            <a:r>
              <a:rPr lang="en-US" b="1" dirty="0"/>
              <a:t>print() </a:t>
            </a:r>
            <a:r>
              <a:rPr lang="en-US" dirty="0"/>
              <a:t>function in python is the output function that prints a message given within the pair of brackets to the screen.</a:t>
            </a:r>
          </a:p>
          <a:p>
            <a:pPr>
              <a:lnSpc>
                <a:spcPct val="100000"/>
              </a:lnSpc>
            </a:pPr>
            <a:r>
              <a:rPr lang="en-US" dirty="0"/>
              <a:t>The message can be a string, or any other type  and this message will be converted into a string before written to the screen.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17</a:t>
            </a:fld>
            <a:endParaRPr lang="en-US"/>
          </a:p>
        </p:txBody>
      </p:sp>
      <p:sp>
        <p:nvSpPr>
          <p:cNvPr id="7" name="TextBox 6"/>
          <p:cNvSpPr txBox="1"/>
          <p:nvPr/>
        </p:nvSpPr>
        <p:spPr>
          <a:xfrm>
            <a:off x="3329340" y="6092318"/>
            <a:ext cx="1359475" cy="369332"/>
          </a:xfrm>
          <a:prstGeom prst="rect">
            <a:avLst/>
          </a:prstGeom>
          <a:noFill/>
        </p:spPr>
        <p:txBody>
          <a:bodyPr wrap="none" rtlCol="0">
            <a:spAutoFit/>
          </a:bodyPr>
          <a:lstStyle/>
          <a:p>
            <a:r>
              <a:rPr lang="en-US" b="1" dirty="0">
                <a:solidFill>
                  <a:srgbClr val="002060"/>
                </a:solidFill>
              </a:rPr>
              <a:t>Source Code</a:t>
            </a:r>
          </a:p>
        </p:txBody>
      </p:sp>
      <p:sp>
        <p:nvSpPr>
          <p:cNvPr id="10" name="TextBox 9"/>
          <p:cNvSpPr txBox="1"/>
          <p:nvPr/>
        </p:nvSpPr>
        <p:spPr>
          <a:xfrm>
            <a:off x="7113875" y="6211670"/>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Tree>
    <p:extLst>
      <p:ext uri="{BB962C8B-B14F-4D97-AF65-F5344CB8AC3E}">
        <p14:creationId xmlns:p14="http://schemas.microsoft.com/office/powerpoint/2010/main" val="25283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Python Functions (Contd.)</a:t>
            </a:r>
          </a:p>
        </p:txBody>
      </p:sp>
      <p:sp>
        <p:nvSpPr>
          <p:cNvPr id="3" name="Content Placeholder 2"/>
          <p:cNvSpPr>
            <a:spLocks noGrp="1"/>
          </p:cNvSpPr>
          <p:nvPr>
            <p:ph idx="1"/>
          </p:nvPr>
        </p:nvSpPr>
        <p:spPr/>
        <p:txBody>
          <a:bodyPr/>
          <a:lstStyle/>
          <a:p>
            <a:r>
              <a:rPr lang="en-US" dirty="0"/>
              <a:t>The </a:t>
            </a:r>
            <a:r>
              <a:rPr lang="en-US" b="1" dirty="0"/>
              <a:t>print() </a:t>
            </a:r>
            <a:r>
              <a:rPr lang="en-US" dirty="0"/>
              <a:t>function in python can also print multiple values. These values have to be separated by a comma (</a:t>
            </a:r>
            <a:r>
              <a:rPr lang="en-US" b="1" dirty="0"/>
              <a:t>,</a:t>
            </a:r>
            <a:r>
              <a:rPr lang="en-US" dirty="0"/>
              <a:t>).</a:t>
            </a:r>
          </a:p>
          <a:p>
            <a:pPr marL="0" indent="0">
              <a:buNone/>
            </a:pPr>
            <a:endParaRPr lang="en-US" dirty="0"/>
          </a:p>
          <a:p>
            <a:pPr marL="457200" lvl="1" indent="0">
              <a:buNone/>
            </a:pPr>
            <a:r>
              <a:rPr lang="en-US" i="1" dirty="0"/>
              <a:t>Example: </a:t>
            </a:r>
          </a:p>
          <a:p>
            <a:pPr marL="457200" lvl="1" indent="0">
              <a:buNone/>
            </a:pPr>
            <a:endParaRPr lang="en-US" sz="1400" i="1" dirty="0"/>
          </a:p>
          <a:p>
            <a:pPr marL="457200" lvl="1" indent="0">
              <a:buNone/>
            </a:pPr>
            <a:endParaRPr lang="en-US" i="1" dirty="0"/>
          </a:p>
        </p:txBody>
      </p:sp>
      <p:sp>
        <p:nvSpPr>
          <p:cNvPr id="4" name="Slide Number Placeholder 3"/>
          <p:cNvSpPr>
            <a:spLocks noGrp="1"/>
          </p:cNvSpPr>
          <p:nvPr>
            <p:ph type="sldNum" sz="quarter" idx="12"/>
          </p:nvPr>
        </p:nvSpPr>
        <p:spPr/>
        <p:txBody>
          <a:bodyPr/>
          <a:lstStyle/>
          <a:p>
            <a:fld id="{51A71D3D-F011-47C0-9290-685F7D9F6412}" type="slidenum">
              <a:rPr lang="en-US" smtClean="0"/>
              <a:t>18</a:t>
            </a:fld>
            <a:endParaRPr lang="en-US"/>
          </a:p>
        </p:txBody>
      </p:sp>
      <p:grpSp>
        <p:nvGrpSpPr>
          <p:cNvPr id="14" name="Group 13"/>
          <p:cNvGrpSpPr/>
          <p:nvPr/>
        </p:nvGrpSpPr>
        <p:grpSpPr>
          <a:xfrm>
            <a:off x="2502135" y="3861973"/>
            <a:ext cx="3357095" cy="1242710"/>
            <a:chOff x="1072802" y="3796659"/>
            <a:chExt cx="3357095" cy="1242710"/>
          </a:xfrm>
        </p:grpSpPr>
        <p:sp>
          <p:nvSpPr>
            <p:cNvPr id="7" name="TextBox 6"/>
            <p:cNvSpPr txBox="1"/>
            <p:nvPr/>
          </p:nvSpPr>
          <p:spPr>
            <a:xfrm>
              <a:off x="2071611" y="4670037"/>
              <a:ext cx="1359475" cy="369332"/>
            </a:xfrm>
            <a:prstGeom prst="rect">
              <a:avLst/>
            </a:prstGeom>
            <a:noFill/>
          </p:spPr>
          <p:txBody>
            <a:bodyPr wrap="none" rtlCol="0">
              <a:spAutoFit/>
            </a:bodyPr>
            <a:lstStyle/>
            <a:p>
              <a:r>
                <a:rPr lang="en-US" b="1" dirty="0">
                  <a:solidFill>
                    <a:srgbClr val="002060"/>
                  </a:solidFill>
                </a:rPr>
                <a:t>Source Code</a:t>
              </a:r>
            </a:p>
          </p:txBody>
        </p:sp>
        <p:sp>
          <p:nvSpPr>
            <p:cNvPr id="11" name="TextBox 10"/>
            <p:cNvSpPr txBox="1"/>
            <p:nvPr/>
          </p:nvSpPr>
          <p:spPr>
            <a:xfrm>
              <a:off x="1072802" y="3796659"/>
              <a:ext cx="3357095" cy="830997"/>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x = 10</a:t>
              </a:r>
            </a:p>
            <a:p>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“X is”, </a:t>
              </a:r>
              <a:r>
                <a:rPr lang="en-US" sz="2400" b="1" dirty="0">
                  <a:latin typeface="Courier New" panose="02070309020205020404" pitchFamily="49" charset="0"/>
                  <a:cs typeface="Courier New" panose="02070309020205020404" pitchFamily="49" charset="0"/>
                </a:rPr>
                <a:t>x)</a:t>
              </a:r>
            </a:p>
          </p:txBody>
        </p:sp>
      </p:grpSp>
      <p:grpSp>
        <p:nvGrpSpPr>
          <p:cNvPr id="13" name="Group 12"/>
          <p:cNvGrpSpPr/>
          <p:nvPr/>
        </p:nvGrpSpPr>
        <p:grpSpPr>
          <a:xfrm>
            <a:off x="6816060" y="3704326"/>
            <a:ext cx="2612602" cy="1846660"/>
            <a:chOff x="4874048" y="3611994"/>
            <a:chExt cx="2612602" cy="1846660"/>
          </a:xfrm>
        </p:grpSpPr>
        <p:sp>
          <p:nvSpPr>
            <p:cNvPr id="8" name="TextBox 7"/>
            <p:cNvSpPr txBox="1"/>
            <p:nvPr/>
          </p:nvSpPr>
          <p:spPr>
            <a:xfrm>
              <a:off x="5655386" y="4812323"/>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
          <p:nvSpPr>
            <p:cNvPr id="12" name="TextBox 11"/>
            <p:cNvSpPr txBox="1"/>
            <p:nvPr/>
          </p:nvSpPr>
          <p:spPr>
            <a:xfrm>
              <a:off x="4874048" y="3611994"/>
              <a:ext cx="2612602" cy="1200329"/>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t>
              </a:r>
            </a:p>
            <a:p>
              <a:r>
                <a:rPr lang="en-US" sz="2400" b="1" dirty="0">
                  <a:solidFill>
                    <a:srgbClr val="0070C0"/>
                  </a:solidFill>
                  <a:latin typeface="Courier New" panose="02070309020205020404" pitchFamily="49" charset="0"/>
                  <a:cs typeface="Courier New" panose="02070309020205020404" pitchFamily="49" charset="0"/>
                </a:rPr>
                <a:t>X is 10</a:t>
              </a:r>
            </a:p>
            <a:p>
              <a:r>
                <a:rPr lang="en-US" sz="2400" b="1" dirty="0">
                  <a:solidFill>
                    <a:srgbClr val="C00000"/>
                  </a:solidFill>
                  <a:latin typeface="Courier New" panose="02070309020205020404" pitchFamily="49" charset="0"/>
                  <a:cs typeface="Courier New" panose="02070309020205020404" pitchFamily="49" charset="0"/>
                </a:rPr>
                <a:t>&gt;&gt;&gt;</a:t>
              </a:r>
            </a:p>
          </p:txBody>
        </p:sp>
      </p:grpSp>
    </p:spTree>
    <p:extLst>
      <p:ext uri="{BB962C8B-B14F-4D97-AF65-F5344CB8AC3E}">
        <p14:creationId xmlns:p14="http://schemas.microsoft.com/office/powerpoint/2010/main" val="102631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Python Functions (Contd.)</a:t>
            </a:r>
          </a:p>
        </p:txBody>
      </p:sp>
      <p:sp>
        <p:nvSpPr>
          <p:cNvPr id="3" name="Content Placeholder 2"/>
          <p:cNvSpPr>
            <a:spLocks noGrp="1"/>
          </p:cNvSpPr>
          <p:nvPr>
            <p:ph idx="1"/>
          </p:nvPr>
        </p:nvSpPr>
        <p:spPr>
          <a:xfrm>
            <a:off x="745602" y="1549940"/>
            <a:ext cx="10515600" cy="4351338"/>
          </a:xfrm>
        </p:spPr>
        <p:txBody>
          <a:bodyPr>
            <a:normAutofit fontScale="85000" lnSpcReduction="10000"/>
          </a:bodyPr>
          <a:lstStyle/>
          <a:p>
            <a:pPr marL="0" indent="0">
              <a:lnSpc>
                <a:spcPct val="100000"/>
              </a:lnSpc>
              <a:buNone/>
            </a:pPr>
            <a:r>
              <a:rPr lang="en-US" b="1" dirty="0"/>
              <a:t>Input Function</a:t>
            </a:r>
            <a:endParaRPr lang="en-US" sz="300" b="1" dirty="0"/>
          </a:p>
          <a:p>
            <a:pPr>
              <a:lnSpc>
                <a:spcPct val="110000"/>
              </a:lnSpc>
            </a:pPr>
            <a:r>
              <a:rPr lang="en-US" dirty="0"/>
              <a:t>Input function of a programming language is used to get user inputs for a program. </a:t>
            </a:r>
          </a:p>
          <a:p>
            <a:pPr>
              <a:lnSpc>
                <a:spcPct val="110000"/>
              </a:lnSpc>
            </a:pPr>
            <a:r>
              <a:rPr lang="en-US" dirty="0"/>
              <a:t>The </a:t>
            </a:r>
            <a:r>
              <a:rPr lang="en-US" b="1" dirty="0"/>
              <a:t>input() </a:t>
            </a:r>
            <a:r>
              <a:rPr lang="en-US" dirty="0"/>
              <a:t>function in python reads a line entered on a console by an input device such as a keyboard. </a:t>
            </a:r>
          </a:p>
          <a:p>
            <a:pPr>
              <a:lnSpc>
                <a:spcPct val="110000"/>
              </a:lnSpc>
            </a:pPr>
            <a:r>
              <a:rPr lang="en-US" dirty="0"/>
              <a:t>A message can be passed within the brackets of the input function. This message will prompt on screen when the program is requesting for an input from the user.</a:t>
            </a:r>
          </a:p>
          <a:p>
            <a:pPr>
              <a:lnSpc>
                <a:spcPct val="110000"/>
              </a:lnSpc>
            </a:pPr>
            <a:r>
              <a:rPr lang="en-US" dirty="0"/>
              <a:t>The value that is received by the input() function has to be stored to a variable in the program. Therefore, input() function is called as a value assigned to a variable.</a:t>
            </a:r>
          </a:p>
          <a:p>
            <a:pPr>
              <a:lnSpc>
                <a:spcPct val="100000"/>
              </a:lnSpc>
            </a:pPr>
            <a:endParaRPr lang="en-US" dirty="0"/>
          </a:p>
          <a:p>
            <a:pPr>
              <a:lnSpc>
                <a:spcPct val="100000"/>
              </a:lnSpc>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19</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342" y="5760529"/>
            <a:ext cx="3988754" cy="37838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422" y="5343178"/>
            <a:ext cx="2636928" cy="845536"/>
          </a:xfrm>
          <a:prstGeom prst="rect">
            <a:avLst/>
          </a:prstGeom>
        </p:spPr>
      </p:pic>
      <p:sp>
        <p:nvSpPr>
          <p:cNvPr id="13" name="TextBox 12"/>
          <p:cNvSpPr txBox="1"/>
          <p:nvPr/>
        </p:nvSpPr>
        <p:spPr>
          <a:xfrm>
            <a:off x="3551409" y="6188714"/>
            <a:ext cx="1359475" cy="369332"/>
          </a:xfrm>
          <a:prstGeom prst="rect">
            <a:avLst/>
          </a:prstGeom>
          <a:noFill/>
        </p:spPr>
        <p:txBody>
          <a:bodyPr wrap="none" rtlCol="0">
            <a:spAutoFit/>
          </a:bodyPr>
          <a:lstStyle/>
          <a:p>
            <a:r>
              <a:rPr lang="en-US" b="1" dirty="0">
                <a:solidFill>
                  <a:srgbClr val="002060"/>
                </a:solidFill>
              </a:rPr>
              <a:t>Source Code</a:t>
            </a:r>
          </a:p>
        </p:txBody>
      </p:sp>
      <p:sp>
        <p:nvSpPr>
          <p:cNvPr id="14" name="TextBox 13"/>
          <p:cNvSpPr txBox="1"/>
          <p:nvPr/>
        </p:nvSpPr>
        <p:spPr>
          <a:xfrm>
            <a:off x="8195923" y="6261475"/>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Tree>
    <p:extLst>
      <p:ext uri="{BB962C8B-B14F-4D97-AF65-F5344CB8AC3E}">
        <p14:creationId xmlns:p14="http://schemas.microsoft.com/office/powerpoint/2010/main" val="389011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ABB-42B2-F242-B330-A9C62D317E27}"/>
              </a:ext>
            </a:extLst>
          </p:cNvPr>
          <p:cNvSpPr>
            <a:spLocks noGrp="1"/>
          </p:cNvSpPr>
          <p:nvPr>
            <p:ph type="title"/>
          </p:nvPr>
        </p:nvSpPr>
        <p:spPr/>
        <p:txBody>
          <a:bodyPr/>
          <a:lstStyle/>
          <a:p>
            <a:r>
              <a:rPr lang="en-LK" dirty="0"/>
              <a:t>Learning Outcomes</a:t>
            </a:r>
          </a:p>
        </p:txBody>
      </p:sp>
      <p:sp>
        <p:nvSpPr>
          <p:cNvPr id="3" name="Content Placeholder 2">
            <a:extLst>
              <a:ext uri="{FF2B5EF4-FFF2-40B4-BE49-F238E27FC236}">
                <a16:creationId xmlns:a16="http://schemas.microsoft.com/office/drawing/2014/main" id="{A1741088-E62D-FD40-B6DE-789AE6056AAE}"/>
              </a:ext>
            </a:extLst>
          </p:cNvPr>
          <p:cNvSpPr>
            <a:spLocks noGrp="1"/>
          </p:cNvSpPr>
          <p:nvPr>
            <p:ph idx="1"/>
          </p:nvPr>
        </p:nvSpPr>
        <p:spPr/>
        <p:txBody>
          <a:bodyPr>
            <a:normAutofit/>
          </a:bodyPr>
          <a:lstStyle/>
          <a:p>
            <a:r>
              <a:rPr lang="en-US" sz="3600" dirty="0"/>
              <a:t>Fundamentals of programming using Python</a:t>
            </a:r>
          </a:p>
          <a:p>
            <a:r>
              <a:rPr lang="en-US" sz="3600" dirty="0"/>
              <a:t>Data types and variables in programming</a:t>
            </a:r>
          </a:p>
          <a:p>
            <a:r>
              <a:rPr lang="en-US" sz="3600" dirty="0"/>
              <a:t>Sequence, Selection, Repetition and using Functions.</a:t>
            </a:r>
          </a:p>
          <a:p>
            <a:r>
              <a:rPr lang="en-US" sz="3600" dirty="0"/>
              <a:t>Built-in functions in Python programming language</a:t>
            </a:r>
          </a:p>
          <a:p>
            <a:endParaRPr lang="en-LK" sz="3600" dirty="0"/>
          </a:p>
        </p:txBody>
      </p:sp>
      <p:sp>
        <p:nvSpPr>
          <p:cNvPr id="5" name="Slide Number Placeholder 4">
            <a:extLst>
              <a:ext uri="{FF2B5EF4-FFF2-40B4-BE49-F238E27FC236}">
                <a16:creationId xmlns:a16="http://schemas.microsoft.com/office/drawing/2014/main" id="{CE46694E-B995-0D4A-8246-51889CCE69BE}"/>
              </a:ext>
            </a:extLst>
          </p:cNvPr>
          <p:cNvSpPr>
            <a:spLocks noGrp="1"/>
          </p:cNvSpPr>
          <p:nvPr>
            <p:ph type="sldNum" sz="quarter" idx="12"/>
          </p:nvPr>
        </p:nvSpPr>
        <p:spPr/>
        <p:txBody>
          <a:bodyPr/>
          <a:lstStyle/>
          <a:p>
            <a:fld id="{BF3EE396-5EE0-204F-BF3B-5139F0A5F050}" type="slidenum">
              <a:rPr lang="en-LK" smtClean="0"/>
              <a:t>2</a:t>
            </a:fld>
            <a:endParaRPr lang="en-LK"/>
          </a:p>
        </p:txBody>
      </p:sp>
    </p:spTree>
    <p:extLst>
      <p:ext uri="{BB962C8B-B14F-4D97-AF65-F5344CB8AC3E}">
        <p14:creationId xmlns:p14="http://schemas.microsoft.com/office/powerpoint/2010/main" val="367811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Python Functions (Contd.)</a:t>
            </a:r>
          </a:p>
        </p:txBody>
      </p:sp>
      <p:sp>
        <p:nvSpPr>
          <p:cNvPr id="3" name="Content Placeholder 2"/>
          <p:cNvSpPr>
            <a:spLocks noGrp="1"/>
          </p:cNvSpPr>
          <p:nvPr>
            <p:ph idx="1"/>
          </p:nvPr>
        </p:nvSpPr>
        <p:spPr/>
        <p:txBody>
          <a:bodyPr/>
          <a:lstStyle/>
          <a:p>
            <a:pPr>
              <a:lnSpc>
                <a:spcPct val="100000"/>
              </a:lnSpc>
            </a:pPr>
            <a:r>
              <a:rPr lang="en-US" dirty="0"/>
              <a:t>The input() function in python converts any user input in to a String value and pass to the program.</a:t>
            </a:r>
          </a:p>
          <a:p>
            <a:pPr>
              <a:lnSpc>
                <a:spcPct val="100000"/>
              </a:lnSpc>
            </a:pPr>
            <a:r>
              <a:rPr lang="en-US" dirty="0"/>
              <a:t>If the program needs to store the inputted value in any other type, then it is necessary to convert the input value into the relevant type explicitly.  </a:t>
            </a:r>
          </a:p>
        </p:txBody>
      </p:sp>
      <p:sp>
        <p:nvSpPr>
          <p:cNvPr id="4" name="Slide Number Placeholder 3"/>
          <p:cNvSpPr>
            <a:spLocks noGrp="1"/>
          </p:cNvSpPr>
          <p:nvPr>
            <p:ph type="sldNum" sz="quarter" idx="12"/>
          </p:nvPr>
        </p:nvSpPr>
        <p:spPr/>
        <p:txBody>
          <a:bodyPr/>
          <a:lstStyle/>
          <a:p>
            <a:fld id="{51A71D3D-F011-47C0-9290-685F7D9F6412}" type="slidenum">
              <a:rPr lang="en-US" smtClean="0"/>
              <a:t>20</a:t>
            </a:fld>
            <a:endParaRPr lang="en-US"/>
          </a:p>
        </p:txBody>
      </p:sp>
      <p:grpSp>
        <p:nvGrpSpPr>
          <p:cNvPr id="6" name="Group 5"/>
          <p:cNvGrpSpPr/>
          <p:nvPr/>
        </p:nvGrpSpPr>
        <p:grpSpPr>
          <a:xfrm>
            <a:off x="1899195" y="4355718"/>
            <a:ext cx="5265912" cy="1350815"/>
            <a:chOff x="1072803" y="3796659"/>
            <a:chExt cx="5265912" cy="1350815"/>
          </a:xfrm>
        </p:grpSpPr>
        <p:sp>
          <p:nvSpPr>
            <p:cNvPr id="7" name="TextBox 6"/>
            <p:cNvSpPr txBox="1"/>
            <p:nvPr/>
          </p:nvSpPr>
          <p:spPr>
            <a:xfrm>
              <a:off x="3026021" y="4778142"/>
              <a:ext cx="1359475" cy="369332"/>
            </a:xfrm>
            <a:prstGeom prst="rect">
              <a:avLst/>
            </a:prstGeom>
            <a:noFill/>
          </p:spPr>
          <p:txBody>
            <a:bodyPr wrap="none" rtlCol="0">
              <a:spAutoFit/>
            </a:bodyPr>
            <a:lstStyle/>
            <a:p>
              <a:r>
                <a:rPr lang="en-US" b="1" dirty="0">
                  <a:solidFill>
                    <a:srgbClr val="002060"/>
                  </a:solidFill>
                </a:rPr>
                <a:t>Source Code</a:t>
              </a:r>
            </a:p>
          </p:txBody>
        </p:sp>
        <p:sp>
          <p:nvSpPr>
            <p:cNvPr id="8" name="TextBox 7"/>
            <p:cNvSpPr txBox="1"/>
            <p:nvPr/>
          </p:nvSpPr>
          <p:spPr>
            <a:xfrm>
              <a:off x="1072803" y="3796659"/>
              <a:ext cx="5265912" cy="923330"/>
            </a:xfrm>
            <a:prstGeom prst="rect">
              <a:avLst/>
            </a:prstGeom>
            <a:noFill/>
            <a:ln w="12700">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x = </a:t>
              </a:r>
              <a:r>
                <a:rPr lang="en-US" b="1" dirty="0" err="1">
                  <a:solidFill>
                    <a:srgbClr val="CC00CC"/>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CC00CC"/>
                  </a:solidFill>
                  <a:latin typeface="Courier New" panose="02070309020205020404" pitchFamily="49" charset="0"/>
                  <a:cs typeface="Courier New" panose="02070309020205020404" pitchFamily="49" charset="0"/>
                </a:rPr>
                <a:t>input</a:t>
              </a:r>
              <a:r>
                <a:rPr lang="en-US" b="1" dirty="0">
                  <a:latin typeface="Courier New" panose="02070309020205020404" pitchFamily="49" charset="0"/>
                  <a:cs typeface="Courier New" panose="02070309020205020404" pitchFamily="49" charset="0"/>
                </a:rPr>
                <a:t>(</a:t>
              </a:r>
              <a:r>
                <a:rPr lang="en-US" b="1" dirty="0">
                  <a:solidFill>
                    <a:srgbClr val="00CC00"/>
                  </a:solidFill>
                  <a:latin typeface="Courier New" panose="02070309020205020404" pitchFamily="49" charset="0"/>
                  <a:cs typeface="Courier New" panose="02070309020205020404" pitchFamily="49" charset="0"/>
                </a:rPr>
                <a:t>"Enter value for X "</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y = x + 1</a:t>
              </a:r>
            </a:p>
            <a:p>
              <a:r>
                <a:rPr lang="en-US" b="1" dirty="0">
                  <a:solidFill>
                    <a:srgbClr val="CC00CC"/>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(y)</a:t>
              </a:r>
            </a:p>
          </p:txBody>
        </p:sp>
      </p:grpSp>
      <p:grpSp>
        <p:nvGrpSpPr>
          <p:cNvPr id="9" name="Group 8"/>
          <p:cNvGrpSpPr/>
          <p:nvPr/>
        </p:nvGrpSpPr>
        <p:grpSpPr>
          <a:xfrm>
            <a:off x="7418563" y="4241278"/>
            <a:ext cx="2987797" cy="1975084"/>
            <a:chOff x="4767468" y="3790513"/>
            <a:chExt cx="2987797" cy="1975084"/>
          </a:xfrm>
        </p:grpSpPr>
        <p:sp>
          <p:nvSpPr>
            <p:cNvPr id="10" name="TextBox 9"/>
            <p:cNvSpPr txBox="1"/>
            <p:nvPr/>
          </p:nvSpPr>
          <p:spPr>
            <a:xfrm>
              <a:off x="5736403" y="5119266"/>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
          <p:nvSpPr>
            <p:cNvPr id="11" name="TextBox 10"/>
            <p:cNvSpPr txBox="1"/>
            <p:nvPr/>
          </p:nvSpPr>
          <p:spPr>
            <a:xfrm>
              <a:off x="4767468" y="3790513"/>
              <a:ext cx="2987797" cy="1292662"/>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Enter value for X </a:t>
              </a:r>
              <a:r>
                <a:rPr lang="en-US" b="1" dirty="0">
                  <a:latin typeface="Courier New" panose="02070309020205020404" pitchFamily="49" charset="0"/>
                  <a:cs typeface="Courier New" panose="02070309020205020404" pitchFamily="49" charset="0"/>
                </a:rPr>
                <a:t>5</a:t>
              </a:r>
            </a:p>
            <a:p>
              <a:r>
                <a:rPr lang="en-US" b="1" dirty="0">
                  <a:solidFill>
                    <a:srgbClr val="0070C0"/>
                  </a:solidFill>
                  <a:latin typeface="Courier New" panose="02070309020205020404" pitchFamily="49" charset="0"/>
                  <a:cs typeface="Courier New" panose="02070309020205020404" pitchFamily="49" charset="0"/>
                </a:rPr>
                <a:t>6</a:t>
              </a:r>
            </a:p>
            <a:p>
              <a:r>
                <a:rPr lang="en-US" b="1" dirty="0">
                  <a:solidFill>
                    <a:srgbClr val="C00000"/>
                  </a:solidFill>
                  <a:latin typeface="Courier New" panose="02070309020205020404" pitchFamily="49" charset="0"/>
                  <a:cs typeface="Courier New" panose="02070309020205020404" pitchFamily="49" charset="0"/>
                </a:rPr>
                <a:t>&gt;&gt;&gt;</a:t>
              </a:r>
            </a:p>
          </p:txBody>
        </p:sp>
      </p:grpSp>
    </p:spTree>
    <p:extLst>
      <p:ext uri="{BB962C8B-B14F-4D97-AF65-F5344CB8AC3E}">
        <p14:creationId xmlns:p14="http://schemas.microsoft.com/office/powerpoint/2010/main" val="125884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Python Functions (Contd.)</a:t>
            </a:r>
          </a:p>
        </p:txBody>
      </p:sp>
      <p:sp>
        <p:nvSpPr>
          <p:cNvPr id="3" name="Content Placeholder 2"/>
          <p:cNvSpPr>
            <a:spLocks noGrp="1"/>
          </p:cNvSpPr>
          <p:nvPr>
            <p:ph idx="1"/>
          </p:nvPr>
        </p:nvSpPr>
        <p:spPr>
          <a:xfrm>
            <a:off x="838200" y="1635484"/>
            <a:ext cx="10515600" cy="4351338"/>
          </a:xfrm>
        </p:spPr>
        <p:txBody>
          <a:bodyPr/>
          <a:lstStyle/>
          <a:p>
            <a:r>
              <a:rPr lang="en-US" dirty="0"/>
              <a:t>Max function </a:t>
            </a:r>
          </a:p>
          <a:p>
            <a:pPr marL="457200" lvl="1" indent="0">
              <a:buNone/>
            </a:pPr>
            <a:r>
              <a:rPr lang="en-US" dirty="0"/>
              <a:t>Returns the maximum value of given set numbers within the pair of brackets.</a:t>
            </a:r>
          </a:p>
          <a:p>
            <a:pPr marL="457200" lvl="1" indent="0">
              <a:buNone/>
            </a:pPr>
            <a:endParaRPr lang="en-US" dirty="0"/>
          </a:p>
          <a:p>
            <a:pPr marL="457200" lvl="1" indent="0">
              <a:buNone/>
            </a:pPr>
            <a:endParaRPr lang="en-US" dirty="0"/>
          </a:p>
          <a:p>
            <a:pPr marL="0" indent="0">
              <a:buNone/>
            </a:pPr>
            <a:endParaRPr lang="en-US" dirty="0"/>
          </a:p>
          <a:p>
            <a:pPr marL="0" indent="0">
              <a:buNone/>
            </a:pPr>
            <a:endParaRPr lang="en-US" sz="1000" dirty="0"/>
          </a:p>
          <a:p>
            <a:r>
              <a:rPr lang="en-US" dirty="0"/>
              <a:t>Min function </a:t>
            </a:r>
          </a:p>
          <a:p>
            <a:pPr marL="457200" lvl="1" indent="0">
              <a:buNone/>
            </a:pPr>
            <a:r>
              <a:rPr lang="en-US" dirty="0"/>
              <a:t>Returns the minimum value of given set numbers within the pair of brackets.</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21</a:t>
            </a:fld>
            <a:endParaRPr lang="en-US"/>
          </a:p>
        </p:txBody>
      </p:sp>
      <p:sp>
        <p:nvSpPr>
          <p:cNvPr id="5" name="TextBox 4"/>
          <p:cNvSpPr txBox="1"/>
          <p:nvPr/>
        </p:nvSpPr>
        <p:spPr>
          <a:xfrm>
            <a:off x="2871108" y="2748699"/>
            <a:ext cx="3224893" cy="369332"/>
          </a:xfrm>
          <a:prstGeom prst="rect">
            <a:avLst/>
          </a:prstGeom>
          <a:noFill/>
          <a:ln w="12700">
            <a:solidFill>
              <a:schemeClr val="tx1"/>
            </a:solidFill>
          </a:ln>
        </p:spPr>
        <p:txBody>
          <a:bodyPr wrap="square" rtlCol="0">
            <a:spAutoFit/>
          </a:bodyPr>
          <a:lstStyle/>
          <a:p>
            <a:r>
              <a:rPr lang="en-US" b="1" dirty="0">
                <a:solidFill>
                  <a:srgbClr val="CC00CC"/>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a:solidFill>
                  <a:srgbClr val="CC00CC"/>
                </a:solidFill>
                <a:latin typeface="Courier New" panose="02070309020205020404" pitchFamily="49" charset="0"/>
                <a:cs typeface="Courier New" panose="02070309020205020404" pitchFamily="49" charset="0"/>
              </a:rPr>
              <a:t>max</a:t>
            </a:r>
            <a:r>
              <a:rPr lang="en-US" b="1" dirty="0">
                <a:latin typeface="Courier New" panose="02070309020205020404" pitchFamily="49" charset="0"/>
                <a:cs typeface="Courier New" panose="02070309020205020404" pitchFamily="49" charset="0"/>
              </a:rPr>
              <a:t>(1,2,3,4,5))</a:t>
            </a:r>
          </a:p>
        </p:txBody>
      </p:sp>
      <p:sp>
        <p:nvSpPr>
          <p:cNvPr id="6" name="TextBox 5"/>
          <p:cNvSpPr txBox="1"/>
          <p:nvPr/>
        </p:nvSpPr>
        <p:spPr>
          <a:xfrm>
            <a:off x="6488052" y="2425535"/>
            <a:ext cx="2690783" cy="1015663"/>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5</a:t>
            </a:r>
          </a:p>
          <a:p>
            <a:r>
              <a:rPr lang="en-US" b="1" dirty="0">
                <a:solidFill>
                  <a:srgbClr val="C00000"/>
                </a:solidFill>
                <a:latin typeface="Courier New" panose="02070309020205020404" pitchFamily="49" charset="0"/>
                <a:cs typeface="Courier New" panose="02070309020205020404" pitchFamily="49" charset="0"/>
              </a:rPr>
              <a:t>&gt;&gt;&gt;</a:t>
            </a:r>
          </a:p>
        </p:txBody>
      </p:sp>
      <p:sp>
        <p:nvSpPr>
          <p:cNvPr id="7" name="TextBox 6"/>
          <p:cNvSpPr txBox="1"/>
          <p:nvPr/>
        </p:nvSpPr>
        <p:spPr>
          <a:xfrm>
            <a:off x="3803816" y="3256531"/>
            <a:ext cx="1359475" cy="369332"/>
          </a:xfrm>
          <a:prstGeom prst="rect">
            <a:avLst/>
          </a:prstGeom>
          <a:noFill/>
        </p:spPr>
        <p:txBody>
          <a:bodyPr wrap="none" rtlCol="0">
            <a:spAutoFit/>
          </a:bodyPr>
          <a:lstStyle/>
          <a:p>
            <a:r>
              <a:rPr lang="en-US" b="1" dirty="0">
                <a:solidFill>
                  <a:srgbClr val="002060"/>
                </a:solidFill>
              </a:rPr>
              <a:t>Source Code</a:t>
            </a:r>
          </a:p>
        </p:txBody>
      </p:sp>
      <p:sp>
        <p:nvSpPr>
          <p:cNvPr id="8" name="TextBox 7"/>
          <p:cNvSpPr txBox="1"/>
          <p:nvPr/>
        </p:nvSpPr>
        <p:spPr>
          <a:xfrm>
            <a:off x="7456987" y="3523768"/>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
        <p:nvSpPr>
          <p:cNvPr id="9" name="TextBox 8"/>
          <p:cNvSpPr txBox="1"/>
          <p:nvPr/>
        </p:nvSpPr>
        <p:spPr>
          <a:xfrm>
            <a:off x="2871108" y="5337901"/>
            <a:ext cx="3224893" cy="369332"/>
          </a:xfrm>
          <a:prstGeom prst="rect">
            <a:avLst/>
          </a:prstGeom>
          <a:noFill/>
          <a:ln w="12700">
            <a:solidFill>
              <a:schemeClr val="tx1"/>
            </a:solidFill>
          </a:ln>
        </p:spPr>
        <p:txBody>
          <a:bodyPr wrap="square" rtlCol="0">
            <a:spAutoFit/>
          </a:bodyPr>
          <a:lstStyle/>
          <a:p>
            <a:r>
              <a:rPr lang="en-US" b="1" dirty="0">
                <a:solidFill>
                  <a:srgbClr val="CC00CC"/>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a:solidFill>
                  <a:srgbClr val="CC00CC"/>
                </a:solidFill>
                <a:latin typeface="Courier New" panose="02070309020205020404" pitchFamily="49" charset="0"/>
                <a:cs typeface="Courier New" panose="02070309020205020404" pitchFamily="49" charset="0"/>
              </a:rPr>
              <a:t>min</a:t>
            </a:r>
            <a:r>
              <a:rPr lang="en-US" b="1" dirty="0">
                <a:latin typeface="Courier New" panose="02070309020205020404" pitchFamily="49" charset="0"/>
                <a:cs typeface="Courier New" panose="02070309020205020404" pitchFamily="49" charset="0"/>
              </a:rPr>
              <a:t>(1,2,3,4,5))</a:t>
            </a:r>
          </a:p>
        </p:txBody>
      </p:sp>
      <p:sp>
        <p:nvSpPr>
          <p:cNvPr id="10" name="TextBox 9"/>
          <p:cNvSpPr txBox="1"/>
          <p:nvPr/>
        </p:nvSpPr>
        <p:spPr>
          <a:xfrm>
            <a:off x="6488052" y="4988611"/>
            <a:ext cx="2690783" cy="1015663"/>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1</a:t>
            </a:r>
          </a:p>
          <a:p>
            <a:r>
              <a:rPr lang="en-US" b="1" dirty="0">
                <a:solidFill>
                  <a:srgbClr val="C00000"/>
                </a:solidFill>
                <a:latin typeface="Courier New" panose="02070309020205020404" pitchFamily="49" charset="0"/>
                <a:cs typeface="Courier New" panose="02070309020205020404" pitchFamily="49" charset="0"/>
              </a:rPr>
              <a:t>&gt;&gt;&gt;</a:t>
            </a:r>
          </a:p>
        </p:txBody>
      </p:sp>
      <p:sp>
        <p:nvSpPr>
          <p:cNvPr id="11" name="TextBox 10"/>
          <p:cNvSpPr txBox="1"/>
          <p:nvPr/>
        </p:nvSpPr>
        <p:spPr>
          <a:xfrm>
            <a:off x="3803816" y="5845733"/>
            <a:ext cx="1359475" cy="369332"/>
          </a:xfrm>
          <a:prstGeom prst="rect">
            <a:avLst/>
          </a:prstGeom>
          <a:noFill/>
        </p:spPr>
        <p:txBody>
          <a:bodyPr wrap="none" rtlCol="0">
            <a:spAutoFit/>
          </a:bodyPr>
          <a:lstStyle/>
          <a:p>
            <a:r>
              <a:rPr lang="en-US" b="1" dirty="0">
                <a:solidFill>
                  <a:srgbClr val="002060"/>
                </a:solidFill>
              </a:rPr>
              <a:t>Source Code</a:t>
            </a:r>
          </a:p>
        </p:txBody>
      </p:sp>
      <p:sp>
        <p:nvSpPr>
          <p:cNvPr id="12" name="TextBox 11"/>
          <p:cNvSpPr txBox="1"/>
          <p:nvPr/>
        </p:nvSpPr>
        <p:spPr>
          <a:xfrm>
            <a:off x="7456987" y="6250859"/>
            <a:ext cx="1049926" cy="646331"/>
          </a:xfrm>
          <a:prstGeom prst="rect">
            <a:avLst/>
          </a:prstGeom>
          <a:noFill/>
        </p:spPr>
        <p:txBody>
          <a:bodyPr wrap="square" rtlCol="0">
            <a:spAutoFit/>
          </a:bodyPr>
          <a:lstStyle/>
          <a:p>
            <a:r>
              <a:rPr lang="en-US" b="1" dirty="0">
                <a:solidFill>
                  <a:srgbClr val="002060"/>
                </a:solidFill>
              </a:rPr>
              <a:t>Output</a:t>
            </a:r>
          </a:p>
          <a:p>
            <a:endParaRPr lang="en-US" dirty="0"/>
          </a:p>
        </p:txBody>
      </p:sp>
    </p:spTree>
    <p:extLst>
      <p:ext uri="{BB962C8B-B14F-4D97-AF65-F5344CB8AC3E}">
        <p14:creationId xmlns:p14="http://schemas.microsoft.com/office/powerpoint/2010/main" val="217185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p:txBody>
          <a:bodyPr/>
          <a:lstStyle/>
          <a:p>
            <a:r>
              <a:rPr lang="en-US" dirty="0"/>
              <a:t>Write the python code to get three number as user inputs and print the maximum and minimum numbers on screen.</a:t>
            </a:r>
          </a:p>
          <a:p>
            <a:endParaRPr lang="en-US" dirty="0"/>
          </a:p>
          <a:p>
            <a:endParaRPr lang="en-US" dirty="0"/>
          </a:p>
        </p:txBody>
      </p:sp>
      <p:grpSp>
        <p:nvGrpSpPr>
          <p:cNvPr id="10" name="Group 9"/>
          <p:cNvGrpSpPr/>
          <p:nvPr/>
        </p:nvGrpSpPr>
        <p:grpSpPr>
          <a:xfrm>
            <a:off x="3942711" y="2917044"/>
            <a:ext cx="4306578" cy="2932371"/>
            <a:chOff x="2721239" y="2939465"/>
            <a:chExt cx="3701522" cy="2932371"/>
          </a:xfrm>
        </p:grpSpPr>
        <p:sp>
          <p:nvSpPr>
            <p:cNvPr id="8" name="TextBox 7"/>
            <p:cNvSpPr txBox="1"/>
            <p:nvPr/>
          </p:nvSpPr>
          <p:spPr>
            <a:xfrm>
              <a:off x="2721239" y="2939465"/>
              <a:ext cx="3701522" cy="2369880"/>
            </a:xfrm>
            <a:prstGeom prst="rect">
              <a:avLst/>
            </a:prstGeom>
            <a:noFill/>
            <a:ln w="12700">
              <a:solidFill>
                <a:schemeClr val="tx1"/>
              </a:solidFill>
            </a:ln>
          </p:spPr>
          <p:txBody>
            <a:bodyPr wrap="square" rtlCol="0">
              <a:spAutoFit/>
            </a:bodyPr>
            <a:lstStyle/>
            <a:p>
              <a:r>
                <a:rPr lang="en-US" sz="2800" b="1" dirty="0">
                  <a:latin typeface="Courier New" panose="02070309020205020404" pitchFamily="49" charset="0"/>
                  <a:cs typeface="Courier New" panose="02070309020205020404" pitchFamily="49" charset="0"/>
                </a:rPr>
                <a:t>==================</a:t>
              </a:r>
            </a:p>
            <a:p>
              <a:r>
                <a:rPr lang="en-US" sz="2000" b="1" dirty="0">
                  <a:solidFill>
                    <a:srgbClr val="0070C0"/>
                  </a:solidFill>
                  <a:latin typeface="Courier New" panose="02070309020205020404" pitchFamily="49" charset="0"/>
                  <a:cs typeface="Courier New" panose="02070309020205020404" pitchFamily="49" charset="0"/>
                </a:rPr>
                <a:t>Enter value 1 </a:t>
              </a:r>
              <a:r>
                <a:rPr lang="en-US" sz="2000" b="1" dirty="0">
                  <a:latin typeface="Courier New" panose="02070309020205020404" pitchFamily="49" charset="0"/>
                  <a:cs typeface="Courier New" panose="02070309020205020404" pitchFamily="49" charset="0"/>
                </a:rPr>
                <a:t>12</a:t>
              </a:r>
            </a:p>
            <a:p>
              <a:r>
                <a:rPr lang="en-US" sz="2000" b="1" dirty="0">
                  <a:solidFill>
                    <a:srgbClr val="0070C0"/>
                  </a:solidFill>
                  <a:latin typeface="Courier New" panose="02070309020205020404" pitchFamily="49" charset="0"/>
                  <a:cs typeface="Courier New" panose="02070309020205020404" pitchFamily="49" charset="0"/>
                </a:rPr>
                <a:t>Enter value 2 </a:t>
              </a:r>
              <a:r>
                <a:rPr lang="en-US" sz="2000" b="1" dirty="0">
                  <a:latin typeface="Courier New" panose="02070309020205020404" pitchFamily="49" charset="0"/>
                  <a:cs typeface="Courier New" panose="02070309020205020404" pitchFamily="49" charset="0"/>
                </a:rPr>
                <a:t>7</a:t>
              </a:r>
            </a:p>
            <a:p>
              <a:r>
                <a:rPr lang="en-US" sz="2000" b="1" dirty="0">
                  <a:solidFill>
                    <a:srgbClr val="0070C0"/>
                  </a:solidFill>
                  <a:latin typeface="Courier New" panose="02070309020205020404" pitchFamily="49" charset="0"/>
                  <a:cs typeface="Courier New" panose="02070309020205020404" pitchFamily="49" charset="0"/>
                </a:rPr>
                <a:t>Enter value 3 </a:t>
              </a:r>
              <a:r>
                <a:rPr lang="en-US" sz="2000" b="1" dirty="0">
                  <a:latin typeface="Courier New" panose="02070309020205020404" pitchFamily="49" charset="0"/>
                  <a:cs typeface="Courier New" panose="02070309020205020404" pitchFamily="49" charset="0"/>
                </a:rPr>
                <a:t>9</a:t>
              </a:r>
            </a:p>
            <a:p>
              <a:r>
                <a:rPr lang="en-US" sz="2000" b="1" dirty="0">
                  <a:solidFill>
                    <a:srgbClr val="0070C0"/>
                  </a:solidFill>
                  <a:latin typeface="Courier New" panose="02070309020205020404" pitchFamily="49" charset="0"/>
                  <a:cs typeface="Courier New" panose="02070309020205020404" pitchFamily="49" charset="0"/>
                </a:rPr>
                <a:t>Minimum value is 7</a:t>
              </a:r>
            </a:p>
            <a:p>
              <a:r>
                <a:rPr lang="en-US" sz="2000" b="1" dirty="0">
                  <a:solidFill>
                    <a:srgbClr val="0070C0"/>
                  </a:solidFill>
                  <a:latin typeface="Courier New" panose="02070309020205020404" pitchFamily="49" charset="0"/>
                  <a:cs typeface="Courier New" panose="02070309020205020404" pitchFamily="49" charset="0"/>
                </a:rPr>
                <a:t>Maximum value is 12</a:t>
              </a:r>
            </a:p>
            <a:p>
              <a:r>
                <a:rPr lang="en-US" sz="2000" b="1" dirty="0">
                  <a:solidFill>
                    <a:srgbClr val="C00000"/>
                  </a:solidFill>
                  <a:latin typeface="Courier New" panose="02070309020205020404" pitchFamily="49" charset="0"/>
                  <a:cs typeface="Courier New" panose="02070309020205020404" pitchFamily="49" charset="0"/>
                </a:rPr>
                <a:t>&gt;&gt;&gt;</a:t>
              </a:r>
            </a:p>
          </p:txBody>
        </p:sp>
        <p:sp>
          <p:nvSpPr>
            <p:cNvPr id="9" name="TextBox 8"/>
            <p:cNvSpPr txBox="1"/>
            <p:nvPr/>
          </p:nvSpPr>
          <p:spPr>
            <a:xfrm>
              <a:off x="3922755" y="5502504"/>
              <a:ext cx="1778997" cy="369332"/>
            </a:xfrm>
            <a:prstGeom prst="rect">
              <a:avLst/>
            </a:prstGeom>
            <a:noFill/>
          </p:spPr>
          <p:txBody>
            <a:bodyPr wrap="square" rtlCol="0">
              <a:spAutoFit/>
            </a:bodyPr>
            <a:lstStyle/>
            <a:p>
              <a:r>
                <a:rPr lang="en-US" b="1" dirty="0">
                  <a:solidFill>
                    <a:srgbClr val="002060"/>
                  </a:solidFill>
                </a:rPr>
                <a:t>Sample Output</a:t>
              </a:r>
              <a:endParaRPr lang="en-US" dirty="0"/>
            </a:p>
          </p:txBody>
        </p:sp>
      </p:grpSp>
      <p:sp>
        <p:nvSpPr>
          <p:cNvPr id="4" name="Slide Number Placeholder 3">
            <a:extLst>
              <a:ext uri="{FF2B5EF4-FFF2-40B4-BE49-F238E27FC236}">
                <a16:creationId xmlns:a16="http://schemas.microsoft.com/office/drawing/2014/main" id="{573EB541-1840-994B-A2C3-55FF6B034455}"/>
              </a:ext>
            </a:extLst>
          </p:cNvPr>
          <p:cNvSpPr>
            <a:spLocks noGrp="1"/>
          </p:cNvSpPr>
          <p:nvPr>
            <p:ph type="sldNum" sz="quarter" idx="12"/>
          </p:nvPr>
        </p:nvSpPr>
        <p:spPr/>
        <p:txBody>
          <a:bodyPr/>
          <a:lstStyle/>
          <a:p>
            <a:fld id="{BF3EE396-5EE0-204F-BF3B-5139F0A5F050}" type="slidenum">
              <a:rPr lang="en-LK" smtClean="0"/>
              <a:t>22</a:t>
            </a:fld>
            <a:endParaRPr lang="en-LK"/>
          </a:p>
        </p:txBody>
      </p:sp>
    </p:spTree>
    <p:extLst>
      <p:ext uri="{BB962C8B-B14F-4D97-AF65-F5344CB8AC3E}">
        <p14:creationId xmlns:p14="http://schemas.microsoft.com/office/powerpoint/2010/main" val="262045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answer</a:t>
            </a:r>
          </a:p>
        </p:txBody>
      </p:sp>
      <p:sp>
        <p:nvSpPr>
          <p:cNvPr id="4" name="Slide Number Placeholder 3"/>
          <p:cNvSpPr>
            <a:spLocks noGrp="1"/>
          </p:cNvSpPr>
          <p:nvPr>
            <p:ph type="sldNum" sz="quarter" idx="12"/>
          </p:nvPr>
        </p:nvSpPr>
        <p:spPr/>
        <p:txBody>
          <a:bodyPr/>
          <a:lstStyle/>
          <a:p>
            <a:fld id="{51A71D3D-F011-47C0-9290-685F7D9F6412}" type="slidenum">
              <a:rPr lang="en-US" smtClean="0"/>
              <a:t>23</a:t>
            </a:fld>
            <a:endParaRPr lang="en-US"/>
          </a:p>
        </p:txBody>
      </p:sp>
      <p:sp>
        <p:nvSpPr>
          <p:cNvPr id="5" name="TextBox 4"/>
          <p:cNvSpPr txBox="1"/>
          <p:nvPr/>
        </p:nvSpPr>
        <p:spPr>
          <a:xfrm>
            <a:off x="2334714" y="1939089"/>
            <a:ext cx="7522573" cy="3416320"/>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x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value 1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y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value 2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z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value 3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minimum = </a:t>
            </a:r>
            <a:r>
              <a:rPr lang="en-US" sz="2400" b="1" dirty="0">
                <a:solidFill>
                  <a:srgbClr val="CC00CC"/>
                </a:solidFill>
                <a:latin typeface="Courier New" panose="02070309020205020404" pitchFamily="49" charset="0"/>
                <a:cs typeface="Courier New" panose="02070309020205020404" pitchFamily="49" charset="0"/>
              </a:rPr>
              <a:t>min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x,y,z</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maximum = </a:t>
            </a:r>
            <a:r>
              <a:rPr lang="en-US" sz="2400" b="1" dirty="0">
                <a:solidFill>
                  <a:srgbClr val="CC00CC"/>
                </a:solidFill>
                <a:latin typeface="Courier New" panose="02070309020205020404" pitchFamily="49" charset="0"/>
                <a:cs typeface="Courier New" panose="02070309020205020404" pitchFamily="49" charset="0"/>
              </a:rPr>
              <a:t>max</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x,y,z</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"Minimum value is "</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minimum)</a:t>
            </a:r>
          </a:p>
          <a:p>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"Maximum value is "</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maximum)</a:t>
            </a:r>
          </a:p>
        </p:txBody>
      </p:sp>
    </p:spTree>
    <p:extLst>
      <p:ext uri="{BB962C8B-B14F-4D97-AF65-F5344CB8AC3E}">
        <p14:creationId xmlns:p14="http://schemas.microsoft.com/office/powerpoint/2010/main" val="4074528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Control Structures</a:t>
            </a:r>
          </a:p>
        </p:txBody>
      </p:sp>
      <p:sp>
        <p:nvSpPr>
          <p:cNvPr id="3" name="Content Placeholder 2"/>
          <p:cNvSpPr>
            <a:spLocks noGrp="1"/>
          </p:cNvSpPr>
          <p:nvPr>
            <p:ph idx="1"/>
          </p:nvPr>
        </p:nvSpPr>
        <p:spPr/>
        <p:txBody>
          <a:bodyPr>
            <a:normAutofit lnSpcReduction="10000"/>
          </a:bodyPr>
          <a:lstStyle/>
          <a:p>
            <a:pPr>
              <a:lnSpc>
                <a:spcPct val="150000"/>
              </a:lnSpc>
            </a:pPr>
            <a:r>
              <a:rPr lang="en-US" dirty="0"/>
              <a:t>In a program, a control structure determines the order in which statements are executed. </a:t>
            </a:r>
          </a:p>
          <a:p>
            <a:pPr marL="0" indent="0">
              <a:lnSpc>
                <a:spcPct val="150000"/>
              </a:lnSpc>
              <a:buNone/>
            </a:pPr>
            <a:endParaRPr lang="en-US" sz="800" dirty="0"/>
          </a:p>
          <a:p>
            <a:pPr>
              <a:lnSpc>
                <a:spcPct val="150000"/>
              </a:lnSpc>
            </a:pPr>
            <a:r>
              <a:rPr lang="en-US" dirty="0"/>
              <a:t>Following are the basic control structures in programming languages;</a:t>
            </a:r>
          </a:p>
          <a:p>
            <a:pPr lvl="1">
              <a:lnSpc>
                <a:spcPct val="150000"/>
              </a:lnSpc>
            </a:pPr>
            <a:r>
              <a:rPr lang="en-US" sz="2800" dirty="0"/>
              <a:t>Sequential</a:t>
            </a:r>
          </a:p>
          <a:p>
            <a:pPr lvl="1">
              <a:lnSpc>
                <a:spcPct val="150000"/>
              </a:lnSpc>
            </a:pPr>
            <a:r>
              <a:rPr lang="en-US" sz="2800" dirty="0"/>
              <a:t>Selection</a:t>
            </a:r>
          </a:p>
          <a:p>
            <a:pPr lvl="1">
              <a:lnSpc>
                <a:spcPct val="150000"/>
              </a:lnSpc>
            </a:pPr>
            <a:r>
              <a:rPr lang="en-US" sz="2800" dirty="0"/>
              <a:t>Repetition</a:t>
            </a:r>
          </a:p>
          <a:p>
            <a:pPr marL="914400" lvl="2"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24</a:t>
            </a:fld>
            <a:endParaRPr lang="en-US"/>
          </a:p>
        </p:txBody>
      </p:sp>
    </p:spTree>
    <p:extLst>
      <p:ext uri="{BB962C8B-B14F-4D97-AF65-F5344CB8AC3E}">
        <p14:creationId xmlns:p14="http://schemas.microsoft.com/office/powerpoint/2010/main" val="2139112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Program</a:t>
            </a:r>
          </a:p>
        </p:txBody>
      </p:sp>
      <p:sp>
        <p:nvSpPr>
          <p:cNvPr id="3" name="Content Placeholder 2"/>
          <p:cNvSpPr>
            <a:spLocks noGrp="1"/>
          </p:cNvSpPr>
          <p:nvPr>
            <p:ph idx="1"/>
          </p:nvPr>
        </p:nvSpPr>
        <p:spPr/>
        <p:txBody>
          <a:bodyPr>
            <a:normAutofit fontScale="92500"/>
          </a:bodyPr>
          <a:lstStyle/>
          <a:p>
            <a:pPr algn="just">
              <a:lnSpc>
                <a:spcPct val="100000"/>
              </a:lnSpc>
            </a:pPr>
            <a:r>
              <a:rPr lang="en-US" dirty="0"/>
              <a:t>A computer program is a set of instructions given for the computer to behave as a solution for a problem.</a:t>
            </a:r>
          </a:p>
          <a:p>
            <a:pPr marL="0" indent="0" algn="just">
              <a:lnSpc>
                <a:spcPct val="100000"/>
              </a:lnSpc>
              <a:buNone/>
            </a:pPr>
            <a:endParaRPr lang="en-US" sz="800" dirty="0"/>
          </a:p>
          <a:p>
            <a:pPr algn="just">
              <a:lnSpc>
                <a:spcPct val="100000"/>
              </a:lnSpc>
            </a:pPr>
            <a:r>
              <a:rPr lang="en-US" dirty="0"/>
              <a:t>Flow of these instructions in a solution sometimes depend on a decision.</a:t>
            </a:r>
          </a:p>
          <a:p>
            <a:pPr marL="0" indent="0" algn="just">
              <a:lnSpc>
                <a:spcPct val="100000"/>
              </a:lnSpc>
              <a:buNone/>
            </a:pPr>
            <a:endParaRPr lang="en-US" sz="800" dirty="0"/>
          </a:p>
          <a:p>
            <a:pPr algn="just">
              <a:lnSpc>
                <a:spcPct val="100000"/>
              </a:lnSpc>
            </a:pPr>
            <a:r>
              <a:rPr lang="en-US" dirty="0"/>
              <a:t>A program might needs to select the next instruction to execute based on a decision.</a:t>
            </a:r>
          </a:p>
          <a:p>
            <a:pPr marL="0" indent="0" algn="just">
              <a:lnSpc>
                <a:spcPct val="100000"/>
              </a:lnSpc>
              <a:buNone/>
            </a:pPr>
            <a:endParaRPr lang="en-US" sz="800" dirty="0"/>
          </a:p>
          <a:p>
            <a:pPr algn="just">
              <a:lnSpc>
                <a:spcPct val="100000"/>
              </a:lnSpc>
            </a:pPr>
            <a:r>
              <a:rPr lang="en-US" dirty="0"/>
              <a:t>Programming languages define basic control structures to handle the flow of instructions in a program based on the requirement of a solution.</a:t>
            </a:r>
          </a:p>
          <a:p>
            <a:pPr marL="0" indent="0" algn="just">
              <a:lnSpc>
                <a:spcPct val="100000"/>
              </a:lnSpc>
              <a:buNone/>
            </a:pPr>
            <a:endParaRPr lang="en-US" dirty="0"/>
          </a:p>
          <a:p>
            <a:pPr marL="0" indent="0" algn="just">
              <a:lnSpc>
                <a:spcPct val="100000"/>
              </a:lnSpc>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25</a:t>
            </a:fld>
            <a:endParaRPr lang="en-US"/>
          </a:p>
        </p:txBody>
      </p:sp>
    </p:spTree>
    <p:extLst>
      <p:ext uri="{BB962C8B-B14F-4D97-AF65-F5344CB8AC3E}">
        <p14:creationId xmlns:p14="http://schemas.microsoft.com/office/powerpoint/2010/main" val="45076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a:t>
            </a:r>
          </a:p>
        </p:txBody>
      </p:sp>
      <p:sp>
        <p:nvSpPr>
          <p:cNvPr id="3" name="Content Placeholder 2"/>
          <p:cNvSpPr>
            <a:spLocks noGrp="1"/>
          </p:cNvSpPr>
          <p:nvPr>
            <p:ph idx="1"/>
          </p:nvPr>
        </p:nvSpPr>
        <p:spPr>
          <a:xfrm>
            <a:off x="838200" y="1648492"/>
            <a:ext cx="10515600" cy="4351338"/>
          </a:xfrm>
        </p:spPr>
        <p:txBody>
          <a:bodyPr/>
          <a:lstStyle/>
          <a:p>
            <a:pPr>
              <a:lnSpc>
                <a:spcPct val="100000"/>
              </a:lnSpc>
            </a:pPr>
            <a:r>
              <a:rPr lang="en-US" dirty="0"/>
              <a:t>In Sequential execution each statement in the source code will be executed one by one in a sequential order. This is the default mode of execution.</a:t>
            </a:r>
          </a:p>
        </p:txBody>
      </p:sp>
      <p:sp>
        <p:nvSpPr>
          <p:cNvPr id="4" name="Slide Number Placeholder 3"/>
          <p:cNvSpPr>
            <a:spLocks noGrp="1"/>
          </p:cNvSpPr>
          <p:nvPr>
            <p:ph type="sldNum" sz="quarter" idx="12"/>
          </p:nvPr>
        </p:nvSpPr>
        <p:spPr/>
        <p:txBody>
          <a:bodyPr/>
          <a:lstStyle/>
          <a:p>
            <a:fld id="{51A71D3D-F011-47C0-9290-685F7D9F6412}" type="slidenum">
              <a:rPr lang="en-US" smtClean="0"/>
              <a:t>26</a:t>
            </a:fld>
            <a:endParaRPr lang="en-US"/>
          </a:p>
        </p:txBody>
      </p:sp>
      <p:grpSp>
        <p:nvGrpSpPr>
          <p:cNvPr id="10" name="Group 14"/>
          <p:cNvGrpSpPr>
            <a:grpSpLocks/>
          </p:cNvGrpSpPr>
          <p:nvPr/>
        </p:nvGrpSpPr>
        <p:grpSpPr bwMode="auto">
          <a:xfrm>
            <a:off x="4876800" y="2847696"/>
            <a:ext cx="2438400" cy="3336925"/>
            <a:chOff x="2832" y="720"/>
            <a:chExt cx="1536" cy="2102"/>
          </a:xfrm>
          <a:solidFill>
            <a:schemeClr val="accent5">
              <a:lumMod val="20000"/>
              <a:lumOff val="80000"/>
            </a:schemeClr>
          </a:solidFill>
        </p:grpSpPr>
        <p:sp>
          <p:nvSpPr>
            <p:cNvPr id="11" name="AutoShape 5"/>
            <p:cNvSpPr>
              <a:spLocks noChangeArrowheads="1"/>
            </p:cNvSpPr>
            <p:nvPr/>
          </p:nvSpPr>
          <p:spPr bwMode="auto">
            <a:xfrm>
              <a:off x="2832" y="1248"/>
              <a:ext cx="1536" cy="288"/>
            </a:xfrm>
            <a:prstGeom prst="flowChartProcess">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solidFill>
                    <a:schemeClr val="tx1"/>
                  </a:solidFill>
                </a:rPr>
                <a:t>Statement 1</a:t>
              </a:r>
            </a:p>
          </p:txBody>
        </p:sp>
        <p:sp>
          <p:nvSpPr>
            <p:cNvPr id="13" name="AutoShape 7"/>
            <p:cNvSpPr>
              <a:spLocks noChangeArrowheads="1"/>
            </p:cNvSpPr>
            <p:nvPr/>
          </p:nvSpPr>
          <p:spPr bwMode="auto">
            <a:xfrm>
              <a:off x="2832" y="1882"/>
              <a:ext cx="1536" cy="288"/>
            </a:xfrm>
            <a:prstGeom prst="flowChartProcess">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solidFill>
                    <a:schemeClr val="tx1"/>
                  </a:solidFill>
                </a:rPr>
                <a:t>Statement 2</a:t>
              </a:r>
            </a:p>
          </p:txBody>
        </p:sp>
        <p:sp>
          <p:nvSpPr>
            <p:cNvPr id="14" name="Line 8"/>
            <p:cNvSpPr>
              <a:spLocks noChangeShapeType="1"/>
            </p:cNvSpPr>
            <p:nvPr/>
          </p:nvSpPr>
          <p:spPr bwMode="auto">
            <a:xfrm>
              <a:off x="3552" y="1536"/>
              <a:ext cx="0" cy="336"/>
            </a:xfrm>
            <a:prstGeom prst="line">
              <a:avLst/>
            </a:prstGeom>
            <a:grpFill/>
            <a:ln>
              <a:solidFill>
                <a:schemeClr val="tx1"/>
              </a:solidFill>
              <a:headEnd/>
              <a:tailEnd type="triangle" w="lg" len="med"/>
            </a:ln>
          </p:spPr>
          <p:style>
            <a:lnRef idx="1">
              <a:schemeClr val="accent1"/>
            </a:lnRef>
            <a:fillRef idx="2">
              <a:schemeClr val="accent1"/>
            </a:fillRef>
            <a:effectRef idx="1">
              <a:schemeClr val="accent1"/>
            </a:effectRef>
            <a:fontRef idx="minor">
              <a:schemeClr val="dk1"/>
            </a:fontRef>
          </p:style>
          <p:txBody>
            <a:bodyPr wrap="none"/>
            <a:lstStyle/>
            <a:p>
              <a:pPr algn="ctr">
                <a:defRPr/>
              </a:pPr>
              <a:endParaRPr lang="en-US">
                <a:solidFill>
                  <a:schemeClr val="tx1"/>
                </a:solidFill>
              </a:endParaRPr>
            </a:p>
          </p:txBody>
        </p:sp>
        <p:sp>
          <p:nvSpPr>
            <p:cNvPr id="15" name="Line 9"/>
            <p:cNvSpPr>
              <a:spLocks noChangeShapeType="1"/>
            </p:cNvSpPr>
            <p:nvPr/>
          </p:nvSpPr>
          <p:spPr bwMode="auto">
            <a:xfrm>
              <a:off x="3552" y="2170"/>
              <a:ext cx="0" cy="288"/>
            </a:xfrm>
            <a:prstGeom prst="line">
              <a:avLst/>
            </a:prstGeom>
            <a:grpFill/>
            <a:ln>
              <a:solidFill>
                <a:schemeClr val="tx1"/>
              </a:solidFill>
              <a:headEnd/>
              <a:tailEnd type="triangle" w="lg" len="med"/>
            </a:ln>
          </p:spPr>
          <p:style>
            <a:lnRef idx="1">
              <a:schemeClr val="accent1"/>
            </a:lnRef>
            <a:fillRef idx="2">
              <a:schemeClr val="accent1"/>
            </a:fillRef>
            <a:effectRef idx="1">
              <a:schemeClr val="accent1"/>
            </a:effectRef>
            <a:fontRef idx="minor">
              <a:schemeClr val="dk1"/>
            </a:fontRef>
          </p:style>
          <p:txBody>
            <a:bodyPr wrap="none"/>
            <a:lstStyle/>
            <a:p>
              <a:pPr algn="ctr">
                <a:defRPr/>
              </a:pPr>
              <a:endParaRPr lang="en-US">
                <a:solidFill>
                  <a:schemeClr val="tx1"/>
                </a:solidFill>
              </a:endParaRPr>
            </a:p>
          </p:txBody>
        </p:sp>
        <p:sp>
          <p:nvSpPr>
            <p:cNvPr id="16" name="Oval 15"/>
            <p:cNvSpPr>
              <a:spLocks noChangeArrowheads="1"/>
            </p:cNvSpPr>
            <p:nvPr/>
          </p:nvSpPr>
          <p:spPr bwMode="auto">
            <a:xfrm>
              <a:off x="3120" y="720"/>
              <a:ext cx="864" cy="349"/>
            </a:xfrm>
            <a:prstGeom prst="ellipse">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b="1" dirty="0">
                  <a:solidFill>
                    <a:schemeClr val="tx1"/>
                  </a:solidFill>
                </a:rPr>
                <a:t>START</a:t>
              </a:r>
            </a:p>
            <a:p>
              <a:pPr algn="ctr">
                <a:defRPr/>
              </a:pPr>
              <a:endParaRPr lang="en-US" b="1" dirty="0">
                <a:solidFill>
                  <a:schemeClr val="tx1"/>
                </a:solidFill>
              </a:endParaRPr>
            </a:p>
          </p:txBody>
        </p:sp>
        <p:sp>
          <p:nvSpPr>
            <p:cNvPr id="17" name="Line 11"/>
            <p:cNvSpPr>
              <a:spLocks noChangeShapeType="1"/>
            </p:cNvSpPr>
            <p:nvPr/>
          </p:nvSpPr>
          <p:spPr bwMode="auto">
            <a:xfrm>
              <a:off x="3552" y="1056"/>
              <a:ext cx="0" cy="192"/>
            </a:xfrm>
            <a:prstGeom prst="line">
              <a:avLst/>
            </a:prstGeom>
            <a:grpFill/>
            <a:ln>
              <a:solidFill>
                <a:schemeClr val="tx1"/>
              </a:solidFill>
              <a:headEnd/>
              <a:tailEnd type="triangle" w="lg" len="med"/>
            </a:ln>
          </p:spPr>
          <p:style>
            <a:lnRef idx="1">
              <a:schemeClr val="accent1"/>
            </a:lnRef>
            <a:fillRef idx="2">
              <a:schemeClr val="accent1"/>
            </a:fillRef>
            <a:effectRef idx="1">
              <a:schemeClr val="accent1"/>
            </a:effectRef>
            <a:fontRef idx="minor">
              <a:schemeClr val="dk1"/>
            </a:fontRef>
          </p:style>
          <p:txBody>
            <a:bodyPr wrap="none"/>
            <a:lstStyle/>
            <a:p>
              <a:pPr algn="ctr">
                <a:defRPr/>
              </a:pPr>
              <a:endParaRPr lang="en-US">
                <a:solidFill>
                  <a:schemeClr val="tx1"/>
                </a:solidFill>
              </a:endParaRPr>
            </a:p>
          </p:txBody>
        </p:sp>
        <p:sp>
          <p:nvSpPr>
            <p:cNvPr id="18" name="Oval 17"/>
            <p:cNvSpPr>
              <a:spLocks noChangeArrowheads="1"/>
            </p:cNvSpPr>
            <p:nvPr/>
          </p:nvSpPr>
          <p:spPr bwMode="auto">
            <a:xfrm>
              <a:off x="3168" y="2473"/>
              <a:ext cx="768" cy="349"/>
            </a:xfrm>
            <a:prstGeom prst="ellipse">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b="1" dirty="0">
                  <a:solidFill>
                    <a:schemeClr val="tx1"/>
                  </a:solidFill>
                </a:rPr>
                <a:t>STOP</a:t>
              </a:r>
            </a:p>
            <a:p>
              <a:pPr algn="ctr">
                <a:defRPr/>
              </a:pPr>
              <a:endParaRPr lang="en-US" b="1" dirty="0">
                <a:solidFill>
                  <a:schemeClr val="tx1"/>
                </a:solidFill>
              </a:endParaRPr>
            </a:p>
          </p:txBody>
        </p:sp>
      </p:grpSp>
    </p:spTree>
    <p:extLst>
      <p:ext uri="{BB962C8B-B14F-4D97-AF65-F5344CB8AC3E}">
        <p14:creationId xmlns:p14="http://schemas.microsoft.com/office/powerpoint/2010/main" val="367391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 Example</a:t>
            </a:r>
          </a:p>
        </p:txBody>
      </p:sp>
      <p:sp>
        <p:nvSpPr>
          <p:cNvPr id="3" name="Content Placeholder 2"/>
          <p:cNvSpPr>
            <a:spLocks noGrp="1"/>
          </p:cNvSpPr>
          <p:nvPr>
            <p:ph idx="1"/>
          </p:nvPr>
        </p:nvSpPr>
        <p:spPr/>
        <p:txBody>
          <a:bodyPr/>
          <a:lstStyle/>
          <a:p>
            <a:r>
              <a:rPr lang="en-US" altLang="en-US" dirty="0"/>
              <a:t>A program input two numbers and find the sum.</a:t>
            </a: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27</a:t>
            </a:fld>
            <a:endParaRPr lang="en-US"/>
          </a:p>
        </p:txBody>
      </p:sp>
      <p:grpSp>
        <p:nvGrpSpPr>
          <p:cNvPr id="61" name="Group 60"/>
          <p:cNvGrpSpPr/>
          <p:nvPr/>
        </p:nvGrpSpPr>
        <p:grpSpPr>
          <a:xfrm>
            <a:off x="4447876" y="2347849"/>
            <a:ext cx="2856643" cy="3494089"/>
            <a:chOff x="2905587" y="2385949"/>
            <a:chExt cx="2856643" cy="3494089"/>
          </a:xfrm>
          <a:solidFill>
            <a:schemeClr val="accent5">
              <a:lumMod val="20000"/>
              <a:lumOff val="80000"/>
            </a:schemeClr>
          </a:solidFill>
        </p:grpSpPr>
        <p:sp>
          <p:nvSpPr>
            <p:cNvPr id="38" name="AutoShape 5"/>
            <p:cNvSpPr>
              <a:spLocks noChangeArrowheads="1"/>
            </p:cNvSpPr>
            <p:nvPr/>
          </p:nvSpPr>
          <p:spPr bwMode="auto">
            <a:xfrm>
              <a:off x="3687476" y="2385949"/>
              <a:ext cx="1281113" cy="374650"/>
            </a:xfrm>
            <a:prstGeom prst="roundRect">
              <a:avLst>
                <a:gd name="adj" fmla="val 50000"/>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Start</a:t>
              </a:r>
            </a:p>
          </p:txBody>
        </p:sp>
        <p:sp>
          <p:nvSpPr>
            <p:cNvPr id="40" name="AutoShape 7"/>
            <p:cNvSpPr>
              <a:spLocks noChangeArrowheads="1"/>
            </p:cNvSpPr>
            <p:nvPr/>
          </p:nvSpPr>
          <p:spPr bwMode="auto">
            <a:xfrm>
              <a:off x="3296302" y="3627787"/>
              <a:ext cx="2069592" cy="379033"/>
            </a:xfrm>
            <a:prstGeom prst="parallelogram">
              <a:avLst>
                <a:gd name="adj" fmla="val 33928"/>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Input Number2</a:t>
              </a:r>
            </a:p>
          </p:txBody>
        </p:sp>
        <p:sp>
          <p:nvSpPr>
            <p:cNvPr id="43" name="AutoShape 10"/>
            <p:cNvSpPr>
              <a:spLocks noChangeArrowheads="1"/>
            </p:cNvSpPr>
            <p:nvPr/>
          </p:nvSpPr>
          <p:spPr bwMode="auto">
            <a:xfrm>
              <a:off x="3130948" y="4860864"/>
              <a:ext cx="2400300" cy="360838"/>
            </a:xfrm>
            <a:prstGeom prst="parallelogram">
              <a:avLst>
                <a:gd name="adj" fmla="val 46299"/>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Display Sum</a:t>
              </a:r>
            </a:p>
          </p:txBody>
        </p:sp>
        <p:sp>
          <p:nvSpPr>
            <p:cNvPr id="44" name="AutoShape 11"/>
            <p:cNvSpPr>
              <a:spLocks noChangeArrowheads="1"/>
            </p:cNvSpPr>
            <p:nvPr/>
          </p:nvSpPr>
          <p:spPr bwMode="auto">
            <a:xfrm>
              <a:off x="3690540" y="5505388"/>
              <a:ext cx="1281113" cy="374650"/>
            </a:xfrm>
            <a:prstGeom prst="roundRect">
              <a:avLst>
                <a:gd name="adj" fmla="val 50000"/>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a:solidFill>
                    <a:srgbClr val="000000"/>
                  </a:solidFill>
                </a:rPr>
                <a:t>Stop</a:t>
              </a:r>
            </a:p>
          </p:txBody>
        </p:sp>
        <p:sp>
          <p:nvSpPr>
            <p:cNvPr id="45" name="Line 12"/>
            <p:cNvSpPr>
              <a:spLocks noChangeShapeType="1"/>
            </p:cNvSpPr>
            <p:nvPr/>
          </p:nvSpPr>
          <p:spPr bwMode="auto">
            <a:xfrm>
              <a:off x="4331098" y="5241864"/>
              <a:ext cx="1588" cy="243362"/>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46" name="Line 13"/>
            <p:cNvSpPr>
              <a:spLocks noChangeShapeType="1"/>
            </p:cNvSpPr>
            <p:nvPr/>
          </p:nvSpPr>
          <p:spPr bwMode="auto">
            <a:xfrm>
              <a:off x="4331098" y="4006819"/>
              <a:ext cx="0" cy="23021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47" name="Line 14"/>
            <p:cNvSpPr>
              <a:spLocks noChangeShapeType="1"/>
            </p:cNvSpPr>
            <p:nvPr/>
          </p:nvSpPr>
          <p:spPr bwMode="auto">
            <a:xfrm>
              <a:off x="4320777" y="3380933"/>
              <a:ext cx="10320" cy="230218"/>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51" name="Rectangle 18"/>
            <p:cNvSpPr>
              <a:spLocks noChangeArrowheads="1"/>
            </p:cNvSpPr>
            <p:nvPr/>
          </p:nvSpPr>
          <p:spPr bwMode="auto">
            <a:xfrm>
              <a:off x="2905587" y="4241676"/>
              <a:ext cx="2856643" cy="381000"/>
            </a:xfrm>
            <a:prstGeom prst="rect">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Sum = Number1 + Number2</a:t>
              </a:r>
            </a:p>
          </p:txBody>
        </p:sp>
        <p:sp>
          <p:nvSpPr>
            <p:cNvPr id="52" name="Line 19"/>
            <p:cNvSpPr>
              <a:spLocks noChangeShapeType="1"/>
            </p:cNvSpPr>
            <p:nvPr/>
          </p:nvSpPr>
          <p:spPr bwMode="auto">
            <a:xfrm>
              <a:off x="4331098" y="4630645"/>
              <a:ext cx="0" cy="23656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wrap="none"/>
            <a:lstStyle/>
            <a:p>
              <a:pPr>
                <a:defRPr/>
              </a:pPr>
              <a:endParaRPr lang="en-US" sz="1600"/>
            </a:p>
          </p:txBody>
        </p:sp>
        <p:sp>
          <p:nvSpPr>
            <p:cNvPr id="55" name="AutoShape 7"/>
            <p:cNvSpPr>
              <a:spLocks noChangeArrowheads="1"/>
            </p:cNvSpPr>
            <p:nvPr/>
          </p:nvSpPr>
          <p:spPr bwMode="auto">
            <a:xfrm>
              <a:off x="3275665" y="3029395"/>
              <a:ext cx="2069592" cy="351537"/>
            </a:xfrm>
            <a:prstGeom prst="parallelogram">
              <a:avLst>
                <a:gd name="adj" fmla="val 33928"/>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Input Number1</a:t>
              </a:r>
            </a:p>
          </p:txBody>
        </p:sp>
        <p:sp>
          <p:nvSpPr>
            <p:cNvPr id="56" name="Line 14"/>
            <p:cNvSpPr>
              <a:spLocks noChangeShapeType="1"/>
            </p:cNvSpPr>
            <p:nvPr/>
          </p:nvSpPr>
          <p:spPr bwMode="auto">
            <a:xfrm>
              <a:off x="4320779" y="2760599"/>
              <a:ext cx="10318" cy="23021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grpSp>
    </p:spTree>
    <p:extLst>
      <p:ext uri="{BB962C8B-B14F-4D97-AF65-F5344CB8AC3E}">
        <p14:creationId xmlns:p14="http://schemas.microsoft.com/office/powerpoint/2010/main" val="1926217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 Example</a:t>
            </a:r>
          </a:p>
        </p:txBody>
      </p:sp>
      <p:sp>
        <p:nvSpPr>
          <p:cNvPr id="4" name="Slide Number Placeholder 3"/>
          <p:cNvSpPr>
            <a:spLocks noGrp="1"/>
          </p:cNvSpPr>
          <p:nvPr>
            <p:ph type="sldNum" sz="quarter" idx="12"/>
          </p:nvPr>
        </p:nvSpPr>
        <p:spPr/>
        <p:txBody>
          <a:bodyPr/>
          <a:lstStyle/>
          <a:p>
            <a:fld id="{51A71D3D-F011-47C0-9290-685F7D9F6412}" type="slidenum">
              <a:rPr lang="en-US" smtClean="0"/>
              <a:t>28</a:t>
            </a:fld>
            <a:endParaRPr lang="en-US"/>
          </a:p>
        </p:txBody>
      </p:sp>
      <p:sp>
        <p:nvSpPr>
          <p:cNvPr id="20" name="TextBox 19"/>
          <p:cNvSpPr txBox="1"/>
          <p:nvPr/>
        </p:nvSpPr>
        <p:spPr>
          <a:xfrm>
            <a:off x="4304261" y="2425309"/>
            <a:ext cx="7522573" cy="2677656"/>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Number1 = </a:t>
            </a:r>
            <a:r>
              <a:rPr lang="en-US" sz="2400" b="1" dirty="0">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Number1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Number2 = </a:t>
            </a:r>
            <a:r>
              <a:rPr lang="en-US" sz="2400" b="1" dirty="0">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Number2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sum = Number1 + Number2</a:t>
            </a:r>
          </a:p>
          <a:p>
            <a:endParaRPr lang="en-US" sz="2400" b="1" dirty="0">
              <a:latin typeface="Courier New" panose="02070309020205020404" pitchFamily="49" charset="0"/>
              <a:cs typeface="Courier New" panose="02070309020205020404" pitchFamily="49" charset="0"/>
            </a:endParaRPr>
          </a:p>
          <a:p>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“Sum is "</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sum)</a:t>
            </a:r>
          </a:p>
        </p:txBody>
      </p:sp>
      <p:sp>
        <p:nvSpPr>
          <p:cNvPr id="21" name="TextBox 20"/>
          <p:cNvSpPr txBox="1"/>
          <p:nvPr/>
        </p:nvSpPr>
        <p:spPr>
          <a:xfrm>
            <a:off x="7222848" y="5247500"/>
            <a:ext cx="1736116" cy="369332"/>
          </a:xfrm>
          <a:prstGeom prst="rect">
            <a:avLst/>
          </a:prstGeom>
          <a:noFill/>
        </p:spPr>
        <p:txBody>
          <a:bodyPr wrap="none" rtlCol="0">
            <a:spAutoFit/>
          </a:bodyPr>
          <a:lstStyle/>
          <a:p>
            <a:r>
              <a:rPr lang="en-US" b="1" dirty="0">
                <a:solidFill>
                  <a:srgbClr val="002060"/>
                </a:solidFill>
              </a:rPr>
              <a:t>Python Program</a:t>
            </a:r>
          </a:p>
        </p:txBody>
      </p:sp>
      <p:grpSp>
        <p:nvGrpSpPr>
          <p:cNvPr id="24" name="Group 23">
            <a:extLst>
              <a:ext uri="{FF2B5EF4-FFF2-40B4-BE49-F238E27FC236}">
                <a16:creationId xmlns:a16="http://schemas.microsoft.com/office/drawing/2014/main" id="{8C130E82-C51C-7A4A-8E91-8588C4051B06}"/>
              </a:ext>
            </a:extLst>
          </p:cNvPr>
          <p:cNvGrpSpPr/>
          <p:nvPr/>
        </p:nvGrpSpPr>
        <p:grpSpPr>
          <a:xfrm>
            <a:off x="664441" y="2037456"/>
            <a:ext cx="2856643" cy="3494089"/>
            <a:chOff x="2905587" y="2385949"/>
            <a:chExt cx="2856643" cy="3494089"/>
          </a:xfrm>
          <a:solidFill>
            <a:schemeClr val="accent5">
              <a:lumMod val="20000"/>
              <a:lumOff val="80000"/>
            </a:schemeClr>
          </a:solidFill>
        </p:grpSpPr>
        <p:sp>
          <p:nvSpPr>
            <p:cNvPr id="25" name="AutoShape 5">
              <a:extLst>
                <a:ext uri="{FF2B5EF4-FFF2-40B4-BE49-F238E27FC236}">
                  <a16:creationId xmlns:a16="http://schemas.microsoft.com/office/drawing/2014/main" id="{B3B5AB2E-6BD4-F048-A2FD-BA920CBE69E9}"/>
                </a:ext>
              </a:extLst>
            </p:cNvPr>
            <p:cNvSpPr>
              <a:spLocks noChangeArrowheads="1"/>
            </p:cNvSpPr>
            <p:nvPr/>
          </p:nvSpPr>
          <p:spPr bwMode="auto">
            <a:xfrm>
              <a:off x="3687476" y="2385949"/>
              <a:ext cx="1281113" cy="374650"/>
            </a:xfrm>
            <a:prstGeom prst="roundRect">
              <a:avLst>
                <a:gd name="adj" fmla="val 50000"/>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Start</a:t>
              </a:r>
            </a:p>
          </p:txBody>
        </p:sp>
        <p:sp>
          <p:nvSpPr>
            <p:cNvPr id="26" name="AutoShape 7">
              <a:extLst>
                <a:ext uri="{FF2B5EF4-FFF2-40B4-BE49-F238E27FC236}">
                  <a16:creationId xmlns:a16="http://schemas.microsoft.com/office/drawing/2014/main" id="{A7366248-5C78-8447-9578-720B95B1B5C9}"/>
                </a:ext>
              </a:extLst>
            </p:cNvPr>
            <p:cNvSpPr>
              <a:spLocks noChangeArrowheads="1"/>
            </p:cNvSpPr>
            <p:nvPr/>
          </p:nvSpPr>
          <p:spPr bwMode="auto">
            <a:xfrm>
              <a:off x="3296302" y="3627787"/>
              <a:ext cx="2069592" cy="379033"/>
            </a:xfrm>
            <a:prstGeom prst="parallelogram">
              <a:avLst>
                <a:gd name="adj" fmla="val 33928"/>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Input Number2</a:t>
              </a:r>
            </a:p>
          </p:txBody>
        </p:sp>
        <p:sp>
          <p:nvSpPr>
            <p:cNvPr id="27" name="AutoShape 10">
              <a:extLst>
                <a:ext uri="{FF2B5EF4-FFF2-40B4-BE49-F238E27FC236}">
                  <a16:creationId xmlns:a16="http://schemas.microsoft.com/office/drawing/2014/main" id="{DD4FD51E-EC0B-5849-ADAD-2F6A901BBB84}"/>
                </a:ext>
              </a:extLst>
            </p:cNvPr>
            <p:cNvSpPr>
              <a:spLocks noChangeArrowheads="1"/>
            </p:cNvSpPr>
            <p:nvPr/>
          </p:nvSpPr>
          <p:spPr bwMode="auto">
            <a:xfrm>
              <a:off x="3130948" y="4860864"/>
              <a:ext cx="2400300" cy="360838"/>
            </a:xfrm>
            <a:prstGeom prst="parallelogram">
              <a:avLst>
                <a:gd name="adj" fmla="val 46299"/>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Display Sum</a:t>
              </a:r>
            </a:p>
          </p:txBody>
        </p:sp>
        <p:sp>
          <p:nvSpPr>
            <p:cNvPr id="28" name="AutoShape 11">
              <a:extLst>
                <a:ext uri="{FF2B5EF4-FFF2-40B4-BE49-F238E27FC236}">
                  <a16:creationId xmlns:a16="http://schemas.microsoft.com/office/drawing/2014/main" id="{04458EC3-D6E8-744B-B918-B9EA2290EAE1}"/>
                </a:ext>
              </a:extLst>
            </p:cNvPr>
            <p:cNvSpPr>
              <a:spLocks noChangeArrowheads="1"/>
            </p:cNvSpPr>
            <p:nvPr/>
          </p:nvSpPr>
          <p:spPr bwMode="auto">
            <a:xfrm>
              <a:off x="3690540" y="5505388"/>
              <a:ext cx="1281113" cy="374650"/>
            </a:xfrm>
            <a:prstGeom prst="roundRect">
              <a:avLst>
                <a:gd name="adj" fmla="val 50000"/>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a:solidFill>
                    <a:srgbClr val="000000"/>
                  </a:solidFill>
                </a:rPr>
                <a:t>Stop</a:t>
              </a:r>
            </a:p>
          </p:txBody>
        </p:sp>
        <p:sp>
          <p:nvSpPr>
            <p:cNvPr id="29" name="Line 12">
              <a:extLst>
                <a:ext uri="{FF2B5EF4-FFF2-40B4-BE49-F238E27FC236}">
                  <a16:creationId xmlns:a16="http://schemas.microsoft.com/office/drawing/2014/main" id="{79A518DF-2549-4744-A2ED-69BB19066DBB}"/>
                </a:ext>
              </a:extLst>
            </p:cNvPr>
            <p:cNvSpPr>
              <a:spLocks noChangeShapeType="1"/>
            </p:cNvSpPr>
            <p:nvPr/>
          </p:nvSpPr>
          <p:spPr bwMode="auto">
            <a:xfrm>
              <a:off x="4331098" y="5241864"/>
              <a:ext cx="1588" cy="243362"/>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30" name="Line 13">
              <a:extLst>
                <a:ext uri="{FF2B5EF4-FFF2-40B4-BE49-F238E27FC236}">
                  <a16:creationId xmlns:a16="http://schemas.microsoft.com/office/drawing/2014/main" id="{B4F31386-97EA-224A-93EC-48AF73292421}"/>
                </a:ext>
              </a:extLst>
            </p:cNvPr>
            <p:cNvSpPr>
              <a:spLocks noChangeShapeType="1"/>
            </p:cNvSpPr>
            <p:nvPr/>
          </p:nvSpPr>
          <p:spPr bwMode="auto">
            <a:xfrm>
              <a:off x="4331098" y="4006819"/>
              <a:ext cx="0" cy="23021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31" name="Line 14">
              <a:extLst>
                <a:ext uri="{FF2B5EF4-FFF2-40B4-BE49-F238E27FC236}">
                  <a16:creationId xmlns:a16="http://schemas.microsoft.com/office/drawing/2014/main" id="{119F66CA-915B-CD40-8081-88D7BA068BCA}"/>
                </a:ext>
              </a:extLst>
            </p:cNvPr>
            <p:cNvSpPr>
              <a:spLocks noChangeShapeType="1"/>
            </p:cNvSpPr>
            <p:nvPr/>
          </p:nvSpPr>
          <p:spPr bwMode="auto">
            <a:xfrm>
              <a:off x="4320777" y="3380933"/>
              <a:ext cx="10320" cy="230218"/>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sp>
          <p:nvSpPr>
            <p:cNvPr id="32" name="Rectangle 18">
              <a:extLst>
                <a:ext uri="{FF2B5EF4-FFF2-40B4-BE49-F238E27FC236}">
                  <a16:creationId xmlns:a16="http://schemas.microsoft.com/office/drawing/2014/main" id="{7C923A68-D6A7-CB48-AB65-1044DC77E669}"/>
                </a:ext>
              </a:extLst>
            </p:cNvPr>
            <p:cNvSpPr>
              <a:spLocks noChangeArrowheads="1"/>
            </p:cNvSpPr>
            <p:nvPr/>
          </p:nvSpPr>
          <p:spPr bwMode="auto">
            <a:xfrm>
              <a:off x="2905587" y="4241676"/>
              <a:ext cx="2856643" cy="381000"/>
            </a:xfrm>
            <a:prstGeom prst="rect">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Sum = Number1 + Number2</a:t>
              </a:r>
            </a:p>
          </p:txBody>
        </p:sp>
        <p:sp>
          <p:nvSpPr>
            <p:cNvPr id="33" name="Line 19">
              <a:extLst>
                <a:ext uri="{FF2B5EF4-FFF2-40B4-BE49-F238E27FC236}">
                  <a16:creationId xmlns:a16="http://schemas.microsoft.com/office/drawing/2014/main" id="{D1367C42-3065-BC4C-BFF1-C99CDA5CC7F7}"/>
                </a:ext>
              </a:extLst>
            </p:cNvPr>
            <p:cNvSpPr>
              <a:spLocks noChangeShapeType="1"/>
            </p:cNvSpPr>
            <p:nvPr/>
          </p:nvSpPr>
          <p:spPr bwMode="auto">
            <a:xfrm>
              <a:off x="4331098" y="4630645"/>
              <a:ext cx="0" cy="23656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wrap="none"/>
            <a:lstStyle/>
            <a:p>
              <a:pPr>
                <a:defRPr/>
              </a:pPr>
              <a:endParaRPr lang="en-US" sz="1600"/>
            </a:p>
          </p:txBody>
        </p:sp>
        <p:sp>
          <p:nvSpPr>
            <p:cNvPr id="34" name="AutoShape 7">
              <a:extLst>
                <a:ext uri="{FF2B5EF4-FFF2-40B4-BE49-F238E27FC236}">
                  <a16:creationId xmlns:a16="http://schemas.microsoft.com/office/drawing/2014/main" id="{34056B0A-AECC-D546-A00A-B2427427B721}"/>
                </a:ext>
              </a:extLst>
            </p:cNvPr>
            <p:cNvSpPr>
              <a:spLocks noChangeArrowheads="1"/>
            </p:cNvSpPr>
            <p:nvPr/>
          </p:nvSpPr>
          <p:spPr bwMode="auto">
            <a:xfrm>
              <a:off x="3275665" y="3029395"/>
              <a:ext cx="2069592" cy="351537"/>
            </a:xfrm>
            <a:prstGeom prst="parallelogram">
              <a:avLst>
                <a:gd name="adj" fmla="val 33928"/>
              </a:avLst>
            </a:prstGeom>
            <a:grp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rgbClr val="000000"/>
                  </a:solidFill>
                </a:rPr>
                <a:t>Input Number1</a:t>
              </a:r>
            </a:p>
          </p:txBody>
        </p:sp>
        <p:sp>
          <p:nvSpPr>
            <p:cNvPr id="35" name="Line 14">
              <a:extLst>
                <a:ext uri="{FF2B5EF4-FFF2-40B4-BE49-F238E27FC236}">
                  <a16:creationId xmlns:a16="http://schemas.microsoft.com/office/drawing/2014/main" id="{788BA2CD-6917-C847-954C-70F843F03F20}"/>
                </a:ext>
              </a:extLst>
            </p:cNvPr>
            <p:cNvSpPr>
              <a:spLocks noChangeShapeType="1"/>
            </p:cNvSpPr>
            <p:nvPr/>
          </p:nvSpPr>
          <p:spPr bwMode="auto">
            <a:xfrm>
              <a:off x="4320779" y="2760599"/>
              <a:ext cx="10318" cy="230219"/>
            </a:xfrm>
            <a:prstGeom prst="line">
              <a:avLst/>
            </a:prstGeom>
            <a:grpFill/>
            <a:ln>
              <a:solidFill>
                <a:schemeClr val="tx1"/>
              </a:solidFill>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sz="1600"/>
            </a:p>
          </p:txBody>
        </p:sp>
      </p:grpSp>
      <p:cxnSp>
        <p:nvCxnSpPr>
          <p:cNvPr id="5" name="Straight Connector 4">
            <a:extLst>
              <a:ext uri="{FF2B5EF4-FFF2-40B4-BE49-F238E27FC236}">
                <a16:creationId xmlns:a16="http://schemas.microsoft.com/office/drawing/2014/main" id="{47572501-7F8E-1E44-BFFC-43D5623EA0C5}"/>
              </a:ext>
            </a:extLst>
          </p:cNvPr>
          <p:cNvCxnSpPr>
            <a:stCxn id="34" idx="2"/>
          </p:cNvCxnSpPr>
          <p:nvPr/>
        </p:nvCxnSpPr>
        <p:spPr>
          <a:xfrm flipV="1">
            <a:off x="3044476" y="2680902"/>
            <a:ext cx="1259785" cy="175769"/>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FA4D57-CA4F-C24C-8261-2183866647F6}"/>
              </a:ext>
            </a:extLst>
          </p:cNvPr>
          <p:cNvCxnSpPr/>
          <p:nvPr/>
        </p:nvCxnSpPr>
        <p:spPr>
          <a:xfrm flipV="1">
            <a:off x="3039979" y="3341115"/>
            <a:ext cx="1259785" cy="175769"/>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2DC303-9D25-1B42-B55D-EA37DF52C1C4}"/>
              </a:ext>
            </a:extLst>
          </p:cNvPr>
          <p:cNvCxnSpPr>
            <a:cxnSpLocks/>
          </p:cNvCxnSpPr>
          <p:nvPr/>
        </p:nvCxnSpPr>
        <p:spPr>
          <a:xfrm>
            <a:off x="3510384" y="4143576"/>
            <a:ext cx="789380" cy="0"/>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5863BE-5966-1040-945E-5E8056B0EF92}"/>
              </a:ext>
            </a:extLst>
          </p:cNvPr>
          <p:cNvCxnSpPr>
            <a:cxnSpLocks/>
          </p:cNvCxnSpPr>
          <p:nvPr/>
        </p:nvCxnSpPr>
        <p:spPr>
          <a:xfrm>
            <a:off x="3230467" y="4711155"/>
            <a:ext cx="1069297" cy="146437"/>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476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p:txBody>
          <a:bodyPr/>
          <a:lstStyle/>
          <a:p>
            <a:pPr>
              <a:lnSpc>
                <a:spcPct val="100000"/>
              </a:lnSpc>
            </a:pPr>
            <a:r>
              <a:rPr lang="en-US" dirty="0"/>
              <a:t>Write a python program to </a:t>
            </a:r>
            <a:r>
              <a:rPr lang="en-US" altLang="en-US" dirty="0"/>
              <a:t>input the length and a width of a rectangle and find the area and the perimeter of the rectangle. </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29</a:t>
            </a:fld>
            <a:endParaRPr lang="en-US"/>
          </a:p>
        </p:txBody>
      </p:sp>
      <p:grpSp>
        <p:nvGrpSpPr>
          <p:cNvPr id="9" name="Group 8"/>
          <p:cNvGrpSpPr/>
          <p:nvPr/>
        </p:nvGrpSpPr>
        <p:grpSpPr>
          <a:xfrm>
            <a:off x="3970020" y="3088996"/>
            <a:ext cx="4251960" cy="2117667"/>
            <a:chOff x="2253996" y="3127248"/>
            <a:chExt cx="4251960" cy="2117667"/>
          </a:xfrm>
        </p:grpSpPr>
        <p:sp>
          <p:nvSpPr>
            <p:cNvPr id="5" name="Rectangle 4"/>
            <p:cNvSpPr/>
            <p:nvPr/>
          </p:nvSpPr>
          <p:spPr>
            <a:xfrm>
              <a:off x="2638044" y="3127248"/>
              <a:ext cx="3867912" cy="1746504"/>
            </a:xfrm>
            <a:prstGeom prst="rect">
              <a:avLst/>
            </a:prstGeom>
            <a:solidFill>
              <a:schemeClr val="accent1">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53996" y="3769667"/>
              <a:ext cx="320040" cy="461665"/>
            </a:xfrm>
            <a:prstGeom prst="rect">
              <a:avLst/>
            </a:prstGeom>
            <a:noFill/>
          </p:spPr>
          <p:txBody>
            <a:bodyPr wrap="square" rtlCol="0">
              <a:spAutoFit/>
            </a:bodyPr>
            <a:lstStyle/>
            <a:p>
              <a:r>
                <a:rPr lang="en-US" sz="2400" b="1" dirty="0"/>
                <a:t>x</a:t>
              </a:r>
            </a:p>
          </p:txBody>
        </p:sp>
        <p:sp>
          <p:nvSpPr>
            <p:cNvPr id="7" name="TextBox 6"/>
            <p:cNvSpPr txBox="1"/>
            <p:nvPr/>
          </p:nvSpPr>
          <p:spPr>
            <a:xfrm>
              <a:off x="4411980" y="4783250"/>
              <a:ext cx="320040" cy="461665"/>
            </a:xfrm>
            <a:prstGeom prst="rect">
              <a:avLst/>
            </a:prstGeom>
            <a:noFill/>
          </p:spPr>
          <p:txBody>
            <a:bodyPr wrap="square" rtlCol="0">
              <a:spAutoFit/>
            </a:bodyPr>
            <a:lstStyle/>
            <a:p>
              <a:r>
                <a:rPr lang="en-US" sz="2400" b="1" dirty="0"/>
                <a:t>y</a:t>
              </a:r>
            </a:p>
          </p:txBody>
        </p:sp>
      </p:grpSp>
      <p:sp>
        <p:nvSpPr>
          <p:cNvPr id="8" name="TextBox 7"/>
          <p:cNvSpPr txBox="1"/>
          <p:nvPr/>
        </p:nvSpPr>
        <p:spPr>
          <a:xfrm>
            <a:off x="4479036" y="5345966"/>
            <a:ext cx="4911090" cy="830997"/>
          </a:xfrm>
          <a:prstGeom prst="rect">
            <a:avLst/>
          </a:prstGeom>
          <a:noFill/>
        </p:spPr>
        <p:txBody>
          <a:bodyPr wrap="square" rtlCol="0">
            <a:spAutoFit/>
          </a:bodyPr>
          <a:lstStyle/>
          <a:p>
            <a:r>
              <a:rPr lang="en-US" sz="2400" i="1" dirty="0"/>
              <a:t>Area = </a:t>
            </a:r>
            <a:r>
              <a:rPr lang="en-US" sz="2400" i="1" dirty="0">
                <a:latin typeface="Courier" pitchFamily="2" charset="0"/>
              </a:rPr>
              <a:t>x * y</a:t>
            </a:r>
          </a:p>
          <a:p>
            <a:r>
              <a:rPr lang="en-US" sz="2400" i="1" dirty="0"/>
              <a:t>Perimeter = </a:t>
            </a:r>
            <a:r>
              <a:rPr lang="en-US" sz="2400" i="1" dirty="0">
                <a:latin typeface="Courier" pitchFamily="2" charset="0"/>
              </a:rPr>
              <a:t>(2*x) + (2*y)</a:t>
            </a:r>
          </a:p>
        </p:txBody>
      </p:sp>
    </p:spTree>
    <p:extLst>
      <p:ext uri="{BB962C8B-B14F-4D97-AF65-F5344CB8AC3E}">
        <p14:creationId xmlns:p14="http://schemas.microsoft.com/office/powerpoint/2010/main" val="203947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66D8-A228-3C41-AA3B-FB93D7CFEF4D}"/>
              </a:ext>
            </a:extLst>
          </p:cNvPr>
          <p:cNvSpPr>
            <a:spLocks noGrp="1"/>
          </p:cNvSpPr>
          <p:nvPr>
            <p:ph type="title"/>
          </p:nvPr>
        </p:nvSpPr>
        <p:spPr/>
        <p:txBody>
          <a:bodyPr/>
          <a:lstStyle/>
          <a:p>
            <a:r>
              <a:rPr lang="en-LK" dirty="0"/>
              <a:t>Data Types</a:t>
            </a:r>
          </a:p>
        </p:txBody>
      </p:sp>
      <p:sp>
        <p:nvSpPr>
          <p:cNvPr id="3" name="Content Placeholder 2">
            <a:extLst>
              <a:ext uri="{FF2B5EF4-FFF2-40B4-BE49-F238E27FC236}">
                <a16:creationId xmlns:a16="http://schemas.microsoft.com/office/drawing/2014/main" id="{1DC6D0D9-8A59-D945-AA2C-C2AF6A8EFBEA}"/>
              </a:ext>
            </a:extLst>
          </p:cNvPr>
          <p:cNvSpPr>
            <a:spLocks noGrp="1"/>
          </p:cNvSpPr>
          <p:nvPr>
            <p:ph idx="1"/>
          </p:nvPr>
        </p:nvSpPr>
        <p:spPr/>
        <p:txBody>
          <a:bodyPr/>
          <a:lstStyle/>
          <a:p>
            <a:endParaRPr lang="en-LK"/>
          </a:p>
        </p:txBody>
      </p:sp>
      <p:graphicFrame>
        <p:nvGraphicFramePr>
          <p:cNvPr id="5" name="Table 4">
            <a:extLst>
              <a:ext uri="{FF2B5EF4-FFF2-40B4-BE49-F238E27FC236}">
                <a16:creationId xmlns:a16="http://schemas.microsoft.com/office/drawing/2014/main" id="{AC8AF8EB-EB99-0F44-B929-A50E22618676}"/>
              </a:ext>
            </a:extLst>
          </p:cNvPr>
          <p:cNvGraphicFramePr>
            <a:graphicFrameLocks noGrp="1"/>
          </p:cNvGraphicFramePr>
          <p:nvPr>
            <p:extLst>
              <p:ext uri="{D42A27DB-BD31-4B8C-83A1-F6EECF244321}">
                <p14:modId xmlns:p14="http://schemas.microsoft.com/office/powerpoint/2010/main" val="379029495"/>
              </p:ext>
            </p:extLst>
          </p:nvPr>
        </p:nvGraphicFramePr>
        <p:xfrm>
          <a:off x="545952" y="1892276"/>
          <a:ext cx="10929634" cy="3997640"/>
        </p:xfrm>
        <a:graphic>
          <a:graphicData uri="http://schemas.openxmlformats.org/drawingml/2006/table">
            <a:tbl>
              <a:tblPr firstRow="1" bandRow="1">
                <a:tableStyleId>{5C22544A-7EE6-4342-B048-85BDC9FD1C3A}</a:tableStyleId>
              </a:tblPr>
              <a:tblGrid>
                <a:gridCol w="1900727">
                  <a:extLst>
                    <a:ext uri="{9D8B030D-6E8A-4147-A177-3AD203B41FA5}">
                      <a16:colId xmlns:a16="http://schemas.microsoft.com/office/drawing/2014/main" val="3594682344"/>
                    </a:ext>
                  </a:extLst>
                </a:gridCol>
                <a:gridCol w="1993089">
                  <a:extLst>
                    <a:ext uri="{9D8B030D-6E8A-4147-A177-3AD203B41FA5}">
                      <a16:colId xmlns:a16="http://schemas.microsoft.com/office/drawing/2014/main" val="831318957"/>
                    </a:ext>
                  </a:extLst>
                </a:gridCol>
                <a:gridCol w="7035818">
                  <a:extLst>
                    <a:ext uri="{9D8B030D-6E8A-4147-A177-3AD203B41FA5}">
                      <a16:colId xmlns:a16="http://schemas.microsoft.com/office/drawing/2014/main" val="2212354970"/>
                    </a:ext>
                  </a:extLst>
                </a:gridCol>
              </a:tblGrid>
              <a:tr h="781450">
                <a:tc>
                  <a:txBody>
                    <a:bodyPr/>
                    <a:lstStyle/>
                    <a:p>
                      <a:pPr marL="0" marR="0" algn="ctr">
                        <a:lnSpc>
                          <a:spcPct val="107000"/>
                        </a:lnSpc>
                        <a:spcBef>
                          <a:spcPts val="0"/>
                        </a:spcBef>
                        <a:spcAft>
                          <a:spcPts val="800"/>
                        </a:spcAft>
                      </a:pPr>
                      <a:r>
                        <a:rPr lang="en-US" sz="2400">
                          <a:solidFill>
                            <a:schemeClr val="bg1"/>
                          </a:solidFill>
                          <a:effectLst/>
                        </a:rPr>
                        <a:t>Data Type</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985" marR="181791" marT="181791" marB="181791" anchor="ctr"/>
                </a:tc>
                <a:tc>
                  <a:txBody>
                    <a:bodyPr/>
                    <a:lstStyle/>
                    <a:p>
                      <a:pPr marL="0" marR="0" algn="ctr">
                        <a:lnSpc>
                          <a:spcPct val="107000"/>
                        </a:lnSpc>
                        <a:spcBef>
                          <a:spcPts val="0"/>
                        </a:spcBef>
                        <a:spcAft>
                          <a:spcPts val="800"/>
                        </a:spcAft>
                      </a:pPr>
                      <a:r>
                        <a:rPr lang="en-US" sz="2400">
                          <a:solidFill>
                            <a:schemeClr val="bg1"/>
                          </a:solidFill>
                          <a:effectLst/>
                        </a:rPr>
                        <a:t>Keyword</a:t>
                      </a:r>
                      <a:endParaRPr lang="en-US" sz="2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985" marR="181791" marT="181791" marB="181791" anchor="ctr"/>
                </a:tc>
                <a:tc>
                  <a:txBody>
                    <a:bodyPr/>
                    <a:lstStyle/>
                    <a:p>
                      <a:pPr marL="0" marR="0" algn="ctr">
                        <a:lnSpc>
                          <a:spcPct val="107000"/>
                        </a:lnSpc>
                        <a:spcBef>
                          <a:spcPts val="0"/>
                        </a:spcBef>
                        <a:spcAft>
                          <a:spcPts val="800"/>
                        </a:spcAft>
                      </a:pPr>
                      <a:r>
                        <a:rPr lang="en-US" sz="2400" dirty="0">
                          <a:solidFill>
                            <a:schemeClr val="bg1"/>
                          </a:solidFill>
                          <a:effectLst/>
                        </a:rPr>
                        <a:t>Value</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985" marR="181791" marT="181791" marB="181791" anchor="ctr"/>
                </a:tc>
                <a:extLst>
                  <a:ext uri="{0D108BD9-81ED-4DB2-BD59-A6C34878D82A}">
                    <a16:rowId xmlns:a16="http://schemas.microsoft.com/office/drawing/2014/main" val="1341859732"/>
                  </a:ext>
                </a:extLst>
              </a:tr>
              <a:tr h="652765">
                <a:tc>
                  <a:txBody>
                    <a:bodyPr/>
                    <a:lstStyle/>
                    <a:p>
                      <a:pPr marL="0" marR="0" algn="ctr">
                        <a:lnSpc>
                          <a:spcPct val="107000"/>
                        </a:lnSpc>
                        <a:spcBef>
                          <a:spcPts val="0"/>
                        </a:spcBef>
                        <a:spcAft>
                          <a:spcPts val="800"/>
                        </a:spcAft>
                      </a:pPr>
                      <a:r>
                        <a:rPr lang="en-US" sz="1900" dirty="0">
                          <a:solidFill>
                            <a:schemeClr val="tx1">
                              <a:lumMod val="75000"/>
                              <a:lumOff val="25000"/>
                            </a:schemeClr>
                          </a:solidFill>
                          <a:effectLst/>
                        </a:rPr>
                        <a:t>Integer</a:t>
                      </a:r>
                      <a:endParaRPr lang="en-US" sz="1900" dirty="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gn="ctr">
                        <a:lnSpc>
                          <a:spcPct val="107000"/>
                        </a:lnSpc>
                        <a:spcBef>
                          <a:spcPts val="0"/>
                        </a:spcBef>
                        <a:spcAft>
                          <a:spcPts val="800"/>
                        </a:spcAft>
                      </a:pPr>
                      <a:r>
                        <a:rPr lang="en-US" sz="1900">
                          <a:solidFill>
                            <a:schemeClr val="tx1">
                              <a:lumMod val="75000"/>
                              <a:lumOff val="25000"/>
                            </a:schemeClr>
                          </a:solidFill>
                          <a:effectLst/>
                        </a:rPr>
                        <a:t>int</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nSpc>
                          <a:spcPct val="107000"/>
                        </a:lnSpc>
                        <a:spcBef>
                          <a:spcPts val="0"/>
                        </a:spcBef>
                        <a:spcAft>
                          <a:spcPts val="800"/>
                        </a:spcAft>
                      </a:pPr>
                      <a:r>
                        <a:rPr lang="en-US" sz="1900" b="0" kern="1200">
                          <a:solidFill>
                            <a:schemeClr val="tx1">
                              <a:lumMod val="75000"/>
                              <a:lumOff val="25000"/>
                            </a:schemeClr>
                          </a:solidFill>
                          <a:effectLst/>
                        </a:rPr>
                        <a:t>Holds signed integers of non-limited length.</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extLst>
                  <a:ext uri="{0D108BD9-81ED-4DB2-BD59-A6C34878D82A}">
                    <a16:rowId xmlns:a16="http://schemas.microsoft.com/office/drawing/2014/main" val="1845615607"/>
                  </a:ext>
                </a:extLst>
              </a:tr>
              <a:tr h="955330">
                <a:tc>
                  <a:txBody>
                    <a:bodyPr/>
                    <a:lstStyle/>
                    <a:p>
                      <a:pPr marL="0" marR="0" algn="ctr">
                        <a:lnSpc>
                          <a:spcPct val="107000"/>
                        </a:lnSpc>
                        <a:spcBef>
                          <a:spcPts val="0"/>
                        </a:spcBef>
                        <a:spcAft>
                          <a:spcPts val="800"/>
                        </a:spcAft>
                      </a:pPr>
                      <a:r>
                        <a:rPr lang="en-US" sz="1900">
                          <a:solidFill>
                            <a:schemeClr val="tx1">
                              <a:lumMod val="75000"/>
                              <a:lumOff val="25000"/>
                            </a:schemeClr>
                          </a:solidFill>
                          <a:effectLst/>
                        </a:rPr>
                        <a:t>Float</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gn="ctr">
                        <a:lnSpc>
                          <a:spcPct val="107000"/>
                        </a:lnSpc>
                        <a:spcBef>
                          <a:spcPts val="0"/>
                        </a:spcBef>
                        <a:spcAft>
                          <a:spcPts val="800"/>
                        </a:spcAft>
                      </a:pPr>
                      <a:r>
                        <a:rPr lang="en-US" sz="1900" b="0" kern="1200">
                          <a:solidFill>
                            <a:schemeClr val="tx1">
                              <a:lumMod val="75000"/>
                              <a:lumOff val="25000"/>
                            </a:schemeClr>
                          </a:solidFill>
                          <a:effectLst/>
                        </a:rPr>
                        <a:t>float</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nSpc>
                          <a:spcPct val="107000"/>
                        </a:lnSpc>
                        <a:spcBef>
                          <a:spcPts val="0"/>
                        </a:spcBef>
                        <a:spcAft>
                          <a:spcPts val="800"/>
                        </a:spcAft>
                      </a:pPr>
                      <a:r>
                        <a:rPr lang="en-US" sz="1900" b="0" kern="1200">
                          <a:solidFill>
                            <a:schemeClr val="tx1">
                              <a:lumMod val="75000"/>
                              <a:lumOff val="25000"/>
                            </a:schemeClr>
                          </a:solidFill>
                          <a:effectLst/>
                        </a:rPr>
                        <a:t>Holds floating precision numbers and it’s accurate </a:t>
                      </a:r>
                      <a:r>
                        <a:rPr lang="en-US" sz="1900" b="0" kern="1200" err="1">
                          <a:solidFill>
                            <a:schemeClr val="tx1">
                              <a:lumMod val="75000"/>
                              <a:lumOff val="25000"/>
                            </a:schemeClr>
                          </a:solidFill>
                          <a:effectLst/>
                        </a:rPr>
                        <a:t>upto</a:t>
                      </a:r>
                      <a:r>
                        <a:rPr lang="en-US" sz="1900" b="0" kern="1200">
                          <a:solidFill>
                            <a:schemeClr val="tx1">
                              <a:lumMod val="75000"/>
                              <a:lumOff val="25000"/>
                            </a:schemeClr>
                          </a:solidFill>
                          <a:effectLst/>
                        </a:rPr>
                        <a:t> 15 decimal places.</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extLst>
                  <a:ext uri="{0D108BD9-81ED-4DB2-BD59-A6C34878D82A}">
                    <a16:rowId xmlns:a16="http://schemas.microsoft.com/office/drawing/2014/main" val="1214440808"/>
                  </a:ext>
                </a:extLst>
              </a:tr>
              <a:tr h="652765">
                <a:tc>
                  <a:txBody>
                    <a:bodyPr/>
                    <a:lstStyle/>
                    <a:p>
                      <a:pPr marL="0" marR="0" algn="ctr">
                        <a:lnSpc>
                          <a:spcPct val="107000"/>
                        </a:lnSpc>
                        <a:spcBef>
                          <a:spcPts val="0"/>
                        </a:spcBef>
                        <a:spcAft>
                          <a:spcPts val="800"/>
                        </a:spcAft>
                      </a:pPr>
                      <a:r>
                        <a:rPr lang="en-US" sz="1900" b="0" kern="1200">
                          <a:solidFill>
                            <a:schemeClr val="tx1">
                              <a:lumMod val="75000"/>
                              <a:lumOff val="25000"/>
                            </a:schemeClr>
                          </a:solidFill>
                          <a:effectLst/>
                        </a:rPr>
                        <a:t>Boolean</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gn="ctr">
                        <a:lnSpc>
                          <a:spcPct val="107000"/>
                        </a:lnSpc>
                        <a:spcBef>
                          <a:spcPts val="0"/>
                        </a:spcBef>
                        <a:spcAft>
                          <a:spcPts val="800"/>
                        </a:spcAft>
                      </a:pPr>
                      <a:r>
                        <a:rPr lang="en-US" sz="1900" b="0" kern="1200">
                          <a:solidFill>
                            <a:schemeClr val="tx1">
                              <a:lumMod val="75000"/>
                              <a:lumOff val="25000"/>
                            </a:schemeClr>
                          </a:solidFill>
                          <a:effectLst/>
                        </a:rPr>
                        <a:t>bool</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nSpc>
                          <a:spcPct val="107000"/>
                        </a:lnSpc>
                        <a:spcBef>
                          <a:spcPts val="0"/>
                        </a:spcBef>
                        <a:spcAft>
                          <a:spcPts val="800"/>
                        </a:spcAft>
                      </a:pPr>
                      <a:r>
                        <a:rPr lang="en-US" sz="1900" b="0" kern="1200">
                          <a:solidFill>
                            <a:schemeClr val="tx1">
                              <a:lumMod val="75000"/>
                              <a:lumOff val="25000"/>
                            </a:schemeClr>
                          </a:solidFill>
                          <a:effectLst/>
                        </a:rPr>
                        <a:t>Holds True or False.</a:t>
                      </a:r>
                      <a:endParaRPr lang="en-US" sz="190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extLst>
                  <a:ext uri="{0D108BD9-81ED-4DB2-BD59-A6C34878D82A}">
                    <a16:rowId xmlns:a16="http://schemas.microsoft.com/office/drawing/2014/main" val="1635651976"/>
                  </a:ext>
                </a:extLst>
              </a:tr>
              <a:tr h="955330">
                <a:tc>
                  <a:txBody>
                    <a:bodyPr/>
                    <a:lstStyle/>
                    <a:p>
                      <a:pPr marL="0" marR="0" algn="ctr">
                        <a:lnSpc>
                          <a:spcPct val="107000"/>
                        </a:lnSpc>
                        <a:spcBef>
                          <a:spcPts val="0"/>
                        </a:spcBef>
                        <a:spcAft>
                          <a:spcPts val="800"/>
                        </a:spcAft>
                      </a:pPr>
                      <a:r>
                        <a:rPr lang="en-US" sz="1900" dirty="0">
                          <a:solidFill>
                            <a:schemeClr val="tx1">
                              <a:lumMod val="75000"/>
                              <a:lumOff val="25000"/>
                            </a:schemeClr>
                          </a:solidFill>
                          <a:effectLst/>
                        </a:rPr>
                        <a:t>String</a:t>
                      </a:r>
                      <a:endParaRPr lang="en-US" sz="1900" dirty="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gn="ctr">
                        <a:lnSpc>
                          <a:spcPct val="107000"/>
                        </a:lnSpc>
                        <a:spcBef>
                          <a:spcPts val="0"/>
                        </a:spcBef>
                        <a:spcAft>
                          <a:spcPts val="800"/>
                        </a:spcAft>
                      </a:pPr>
                      <a:r>
                        <a:rPr lang="en-US" sz="1900" dirty="0">
                          <a:solidFill>
                            <a:schemeClr val="tx1">
                              <a:lumMod val="75000"/>
                              <a:lumOff val="25000"/>
                            </a:schemeClr>
                          </a:solidFill>
                          <a:effectLst/>
                        </a:rPr>
                        <a:t>String</a:t>
                      </a:r>
                      <a:endParaRPr lang="en-US" sz="1900" dirty="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tc>
                  <a:txBody>
                    <a:bodyPr/>
                    <a:lstStyle/>
                    <a:p>
                      <a:pPr marL="0" marR="0">
                        <a:lnSpc>
                          <a:spcPct val="107000"/>
                        </a:lnSpc>
                        <a:spcBef>
                          <a:spcPts val="0"/>
                        </a:spcBef>
                        <a:spcAft>
                          <a:spcPts val="800"/>
                        </a:spcAft>
                      </a:pPr>
                      <a:r>
                        <a:rPr lang="en-US" sz="1900" b="0" kern="1200" dirty="0">
                          <a:solidFill>
                            <a:schemeClr val="tx1">
                              <a:lumMod val="75000"/>
                              <a:lumOff val="25000"/>
                            </a:schemeClr>
                          </a:solidFill>
                          <a:effectLst/>
                        </a:rPr>
                        <a:t>Holds sequence of characters. Generally, strings are represented by either single or double quotes.</a:t>
                      </a:r>
                      <a:endParaRPr lang="en-US" sz="1900" dirty="0">
                        <a:solidFill>
                          <a:schemeClr val="tx1">
                            <a:lumMod val="75000"/>
                            <a:lumOff val="25000"/>
                          </a:schemeClr>
                        </a:solidFill>
                        <a:effectLst/>
                        <a:latin typeface="Calibri (Body)"/>
                        <a:ea typeface="Calibri" panose="020F0502020204030204" pitchFamily="34" charset="0"/>
                        <a:cs typeface="Times New Roman" panose="02020603050405020304" pitchFamily="18" charset="0"/>
                      </a:endParaRPr>
                    </a:p>
                  </a:txBody>
                  <a:tcPr marL="302985" marR="157552" marT="157552" marB="157552" anchor="ctr"/>
                </a:tc>
                <a:extLst>
                  <a:ext uri="{0D108BD9-81ED-4DB2-BD59-A6C34878D82A}">
                    <a16:rowId xmlns:a16="http://schemas.microsoft.com/office/drawing/2014/main" val="2270850447"/>
                  </a:ext>
                </a:extLst>
              </a:tr>
            </a:tbl>
          </a:graphicData>
        </a:graphic>
      </p:graphicFrame>
      <p:sp>
        <p:nvSpPr>
          <p:cNvPr id="4" name="Slide Number Placeholder 3">
            <a:extLst>
              <a:ext uri="{FF2B5EF4-FFF2-40B4-BE49-F238E27FC236}">
                <a16:creationId xmlns:a16="http://schemas.microsoft.com/office/drawing/2014/main" id="{645A40BF-0503-DD40-8C3E-360FA62D285B}"/>
              </a:ext>
            </a:extLst>
          </p:cNvPr>
          <p:cNvSpPr>
            <a:spLocks noGrp="1"/>
          </p:cNvSpPr>
          <p:nvPr>
            <p:ph type="sldNum" sz="quarter" idx="12"/>
          </p:nvPr>
        </p:nvSpPr>
        <p:spPr/>
        <p:txBody>
          <a:bodyPr/>
          <a:lstStyle/>
          <a:p>
            <a:fld id="{BF3EE396-5EE0-204F-BF3B-5139F0A5F050}" type="slidenum">
              <a:rPr lang="en-LK" smtClean="0"/>
              <a:t>3</a:t>
            </a:fld>
            <a:endParaRPr lang="en-LK"/>
          </a:p>
        </p:txBody>
      </p:sp>
    </p:spTree>
    <p:extLst>
      <p:ext uri="{BB962C8B-B14F-4D97-AF65-F5344CB8AC3E}">
        <p14:creationId xmlns:p14="http://schemas.microsoft.com/office/powerpoint/2010/main" val="1114480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2 - Answer</a:t>
            </a:r>
          </a:p>
        </p:txBody>
      </p:sp>
      <p:sp>
        <p:nvSpPr>
          <p:cNvPr id="5" name="Content Placeholder 4"/>
          <p:cNvSpPr txBox="1">
            <a:spLocks noGrp="1"/>
          </p:cNvSpPr>
          <p:nvPr>
            <p:ph idx="1"/>
          </p:nvPr>
        </p:nvSpPr>
        <p:spPr>
          <a:xfrm>
            <a:off x="2152650" y="1825625"/>
            <a:ext cx="7886700" cy="3658437"/>
          </a:xfrm>
          <a:prstGeom prst="rect">
            <a:avLst/>
          </a:prstGeom>
          <a:noFill/>
          <a:ln w="12700">
            <a:solidFill>
              <a:schemeClr val="tx1"/>
            </a:solidFill>
          </a:ln>
        </p:spPr>
        <p:txBody>
          <a:bodyPr wrap="square" rtlCol="0">
            <a:spAutoFit/>
          </a:bodyPr>
          <a:lstStyle/>
          <a:p>
            <a:pPr marL="0" indent="0">
              <a:buNone/>
            </a:pPr>
            <a:r>
              <a:rPr lang="en-US" sz="2400" b="1" dirty="0">
                <a:latin typeface="Courier New" panose="02070309020205020404" pitchFamily="49" charset="0"/>
                <a:cs typeface="Courier New" panose="02070309020205020404" pitchFamily="49" charset="0"/>
              </a:rPr>
              <a:t>length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Length "</a:t>
            </a:r>
            <a:r>
              <a:rPr lang="en-US" sz="2400" b="1" dirty="0">
                <a:latin typeface="Courier New" panose="02070309020205020404" pitchFamily="49" charset="0"/>
                <a:cs typeface="Courier New" panose="02070309020205020404" pitchFamily="49" charset="0"/>
              </a:rPr>
              <a:t>))</a:t>
            </a:r>
          </a:p>
          <a:p>
            <a:pPr marL="0" indent="0">
              <a:buNone/>
            </a:pPr>
            <a:r>
              <a:rPr lang="en-US" sz="2400" b="1" dirty="0">
                <a:latin typeface="Courier New" panose="02070309020205020404" pitchFamily="49" charset="0"/>
                <a:cs typeface="Courier New" panose="02070309020205020404" pitchFamily="49" charset="0"/>
              </a:rPr>
              <a:t>width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Width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area = length * width</a:t>
            </a:r>
          </a:p>
          <a:p>
            <a:pPr marL="0" indent="0">
              <a:buNone/>
            </a:pPr>
            <a:r>
              <a:rPr lang="en-US" sz="2400" b="1" dirty="0">
                <a:latin typeface="Courier New" panose="02070309020205020404" pitchFamily="49" charset="0"/>
                <a:cs typeface="Courier New" panose="02070309020205020404" pitchFamily="49" charset="0"/>
              </a:rPr>
              <a:t>perimeter = (2*length) + (2*width)</a:t>
            </a:r>
          </a:p>
          <a:p>
            <a:endParaRPr lang="en-US" sz="2400" b="1" dirty="0">
              <a:latin typeface="Courier New" panose="02070309020205020404" pitchFamily="49" charset="0"/>
              <a:cs typeface="Courier New" panose="02070309020205020404" pitchFamily="49" charset="0"/>
            </a:endParaRP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“Area is "</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area)</a:t>
            </a: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“Perimeter is "</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perimeter)</a:t>
            </a:r>
          </a:p>
        </p:txBody>
      </p:sp>
      <p:sp>
        <p:nvSpPr>
          <p:cNvPr id="4" name="Slide Number Placeholder 3"/>
          <p:cNvSpPr>
            <a:spLocks noGrp="1"/>
          </p:cNvSpPr>
          <p:nvPr>
            <p:ph type="sldNum" sz="quarter" idx="12"/>
          </p:nvPr>
        </p:nvSpPr>
        <p:spPr/>
        <p:txBody>
          <a:bodyPr/>
          <a:lstStyle/>
          <a:p>
            <a:fld id="{51A71D3D-F011-47C0-9290-685F7D9F6412}" type="slidenum">
              <a:rPr lang="en-US" smtClean="0"/>
              <a:t>30</a:t>
            </a:fld>
            <a:endParaRPr lang="en-US"/>
          </a:p>
        </p:txBody>
      </p:sp>
    </p:spTree>
    <p:extLst>
      <p:ext uri="{BB962C8B-B14F-4D97-AF65-F5344CB8AC3E}">
        <p14:creationId xmlns:p14="http://schemas.microsoft.com/office/powerpoint/2010/main" val="3774073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a:xfrm>
            <a:off x="838200" y="1677625"/>
            <a:ext cx="10515600" cy="4351338"/>
          </a:xfrm>
        </p:spPr>
        <p:txBody>
          <a:bodyPr>
            <a:normAutofit/>
          </a:bodyPr>
          <a:lstStyle/>
          <a:p>
            <a:pPr>
              <a:lnSpc>
                <a:spcPct val="100000"/>
              </a:lnSpc>
            </a:pPr>
            <a:r>
              <a:rPr lang="en-US" dirty="0"/>
              <a:t>The selection control structure is used for making decisions and branching statements.</a:t>
            </a:r>
          </a:p>
          <a:p>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31</a:t>
            </a:fld>
            <a:endParaRPr lang="en-US"/>
          </a:p>
        </p:txBody>
      </p:sp>
      <p:grpSp>
        <p:nvGrpSpPr>
          <p:cNvPr id="5" name="Group 4"/>
          <p:cNvGrpSpPr>
            <a:grpSpLocks/>
          </p:cNvGrpSpPr>
          <p:nvPr/>
        </p:nvGrpSpPr>
        <p:grpSpPr bwMode="auto">
          <a:xfrm>
            <a:off x="2552700" y="2336438"/>
            <a:ext cx="7086600" cy="3692525"/>
            <a:chOff x="480" y="1152"/>
            <a:chExt cx="4464" cy="2880"/>
          </a:xfrm>
          <a:solidFill>
            <a:schemeClr val="accent5">
              <a:lumMod val="20000"/>
              <a:lumOff val="80000"/>
            </a:schemeClr>
          </a:solidFill>
        </p:grpSpPr>
        <p:sp>
          <p:nvSpPr>
            <p:cNvPr id="6" name="Text Box 5"/>
            <p:cNvSpPr txBox="1">
              <a:spLocks noChangeArrowheads="1"/>
            </p:cNvSpPr>
            <p:nvPr/>
          </p:nvSpPr>
          <p:spPr bwMode="auto">
            <a:xfrm>
              <a:off x="480" y="1920"/>
              <a:ext cx="2112"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7" name="AutoShape 6"/>
            <p:cNvSpPr>
              <a:spLocks noChangeArrowheads="1"/>
            </p:cNvSpPr>
            <p:nvPr/>
          </p:nvSpPr>
          <p:spPr bwMode="auto">
            <a:xfrm>
              <a:off x="2160" y="1152"/>
              <a:ext cx="1056" cy="288"/>
            </a:xfrm>
            <a:prstGeom prst="flowChartTerminator">
              <a:avLst/>
            </a:prstGeom>
            <a:grp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solidFill>
                    <a:schemeClr val="tx1"/>
                  </a:solidFill>
                </a:rPr>
                <a:t>IF</a:t>
              </a:r>
            </a:p>
          </p:txBody>
        </p:sp>
        <p:sp>
          <p:nvSpPr>
            <p:cNvPr id="8" name="AutoShape 7"/>
            <p:cNvSpPr>
              <a:spLocks noChangeArrowheads="1"/>
            </p:cNvSpPr>
            <p:nvPr/>
          </p:nvSpPr>
          <p:spPr bwMode="auto">
            <a:xfrm>
              <a:off x="2016" y="1776"/>
              <a:ext cx="1440" cy="480"/>
            </a:xfrm>
            <a:prstGeom prst="flowChartDecision">
              <a:avLst/>
            </a:prstGeom>
            <a:grp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solidFill>
                    <a:schemeClr val="tx1"/>
                  </a:solidFill>
                </a:rPr>
                <a:t>Condition?</a:t>
              </a:r>
            </a:p>
          </p:txBody>
        </p:sp>
        <p:sp>
          <p:nvSpPr>
            <p:cNvPr id="9" name="AutoShape 8"/>
            <p:cNvSpPr>
              <a:spLocks noChangeArrowheads="1"/>
            </p:cNvSpPr>
            <p:nvPr/>
          </p:nvSpPr>
          <p:spPr bwMode="auto">
            <a:xfrm>
              <a:off x="480" y="2689"/>
              <a:ext cx="1776" cy="431"/>
            </a:xfrm>
            <a:prstGeom prst="flowChartProcess">
              <a:avLst/>
            </a:prstGeom>
            <a:grp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solidFill>
                    <a:schemeClr val="tx1"/>
                  </a:solidFill>
                </a:rPr>
                <a:t>Statement sequence 1</a:t>
              </a:r>
            </a:p>
          </p:txBody>
        </p:sp>
        <p:sp>
          <p:nvSpPr>
            <p:cNvPr id="10" name="AutoShape 9"/>
            <p:cNvSpPr>
              <a:spLocks noChangeArrowheads="1"/>
            </p:cNvSpPr>
            <p:nvPr/>
          </p:nvSpPr>
          <p:spPr bwMode="auto">
            <a:xfrm>
              <a:off x="2160" y="3744"/>
              <a:ext cx="1056" cy="288"/>
            </a:xfrm>
            <a:prstGeom prst="flowChartTerminator">
              <a:avLst/>
            </a:prstGeom>
            <a:grp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solidFill>
                    <a:schemeClr val="tx1"/>
                  </a:solidFill>
                </a:rPr>
                <a:t>ENDIF</a:t>
              </a:r>
            </a:p>
          </p:txBody>
        </p:sp>
        <p:sp>
          <p:nvSpPr>
            <p:cNvPr id="11" name="AutoShape 10"/>
            <p:cNvSpPr>
              <a:spLocks noChangeArrowheads="1"/>
            </p:cNvSpPr>
            <p:nvPr/>
          </p:nvSpPr>
          <p:spPr bwMode="auto">
            <a:xfrm>
              <a:off x="3168" y="2689"/>
              <a:ext cx="1776" cy="431"/>
            </a:xfrm>
            <a:prstGeom prst="flowChartProcess">
              <a:avLst/>
            </a:prstGeom>
            <a:grp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solidFill>
                    <a:schemeClr val="tx1"/>
                  </a:solidFill>
                </a:rPr>
                <a:t>Statement sequence 2</a:t>
              </a:r>
            </a:p>
          </p:txBody>
        </p:sp>
        <p:sp>
          <p:nvSpPr>
            <p:cNvPr id="12" name="Line 11"/>
            <p:cNvSpPr>
              <a:spLocks noChangeShapeType="1"/>
            </p:cNvSpPr>
            <p:nvPr/>
          </p:nvSpPr>
          <p:spPr bwMode="auto">
            <a:xfrm>
              <a:off x="2736" y="1440"/>
              <a:ext cx="0" cy="192"/>
            </a:xfrm>
            <a:prstGeom prst="line">
              <a:avLst/>
            </a:prstGeom>
            <a:grpFill/>
            <a:ln w="12700">
              <a:solidFill>
                <a:schemeClr val="tx1"/>
              </a:solidFill>
              <a:round/>
              <a:headEnd/>
              <a:tailEnd type="triangle" w="med" len="med"/>
            </a:ln>
          </p:spPr>
          <p:txBody>
            <a:bodyPr wrap="none"/>
            <a:lstStyle/>
            <a:p>
              <a:endParaRPr lang="en-US"/>
            </a:p>
          </p:txBody>
        </p:sp>
        <p:sp>
          <p:nvSpPr>
            <p:cNvPr id="13" name="Line 12"/>
            <p:cNvSpPr>
              <a:spLocks noChangeShapeType="1"/>
            </p:cNvSpPr>
            <p:nvPr/>
          </p:nvSpPr>
          <p:spPr bwMode="auto">
            <a:xfrm>
              <a:off x="2736" y="1584"/>
              <a:ext cx="0" cy="144"/>
            </a:xfrm>
            <a:prstGeom prst="line">
              <a:avLst/>
            </a:prstGeom>
            <a:grpFill/>
            <a:ln w="9525">
              <a:solidFill>
                <a:schemeClr val="tx1"/>
              </a:solidFill>
              <a:round/>
              <a:headEnd/>
              <a:tailEnd/>
            </a:ln>
          </p:spPr>
          <p:txBody>
            <a:bodyPr wrap="none"/>
            <a:lstStyle/>
            <a:p>
              <a:endParaRPr lang="en-US"/>
            </a:p>
          </p:txBody>
        </p:sp>
        <p:sp>
          <p:nvSpPr>
            <p:cNvPr id="14" name="Line 13"/>
            <p:cNvSpPr>
              <a:spLocks noChangeShapeType="1"/>
            </p:cNvSpPr>
            <p:nvPr/>
          </p:nvSpPr>
          <p:spPr bwMode="auto">
            <a:xfrm flipH="1">
              <a:off x="1488" y="2016"/>
              <a:ext cx="528" cy="0"/>
            </a:xfrm>
            <a:prstGeom prst="line">
              <a:avLst/>
            </a:prstGeom>
            <a:grpFill/>
            <a:ln w="12700">
              <a:solidFill>
                <a:schemeClr val="tx1"/>
              </a:solidFill>
              <a:round/>
              <a:headEnd/>
              <a:tailEnd type="triangle" w="med" len="med"/>
            </a:ln>
          </p:spPr>
          <p:txBody>
            <a:bodyPr wrap="none"/>
            <a:lstStyle/>
            <a:p>
              <a:endParaRPr lang="en-US"/>
            </a:p>
          </p:txBody>
        </p:sp>
        <p:sp>
          <p:nvSpPr>
            <p:cNvPr id="15" name="Line 14"/>
            <p:cNvSpPr>
              <a:spLocks noChangeShapeType="1"/>
            </p:cNvSpPr>
            <p:nvPr/>
          </p:nvSpPr>
          <p:spPr bwMode="auto">
            <a:xfrm flipH="1">
              <a:off x="1296" y="2016"/>
              <a:ext cx="240" cy="0"/>
            </a:xfrm>
            <a:prstGeom prst="line">
              <a:avLst/>
            </a:prstGeom>
            <a:grpFill/>
            <a:ln w="9525">
              <a:solidFill>
                <a:schemeClr val="tx1"/>
              </a:solidFill>
              <a:round/>
              <a:headEnd/>
              <a:tailEnd/>
            </a:ln>
          </p:spPr>
          <p:txBody>
            <a:bodyPr wrap="none"/>
            <a:lstStyle/>
            <a:p>
              <a:endParaRPr lang="en-US"/>
            </a:p>
          </p:txBody>
        </p:sp>
        <p:sp>
          <p:nvSpPr>
            <p:cNvPr id="16" name="Line 15"/>
            <p:cNvSpPr>
              <a:spLocks noChangeShapeType="1"/>
            </p:cNvSpPr>
            <p:nvPr/>
          </p:nvSpPr>
          <p:spPr bwMode="auto">
            <a:xfrm>
              <a:off x="1296" y="2016"/>
              <a:ext cx="0" cy="672"/>
            </a:xfrm>
            <a:prstGeom prst="line">
              <a:avLst/>
            </a:prstGeom>
            <a:grpFill/>
            <a:ln w="9525">
              <a:solidFill>
                <a:schemeClr val="tx1"/>
              </a:solidFill>
              <a:round/>
              <a:headEnd/>
              <a:tailEnd/>
            </a:ln>
          </p:spPr>
          <p:txBody>
            <a:bodyPr wrap="none"/>
            <a:lstStyle/>
            <a:p>
              <a:endParaRPr lang="en-US"/>
            </a:p>
          </p:txBody>
        </p:sp>
        <p:sp>
          <p:nvSpPr>
            <p:cNvPr id="17" name="Line 16"/>
            <p:cNvSpPr>
              <a:spLocks noChangeShapeType="1"/>
            </p:cNvSpPr>
            <p:nvPr/>
          </p:nvSpPr>
          <p:spPr bwMode="auto">
            <a:xfrm>
              <a:off x="1296" y="3120"/>
              <a:ext cx="0" cy="336"/>
            </a:xfrm>
            <a:prstGeom prst="line">
              <a:avLst/>
            </a:prstGeom>
            <a:grpFill/>
            <a:ln w="9525">
              <a:solidFill>
                <a:schemeClr val="tx1"/>
              </a:solidFill>
              <a:round/>
              <a:headEnd/>
              <a:tailEnd/>
            </a:ln>
          </p:spPr>
          <p:txBody>
            <a:bodyPr wrap="none"/>
            <a:lstStyle/>
            <a:p>
              <a:endParaRPr lang="en-US"/>
            </a:p>
          </p:txBody>
        </p:sp>
        <p:sp>
          <p:nvSpPr>
            <p:cNvPr id="18" name="Line 17"/>
            <p:cNvSpPr>
              <a:spLocks noChangeShapeType="1"/>
            </p:cNvSpPr>
            <p:nvPr/>
          </p:nvSpPr>
          <p:spPr bwMode="auto">
            <a:xfrm>
              <a:off x="1296" y="3456"/>
              <a:ext cx="720" cy="0"/>
            </a:xfrm>
            <a:prstGeom prst="line">
              <a:avLst/>
            </a:prstGeom>
            <a:grpFill/>
            <a:ln w="12700">
              <a:solidFill>
                <a:schemeClr val="tx1"/>
              </a:solidFill>
              <a:round/>
              <a:headEnd/>
              <a:tailEnd type="triangle" w="med" len="med"/>
            </a:ln>
          </p:spPr>
          <p:txBody>
            <a:bodyPr wrap="none"/>
            <a:lstStyle/>
            <a:p>
              <a:endParaRPr lang="en-US"/>
            </a:p>
          </p:txBody>
        </p:sp>
        <p:sp>
          <p:nvSpPr>
            <p:cNvPr id="19" name="Line 18"/>
            <p:cNvSpPr>
              <a:spLocks noChangeShapeType="1"/>
            </p:cNvSpPr>
            <p:nvPr/>
          </p:nvSpPr>
          <p:spPr bwMode="auto">
            <a:xfrm>
              <a:off x="3456" y="2016"/>
              <a:ext cx="336" cy="0"/>
            </a:xfrm>
            <a:prstGeom prst="line">
              <a:avLst/>
            </a:prstGeom>
            <a:grpFill/>
            <a:ln w="12700">
              <a:solidFill>
                <a:schemeClr val="tx1"/>
              </a:solidFill>
              <a:round/>
              <a:headEnd/>
              <a:tailEnd type="triangle" w="med" len="med"/>
            </a:ln>
          </p:spPr>
          <p:txBody>
            <a:bodyPr wrap="none"/>
            <a:lstStyle/>
            <a:p>
              <a:endParaRPr lang="en-US"/>
            </a:p>
          </p:txBody>
        </p:sp>
        <p:sp>
          <p:nvSpPr>
            <p:cNvPr id="20" name="Line 19"/>
            <p:cNvSpPr>
              <a:spLocks noChangeShapeType="1"/>
            </p:cNvSpPr>
            <p:nvPr/>
          </p:nvSpPr>
          <p:spPr bwMode="auto">
            <a:xfrm>
              <a:off x="3792" y="2016"/>
              <a:ext cx="240" cy="0"/>
            </a:xfrm>
            <a:prstGeom prst="line">
              <a:avLst/>
            </a:prstGeom>
            <a:grpFill/>
            <a:ln w="9525">
              <a:solidFill>
                <a:schemeClr val="tx1"/>
              </a:solidFill>
              <a:round/>
              <a:headEnd/>
              <a:tailEnd/>
            </a:ln>
          </p:spPr>
          <p:txBody>
            <a:bodyPr wrap="none"/>
            <a:lstStyle/>
            <a:p>
              <a:endParaRPr lang="en-US"/>
            </a:p>
          </p:txBody>
        </p:sp>
        <p:sp>
          <p:nvSpPr>
            <p:cNvPr id="21" name="Line 20"/>
            <p:cNvSpPr>
              <a:spLocks noChangeShapeType="1"/>
            </p:cNvSpPr>
            <p:nvPr/>
          </p:nvSpPr>
          <p:spPr bwMode="auto">
            <a:xfrm>
              <a:off x="4032" y="2016"/>
              <a:ext cx="0" cy="672"/>
            </a:xfrm>
            <a:prstGeom prst="line">
              <a:avLst/>
            </a:prstGeom>
            <a:grpFill/>
            <a:ln w="9525">
              <a:solidFill>
                <a:schemeClr val="tx1"/>
              </a:solidFill>
              <a:round/>
              <a:headEnd/>
              <a:tailEnd/>
            </a:ln>
          </p:spPr>
          <p:txBody>
            <a:bodyPr wrap="none"/>
            <a:lstStyle/>
            <a:p>
              <a:endParaRPr lang="en-US"/>
            </a:p>
          </p:txBody>
        </p:sp>
        <p:sp>
          <p:nvSpPr>
            <p:cNvPr id="22" name="Line 21"/>
            <p:cNvSpPr>
              <a:spLocks noChangeShapeType="1"/>
            </p:cNvSpPr>
            <p:nvPr/>
          </p:nvSpPr>
          <p:spPr bwMode="auto">
            <a:xfrm>
              <a:off x="4032" y="3120"/>
              <a:ext cx="0" cy="336"/>
            </a:xfrm>
            <a:prstGeom prst="line">
              <a:avLst/>
            </a:prstGeom>
            <a:grpFill/>
            <a:ln w="9525">
              <a:solidFill>
                <a:schemeClr val="tx1"/>
              </a:solidFill>
              <a:round/>
              <a:headEnd/>
              <a:tailEnd/>
            </a:ln>
          </p:spPr>
          <p:txBody>
            <a:bodyPr wrap="none"/>
            <a:lstStyle/>
            <a:p>
              <a:endParaRPr lang="en-US"/>
            </a:p>
          </p:txBody>
        </p:sp>
        <p:sp>
          <p:nvSpPr>
            <p:cNvPr id="23" name="Line 22"/>
            <p:cNvSpPr>
              <a:spLocks noChangeShapeType="1"/>
            </p:cNvSpPr>
            <p:nvPr/>
          </p:nvSpPr>
          <p:spPr bwMode="auto">
            <a:xfrm flipH="1">
              <a:off x="3360" y="3456"/>
              <a:ext cx="672" cy="0"/>
            </a:xfrm>
            <a:prstGeom prst="line">
              <a:avLst/>
            </a:prstGeom>
            <a:grpFill/>
            <a:ln w="12700">
              <a:solidFill>
                <a:schemeClr val="tx1"/>
              </a:solidFill>
              <a:round/>
              <a:headEnd/>
              <a:tailEnd type="triangle" w="med" len="med"/>
            </a:ln>
          </p:spPr>
          <p:txBody>
            <a:bodyPr wrap="none"/>
            <a:lstStyle/>
            <a:p>
              <a:endParaRPr lang="en-US"/>
            </a:p>
          </p:txBody>
        </p:sp>
        <p:sp>
          <p:nvSpPr>
            <p:cNvPr id="24" name="Line 23"/>
            <p:cNvSpPr>
              <a:spLocks noChangeShapeType="1"/>
            </p:cNvSpPr>
            <p:nvPr/>
          </p:nvSpPr>
          <p:spPr bwMode="auto">
            <a:xfrm>
              <a:off x="2016" y="3456"/>
              <a:ext cx="1392" cy="0"/>
            </a:xfrm>
            <a:prstGeom prst="line">
              <a:avLst/>
            </a:prstGeom>
            <a:grpFill/>
            <a:ln w="9525">
              <a:solidFill>
                <a:schemeClr val="tx1"/>
              </a:solidFill>
              <a:round/>
              <a:headEnd/>
              <a:tailEnd/>
            </a:ln>
          </p:spPr>
          <p:txBody>
            <a:bodyPr wrap="none"/>
            <a:lstStyle/>
            <a:p>
              <a:endParaRPr lang="en-US"/>
            </a:p>
          </p:txBody>
        </p:sp>
        <p:sp>
          <p:nvSpPr>
            <p:cNvPr id="25" name="Line 24"/>
            <p:cNvSpPr>
              <a:spLocks noChangeShapeType="1"/>
            </p:cNvSpPr>
            <p:nvPr/>
          </p:nvSpPr>
          <p:spPr bwMode="auto">
            <a:xfrm>
              <a:off x="2688" y="3456"/>
              <a:ext cx="0" cy="192"/>
            </a:xfrm>
            <a:prstGeom prst="line">
              <a:avLst/>
            </a:prstGeom>
            <a:grpFill/>
            <a:ln w="12700">
              <a:solidFill>
                <a:schemeClr val="tx1"/>
              </a:solidFill>
              <a:round/>
              <a:headEnd/>
              <a:tailEnd type="triangle" w="med" len="med"/>
            </a:ln>
          </p:spPr>
          <p:txBody>
            <a:bodyPr wrap="none"/>
            <a:lstStyle/>
            <a:p>
              <a:endParaRPr lang="en-US"/>
            </a:p>
          </p:txBody>
        </p:sp>
        <p:sp>
          <p:nvSpPr>
            <p:cNvPr id="26" name="Line 25"/>
            <p:cNvSpPr>
              <a:spLocks noChangeShapeType="1"/>
            </p:cNvSpPr>
            <p:nvPr/>
          </p:nvSpPr>
          <p:spPr bwMode="auto">
            <a:xfrm>
              <a:off x="2688" y="3648"/>
              <a:ext cx="0" cy="96"/>
            </a:xfrm>
            <a:prstGeom prst="line">
              <a:avLst/>
            </a:prstGeom>
            <a:grpFill/>
            <a:ln w="9525">
              <a:solidFill>
                <a:schemeClr val="tx1"/>
              </a:solidFill>
              <a:round/>
              <a:headEnd/>
              <a:tailEnd/>
            </a:ln>
          </p:spPr>
          <p:txBody>
            <a:bodyPr wrap="none"/>
            <a:lstStyle/>
            <a:p>
              <a:endParaRPr lang="en-US"/>
            </a:p>
          </p:txBody>
        </p:sp>
        <p:sp>
          <p:nvSpPr>
            <p:cNvPr id="27" name="Text Box 26"/>
            <p:cNvSpPr txBox="1">
              <a:spLocks noChangeArrowheads="1"/>
            </p:cNvSpPr>
            <p:nvPr/>
          </p:nvSpPr>
          <p:spPr bwMode="auto">
            <a:xfrm>
              <a:off x="3600" y="1728"/>
              <a:ext cx="48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dirty="0"/>
                <a:t>False</a:t>
              </a:r>
            </a:p>
          </p:txBody>
        </p:sp>
        <p:sp>
          <p:nvSpPr>
            <p:cNvPr id="28" name="Text Box 27"/>
            <p:cNvSpPr txBox="1">
              <a:spLocks noChangeArrowheads="1"/>
            </p:cNvSpPr>
            <p:nvPr/>
          </p:nvSpPr>
          <p:spPr bwMode="auto">
            <a:xfrm>
              <a:off x="1536" y="1728"/>
              <a:ext cx="423"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dirty="0"/>
                <a:t>True</a:t>
              </a:r>
            </a:p>
          </p:txBody>
        </p:sp>
      </p:grpSp>
    </p:spTree>
    <p:extLst>
      <p:ext uri="{BB962C8B-B14F-4D97-AF65-F5344CB8AC3E}">
        <p14:creationId xmlns:p14="http://schemas.microsoft.com/office/powerpoint/2010/main" val="501921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rmAutofit lnSpcReduction="10000"/>
          </a:bodyPr>
          <a:lstStyle/>
          <a:p>
            <a:pPr>
              <a:lnSpc>
                <a:spcPct val="100000"/>
              </a:lnSpc>
            </a:pPr>
            <a:r>
              <a:rPr lang="en-US" dirty="0"/>
              <a:t>Following are the basic selection statements in the programming language.</a:t>
            </a:r>
          </a:p>
          <a:p>
            <a:pPr marL="0" indent="0">
              <a:lnSpc>
                <a:spcPct val="100000"/>
              </a:lnSpc>
              <a:buNone/>
            </a:pPr>
            <a:endParaRPr lang="en-US" sz="300" dirty="0"/>
          </a:p>
          <a:p>
            <a:pPr lvl="1">
              <a:lnSpc>
                <a:spcPct val="100000"/>
              </a:lnSpc>
              <a:buFont typeface="Wingdings" panose="05000000000000000000" pitchFamily="2" charset="2"/>
              <a:buChar char="Ø"/>
            </a:pPr>
            <a:r>
              <a:rPr lang="en-US" b="1" dirty="0"/>
              <a:t>if:</a:t>
            </a:r>
          </a:p>
          <a:p>
            <a:pPr marL="914400" lvl="2" indent="0">
              <a:lnSpc>
                <a:spcPct val="120000"/>
              </a:lnSpc>
              <a:buNone/>
            </a:pPr>
            <a:r>
              <a:rPr lang="en-US" sz="2200" dirty="0"/>
              <a:t>If statement checks for the condition and if the condition is satisfied it executes the statements in the “if” block, otherwise it exits the “if” block.</a:t>
            </a:r>
          </a:p>
          <a:p>
            <a:pPr marL="914400" lvl="2" indent="0">
              <a:lnSpc>
                <a:spcPct val="100000"/>
              </a:lnSpc>
              <a:buNone/>
            </a:pPr>
            <a:endParaRPr lang="en-US" dirty="0"/>
          </a:p>
          <a:p>
            <a:pPr lvl="1">
              <a:lnSpc>
                <a:spcPct val="100000"/>
              </a:lnSpc>
              <a:buFont typeface="Wingdings" panose="05000000000000000000" pitchFamily="2" charset="2"/>
              <a:buChar char="Ø"/>
            </a:pPr>
            <a:r>
              <a:rPr lang="en-US" b="1" dirty="0"/>
              <a:t>if-else:</a:t>
            </a:r>
          </a:p>
          <a:p>
            <a:pPr marL="914400" lvl="2" indent="0">
              <a:lnSpc>
                <a:spcPct val="120000"/>
              </a:lnSpc>
              <a:buNone/>
            </a:pPr>
            <a:r>
              <a:rPr lang="en-US" sz="2200" dirty="0"/>
              <a:t>If-else statement is used to execute any of the two blocks of statements, if the condition satisfies it executes the statements in the “if block”, otherwise it executes the “else block”.</a:t>
            </a:r>
          </a:p>
          <a:p>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32</a:t>
            </a:fld>
            <a:endParaRPr lang="en-US"/>
          </a:p>
        </p:txBody>
      </p:sp>
    </p:spTree>
    <p:extLst>
      <p:ext uri="{BB962C8B-B14F-4D97-AF65-F5344CB8AC3E}">
        <p14:creationId xmlns:p14="http://schemas.microsoft.com/office/powerpoint/2010/main" val="3976143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 (if)</a:t>
            </a:r>
          </a:p>
        </p:txBody>
      </p:sp>
      <p:sp>
        <p:nvSpPr>
          <p:cNvPr id="4" name="Slide Number Placeholder 3"/>
          <p:cNvSpPr>
            <a:spLocks noGrp="1"/>
          </p:cNvSpPr>
          <p:nvPr>
            <p:ph type="sldNum" sz="quarter" idx="12"/>
          </p:nvPr>
        </p:nvSpPr>
        <p:spPr/>
        <p:txBody>
          <a:bodyPr/>
          <a:lstStyle/>
          <a:p>
            <a:fld id="{51A71D3D-F011-47C0-9290-685F7D9F6412}" type="slidenum">
              <a:rPr lang="en-US" smtClean="0"/>
              <a:t>33</a:t>
            </a:fld>
            <a:endParaRPr lang="en-US"/>
          </a:p>
        </p:txBody>
      </p:sp>
      <p:grpSp>
        <p:nvGrpSpPr>
          <p:cNvPr id="54" name="Group 53"/>
          <p:cNvGrpSpPr/>
          <p:nvPr/>
        </p:nvGrpSpPr>
        <p:grpSpPr>
          <a:xfrm>
            <a:off x="3879722" y="1472191"/>
            <a:ext cx="4432555" cy="4701990"/>
            <a:chOff x="4473701" y="-74225"/>
            <a:chExt cx="4321176" cy="4204899"/>
          </a:xfrm>
          <a:solidFill>
            <a:schemeClr val="accent5">
              <a:lumMod val="20000"/>
              <a:lumOff val="80000"/>
            </a:schemeClr>
          </a:solidFill>
        </p:grpSpPr>
        <p:grpSp>
          <p:nvGrpSpPr>
            <p:cNvPr id="5" name="Group 45"/>
            <p:cNvGrpSpPr>
              <a:grpSpLocks/>
            </p:cNvGrpSpPr>
            <p:nvPr/>
          </p:nvGrpSpPr>
          <p:grpSpPr bwMode="auto">
            <a:xfrm>
              <a:off x="4473701" y="-74225"/>
              <a:ext cx="4321176" cy="4204899"/>
              <a:chOff x="4400549" y="-74225"/>
              <a:chExt cx="4321176" cy="4204899"/>
            </a:xfrm>
            <a:grpFill/>
          </p:grpSpPr>
          <p:sp>
            <p:nvSpPr>
              <p:cNvPr id="7" name="Rectangle 64"/>
              <p:cNvSpPr>
                <a:spLocks noChangeArrowheads="1"/>
              </p:cNvSpPr>
              <p:nvPr/>
            </p:nvSpPr>
            <p:spPr bwMode="auto">
              <a:xfrm>
                <a:off x="7339013" y="2453501"/>
                <a:ext cx="1330325" cy="336550"/>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Dry Yourself</a:t>
                </a:r>
              </a:p>
            </p:txBody>
          </p:sp>
          <p:sp>
            <p:nvSpPr>
              <p:cNvPr id="11" name="AutoShape 45"/>
              <p:cNvSpPr>
                <a:spLocks noChangeArrowheads="1"/>
              </p:cNvSpPr>
              <p:nvPr/>
            </p:nvSpPr>
            <p:spPr bwMode="auto">
              <a:xfrm>
                <a:off x="4666456" y="3794124"/>
                <a:ext cx="931862" cy="336550"/>
              </a:xfrm>
              <a:prstGeom prst="roundRect">
                <a:avLst>
                  <a:gd name="adj" fmla="val 43519"/>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Stop</a:t>
                </a:r>
              </a:p>
            </p:txBody>
          </p:sp>
          <p:grpSp>
            <p:nvGrpSpPr>
              <p:cNvPr id="23" name="Group 48"/>
              <p:cNvGrpSpPr>
                <a:grpSpLocks/>
              </p:cNvGrpSpPr>
              <p:nvPr/>
            </p:nvGrpSpPr>
            <p:grpSpPr bwMode="auto">
              <a:xfrm>
                <a:off x="4400549" y="-74225"/>
                <a:ext cx="4321176" cy="3868349"/>
                <a:chOff x="4400549" y="-74225"/>
                <a:chExt cx="4321176" cy="3868349"/>
              </a:xfrm>
              <a:grpFill/>
            </p:grpSpPr>
            <p:sp>
              <p:nvSpPr>
                <p:cNvPr id="26" name="Rectangle 50"/>
                <p:cNvSpPr>
                  <a:spLocks noChangeArrowheads="1"/>
                </p:cNvSpPr>
                <p:nvPr/>
              </p:nvSpPr>
              <p:spPr bwMode="auto">
                <a:xfrm>
                  <a:off x="4467225" y="3017043"/>
                  <a:ext cx="1330325" cy="338138"/>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Get Dressed</a:t>
                  </a:r>
                </a:p>
              </p:txBody>
            </p:sp>
            <p:sp>
              <p:nvSpPr>
                <p:cNvPr id="27" name="Line 57"/>
                <p:cNvSpPr>
                  <a:spLocks noChangeShapeType="1"/>
                </p:cNvSpPr>
                <p:nvPr/>
              </p:nvSpPr>
              <p:spPr bwMode="auto">
                <a:xfrm>
                  <a:off x="5132388" y="3373437"/>
                  <a:ext cx="0" cy="420687"/>
                </a:xfrm>
                <a:prstGeom prst="line">
                  <a:avLst/>
                </a:prstGeom>
                <a:grpFill/>
                <a:ln w="9525">
                  <a:solidFill>
                    <a:srgbClr val="000000"/>
                  </a:solidFill>
                  <a:round/>
                  <a:headEnd/>
                  <a:tailEnd type="triangle" w="med" len="med"/>
                </a:ln>
              </p:spPr>
              <p:txBody>
                <a:bodyPr/>
                <a:lstStyle/>
                <a:p>
                  <a:endParaRPr lang="en-US"/>
                </a:p>
              </p:txBody>
            </p:sp>
            <p:grpSp>
              <p:nvGrpSpPr>
                <p:cNvPr id="37" name="Group 47"/>
                <p:cNvGrpSpPr>
                  <a:grpSpLocks/>
                </p:cNvGrpSpPr>
                <p:nvPr/>
              </p:nvGrpSpPr>
              <p:grpSpPr bwMode="auto">
                <a:xfrm>
                  <a:off x="4400549" y="-74225"/>
                  <a:ext cx="4321176" cy="3109525"/>
                  <a:chOff x="4400549" y="-74225"/>
                  <a:chExt cx="4321176" cy="3109525"/>
                </a:xfrm>
                <a:grpFill/>
              </p:grpSpPr>
              <p:sp>
                <p:nvSpPr>
                  <p:cNvPr id="38" name="AutoShape 44"/>
                  <p:cNvSpPr>
                    <a:spLocks noChangeArrowheads="1"/>
                  </p:cNvSpPr>
                  <p:nvPr/>
                </p:nvSpPr>
                <p:spPr bwMode="auto">
                  <a:xfrm>
                    <a:off x="4639468" y="-74225"/>
                    <a:ext cx="931862" cy="336550"/>
                  </a:xfrm>
                  <a:prstGeom prst="roundRect">
                    <a:avLst>
                      <a:gd name="adj" fmla="val 43519"/>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a:t>Start</a:t>
                    </a:r>
                  </a:p>
                </p:txBody>
              </p:sp>
              <p:sp>
                <p:nvSpPr>
                  <p:cNvPr id="39" name="Rectangle 46"/>
                  <p:cNvSpPr>
                    <a:spLocks noChangeArrowheads="1"/>
                  </p:cNvSpPr>
                  <p:nvPr/>
                </p:nvSpPr>
                <p:spPr bwMode="auto">
                  <a:xfrm>
                    <a:off x="4467225" y="449264"/>
                    <a:ext cx="1330325" cy="252005"/>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a:t>Wake Up</a:t>
                    </a:r>
                  </a:p>
                </p:txBody>
              </p:sp>
              <p:sp>
                <p:nvSpPr>
                  <p:cNvPr id="40" name="Rectangle 47"/>
                  <p:cNvSpPr>
                    <a:spLocks noChangeArrowheads="1"/>
                  </p:cNvSpPr>
                  <p:nvPr/>
                </p:nvSpPr>
                <p:spPr bwMode="auto">
                  <a:xfrm>
                    <a:off x="4467225" y="958586"/>
                    <a:ext cx="1330325" cy="278077"/>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Get Out of Bed</a:t>
                    </a:r>
                  </a:p>
                </p:txBody>
              </p:sp>
              <p:sp>
                <p:nvSpPr>
                  <p:cNvPr id="41" name="Rectangle 48"/>
                  <p:cNvSpPr>
                    <a:spLocks noChangeArrowheads="1"/>
                  </p:cNvSpPr>
                  <p:nvPr/>
                </p:nvSpPr>
                <p:spPr bwMode="auto">
                  <a:xfrm>
                    <a:off x="7391400" y="1724799"/>
                    <a:ext cx="1330325" cy="381000"/>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a:t>Have A Shower</a:t>
                    </a:r>
                  </a:p>
                </p:txBody>
              </p:sp>
              <p:sp>
                <p:nvSpPr>
                  <p:cNvPr id="42" name="Line 53"/>
                  <p:cNvSpPr>
                    <a:spLocks noChangeShapeType="1"/>
                  </p:cNvSpPr>
                  <p:nvPr/>
                </p:nvSpPr>
                <p:spPr bwMode="auto">
                  <a:xfrm>
                    <a:off x="5132388" y="262325"/>
                    <a:ext cx="0" cy="186939"/>
                  </a:xfrm>
                  <a:prstGeom prst="line">
                    <a:avLst/>
                  </a:prstGeom>
                  <a:grpFill/>
                  <a:ln w="9525">
                    <a:solidFill>
                      <a:srgbClr val="000000"/>
                    </a:solidFill>
                    <a:round/>
                    <a:headEnd/>
                    <a:tailEnd type="triangle" w="med" len="med"/>
                  </a:ln>
                </p:spPr>
                <p:txBody>
                  <a:bodyPr/>
                  <a:lstStyle/>
                  <a:p>
                    <a:endParaRPr lang="en-US"/>
                  </a:p>
                </p:txBody>
              </p:sp>
              <p:sp>
                <p:nvSpPr>
                  <p:cNvPr id="43" name="Line 54"/>
                  <p:cNvSpPr>
                    <a:spLocks noChangeShapeType="1"/>
                  </p:cNvSpPr>
                  <p:nvPr/>
                </p:nvSpPr>
                <p:spPr bwMode="auto">
                  <a:xfrm>
                    <a:off x="5132388" y="701269"/>
                    <a:ext cx="0" cy="257317"/>
                  </a:xfrm>
                  <a:prstGeom prst="line">
                    <a:avLst/>
                  </a:prstGeom>
                  <a:grpFill/>
                  <a:ln w="9525">
                    <a:solidFill>
                      <a:srgbClr val="000000"/>
                    </a:solidFill>
                    <a:round/>
                    <a:headEnd/>
                    <a:tailEnd type="triangle" w="med" len="med"/>
                  </a:ln>
                </p:spPr>
                <p:txBody>
                  <a:bodyPr/>
                  <a:lstStyle/>
                  <a:p>
                    <a:endParaRPr lang="en-US"/>
                  </a:p>
                </p:txBody>
              </p:sp>
              <p:sp>
                <p:nvSpPr>
                  <p:cNvPr id="44" name="Line 55"/>
                  <p:cNvSpPr>
                    <a:spLocks noChangeShapeType="1"/>
                  </p:cNvSpPr>
                  <p:nvPr/>
                </p:nvSpPr>
                <p:spPr bwMode="auto">
                  <a:xfrm>
                    <a:off x="5132388" y="1236663"/>
                    <a:ext cx="0" cy="239701"/>
                  </a:xfrm>
                  <a:prstGeom prst="line">
                    <a:avLst/>
                  </a:prstGeom>
                  <a:grpFill/>
                  <a:ln w="9525">
                    <a:solidFill>
                      <a:srgbClr val="000000"/>
                    </a:solidFill>
                    <a:round/>
                    <a:headEnd/>
                    <a:tailEnd type="triangle" w="med" len="med"/>
                  </a:ln>
                </p:spPr>
                <p:txBody>
                  <a:bodyPr/>
                  <a:lstStyle/>
                  <a:p>
                    <a:endParaRPr lang="en-US"/>
                  </a:p>
                </p:txBody>
              </p:sp>
              <p:sp>
                <p:nvSpPr>
                  <p:cNvPr id="45" name="Line 56"/>
                  <p:cNvSpPr>
                    <a:spLocks noChangeShapeType="1"/>
                  </p:cNvSpPr>
                  <p:nvPr/>
                </p:nvSpPr>
                <p:spPr bwMode="auto">
                  <a:xfrm>
                    <a:off x="5132388" y="2136775"/>
                    <a:ext cx="0" cy="898525"/>
                  </a:xfrm>
                  <a:prstGeom prst="line">
                    <a:avLst/>
                  </a:prstGeom>
                  <a:grpFill/>
                  <a:ln w="9525">
                    <a:solidFill>
                      <a:srgbClr val="000000"/>
                    </a:solidFill>
                    <a:round/>
                    <a:headEnd/>
                    <a:tailEnd type="triangle" w="med" len="med"/>
                  </a:ln>
                </p:spPr>
                <p:txBody>
                  <a:bodyPr/>
                  <a:lstStyle/>
                  <a:p>
                    <a:endParaRPr lang="en-US"/>
                  </a:p>
                </p:txBody>
              </p:sp>
              <p:sp>
                <p:nvSpPr>
                  <p:cNvPr id="46" name="AutoShape 61"/>
                  <p:cNvSpPr>
                    <a:spLocks noChangeArrowheads="1"/>
                  </p:cNvSpPr>
                  <p:nvPr/>
                </p:nvSpPr>
                <p:spPr bwMode="auto">
                  <a:xfrm>
                    <a:off x="4400549" y="1462088"/>
                    <a:ext cx="1463675" cy="787400"/>
                  </a:xfrm>
                  <a:prstGeom prst="diamond">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Am I Clean ?</a:t>
                    </a:r>
                  </a:p>
                </p:txBody>
              </p:sp>
              <p:sp>
                <p:nvSpPr>
                  <p:cNvPr id="48" name="Line 66"/>
                  <p:cNvSpPr>
                    <a:spLocks noChangeShapeType="1"/>
                  </p:cNvSpPr>
                  <p:nvPr/>
                </p:nvSpPr>
                <p:spPr bwMode="auto">
                  <a:xfrm>
                    <a:off x="7981844" y="2105799"/>
                    <a:ext cx="11220" cy="347703"/>
                  </a:xfrm>
                  <a:prstGeom prst="line">
                    <a:avLst/>
                  </a:prstGeom>
                  <a:grpFill/>
                  <a:ln w="9525">
                    <a:solidFill>
                      <a:srgbClr val="000000"/>
                    </a:solidFill>
                    <a:round/>
                    <a:headEnd/>
                    <a:tailEnd type="triangle" w="med" len="med"/>
                  </a:ln>
                </p:spPr>
                <p:txBody>
                  <a:bodyPr/>
                  <a:lstStyle/>
                  <a:p>
                    <a:endParaRPr lang="en-US"/>
                  </a:p>
                </p:txBody>
              </p:sp>
              <p:sp>
                <p:nvSpPr>
                  <p:cNvPr id="49" name="Line 80"/>
                  <p:cNvSpPr>
                    <a:spLocks noChangeShapeType="1"/>
                  </p:cNvSpPr>
                  <p:nvPr/>
                </p:nvSpPr>
                <p:spPr bwMode="auto">
                  <a:xfrm flipV="1">
                    <a:off x="5864225" y="1837512"/>
                    <a:ext cx="1527177" cy="27802"/>
                  </a:xfrm>
                  <a:prstGeom prst="line">
                    <a:avLst/>
                  </a:prstGeom>
                  <a:grpFill/>
                  <a:ln w="9525">
                    <a:solidFill>
                      <a:schemeClr val="tx1"/>
                    </a:solidFill>
                    <a:round/>
                    <a:headEnd/>
                    <a:tailEnd type="triangle" w="med" len="med"/>
                  </a:ln>
                </p:spPr>
                <p:txBody>
                  <a:bodyPr/>
                  <a:lstStyle/>
                  <a:p>
                    <a:endParaRPr lang="en-US"/>
                  </a:p>
                </p:txBody>
              </p:sp>
              <p:sp>
                <p:nvSpPr>
                  <p:cNvPr id="50" name="Text Box 85"/>
                  <p:cNvSpPr txBox="1">
                    <a:spLocks noChangeArrowheads="1"/>
                  </p:cNvSpPr>
                  <p:nvPr/>
                </p:nvSpPr>
                <p:spPr bwMode="auto">
                  <a:xfrm>
                    <a:off x="6324600" y="1578789"/>
                    <a:ext cx="1066800" cy="2477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200" dirty="0"/>
                      <a:t>yes</a:t>
                    </a:r>
                  </a:p>
                </p:txBody>
              </p:sp>
              <p:sp>
                <p:nvSpPr>
                  <p:cNvPr id="51" name="Text Box 87"/>
                  <p:cNvSpPr txBox="1">
                    <a:spLocks noChangeArrowheads="1"/>
                  </p:cNvSpPr>
                  <p:nvPr/>
                </p:nvSpPr>
                <p:spPr bwMode="auto">
                  <a:xfrm>
                    <a:off x="4781913" y="2382074"/>
                    <a:ext cx="914400" cy="2477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200" dirty="0"/>
                      <a:t>No</a:t>
                    </a:r>
                  </a:p>
                </p:txBody>
              </p:sp>
            </p:grpSp>
          </p:grpSp>
        </p:grpSp>
        <p:cxnSp>
          <p:nvCxnSpPr>
            <p:cNvPr id="53" name="Straight Arrow Connector 52"/>
            <p:cNvCxnSpPr>
              <a:stCxn id="7" idx="1"/>
            </p:cNvCxnSpPr>
            <p:nvPr/>
          </p:nvCxnSpPr>
          <p:spPr>
            <a:xfrm flipH="1">
              <a:off x="5205541" y="2621776"/>
              <a:ext cx="2206624" cy="1742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2458073" y="3638520"/>
            <a:ext cx="1271951" cy="369332"/>
          </a:xfrm>
          <a:prstGeom prst="rect">
            <a:avLst/>
          </a:prstGeom>
          <a:noFill/>
        </p:spPr>
        <p:txBody>
          <a:bodyPr wrap="none" rtlCol="0">
            <a:spAutoFit/>
          </a:bodyPr>
          <a:lstStyle/>
          <a:p>
            <a:r>
              <a:rPr lang="en-US" b="1" dirty="0">
                <a:solidFill>
                  <a:srgbClr val="002060"/>
                </a:solidFill>
              </a:rPr>
              <a:t>if condition</a:t>
            </a:r>
          </a:p>
        </p:txBody>
      </p:sp>
      <p:sp>
        <p:nvSpPr>
          <p:cNvPr id="56" name="Right Brace 55"/>
          <p:cNvSpPr/>
          <p:nvPr/>
        </p:nvSpPr>
        <p:spPr>
          <a:xfrm>
            <a:off x="8460465" y="3638521"/>
            <a:ext cx="576072" cy="1305953"/>
          </a:xfrm>
          <a:prstGeom prst="rightBrace">
            <a:avLst/>
          </a:prstGeom>
          <a:noFill/>
          <a:ln w="1905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9124098" y="4101837"/>
            <a:ext cx="877163" cy="369332"/>
          </a:xfrm>
          <a:prstGeom prst="rect">
            <a:avLst/>
          </a:prstGeom>
          <a:noFill/>
        </p:spPr>
        <p:txBody>
          <a:bodyPr wrap="none" rtlCol="0">
            <a:spAutoFit/>
          </a:bodyPr>
          <a:lstStyle/>
          <a:p>
            <a:r>
              <a:rPr lang="en-US" b="1" dirty="0">
                <a:solidFill>
                  <a:srgbClr val="002060"/>
                </a:solidFill>
              </a:rPr>
              <a:t>if block</a:t>
            </a:r>
          </a:p>
        </p:txBody>
      </p:sp>
    </p:spTree>
    <p:extLst>
      <p:ext uri="{BB962C8B-B14F-4D97-AF65-F5344CB8AC3E}">
        <p14:creationId xmlns:p14="http://schemas.microsoft.com/office/powerpoint/2010/main" val="220044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 (if-else)</a:t>
            </a:r>
          </a:p>
        </p:txBody>
      </p:sp>
      <p:sp>
        <p:nvSpPr>
          <p:cNvPr id="4" name="Slide Number Placeholder 3"/>
          <p:cNvSpPr>
            <a:spLocks noGrp="1"/>
          </p:cNvSpPr>
          <p:nvPr>
            <p:ph type="sldNum" sz="quarter" idx="12"/>
          </p:nvPr>
        </p:nvSpPr>
        <p:spPr/>
        <p:txBody>
          <a:bodyPr/>
          <a:lstStyle/>
          <a:p>
            <a:fld id="{51A71D3D-F011-47C0-9290-685F7D9F6412}" type="slidenum">
              <a:rPr lang="en-US" smtClean="0"/>
              <a:t>34</a:t>
            </a:fld>
            <a:endParaRPr lang="en-US"/>
          </a:p>
        </p:txBody>
      </p:sp>
      <p:grpSp>
        <p:nvGrpSpPr>
          <p:cNvPr id="104" name="Group 103"/>
          <p:cNvGrpSpPr/>
          <p:nvPr/>
        </p:nvGrpSpPr>
        <p:grpSpPr>
          <a:xfrm>
            <a:off x="1832300" y="1714336"/>
            <a:ext cx="8527400" cy="4237869"/>
            <a:chOff x="26812" y="1668615"/>
            <a:chExt cx="8527400" cy="4237869"/>
          </a:xfrm>
          <a:solidFill>
            <a:schemeClr val="accent5">
              <a:lumMod val="20000"/>
              <a:lumOff val="80000"/>
            </a:schemeClr>
          </a:solidFill>
        </p:grpSpPr>
        <p:sp>
          <p:nvSpPr>
            <p:cNvPr id="56" name="Right Brace 55"/>
            <p:cNvSpPr/>
            <p:nvPr/>
          </p:nvSpPr>
          <p:spPr>
            <a:xfrm>
              <a:off x="7006943" y="3393159"/>
              <a:ext cx="576072" cy="1305953"/>
            </a:xfrm>
            <a:prstGeom prst="rightBrace">
              <a:avLst/>
            </a:prstGeom>
            <a:noFill/>
            <a:ln w="1905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7677049" y="3861469"/>
              <a:ext cx="877163" cy="369332"/>
            </a:xfrm>
            <a:prstGeom prst="rect">
              <a:avLst/>
            </a:prstGeom>
            <a:noFill/>
          </p:spPr>
          <p:txBody>
            <a:bodyPr wrap="none" rtlCol="0">
              <a:spAutoFit/>
            </a:bodyPr>
            <a:lstStyle/>
            <a:p>
              <a:r>
                <a:rPr lang="en-US" b="1" dirty="0">
                  <a:solidFill>
                    <a:srgbClr val="002060"/>
                  </a:solidFill>
                </a:rPr>
                <a:t>if block</a:t>
              </a:r>
            </a:p>
          </p:txBody>
        </p:sp>
        <p:grpSp>
          <p:nvGrpSpPr>
            <p:cNvPr id="100" name="Group 99"/>
            <p:cNvGrpSpPr/>
            <p:nvPr/>
          </p:nvGrpSpPr>
          <p:grpSpPr>
            <a:xfrm>
              <a:off x="1720005" y="1668615"/>
              <a:ext cx="5167713" cy="4237869"/>
              <a:chOff x="2318936" y="1795498"/>
              <a:chExt cx="5167713" cy="4237869"/>
            </a:xfrm>
            <a:grpFill/>
          </p:grpSpPr>
          <p:sp>
            <p:nvSpPr>
              <p:cNvPr id="29" name="Line 78"/>
              <p:cNvSpPr>
                <a:spLocks noChangeShapeType="1"/>
              </p:cNvSpPr>
              <p:nvPr/>
            </p:nvSpPr>
            <p:spPr bwMode="auto">
              <a:xfrm>
                <a:off x="2984099" y="5213522"/>
                <a:ext cx="3837389" cy="8847"/>
              </a:xfrm>
              <a:prstGeom prst="line">
                <a:avLst/>
              </a:prstGeom>
              <a:grpFill/>
              <a:ln w="9525">
                <a:solidFill>
                  <a:srgbClr val="000000"/>
                </a:solidFill>
                <a:round/>
                <a:headEnd/>
                <a:tailEnd/>
              </a:ln>
            </p:spPr>
            <p:txBody>
              <a:bodyPr/>
              <a:lstStyle/>
              <a:p>
                <a:endParaRPr lang="en-US"/>
              </a:p>
            </p:txBody>
          </p:sp>
          <p:sp>
            <p:nvSpPr>
              <p:cNvPr id="30" name="AutoShape 45"/>
              <p:cNvSpPr>
                <a:spLocks noChangeArrowheads="1"/>
              </p:cNvSpPr>
              <p:nvPr/>
            </p:nvSpPr>
            <p:spPr bwMode="auto">
              <a:xfrm>
                <a:off x="4461669" y="5696817"/>
                <a:ext cx="931862" cy="336550"/>
              </a:xfrm>
              <a:prstGeom prst="roundRect">
                <a:avLst>
                  <a:gd name="adj" fmla="val 43519"/>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Stop</a:t>
                </a:r>
              </a:p>
            </p:txBody>
          </p:sp>
          <p:sp>
            <p:nvSpPr>
              <p:cNvPr id="36" name="Rectangle 76"/>
              <p:cNvSpPr>
                <a:spLocks noChangeArrowheads="1"/>
              </p:cNvSpPr>
              <p:nvPr/>
            </p:nvSpPr>
            <p:spPr bwMode="auto">
              <a:xfrm>
                <a:off x="2318936" y="3596250"/>
                <a:ext cx="1330325" cy="336550"/>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Read a Book</a:t>
                </a:r>
              </a:p>
            </p:txBody>
          </p:sp>
          <p:cxnSp>
            <p:nvCxnSpPr>
              <p:cNvPr id="16" name="Straight Arrow Connector 15"/>
              <p:cNvCxnSpPr>
                <a:endCxn id="30" idx="0"/>
              </p:cNvCxnSpPr>
              <p:nvPr/>
            </p:nvCxnSpPr>
            <p:spPr>
              <a:xfrm>
                <a:off x="4927600" y="5213523"/>
                <a:ext cx="0" cy="48329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6" idx="2"/>
              </p:cNvCxnSpPr>
              <p:nvPr/>
            </p:nvCxnSpPr>
            <p:spPr>
              <a:xfrm>
                <a:off x="2984099" y="3932800"/>
                <a:ext cx="0" cy="128072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52"/>
              <p:cNvSpPr>
                <a:spLocks noChangeArrowheads="1"/>
              </p:cNvSpPr>
              <p:nvPr/>
            </p:nvSpPr>
            <p:spPr bwMode="auto">
              <a:xfrm>
                <a:off x="6156324" y="4393329"/>
                <a:ext cx="1330325" cy="338137"/>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Leave</a:t>
                </a:r>
              </a:p>
            </p:txBody>
          </p:sp>
          <p:cxnSp>
            <p:nvCxnSpPr>
              <p:cNvPr id="90" name="Straight Connector 89"/>
              <p:cNvCxnSpPr>
                <a:stCxn id="89" idx="2"/>
              </p:cNvCxnSpPr>
              <p:nvPr/>
            </p:nvCxnSpPr>
            <p:spPr>
              <a:xfrm>
                <a:off x="6821487" y="4731466"/>
                <a:ext cx="0" cy="49213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51"/>
              <p:cNvSpPr>
                <a:spLocks noChangeArrowheads="1"/>
              </p:cNvSpPr>
              <p:nvPr/>
            </p:nvSpPr>
            <p:spPr bwMode="auto">
              <a:xfrm>
                <a:off x="6156324" y="3611509"/>
                <a:ext cx="1330325" cy="338138"/>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Pack Bag/Lunch</a:t>
                </a:r>
              </a:p>
            </p:txBody>
          </p:sp>
          <p:sp>
            <p:nvSpPr>
              <p:cNvPr id="92" name="Text Box 82"/>
              <p:cNvSpPr txBox="1">
                <a:spLocks noChangeArrowheads="1"/>
              </p:cNvSpPr>
              <p:nvPr/>
            </p:nvSpPr>
            <p:spPr bwMode="auto">
              <a:xfrm>
                <a:off x="6002026" y="2597883"/>
                <a:ext cx="1066800" cy="2769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200" dirty="0"/>
                  <a:t>yes</a:t>
                </a:r>
              </a:p>
            </p:txBody>
          </p:sp>
          <p:sp>
            <p:nvSpPr>
              <p:cNvPr id="93" name="AutoShape 63"/>
              <p:cNvSpPr>
                <a:spLocks noChangeArrowheads="1"/>
              </p:cNvSpPr>
              <p:nvPr/>
            </p:nvSpPr>
            <p:spPr bwMode="auto">
              <a:xfrm>
                <a:off x="4013637" y="2511752"/>
                <a:ext cx="1676400" cy="787400"/>
              </a:xfrm>
              <a:prstGeom prst="diamond">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Is it a weekday?</a:t>
                </a:r>
              </a:p>
            </p:txBody>
          </p:sp>
          <p:sp>
            <p:nvSpPr>
              <p:cNvPr id="94" name="Text Box 88"/>
              <p:cNvSpPr txBox="1">
                <a:spLocks noChangeArrowheads="1"/>
              </p:cNvSpPr>
              <p:nvPr/>
            </p:nvSpPr>
            <p:spPr bwMode="auto">
              <a:xfrm>
                <a:off x="3244448" y="2594322"/>
                <a:ext cx="914400" cy="2769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200" dirty="0"/>
                  <a:t>No</a:t>
                </a:r>
              </a:p>
            </p:txBody>
          </p:sp>
          <p:sp>
            <p:nvSpPr>
              <p:cNvPr id="95" name="AutoShape 44"/>
              <p:cNvSpPr>
                <a:spLocks noChangeArrowheads="1"/>
              </p:cNvSpPr>
              <p:nvPr/>
            </p:nvSpPr>
            <p:spPr bwMode="auto">
              <a:xfrm>
                <a:off x="4333520" y="1795498"/>
                <a:ext cx="931862" cy="336550"/>
              </a:xfrm>
              <a:prstGeom prst="roundRect">
                <a:avLst>
                  <a:gd name="adj" fmla="val 43519"/>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200" b="1" dirty="0"/>
                  <a:t>Start</a:t>
                </a:r>
              </a:p>
            </p:txBody>
          </p:sp>
          <p:sp>
            <p:nvSpPr>
              <p:cNvPr id="96" name="Line 53"/>
              <p:cNvSpPr>
                <a:spLocks noChangeShapeType="1"/>
              </p:cNvSpPr>
              <p:nvPr/>
            </p:nvSpPr>
            <p:spPr bwMode="auto">
              <a:xfrm>
                <a:off x="4835169" y="2132048"/>
                <a:ext cx="11149" cy="389438"/>
              </a:xfrm>
              <a:prstGeom prst="line">
                <a:avLst/>
              </a:prstGeom>
              <a:grpFill/>
              <a:ln w="9525">
                <a:solidFill>
                  <a:srgbClr val="000000"/>
                </a:solidFill>
                <a:round/>
                <a:headEnd/>
                <a:tailEnd type="triangle" w="med" len="med"/>
              </a:ln>
            </p:spPr>
            <p:txBody>
              <a:bodyPr/>
              <a:lstStyle/>
              <a:p>
                <a:endParaRPr lang="en-US"/>
              </a:p>
            </p:txBody>
          </p:sp>
          <p:cxnSp>
            <p:nvCxnSpPr>
              <p:cNvPr id="97" name="Elbow Connector 96"/>
              <p:cNvCxnSpPr>
                <a:stCxn id="93" idx="1"/>
              </p:cNvCxnSpPr>
              <p:nvPr/>
            </p:nvCxnSpPr>
            <p:spPr>
              <a:xfrm rot="10800000" flipV="1">
                <a:off x="2984099" y="2905451"/>
                <a:ext cx="1029539" cy="695097"/>
              </a:xfrm>
              <a:prstGeom prst="bentConnector2">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93" idx="3"/>
                <a:endCxn id="91" idx="0"/>
              </p:cNvCxnSpPr>
              <p:nvPr/>
            </p:nvCxnSpPr>
            <p:spPr>
              <a:xfrm>
                <a:off x="5690037" y="2905452"/>
                <a:ext cx="1131450" cy="706057"/>
              </a:xfrm>
              <a:prstGeom prst="bentConnector2">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1" idx="2"/>
              </p:cNvCxnSpPr>
              <p:nvPr/>
            </p:nvCxnSpPr>
            <p:spPr>
              <a:xfrm>
                <a:off x="6821487" y="3949647"/>
                <a:ext cx="0" cy="446745"/>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Right Brace 100"/>
            <p:cNvSpPr/>
            <p:nvPr/>
          </p:nvSpPr>
          <p:spPr>
            <a:xfrm flipH="1">
              <a:off x="1193184" y="3246119"/>
              <a:ext cx="462459" cy="731521"/>
            </a:xfrm>
            <a:prstGeom prst="rightBrace">
              <a:avLst>
                <a:gd name="adj1" fmla="val 8333"/>
                <a:gd name="adj2" fmla="val 52101"/>
              </a:avLst>
            </a:prstGeom>
            <a:noFill/>
            <a:ln w="1905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TextBox 101"/>
            <p:cNvSpPr txBox="1"/>
            <p:nvPr/>
          </p:nvSpPr>
          <p:spPr>
            <a:xfrm>
              <a:off x="26812" y="3453432"/>
              <a:ext cx="1125629" cy="369332"/>
            </a:xfrm>
            <a:prstGeom prst="rect">
              <a:avLst/>
            </a:prstGeom>
            <a:noFill/>
          </p:spPr>
          <p:txBody>
            <a:bodyPr wrap="none" rtlCol="0">
              <a:spAutoFit/>
            </a:bodyPr>
            <a:lstStyle/>
            <a:p>
              <a:r>
                <a:rPr lang="en-US" b="1" dirty="0">
                  <a:solidFill>
                    <a:srgbClr val="002060"/>
                  </a:solidFill>
                </a:rPr>
                <a:t>else block</a:t>
              </a:r>
            </a:p>
          </p:txBody>
        </p:sp>
        <p:sp>
          <p:nvSpPr>
            <p:cNvPr id="103" name="TextBox 102"/>
            <p:cNvSpPr txBox="1"/>
            <p:nvPr/>
          </p:nvSpPr>
          <p:spPr>
            <a:xfrm>
              <a:off x="3659504" y="3177504"/>
              <a:ext cx="1276760" cy="369332"/>
            </a:xfrm>
            <a:prstGeom prst="rect">
              <a:avLst/>
            </a:prstGeom>
            <a:noFill/>
          </p:spPr>
          <p:txBody>
            <a:bodyPr wrap="none" rtlCol="0">
              <a:spAutoFit/>
            </a:bodyPr>
            <a:lstStyle/>
            <a:p>
              <a:r>
                <a:rPr lang="en-US" b="1" dirty="0">
                  <a:solidFill>
                    <a:srgbClr val="002060"/>
                  </a:solidFill>
                </a:rPr>
                <a:t>If condition</a:t>
              </a:r>
            </a:p>
          </p:txBody>
        </p:sp>
      </p:grpSp>
    </p:spTree>
    <p:extLst>
      <p:ext uri="{BB962C8B-B14F-4D97-AF65-F5344CB8AC3E}">
        <p14:creationId xmlns:p14="http://schemas.microsoft.com/office/powerpoint/2010/main" val="355646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Python Programming</a:t>
            </a:r>
          </a:p>
        </p:txBody>
      </p:sp>
      <p:sp>
        <p:nvSpPr>
          <p:cNvPr id="3" name="Content Placeholder 2"/>
          <p:cNvSpPr>
            <a:spLocks noGrp="1"/>
          </p:cNvSpPr>
          <p:nvPr>
            <p:ph idx="1"/>
          </p:nvPr>
        </p:nvSpPr>
        <p:spPr>
          <a:xfrm>
            <a:off x="838200" y="1677625"/>
            <a:ext cx="10515600" cy="4351338"/>
          </a:xfrm>
        </p:spPr>
        <p:txBody>
          <a:bodyPr/>
          <a:lstStyle/>
          <a:p>
            <a:r>
              <a:rPr lang="en-US" dirty="0"/>
              <a:t>if</a:t>
            </a:r>
          </a:p>
          <a:p>
            <a:endParaRPr lang="en-US" dirty="0"/>
          </a:p>
          <a:p>
            <a:endParaRPr lang="en-US" dirty="0"/>
          </a:p>
          <a:p>
            <a:pPr marL="0" indent="0">
              <a:buNone/>
            </a:pPr>
            <a:endParaRPr lang="en-US" dirty="0"/>
          </a:p>
          <a:p>
            <a:r>
              <a:rPr lang="en-US" dirty="0"/>
              <a:t>if-else</a:t>
            </a:r>
          </a:p>
        </p:txBody>
      </p:sp>
      <p:sp>
        <p:nvSpPr>
          <p:cNvPr id="4" name="Slide Number Placeholder 3"/>
          <p:cNvSpPr>
            <a:spLocks noGrp="1"/>
          </p:cNvSpPr>
          <p:nvPr>
            <p:ph type="sldNum" sz="quarter" idx="12"/>
          </p:nvPr>
        </p:nvSpPr>
        <p:spPr/>
        <p:txBody>
          <a:bodyPr/>
          <a:lstStyle/>
          <a:p>
            <a:fld id="{51A71D3D-F011-47C0-9290-685F7D9F6412}" type="slidenum">
              <a:rPr lang="en-US" smtClean="0"/>
              <a:t>35</a:t>
            </a:fld>
            <a:endParaRPr lang="en-US"/>
          </a:p>
        </p:txBody>
      </p:sp>
      <p:sp>
        <p:nvSpPr>
          <p:cNvPr id="5" name="Content Placeholder 4"/>
          <p:cNvSpPr txBox="1">
            <a:spLocks/>
          </p:cNvSpPr>
          <p:nvPr/>
        </p:nvSpPr>
        <p:spPr>
          <a:xfrm>
            <a:off x="5177326" y="1819423"/>
            <a:ext cx="3650742" cy="894604"/>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33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&lt;condition&gt;</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&lt;if block&gt;</a:t>
            </a:r>
            <a:endParaRPr lang="en-US" b="1" dirty="0">
              <a:latin typeface="Courier New" panose="02070309020205020404" pitchFamily="49" charset="0"/>
              <a:cs typeface="Courier New" panose="02070309020205020404" pitchFamily="49" charset="0"/>
            </a:endParaRPr>
          </a:p>
        </p:txBody>
      </p:sp>
      <p:sp>
        <p:nvSpPr>
          <p:cNvPr id="6" name="Content Placeholder 4"/>
          <p:cNvSpPr txBox="1">
            <a:spLocks/>
          </p:cNvSpPr>
          <p:nvPr/>
        </p:nvSpPr>
        <p:spPr>
          <a:xfrm>
            <a:off x="5177326" y="3755474"/>
            <a:ext cx="3650742" cy="2267287"/>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33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&lt;condition&gt;</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&lt;if block&gt;</a:t>
            </a:r>
          </a:p>
          <a:p>
            <a:pPr marL="0" indent="0">
              <a:buNone/>
            </a:pPr>
            <a:r>
              <a:rPr lang="en-US" b="1" dirty="0">
                <a:solidFill>
                  <a:srgbClr val="FF3300"/>
                </a:solidFill>
                <a:latin typeface="Courier New" panose="02070309020205020404" pitchFamily="49" charset="0"/>
                <a:cs typeface="Courier New" panose="02070309020205020404" pitchFamily="49" charset="0"/>
              </a:rPr>
              <a:t>else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&lt;else block&gt;</a:t>
            </a: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4188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CCD7-1DB5-E942-8098-C38C3E09399F}"/>
              </a:ext>
            </a:extLst>
          </p:cNvPr>
          <p:cNvSpPr>
            <a:spLocks noGrp="1"/>
          </p:cNvSpPr>
          <p:nvPr>
            <p:ph type="title"/>
          </p:nvPr>
        </p:nvSpPr>
        <p:spPr/>
        <p:txBody>
          <a:bodyPr/>
          <a:lstStyle/>
          <a:p>
            <a:r>
              <a:rPr lang="en-LK" dirty="0"/>
              <a:t>Boolean (Relational) Operators </a:t>
            </a:r>
          </a:p>
        </p:txBody>
      </p:sp>
      <p:sp>
        <p:nvSpPr>
          <p:cNvPr id="3" name="Content Placeholder 2">
            <a:extLst>
              <a:ext uri="{FF2B5EF4-FFF2-40B4-BE49-F238E27FC236}">
                <a16:creationId xmlns:a16="http://schemas.microsoft.com/office/drawing/2014/main" id="{3967155E-25A0-5A40-92F7-E89587DDF5AB}"/>
              </a:ext>
            </a:extLst>
          </p:cNvPr>
          <p:cNvSpPr>
            <a:spLocks noGrp="1"/>
          </p:cNvSpPr>
          <p:nvPr>
            <p:ph idx="1"/>
          </p:nvPr>
        </p:nvSpPr>
        <p:spPr>
          <a:xfrm>
            <a:off x="838199" y="1825625"/>
            <a:ext cx="11140439" cy="4351338"/>
          </a:xfrm>
        </p:spPr>
        <p:txBody>
          <a:bodyPr/>
          <a:lstStyle/>
          <a:p>
            <a:r>
              <a:rPr lang="en-LK" dirty="0"/>
              <a:t>Greater than			&gt;		10 &gt; 5  - True, 10 &gt; 10 - False</a:t>
            </a:r>
          </a:p>
          <a:p>
            <a:r>
              <a:rPr lang="en-LK" dirty="0"/>
              <a:t>Less than				&lt;		10 &lt; 5	  - False, 10 &lt; 10 - False</a:t>
            </a:r>
          </a:p>
          <a:p>
            <a:r>
              <a:rPr lang="en-LK" dirty="0"/>
              <a:t>Greater than or equal to	&gt;=		10 &gt;= 5 – True, 10 &gt;= 10 - True</a:t>
            </a:r>
          </a:p>
          <a:p>
            <a:r>
              <a:rPr lang="en-LK" dirty="0"/>
              <a:t>Less than or equal to		&lt;=		10 &lt;= 5 – False, 10 &lt;= 10 - True</a:t>
            </a:r>
          </a:p>
          <a:p>
            <a:r>
              <a:rPr lang="en-LK" dirty="0"/>
              <a:t>Equal				==		10 == 5 – False, 10 == 10 - True</a:t>
            </a:r>
          </a:p>
          <a:p>
            <a:r>
              <a:rPr lang="en-LK" dirty="0"/>
              <a:t>Not Equal 				!=		10 != 5 – True, 10 != 10 - False</a:t>
            </a:r>
          </a:p>
        </p:txBody>
      </p:sp>
      <p:sp>
        <p:nvSpPr>
          <p:cNvPr id="4" name="Slide Number Placeholder 3">
            <a:extLst>
              <a:ext uri="{FF2B5EF4-FFF2-40B4-BE49-F238E27FC236}">
                <a16:creationId xmlns:a16="http://schemas.microsoft.com/office/drawing/2014/main" id="{27B662FF-042C-FB45-9F56-07556E63E52E}"/>
              </a:ext>
            </a:extLst>
          </p:cNvPr>
          <p:cNvSpPr>
            <a:spLocks noGrp="1"/>
          </p:cNvSpPr>
          <p:nvPr>
            <p:ph type="sldNum" sz="quarter" idx="12"/>
          </p:nvPr>
        </p:nvSpPr>
        <p:spPr/>
        <p:txBody>
          <a:bodyPr/>
          <a:lstStyle/>
          <a:p>
            <a:fld id="{BF3EE396-5EE0-204F-BF3B-5139F0A5F050}" type="slidenum">
              <a:rPr lang="en-LK" smtClean="0"/>
              <a:t>36</a:t>
            </a:fld>
            <a:endParaRPr lang="en-LK"/>
          </a:p>
        </p:txBody>
      </p:sp>
    </p:spTree>
    <p:extLst>
      <p:ext uri="{BB962C8B-B14F-4D97-AF65-F5344CB8AC3E}">
        <p14:creationId xmlns:p14="http://schemas.microsoft.com/office/powerpoint/2010/main" val="2531169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3" name="Content Placeholder 2"/>
          <p:cNvSpPr>
            <a:spLocks noGrp="1"/>
          </p:cNvSpPr>
          <p:nvPr>
            <p:ph idx="1"/>
          </p:nvPr>
        </p:nvSpPr>
        <p:spPr>
          <a:xfrm>
            <a:off x="838200" y="1690688"/>
            <a:ext cx="10515600" cy="4351338"/>
          </a:xfrm>
        </p:spPr>
        <p:txBody>
          <a:bodyPr>
            <a:normAutofit/>
          </a:bodyPr>
          <a:lstStyle/>
          <a:p>
            <a:r>
              <a:rPr lang="en-US" altLang="en-US" dirty="0"/>
              <a:t>A program to input the length and the width of a rectangle and display whether it is a square.</a:t>
            </a: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37</a:t>
            </a:fld>
            <a:endParaRPr lang="en-US"/>
          </a:p>
        </p:txBody>
      </p:sp>
    </p:spTree>
    <p:extLst>
      <p:ext uri="{BB962C8B-B14F-4D97-AF65-F5344CB8AC3E}">
        <p14:creationId xmlns:p14="http://schemas.microsoft.com/office/powerpoint/2010/main" val="903413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3" name="Content Placeholder 2"/>
          <p:cNvSpPr>
            <a:spLocks noGrp="1"/>
          </p:cNvSpPr>
          <p:nvPr>
            <p:ph idx="1"/>
          </p:nvPr>
        </p:nvSpPr>
        <p:spPr>
          <a:xfrm>
            <a:off x="838200" y="1690688"/>
            <a:ext cx="10515600" cy="4351338"/>
          </a:xfrm>
        </p:spPr>
        <p:txBody>
          <a:bodyPr>
            <a:normAutofit/>
          </a:bodyPr>
          <a:lstStyle/>
          <a:p>
            <a:r>
              <a:rPr lang="en-US" altLang="en-US" dirty="0"/>
              <a:t>A program to input the length and the width of a rectangle and display whether it is a square.</a:t>
            </a: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2786" y="2240256"/>
            <a:ext cx="4297127" cy="397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77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4" name="Slide Number Placeholder 3"/>
          <p:cNvSpPr>
            <a:spLocks noGrp="1"/>
          </p:cNvSpPr>
          <p:nvPr>
            <p:ph type="sldNum" sz="quarter" idx="12"/>
          </p:nvPr>
        </p:nvSpPr>
        <p:spPr/>
        <p:txBody>
          <a:bodyPr/>
          <a:lstStyle/>
          <a:p>
            <a:fld id="{51A71D3D-F011-47C0-9290-685F7D9F6412}" type="slidenum">
              <a:rPr lang="en-US" smtClean="0"/>
              <a:t>39</a:t>
            </a:fld>
            <a:endParaRPr lang="en-US"/>
          </a:p>
        </p:txBody>
      </p:sp>
      <p:sp>
        <p:nvSpPr>
          <p:cNvPr id="5" name="TextBox 4"/>
          <p:cNvSpPr txBox="1"/>
          <p:nvPr/>
        </p:nvSpPr>
        <p:spPr>
          <a:xfrm>
            <a:off x="4504605" y="2411087"/>
            <a:ext cx="6849195" cy="1938992"/>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length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Length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width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Width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solidFill>
                  <a:srgbClr val="FF3300"/>
                </a:solidFill>
                <a:latin typeface="Courier New" panose="02070309020205020404" pitchFamily="49" charset="0"/>
                <a:cs typeface="Courier New" panose="02070309020205020404" pitchFamily="49" charset="0"/>
              </a:rPr>
              <a:t>if </a:t>
            </a:r>
            <a:r>
              <a:rPr lang="en-US" sz="2400" b="1" dirty="0">
                <a:latin typeface="Courier New" panose="02070309020205020404" pitchFamily="49" charset="0"/>
                <a:cs typeface="Courier New" panose="02070309020205020404" pitchFamily="49" charset="0"/>
              </a:rPr>
              <a:t>length == width:</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"Figure is a square"</a:t>
            </a:r>
            <a:r>
              <a:rPr lang="en-US" sz="2400" b="1" dirty="0">
                <a:latin typeface="Courier New" panose="02070309020205020404" pitchFamily="49" charset="0"/>
                <a:cs typeface="Courier New" panose="02070309020205020404" pitchFamily="49" charset="0"/>
              </a:rPr>
              <a:t>)</a:t>
            </a:r>
          </a:p>
        </p:txBody>
      </p:sp>
      <p:sp>
        <p:nvSpPr>
          <p:cNvPr id="6" name="TextBox 5"/>
          <p:cNvSpPr txBox="1"/>
          <p:nvPr/>
        </p:nvSpPr>
        <p:spPr>
          <a:xfrm>
            <a:off x="6862321" y="4505444"/>
            <a:ext cx="1736116" cy="369332"/>
          </a:xfrm>
          <a:prstGeom prst="rect">
            <a:avLst/>
          </a:prstGeom>
          <a:noFill/>
        </p:spPr>
        <p:txBody>
          <a:bodyPr wrap="none" rtlCol="0">
            <a:spAutoFit/>
          </a:bodyPr>
          <a:lstStyle/>
          <a:p>
            <a:r>
              <a:rPr lang="en-US" b="1" dirty="0">
                <a:solidFill>
                  <a:srgbClr val="002060"/>
                </a:solidFill>
              </a:rPr>
              <a:t>Python Program</a:t>
            </a:r>
          </a:p>
        </p:txBody>
      </p:sp>
      <p:pic>
        <p:nvPicPr>
          <p:cNvPr id="9" name="Picture 8">
            <a:extLst>
              <a:ext uri="{FF2B5EF4-FFF2-40B4-BE49-F238E27FC236}">
                <a16:creationId xmlns:a16="http://schemas.microsoft.com/office/drawing/2014/main" id="{6ACCAA8B-FCB9-2244-BFCB-5EC1443B7A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394" y="2071056"/>
            <a:ext cx="4297127" cy="397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A569D949-9E27-C74E-85EC-78A5E72BF5D9}"/>
              </a:ext>
            </a:extLst>
          </p:cNvPr>
          <p:cNvCxnSpPr>
            <a:cxnSpLocks/>
          </p:cNvCxnSpPr>
          <p:nvPr/>
        </p:nvCxnSpPr>
        <p:spPr>
          <a:xfrm flipV="1">
            <a:off x="1749912" y="2679405"/>
            <a:ext cx="2754693" cy="134736"/>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4079D1-6587-BB45-8055-FBE86E556D0C}"/>
              </a:ext>
            </a:extLst>
          </p:cNvPr>
          <p:cNvCxnSpPr>
            <a:cxnSpLocks/>
          </p:cNvCxnSpPr>
          <p:nvPr/>
        </p:nvCxnSpPr>
        <p:spPr>
          <a:xfrm flipV="1">
            <a:off x="1667882" y="2998381"/>
            <a:ext cx="2754693" cy="470602"/>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EB894B-E609-7D45-8B23-C828EE0B1E84}"/>
              </a:ext>
            </a:extLst>
          </p:cNvPr>
          <p:cNvCxnSpPr>
            <a:cxnSpLocks/>
          </p:cNvCxnSpPr>
          <p:nvPr/>
        </p:nvCxnSpPr>
        <p:spPr>
          <a:xfrm flipV="1">
            <a:off x="1749912" y="3741466"/>
            <a:ext cx="2672663" cy="331009"/>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2861ACD-7EEB-C94E-81B6-65F524CC4E6C}"/>
              </a:ext>
            </a:extLst>
          </p:cNvPr>
          <p:cNvCxnSpPr>
            <a:cxnSpLocks/>
          </p:cNvCxnSpPr>
          <p:nvPr/>
        </p:nvCxnSpPr>
        <p:spPr>
          <a:xfrm flipV="1">
            <a:off x="4422575" y="4247892"/>
            <a:ext cx="968132" cy="626884"/>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62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D42F-3A47-F94C-A0C5-87E408ADA03B}"/>
              </a:ext>
            </a:extLst>
          </p:cNvPr>
          <p:cNvSpPr>
            <a:spLocks noGrp="1"/>
          </p:cNvSpPr>
          <p:nvPr>
            <p:ph type="title"/>
          </p:nvPr>
        </p:nvSpPr>
        <p:spPr/>
        <p:txBody>
          <a:bodyPr/>
          <a:lstStyle/>
          <a:p>
            <a:r>
              <a:rPr lang="en-LK" dirty="0"/>
              <a:t>Variables</a:t>
            </a:r>
          </a:p>
        </p:txBody>
      </p:sp>
      <p:sp>
        <p:nvSpPr>
          <p:cNvPr id="5" name="Slide Number Placeholder 4">
            <a:extLst>
              <a:ext uri="{FF2B5EF4-FFF2-40B4-BE49-F238E27FC236}">
                <a16:creationId xmlns:a16="http://schemas.microsoft.com/office/drawing/2014/main" id="{DDF8C453-E078-5B47-B350-25861454EAB4}"/>
              </a:ext>
            </a:extLst>
          </p:cNvPr>
          <p:cNvSpPr>
            <a:spLocks noGrp="1"/>
          </p:cNvSpPr>
          <p:nvPr>
            <p:ph type="sldNum" sz="quarter" idx="12"/>
          </p:nvPr>
        </p:nvSpPr>
        <p:spPr/>
        <p:txBody>
          <a:bodyPr/>
          <a:lstStyle/>
          <a:p>
            <a:fld id="{BF3EE396-5EE0-204F-BF3B-5139F0A5F050}" type="slidenum">
              <a:rPr lang="en-LK" smtClean="0"/>
              <a:t>4</a:t>
            </a:fld>
            <a:endParaRPr lang="en-LK"/>
          </a:p>
        </p:txBody>
      </p:sp>
      <p:pic>
        <p:nvPicPr>
          <p:cNvPr id="14" name="Picture 13">
            <a:extLst>
              <a:ext uri="{FF2B5EF4-FFF2-40B4-BE49-F238E27FC236}">
                <a16:creationId xmlns:a16="http://schemas.microsoft.com/office/drawing/2014/main" id="{DD577E9E-54EE-ED40-A95C-5039BB34B7E4}"/>
              </a:ext>
            </a:extLst>
          </p:cNvPr>
          <p:cNvPicPr>
            <a:picLocks noChangeAspect="1"/>
          </p:cNvPicPr>
          <p:nvPr/>
        </p:nvPicPr>
        <p:blipFill rotWithShape="1">
          <a:blip r:embed="rId2"/>
          <a:srcRect l="4580" t="12722" r="49141" b="18745"/>
          <a:stretch/>
        </p:blipFill>
        <p:spPr>
          <a:xfrm>
            <a:off x="4141078" y="1503883"/>
            <a:ext cx="5498677" cy="4580339"/>
          </a:xfrm>
          <a:prstGeom prst="rect">
            <a:avLst/>
          </a:prstGeom>
        </p:spPr>
      </p:pic>
      <p:sp>
        <p:nvSpPr>
          <p:cNvPr id="19" name="Rounded Rectangle 18">
            <a:extLst>
              <a:ext uri="{FF2B5EF4-FFF2-40B4-BE49-F238E27FC236}">
                <a16:creationId xmlns:a16="http://schemas.microsoft.com/office/drawing/2014/main" id="{2B3BD051-90A2-A245-96DE-9E4042A289E3}"/>
              </a:ext>
            </a:extLst>
          </p:cNvPr>
          <p:cNvSpPr/>
          <p:nvPr/>
        </p:nvSpPr>
        <p:spPr>
          <a:xfrm>
            <a:off x="2978495" y="2363205"/>
            <a:ext cx="1078500" cy="305397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600" b="1" dirty="0">
                <a:solidFill>
                  <a:schemeClr val="tx1"/>
                </a:solidFill>
                <a:latin typeface="Courier New" panose="02070309020205020404" pitchFamily="49" charset="0"/>
              </a:rPr>
              <a:t>C8</a:t>
            </a:r>
          </a:p>
          <a:p>
            <a:r>
              <a:rPr lang="en-US" altLang="en-US" sz="1600" b="1" dirty="0">
                <a:solidFill>
                  <a:schemeClr val="tx1"/>
                </a:solidFill>
                <a:latin typeface="Courier New" panose="02070309020205020404" pitchFamily="49" charset="0"/>
              </a:rPr>
              <a:t>B7</a:t>
            </a:r>
          </a:p>
          <a:p>
            <a:r>
              <a:rPr lang="en-US" altLang="en-US" sz="1600" b="1" dirty="0">
                <a:solidFill>
                  <a:schemeClr val="tx1"/>
                </a:solidFill>
                <a:latin typeface="Courier New" panose="02070309020205020404" pitchFamily="49" charset="0"/>
              </a:rPr>
              <a:t>23A7</a:t>
            </a:r>
          </a:p>
          <a:p>
            <a:r>
              <a:rPr lang="en-US" altLang="en-US" sz="1600" b="1" dirty="0">
                <a:solidFill>
                  <a:schemeClr val="tx1"/>
                </a:solidFill>
                <a:latin typeface="Courier New" panose="02070309020205020404" pitchFamily="49" charset="0"/>
              </a:rPr>
              <a:t>D7</a:t>
            </a:r>
          </a:p>
          <a:p>
            <a:r>
              <a:rPr lang="en-US" altLang="en-US" sz="1600" b="1" dirty="0">
                <a:solidFill>
                  <a:schemeClr val="tx1"/>
                </a:solidFill>
                <a:latin typeface="Courier New" panose="02070309020205020404" pitchFamily="49" charset="0"/>
              </a:rPr>
              <a:t>AA</a:t>
            </a:r>
          </a:p>
          <a:p>
            <a:r>
              <a:rPr lang="en-US" altLang="en-US" sz="1600" b="1" dirty="0">
                <a:solidFill>
                  <a:schemeClr val="tx1"/>
                </a:solidFill>
                <a:latin typeface="Courier New" panose="02070309020205020404" pitchFamily="49" charset="0"/>
              </a:rPr>
              <a:t>89</a:t>
            </a:r>
          </a:p>
          <a:p>
            <a:r>
              <a:rPr lang="en-US" altLang="en-US" sz="1600" b="1" dirty="0">
                <a:solidFill>
                  <a:schemeClr val="tx1"/>
                </a:solidFill>
                <a:latin typeface="Courier New" panose="02070309020205020404" pitchFamily="49" charset="0"/>
              </a:rPr>
              <a:t>DD</a:t>
            </a:r>
          </a:p>
          <a:p>
            <a:r>
              <a:rPr lang="en-US" altLang="en-US" sz="1600" b="1" dirty="0">
                <a:solidFill>
                  <a:schemeClr val="tx1"/>
                </a:solidFill>
                <a:latin typeface="Courier New" panose="02070309020205020404" pitchFamily="49" charset="0"/>
              </a:rPr>
              <a:t>89D23</a:t>
            </a:r>
          </a:p>
          <a:p>
            <a:r>
              <a:rPr lang="en-US" altLang="en-US" sz="1600" b="1" dirty="0">
                <a:solidFill>
                  <a:schemeClr val="tx1"/>
                </a:solidFill>
                <a:latin typeface="Courier New" panose="02070309020205020404" pitchFamily="49" charset="0"/>
              </a:rPr>
              <a:t>A9</a:t>
            </a:r>
          </a:p>
          <a:p>
            <a:r>
              <a:rPr lang="en-US" altLang="en-US" sz="1600" b="1" dirty="0">
                <a:solidFill>
                  <a:schemeClr val="tx1"/>
                </a:solidFill>
                <a:latin typeface="Courier New" panose="02070309020205020404" pitchFamily="49" charset="0"/>
              </a:rPr>
              <a:t>F4</a:t>
            </a:r>
          </a:p>
          <a:p>
            <a:r>
              <a:rPr lang="en-US" altLang="en-US" sz="1600" b="1" dirty="0">
                <a:solidFill>
                  <a:schemeClr val="tx1"/>
                </a:solidFill>
                <a:latin typeface="Courier New" panose="02070309020205020404" pitchFamily="49" charset="0"/>
              </a:rPr>
              <a:t>A9</a:t>
            </a:r>
          </a:p>
          <a:p>
            <a:r>
              <a:rPr lang="en-US" altLang="en-US" sz="1600" b="1" dirty="0">
                <a:solidFill>
                  <a:schemeClr val="tx1"/>
                </a:solidFill>
                <a:latin typeface="Courier New" panose="02070309020205020404" pitchFamily="49" charset="0"/>
              </a:rPr>
              <a:t>...</a:t>
            </a:r>
          </a:p>
        </p:txBody>
      </p:sp>
      <p:sp>
        <p:nvSpPr>
          <p:cNvPr id="20" name="TextBox 19">
            <a:extLst>
              <a:ext uri="{FF2B5EF4-FFF2-40B4-BE49-F238E27FC236}">
                <a16:creationId xmlns:a16="http://schemas.microsoft.com/office/drawing/2014/main" id="{2CC7428B-94EB-4C43-A821-0BC00E7DB73F}"/>
              </a:ext>
            </a:extLst>
          </p:cNvPr>
          <p:cNvSpPr txBox="1"/>
          <p:nvPr/>
        </p:nvSpPr>
        <p:spPr>
          <a:xfrm>
            <a:off x="2864789" y="1807779"/>
            <a:ext cx="1537600" cy="369332"/>
          </a:xfrm>
          <a:prstGeom prst="rect">
            <a:avLst/>
          </a:prstGeom>
          <a:noFill/>
        </p:spPr>
        <p:txBody>
          <a:bodyPr wrap="none" rtlCol="0">
            <a:spAutoFit/>
          </a:bodyPr>
          <a:lstStyle/>
          <a:p>
            <a:r>
              <a:rPr lang="en-LK" dirty="0"/>
              <a:t>Machine Code</a:t>
            </a:r>
          </a:p>
        </p:txBody>
      </p:sp>
      <p:sp>
        <p:nvSpPr>
          <p:cNvPr id="21" name="TextBox 20">
            <a:extLst>
              <a:ext uri="{FF2B5EF4-FFF2-40B4-BE49-F238E27FC236}">
                <a16:creationId xmlns:a16="http://schemas.microsoft.com/office/drawing/2014/main" id="{F628B22F-5F9C-5C4F-9947-E50BE0EA8199}"/>
              </a:ext>
            </a:extLst>
          </p:cNvPr>
          <p:cNvSpPr txBox="1"/>
          <p:nvPr/>
        </p:nvSpPr>
        <p:spPr>
          <a:xfrm>
            <a:off x="7788885" y="5127410"/>
            <a:ext cx="574196" cy="369332"/>
          </a:xfrm>
          <a:prstGeom prst="rect">
            <a:avLst/>
          </a:prstGeom>
          <a:noFill/>
        </p:spPr>
        <p:txBody>
          <a:bodyPr wrap="none" rtlCol="0">
            <a:spAutoFit/>
          </a:bodyPr>
          <a:lstStyle/>
          <a:p>
            <a:r>
              <a:rPr lang="en-LK" dirty="0"/>
              <a:t>CPU</a:t>
            </a:r>
          </a:p>
        </p:txBody>
      </p:sp>
    </p:spTree>
    <p:extLst>
      <p:ext uri="{BB962C8B-B14F-4D97-AF65-F5344CB8AC3E}">
        <p14:creationId xmlns:p14="http://schemas.microsoft.com/office/powerpoint/2010/main" val="4228566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3" name="Content Placeholder 2"/>
          <p:cNvSpPr>
            <a:spLocks noGrp="1"/>
          </p:cNvSpPr>
          <p:nvPr>
            <p:ph idx="1"/>
          </p:nvPr>
        </p:nvSpPr>
        <p:spPr/>
        <p:txBody>
          <a:bodyPr>
            <a:normAutofit/>
          </a:bodyPr>
          <a:lstStyle/>
          <a:p>
            <a:pPr>
              <a:lnSpc>
                <a:spcPct val="100000"/>
              </a:lnSpc>
            </a:pPr>
            <a:r>
              <a:rPr lang="en-US" sz="3600" dirty="0"/>
              <a:t>A program to </a:t>
            </a:r>
            <a:r>
              <a:rPr lang="en-US" altLang="en-US" sz="3600" dirty="0"/>
              <a:t>input the length and the width of a Rectangle and display whether it is a square or a rectangle. </a:t>
            </a:r>
            <a:endParaRPr lang="en-US" sz="3600" dirty="0"/>
          </a:p>
        </p:txBody>
      </p:sp>
      <p:sp>
        <p:nvSpPr>
          <p:cNvPr id="4" name="Slide Number Placeholder 3"/>
          <p:cNvSpPr>
            <a:spLocks noGrp="1"/>
          </p:cNvSpPr>
          <p:nvPr>
            <p:ph type="sldNum" sz="quarter" idx="12"/>
          </p:nvPr>
        </p:nvSpPr>
        <p:spPr/>
        <p:txBody>
          <a:bodyPr/>
          <a:lstStyle/>
          <a:p>
            <a:fld id="{51A71D3D-F011-47C0-9290-685F7D9F6412}" type="slidenum">
              <a:rPr lang="en-US" smtClean="0"/>
              <a:t>40</a:t>
            </a:fld>
            <a:endParaRPr lang="en-US"/>
          </a:p>
        </p:txBody>
      </p:sp>
    </p:spTree>
    <p:extLst>
      <p:ext uri="{BB962C8B-B14F-4D97-AF65-F5344CB8AC3E}">
        <p14:creationId xmlns:p14="http://schemas.microsoft.com/office/powerpoint/2010/main" val="2287112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3" name="Content Placeholder 2"/>
          <p:cNvSpPr>
            <a:spLocks noGrp="1"/>
          </p:cNvSpPr>
          <p:nvPr>
            <p:ph idx="1"/>
          </p:nvPr>
        </p:nvSpPr>
        <p:spPr>
          <a:xfrm>
            <a:off x="6051956" y="1683002"/>
            <a:ext cx="5310748" cy="4351338"/>
          </a:xfrm>
        </p:spPr>
        <p:txBody>
          <a:bodyPr>
            <a:normAutofit/>
          </a:bodyPr>
          <a:lstStyle/>
          <a:p>
            <a:pPr>
              <a:lnSpc>
                <a:spcPct val="100000"/>
              </a:lnSpc>
            </a:pPr>
            <a:r>
              <a:rPr lang="en-US" sz="2400" dirty="0"/>
              <a:t>A program to </a:t>
            </a:r>
            <a:r>
              <a:rPr lang="en-US" altLang="en-US" sz="2400" dirty="0"/>
              <a:t>input the length and the width of a Rectangle and display whether it is a square or a rectangle. </a:t>
            </a:r>
            <a:endParaRPr lang="en-US" sz="2400" dirty="0"/>
          </a:p>
        </p:txBody>
      </p:sp>
      <p:sp>
        <p:nvSpPr>
          <p:cNvPr id="4" name="Slide Number Placeholder 3"/>
          <p:cNvSpPr>
            <a:spLocks noGrp="1"/>
          </p:cNvSpPr>
          <p:nvPr>
            <p:ph type="sldNum" sz="quarter" idx="12"/>
          </p:nvPr>
        </p:nvSpPr>
        <p:spPr/>
        <p:txBody>
          <a:bodyPr/>
          <a:lstStyle/>
          <a:p>
            <a:fld id="{51A71D3D-F011-47C0-9290-685F7D9F6412}" type="slidenum">
              <a:rPr lang="en-US" smtClean="0"/>
              <a:t>41</a:t>
            </a:fld>
            <a:endParaRPr lang="en-US"/>
          </a:p>
        </p:txBody>
      </p:sp>
      <p:grpSp>
        <p:nvGrpSpPr>
          <p:cNvPr id="41" name="Group 40"/>
          <p:cNvGrpSpPr/>
          <p:nvPr/>
        </p:nvGrpSpPr>
        <p:grpSpPr>
          <a:xfrm>
            <a:off x="869235" y="1677625"/>
            <a:ext cx="6653130" cy="4461978"/>
            <a:chOff x="-237385" y="1254125"/>
            <a:chExt cx="8303474" cy="5276850"/>
          </a:xfrm>
          <a:solidFill>
            <a:schemeClr val="accent5">
              <a:lumMod val="20000"/>
              <a:lumOff val="80000"/>
            </a:schemeClr>
          </a:solidFill>
        </p:grpSpPr>
        <p:grpSp>
          <p:nvGrpSpPr>
            <p:cNvPr id="42" name="Group 4"/>
            <p:cNvGrpSpPr>
              <a:grpSpLocks/>
            </p:cNvGrpSpPr>
            <p:nvPr/>
          </p:nvGrpSpPr>
          <p:grpSpPr bwMode="auto">
            <a:xfrm>
              <a:off x="439738" y="1254125"/>
              <a:ext cx="7626351" cy="5276850"/>
              <a:chOff x="1898" y="948"/>
              <a:chExt cx="4804" cy="3324"/>
            </a:xfrm>
            <a:grpFill/>
          </p:grpSpPr>
          <p:sp>
            <p:nvSpPr>
              <p:cNvPr id="44" name="AutoShape 5"/>
              <p:cNvSpPr>
                <a:spLocks noChangeArrowheads="1"/>
              </p:cNvSpPr>
              <p:nvPr/>
            </p:nvSpPr>
            <p:spPr bwMode="auto">
              <a:xfrm>
                <a:off x="2292" y="948"/>
                <a:ext cx="749" cy="226"/>
              </a:xfrm>
              <a:prstGeom prst="roundRect">
                <a:avLst>
                  <a:gd name="adj" fmla="val 50000"/>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Start</a:t>
                </a:r>
              </a:p>
            </p:txBody>
          </p:sp>
          <p:sp>
            <p:nvSpPr>
              <p:cNvPr id="45" name="AutoShape 6"/>
              <p:cNvSpPr>
                <a:spLocks noChangeArrowheads="1"/>
              </p:cNvSpPr>
              <p:nvPr/>
            </p:nvSpPr>
            <p:spPr bwMode="auto">
              <a:xfrm>
                <a:off x="2090" y="1338"/>
                <a:ext cx="1236" cy="254"/>
              </a:xfrm>
              <a:prstGeom prst="parallelogram">
                <a:avLst>
                  <a:gd name="adj" fmla="val 2944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Get Length</a:t>
                </a:r>
              </a:p>
            </p:txBody>
          </p:sp>
          <p:sp>
            <p:nvSpPr>
              <p:cNvPr id="46" name="AutoShape 7"/>
              <p:cNvSpPr>
                <a:spLocks noChangeArrowheads="1"/>
              </p:cNvSpPr>
              <p:nvPr/>
            </p:nvSpPr>
            <p:spPr bwMode="auto">
              <a:xfrm>
                <a:off x="2110" y="1786"/>
                <a:ext cx="1118" cy="258"/>
              </a:xfrm>
              <a:prstGeom prst="parallelogram">
                <a:avLst>
                  <a:gd name="adj" fmla="val 29476"/>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Get Width</a:t>
                </a:r>
              </a:p>
            </p:txBody>
          </p:sp>
          <p:sp>
            <p:nvSpPr>
              <p:cNvPr id="47" name="AutoShape 8"/>
              <p:cNvSpPr>
                <a:spLocks noChangeArrowheads="1"/>
              </p:cNvSpPr>
              <p:nvPr/>
            </p:nvSpPr>
            <p:spPr bwMode="auto">
              <a:xfrm>
                <a:off x="1898" y="2265"/>
                <a:ext cx="1560" cy="786"/>
              </a:xfrm>
              <a:prstGeom prst="flowChartDecision">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Is Length equal</a:t>
                </a:r>
              </a:p>
              <a:p>
                <a:pPr algn="ctr">
                  <a:defRPr/>
                </a:pPr>
                <a:r>
                  <a:rPr lang="en-US" sz="1400" b="1" dirty="0">
                    <a:solidFill>
                      <a:srgbClr val="000000"/>
                    </a:solidFill>
                  </a:rPr>
                  <a:t>Width ?</a:t>
                </a:r>
              </a:p>
            </p:txBody>
          </p:sp>
          <p:sp>
            <p:nvSpPr>
              <p:cNvPr id="48" name="AutoShape 9"/>
              <p:cNvSpPr>
                <a:spLocks noChangeArrowheads="1"/>
              </p:cNvSpPr>
              <p:nvPr/>
            </p:nvSpPr>
            <p:spPr bwMode="auto">
              <a:xfrm>
                <a:off x="4242" y="3134"/>
                <a:ext cx="2460" cy="254"/>
              </a:xfrm>
              <a:prstGeom prst="parallelogram">
                <a:avLst>
                  <a:gd name="adj" fmla="val 4811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Display “Figure is Square”</a:t>
                </a:r>
              </a:p>
            </p:txBody>
          </p:sp>
          <p:sp>
            <p:nvSpPr>
              <p:cNvPr id="49" name="AutoShape 10"/>
              <p:cNvSpPr>
                <a:spLocks noChangeArrowheads="1"/>
              </p:cNvSpPr>
              <p:nvPr/>
            </p:nvSpPr>
            <p:spPr bwMode="auto">
              <a:xfrm>
                <a:off x="2341" y="4018"/>
                <a:ext cx="749" cy="254"/>
              </a:xfrm>
              <a:prstGeom prst="roundRect">
                <a:avLst>
                  <a:gd name="adj" fmla="val 50000"/>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a:solidFill>
                      <a:srgbClr val="000000"/>
                    </a:solidFill>
                  </a:rPr>
                  <a:t>Stop</a:t>
                </a:r>
              </a:p>
            </p:txBody>
          </p:sp>
          <p:sp>
            <p:nvSpPr>
              <p:cNvPr id="50" name="Line 11"/>
              <p:cNvSpPr>
                <a:spLocks noChangeShapeType="1"/>
              </p:cNvSpPr>
              <p:nvPr/>
            </p:nvSpPr>
            <p:spPr bwMode="auto">
              <a:xfrm>
                <a:off x="2678" y="3050"/>
                <a:ext cx="0" cy="253"/>
              </a:xfrm>
              <a:prstGeom prst="line">
                <a:avLst/>
              </a:prstGeom>
              <a:grpFill/>
              <a:ln w="12700">
                <a:solidFill>
                  <a:srgbClr val="000000"/>
                </a:solidFill>
                <a:round/>
                <a:headEnd/>
                <a:tailEnd type="triangle" w="med" len="med"/>
              </a:ln>
            </p:spPr>
            <p:txBody>
              <a:bodyPr/>
              <a:lstStyle/>
              <a:p>
                <a:endParaRPr lang="en-US"/>
              </a:p>
            </p:txBody>
          </p:sp>
          <p:sp>
            <p:nvSpPr>
              <p:cNvPr id="51" name="Line 12"/>
              <p:cNvSpPr>
                <a:spLocks noChangeShapeType="1"/>
              </p:cNvSpPr>
              <p:nvPr/>
            </p:nvSpPr>
            <p:spPr bwMode="auto">
              <a:xfrm>
                <a:off x="2669" y="2011"/>
                <a:ext cx="0" cy="254"/>
              </a:xfrm>
              <a:prstGeom prst="line">
                <a:avLst/>
              </a:prstGeom>
              <a:grpFill/>
              <a:ln w="12700">
                <a:solidFill>
                  <a:srgbClr val="000000"/>
                </a:solidFill>
                <a:round/>
                <a:headEnd/>
                <a:tailEnd type="triangle" w="med" len="med"/>
              </a:ln>
            </p:spPr>
            <p:txBody>
              <a:bodyPr/>
              <a:lstStyle/>
              <a:p>
                <a:endParaRPr lang="en-US"/>
              </a:p>
            </p:txBody>
          </p:sp>
          <p:sp>
            <p:nvSpPr>
              <p:cNvPr id="52" name="Line 13"/>
              <p:cNvSpPr>
                <a:spLocks noChangeShapeType="1"/>
              </p:cNvSpPr>
              <p:nvPr/>
            </p:nvSpPr>
            <p:spPr bwMode="auto">
              <a:xfrm>
                <a:off x="2667" y="1169"/>
                <a:ext cx="0" cy="169"/>
              </a:xfrm>
              <a:prstGeom prst="line">
                <a:avLst/>
              </a:prstGeom>
              <a:grpFill/>
              <a:ln w="12700">
                <a:solidFill>
                  <a:srgbClr val="000000"/>
                </a:solidFill>
                <a:round/>
                <a:headEnd/>
                <a:tailEnd type="triangle" w="med" len="med"/>
              </a:ln>
            </p:spPr>
            <p:txBody>
              <a:bodyPr/>
              <a:lstStyle/>
              <a:p>
                <a:endParaRPr lang="en-US"/>
              </a:p>
            </p:txBody>
          </p:sp>
          <p:sp>
            <p:nvSpPr>
              <p:cNvPr id="53" name="Line 14"/>
              <p:cNvSpPr>
                <a:spLocks noChangeShapeType="1"/>
              </p:cNvSpPr>
              <p:nvPr/>
            </p:nvSpPr>
            <p:spPr bwMode="auto">
              <a:xfrm>
                <a:off x="3423" y="2659"/>
                <a:ext cx="1559" cy="0"/>
              </a:xfrm>
              <a:prstGeom prst="line">
                <a:avLst/>
              </a:prstGeom>
              <a:grpFill/>
              <a:ln w="9525">
                <a:solidFill>
                  <a:srgbClr val="000000"/>
                </a:solidFill>
                <a:round/>
                <a:headEnd/>
                <a:tailEnd/>
              </a:ln>
            </p:spPr>
            <p:txBody>
              <a:bodyPr/>
              <a:lstStyle/>
              <a:p>
                <a:endParaRPr lang="en-US"/>
              </a:p>
            </p:txBody>
          </p:sp>
          <p:sp>
            <p:nvSpPr>
              <p:cNvPr id="54" name="Line 15"/>
              <p:cNvSpPr>
                <a:spLocks noChangeShapeType="1"/>
              </p:cNvSpPr>
              <p:nvPr/>
            </p:nvSpPr>
            <p:spPr bwMode="auto">
              <a:xfrm>
                <a:off x="4989" y="2661"/>
                <a:ext cx="0" cy="469"/>
              </a:xfrm>
              <a:prstGeom prst="line">
                <a:avLst/>
              </a:prstGeom>
              <a:grpFill/>
              <a:ln w="12700">
                <a:solidFill>
                  <a:srgbClr val="000000"/>
                </a:solidFill>
                <a:round/>
                <a:headEnd/>
                <a:tailEnd type="triangle" w="med" len="med"/>
              </a:ln>
            </p:spPr>
            <p:txBody>
              <a:bodyPr/>
              <a:lstStyle/>
              <a:p>
                <a:endParaRPr lang="en-US"/>
              </a:p>
            </p:txBody>
          </p:sp>
          <p:sp>
            <p:nvSpPr>
              <p:cNvPr id="55" name="Line 16"/>
              <p:cNvSpPr>
                <a:spLocks noChangeShapeType="1"/>
              </p:cNvSpPr>
              <p:nvPr/>
            </p:nvSpPr>
            <p:spPr bwMode="auto">
              <a:xfrm flipH="1">
                <a:off x="2715" y="3849"/>
                <a:ext cx="2267" cy="0"/>
              </a:xfrm>
              <a:prstGeom prst="line">
                <a:avLst/>
              </a:prstGeom>
              <a:grpFill/>
              <a:ln w="9525">
                <a:solidFill>
                  <a:srgbClr val="000000"/>
                </a:solidFill>
                <a:round/>
                <a:headEnd/>
                <a:tailEnd type="triangle" w="med" len="med"/>
              </a:ln>
            </p:spPr>
            <p:txBody>
              <a:bodyPr/>
              <a:lstStyle/>
              <a:p>
                <a:endParaRPr lang="en-US"/>
              </a:p>
            </p:txBody>
          </p:sp>
          <p:sp>
            <p:nvSpPr>
              <p:cNvPr id="56" name="Line 17"/>
              <p:cNvSpPr>
                <a:spLocks noChangeShapeType="1"/>
              </p:cNvSpPr>
              <p:nvPr/>
            </p:nvSpPr>
            <p:spPr bwMode="auto">
              <a:xfrm>
                <a:off x="4982" y="3427"/>
                <a:ext cx="0" cy="422"/>
              </a:xfrm>
              <a:prstGeom prst="line">
                <a:avLst/>
              </a:prstGeom>
              <a:grpFill/>
              <a:ln w="12700">
                <a:solidFill>
                  <a:srgbClr val="000000"/>
                </a:solidFill>
                <a:round/>
                <a:headEnd/>
                <a:tailEnd/>
              </a:ln>
            </p:spPr>
            <p:txBody>
              <a:bodyPr/>
              <a:lstStyle/>
              <a:p>
                <a:endParaRPr lang="en-US"/>
              </a:p>
            </p:txBody>
          </p:sp>
          <p:sp>
            <p:nvSpPr>
              <p:cNvPr id="57" name="Line 18"/>
              <p:cNvSpPr>
                <a:spLocks noChangeShapeType="1"/>
              </p:cNvSpPr>
              <p:nvPr/>
            </p:nvSpPr>
            <p:spPr bwMode="auto">
              <a:xfrm>
                <a:off x="2667" y="1532"/>
                <a:ext cx="0" cy="254"/>
              </a:xfrm>
              <a:prstGeom prst="line">
                <a:avLst/>
              </a:prstGeom>
              <a:grpFill/>
              <a:ln w="12700">
                <a:solidFill>
                  <a:srgbClr val="000000"/>
                </a:solidFill>
                <a:round/>
                <a:headEnd/>
                <a:tailEnd type="triangle" w="med" len="med"/>
              </a:ln>
            </p:spPr>
            <p:txBody>
              <a:bodyPr/>
              <a:lstStyle/>
              <a:p>
                <a:endParaRPr lang="en-US"/>
              </a:p>
            </p:txBody>
          </p:sp>
          <p:sp>
            <p:nvSpPr>
              <p:cNvPr id="58" name="Line 19"/>
              <p:cNvSpPr>
                <a:spLocks noChangeShapeType="1"/>
              </p:cNvSpPr>
              <p:nvPr/>
            </p:nvSpPr>
            <p:spPr bwMode="auto">
              <a:xfrm>
                <a:off x="2715" y="3596"/>
                <a:ext cx="0" cy="422"/>
              </a:xfrm>
              <a:prstGeom prst="line">
                <a:avLst/>
              </a:prstGeom>
              <a:grpFill/>
              <a:ln w="12700">
                <a:solidFill>
                  <a:srgbClr val="000000"/>
                </a:solidFill>
                <a:round/>
                <a:headEnd/>
                <a:tailEnd type="triangle" w="med" len="med"/>
              </a:ln>
            </p:spPr>
            <p:txBody>
              <a:bodyPr/>
              <a:lstStyle/>
              <a:p>
                <a:endParaRPr lang="en-US"/>
              </a:p>
            </p:txBody>
          </p:sp>
          <p:sp>
            <p:nvSpPr>
              <p:cNvPr id="59" name="Text Box 20"/>
              <p:cNvSpPr txBox="1">
                <a:spLocks noChangeArrowheads="1"/>
              </p:cNvSpPr>
              <p:nvPr/>
            </p:nvSpPr>
            <p:spPr bwMode="auto">
              <a:xfrm>
                <a:off x="4022" y="2328"/>
                <a:ext cx="266" cy="2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t>Y</a:t>
                </a:r>
              </a:p>
            </p:txBody>
          </p:sp>
          <p:sp>
            <p:nvSpPr>
              <p:cNvPr id="60" name="Text Box 21"/>
              <p:cNvSpPr txBox="1">
                <a:spLocks noChangeArrowheads="1"/>
              </p:cNvSpPr>
              <p:nvPr/>
            </p:nvSpPr>
            <p:spPr bwMode="auto">
              <a:xfrm>
                <a:off x="2821" y="2990"/>
                <a:ext cx="276" cy="2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dirty="0"/>
                  <a:t>N</a:t>
                </a:r>
              </a:p>
            </p:txBody>
          </p:sp>
        </p:grpSp>
        <p:sp>
          <p:nvSpPr>
            <p:cNvPr id="43" name="AutoShape 9"/>
            <p:cNvSpPr>
              <a:spLocks noChangeArrowheads="1"/>
            </p:cNvSpPr>
            <p:nvPr/>
          </p:nvSpPr>
          <p:spPr bwMode="auto">
            <a:xfrm>
              <a:off x="-237385" y="4992895"/>
              <a:ext cx="3848645" cy="447671"/>
            </a:xfrm>
            <a:prstGeom prst="parallelogram">
              <a:avLst>
                <a:gd name="adj" fmla="val 4811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Display “Figure is Rectangle”</a:t>
              </a:r>
            </a:p>
          </p:txBody>
        </p:sp>
      </p:grpSp>
    </p:spTree>
    <p:extLst>
      <p:ext uri="{BB962C8B-B14F-4D97-AF65-F5344CB8AC3E}">
        <p14:creationId xmlns:p14="http://schemas.microsoft.com/office/powerpoint/2010/main" val="3395502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 Example</a:t>
            </a:r>
          </a:p>
        </p:txBody>
      </p:sp>
      <p:sp>
        <p:nvSpPr>
          <p:cNvPr id="4" name="Slide Number Placeholder 3"/>
          <p:cNvSpPr>
            <a:spLocks noGrp="1"/>
          </p:cNvSpPr>
          <p:nvPr>
            <p:ph type="sldNum" sz="quarter" idx="12"/>
          </p:nvPr>
        </p:nvSpPr>
        <p:spPr/>
        <p:txBody>
          <a:bodyPr/>
          <a:lstStyle/>
          <a:p>
            <a:fld id="{51A71D3D-F011-47C0-9290-685F7D9F6412}" type="slidenum">
              <a:rPr lang="en-US" smtClean="0"/>
              <a:t>42</a:t>
            </a:fld>
            <a:endParaRPr lang="en-US"/>
          </a:p>
        </p:txBody>
      </p:sp>
      <p:sp>
        <p:nvSpPr>
          <p:cNvPr id="5" name="TextBox 4"/>
          <p:cNvSpPr txBox="1"/>
          <p:nvPr/>
        </p:nvSpPr>
        <p:spPr>
          <a:xfrm>
            <a:off x="4926071" y="1828713"/>
            <a:ext cx="7024787" cy="2677656"/>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length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Length "</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width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Width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solidFill>
                  <a:srgbClr val="FF3300"/>
                </a:solidFill>
                <a:latin typeface="Courier New" panose="02070309020205020404" pitchFamily="49" charset="0"/>
                <a:cs typeface="Courier New" panose="02070309020205020404" pitchFamily="49" charset="0"/>
              </a:rPr>
              <a:t>if </a:t>
            </a:r>
            <a:r>
              <a:rPr lang="en-US" sz="2400" b="1" dirty="0">
                <a:latin typeface="Courier New" panose="02070309020205020404" pitchFamily="49" charset="0"/>
                <a:cs typeface="Courier New" panose="02070309020205020404" pitchFamily="49" charset="0"/>
              </a:rPr>
              <a:t>length == width:</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"Figure is a square"</a:t>
            </a:r>
            <a:r>
              <a:rPr lang="en-US" sz="2400" b="1" dirty="0">
                <a:latin typeface="Courier New" panose="02070309020205020404" pitchFamily="49" charset="0"/>
                <a:cs typeface="Courier New" panose="02070309020205020404" pitchFamily="49" charset="0"/>
              </a:rPr>
              <a:t>)</a:t>
            </a:r>
          </a:p>
          <a:p>
            <a:r>
              <a:rPr lang="en-US" sz="2400" b="1" dirty="0">
                <a:solidFill>
                  <a:srgbClr val="FF3300"/>
                </a:solidFill>
                <a:latin typeface="Courier New" panose="02070309020205020404" pitchFamily="49" charset="0"/>
                <a:cs typeface="Courier New" panose="02070309020205020404" pitchFamily="49" charset="0"/>
              </a:rPr>
              <a:t>else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"Figure is a rectangle"</a:t>
            </a:r>
            <a:r>
              <a:rPr lang="en-US" sz="2400" b="1" dirty="0">
                <a:latin typeface="Courier New" panose="02070309020205020404" pitchFamily="49" charset="0"/>
                <a:cs typeface="Courier New" panose="02070309020205020404" pitchFamily="49" charset="0"/>
              </a:rPr>
              <a:t>)</a:t>
            </a:r>
          </a:p>
        </p:txBody>
      </p:sp>
      <p:sp>
        <p:nvSpPr>
          <p:cNvPr id="6" name="TextBox 5"/>
          <p:cNvSpPr txBox="1"/>
          <p:nvPr/>
        </p:nvSpPr>
        <p:spPr>
          <a:xfrm>
            <a:off x="7590045" y="4682119"/>
            <a:ext cx="1736116" cy="369332"/>
          </a:xfrm>
          <a:prstGeom prst="rect">
            <a:avLst/>
          </a:prstGeom>
          <a:noFill/>
        </p:spPr>
        <p:txBody>
          <a:bodyPr wrap="none" rtlCol="0">
            <a:spAutoFit/>
          </a:bodyPr>
          <a:lstStyle/>
          <a:p>
            <a:r>
              <a:rPr lang="en-US" b="1" dirty="0">
                <a:solidFill>
                  <a:srgbClr val="002060"/>
                </a:solidFill>
              </a:rPr>
              <a:t>Python Program</a:t>
            </a:r>
          </a:p>
        </p:txBody>
      </p:sp>
      <p:grpSp>
        <p:nvGrpSpPr>
          <p:cNvPr id="9" name="Group 8">
            <a:extLst>
              <a:ext uri="{FF2B5EF4-FFF2-40B4-BE49-F238E27FC236}">
                <a16:creationId xmlns:a16="http://schemas.microsoft.com/office/drawing/2014/main" id="{F27B52BF-3528-CE42-AE0D-476E896B242D}"/>
              </a:ext>
            </a:extLst>
          </p:cNvPr>
          <p:cNvGrpSpPr/>
          <p:nvPr/>
        </p:nvGrpSpPr>
        <p:grpSpPr>
          <a:xfrm>
            <a:off x="241142" y="1690688"/>
            <a:ext cx="6653130" cy="4461978"/>
            <a:chOff x="-237385" y="1254125"/>
            <a:chExt cx="8303474" cy="5276850"/>
          </a:xfrm>
          <a:solidFill>
            <a:schemeClr val="accent5">
              <a:lumMod val="20000"/>
              <a:lumOff val="80000"/>
            </a:schemeClr>
          </a:solidFill>
        </p:grpSpPr>
        <p:grpSp>
          <p:nvGrpSpPr>
            <p:cNvPr id="10" name="Group 4">
              <a:extLst>
                <a:ext uri="{FF2B5EF4-FFF2-40B4-BE49-F238E27FC236}">
                  <a16:creationId xmlns:a16="http://schemas.microsoft.com/office/drawing/2014/main" id="{18F63143-3FA1-4E40-9937-AB9DE58F52BA}"/>
                </a:ext>
              </a:extLst>
            </p:cNvPr>
            <p:cNvGrpSpPr>
              <a:grpSpLocks/>
            </p:cNvGrpSpPr>
            <p:nvPr/>
          </p:nvGrpSpPr>
          <p:grpSpPr bwMode="auto">
            <a:xfrm>
              <a:off x="439738" y="1254125"/>
              <a:ext cx="7626351" cy="5276850"/>
              <a:chOff x="1898" y="948"/>
              <a:chExt cx="4804" cy="3324"/>
            </a:xfrm>
            <a:grpFill/>
          </p:grpSpPr>
          <p:sp>
            <p:nvSpPr>
              <p:cNvPr id="12" name="AutoShape 5">
                <a:extLst>
                  <a:ext uri="{FF2B5EF4-FFF2-40B4-BE49-F238E27FC236}">
                    <a16:creationId xmlns:a16="http://schemas.microsoft.com/office/drawing/2014/main" id="{F4277AC1-377B-3B4C-900C-AEFCBDBDB676}"/>
                  </a:ext>
                </a:extLst>
              </p:cNvPr>
              <p:cNvSpPr>
                <a:spLocks noChangeArrowheads="1"/>
              </p:cNvSpPr>
              <p:nvPr/>
            </p:nvSpPr>
            <p:spPr bwMode="auto">
              <a:xfrm>
                <a:off x="2292" y="948"/>
                <a:ext cx="749" cy="226"/>
              </a:xfrm>
              <a:prstGeom prst="roundRect">
                <a:avLst>
                  <a:gd name="adj" fmla="val 50000"/>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Start</a:t>
                </a:r>
              </a:p>
            </p:txBody>
          </p:sp>
          <p:sp>
            <p:nvSpPr>
              <p:cNvPr id="13" name="AutoShape 6">
                <a:extLst>
                  <a:ext uri="{FF2B5EF4-FFF2-40B4-BE49-F238E27FC236}">
                    <a16:creationId xmlns:a16="http://schemas.microsoft.com/office/drawing/2014/main" id="{AC874EAD-03F5-AB4B-931F-E21B7C0EA8AB}"/>
                  </a:ext>
                </a:extLst>
              </p:cNvPr>
              <p:cNvSpPr>
                <a:spLocks noChangeArrowheads="1"/>
              </p:cNvSpPr>
              <p:nvPr/>
            </p:nvSpPr>
            <p:spPr bwMode="auto">
              <a:xfrm>
                <a:off x="2090" y="1338"/>
                <a:ext cx="1236" cy="254"/>
              </a:xfrm>
              <a:prstGeom prst="parallelogram">
                <a:avLst>
                  <a:gd name="adj" fmla="val 2944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Get Length</a:t>
                </a:r>
              </a:p>
            </p:txBody>
          </p:sp>
          <p:sp>
            <p:nvSpPr>
              <p:cNvPr id="14" name="AutoShape 7">
                <a:extLst>
                  <a:ext uri="{FF2B5EF4-FFF2-40B4-BE49-F238E27FC236}">
                    <a16:creationId xmlns:a16="http://schemas.microsoft.com/office/drawing/2014/main" id="{E8DF1063-70C7-7049-9031-3BEE3F24B001}"/>
                  </a:ext>
                </a:extLst>
              </p:cNvPr>
              <p:cNvSpPr>
                <a:spLocks noChangeArrowheads="1"/>
              </p:cNvSpPr>
              <p:nvPr/>
            </p:nvSpPr>
            <p:spPr bwMode="auto">
              <a:xfrm>
                <a:off x="2110" y="1786"/>
                <a:ext cx="1118" cy="258"/>
              </a:xfrm>
              <a:prstGeom prst="parallelogram">
                <a:avLst>
                  <a:gd name="adj" fmla="val 29476"/>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Get Width</a:t>
                </a:r>
              </a:p>
            </p:txBody>
          </p:sp>
          <p:sp>
            <p:nvSpPr>
              <p:cNvPr id="15" name="AutoShape 8">
                <a:extLst>
                  <a:ext uri="{FF2B5EF4-FFF2-40B4-BE49-F238E27FC236}">
                    <a16:creationId xmlns:a16="http://schemas.microsoft.com/office/drawing/2014/main" id="{E428ECFF-EB5D-2348-A672-34750CE98752}"/>
                  </a:ext>
                </a:extLst>
              </p:cNvPr>
              <p:cNvSpPr>
                <a:spLocks noChangeArrowheads="1"/>
              </p:cNvSpPr>
              <p:nvPr/>
            </p:nvSpPr>
            <p:spPr bwMode="auto">
              <a:xfrm>
                <a:off x="1898" y="2265"/>
                <a:ext cx="1560" cy="786"/>
              </a:xfrm>
              <a:prstGeom prst="flowChartDecision">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Is Length equal</a:t>
                </a:r>
              </a:p>
              <a:p>
                <a:pPr algn="ctr">
                  <a:defRPr/>
                </a:pPr>
                <a:r>
                  <a:rPr lang="en-US" sz="1400" b="1" dirty="0">
                    <a:solidFill>
                      <a:srgbClr val="000000"/>
                    </a:solidFill>
                  </a:rPr>
                  <a:t>Width ?</a:t>
                </a:r>
              </a:p>
            </p:txBody>
          </p:sp>
          <p:sp>
            <p:nvSpPr>
              <p:cNvPr id="16" name="AutoShape 9">
                <a:extLst>
                  <a:ext uri="{FF2B5EF4-FFF2-40B4-BE49-F238E27FC236}">
                    <a16:creationId xmlns:a16="http://schemas.microsoft.com/office/drawing/2014/main" id="{9ABC1421-28B9-C34E-8357-338B86DB36BE}"/>
                  </a:ext>
                </a:extLst>
              </p:cNvPr>
              <p:cNvSpPr>
                <a:spLocks noChangeArrowheads="1"/>
              </p:cNvSpPr>
              <p:nvPr/>
            </p:nvSpPr>
            <p:spPr bwMode="auto">
              <a:xfrm>
                <a:off x="4242" y="3134"/>
                <a:ext cx="2460" cy="254"/>
              </a:xfrm>
              <a:prstGeom prst="parallelogram">
                <a:avLst>
                  <a:gd name="adj" fmla="val 4811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Display “Figure is Square”</a:t>
                </a:r>
              </a:p>
            </p:txBody>
          </p:sp>
          <p:sp>
            <p:nvSpPr>
              <p:cNvPr id="17" name="AutoShape 10">
                <a:extLst>
                  <a:ext uri="{FF2B5EF4-FFF2-40B4-BE49-F238E27FC236}">
                    <a16:creationId xmlns:a16="http://schemas.microsoft.com/office/drawing/2014/main" id="{5A2C5BCE-89F8-EE4F-A756-85D0C5CBB5A7}"/>
                  </a:ext>
                </a:extLst>
              </p:cNvPr>
              <p:cNvSpPr>
                <a:spLocks noChangeArrowheads="1"/>
              </p:cNvSpPr>
              <p:nvPr/>
            </p:nvSpPr>
            <p:spPr bwMode="auto">
              <a:xfrm>
                <a:off x="2341" y="4018"/>
                <a:ext cx="749" cy="254"/>
              </a:xfrm>
              <a:prstGeom prst="roundRect">
                <a:avLst>
                  <a:gd name="adj" fmla="val 50000"/>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a:solidFill>
                      <a:srgbClr val="000000"/>
                    </a:solidFill>
                  </a:rPr>
                  <a:t>Stop</a:t>
                </a:r>
              </a:p>
            </p:txBody>
          </p:sp>
          <p:sp>
            <p:nvSpPr>
              <p:cNvPr id="18" name="Line 11">
                <a:extLst>
                  <a:ext uri="{FF2B5EF4-FFF2-40B4-BE49-F238E27FC236}">
                    <a16:creationId xmlns:a16="http://schemas.microsoft.com/office/drawing/2014/main" id="{7B0EEF31-55F0-E448-BEE1-DD998E352DAA}"/>
                  </a:ext>
                </a:extLst>
              </p:cNvPr>
              <p:cNvSpPr>
                <a:spLocks noChangeShapeType="1"/>
              </p:cNvSpPr>
              <p:nvPr/>
            </p:nvSpPr>
            <p:spPr bwMode="auto">
              <a:xfrm>
                <a:off x="2678" y="3050"/>
                <a:ext cx="0" cy="253"/>
              </a:xfrm>
              <a:prstGeom prst="line">
                <a:avLst/>
              </a:prstGeom>
              <a:grpFill/>
              <a:ln w="12700">
                <a:solidFill>
                  <a:srgbClr val="000000"/>
                </a:solidFill>
                <a:round/>
                <a:headEnd/>
                <a:tailEnd type="triangle" w="med" len="med"/>
              </a:ln>
            </p:spPr>
            <p:txBody>
              <a:bodyPr/>
              <a:lstStyle/>
              <a:p>
                <a:endParaRPr lang="en-US"/>
              </a:p>
            </p:txBody>
          </p:sp>
          <p:sp>
            <p:nvSpPr>
              <p:cNvPr id="19" name="Line 12">
                <a:extLst>
                  <a:ext uri="{FF2B5EF4-FFF2-40B4-BE49-F238E27FC236}">
                    <a16:creationId xmlns:a16="http://schemas.microsoft.com/office/drawing/2014/main" id="{02538316-98BF-7549-A328-43FE1BAE34CE}"/>
                  </a:ext>
                </a:extLst>
              </p:cNvPr>
              <p:cNvSpPr>
                <a:spLocks noChangeShapeType="1"/>
              </p:cNvSpPr>
              <p:nvPr/>
            </p:nvSpPr>
            <p:spPr bwMode="auto">
              <a:xfrm>
                <a:off x="2669" y="2011"/>
                <a:ext cx="0" cy="254"/>
              </a:xfrm>
              <a:prstGeom prst="line">
                <a:avLst/>
              </a:prstGeom>
              <a:grpFill/>
              <a:ln w="12700">
                <a:solidFill>
                  <a:srgbClr val="000000"/>
                </a:solidFill>
                <a:round/>
                <a:headEnd/>
                <a:tailEnd type="triangle" w="med" len="med"/>
              </a:ln>
            </p:spPr>
            <p:txBody>
              <a:bodyPr/>
              <a:lstStyle/>
              <a:p>
                <a:endParaRPr lang="en-US"/>
              </a:p>
            </p:txBody>
          </p:sp>
          <p:sp>
            <p:nvSpPr>
              <p:cNvPr id="20" name="Line 13">
                <a:extLst>
                  <a:ext uri="{FF2B5EF4-FFF2-40B4-BE49-F238E27FC236}">
                    <a16:creationId xmlns:a16="http://schemas.microsoft.com/office/drawing/2014/main" id="{BE7FBE3C-5517-684E-A9CE-E91CF68942D3}"/>
                  </a:ext>
                </a:extLst>
              </p:cNvPr>
              <p:cNvSpPr>
                <a:spLocks noChangeShapeType="1"/>
              </p:cNvSpPr>
              <p:nvPr/>
            </p:nvSpPr>
            <p:spPr bwMode="auto">
              <a:xfrm>
                <a:off x="2667" y="1169"/>
                <a:ext cx="0" cy="169"/>
              </a:xfrm>
              <a:prstGeom prst="line">
                <a:avLst/>
              </a:prstGeom>
              <a:grpFill/>
              <a:ln w="12700">
                <a:solidFill>
                  <a:srgbClr val="000000"/>
                </a:solidFill>
                <a:round/>
                <a:headEnd/>
                <a:tailEnd type="triangle" w="med" len="med"/>
              </a:ln>
            </p:spPr>
            <p:txBody>
              <a:bodyPr/>
              <a:lstStyle/>
              <a:p>
                <a:endParaRPr lang="en-US"/>
              </a:p>
            </p:txBody>
          </p:sp>
          <p:sp>
            <p:nvSpPr>
              <p:cNvPr id="21" name="Line 14">
                <a:extLst>
                  <a:ext uri="{FF2B5EF4-FFF2-40B4-BE49-F238E27FC236}">
                    <a16:creationId xmlns:a16="http://schemas.microsoft.com/office/drawing/2014/main" id="{06F3A2DA-95CA-D94D-AB53-C2DEDE63F2ED}"/>
                  </a:ext>
                </a:extLst>
              </p:cNvPr>
              <p:cNvSpPr>
                <a:spLocks noChangeShapeType="1"/>
              </p:cNvSpPr>
              <p:nvPr/>
            </p:nvSpPr>
            <p:spPr bwMode="auto">
              <a:xfrm>
                <a:off x="3423" y="2659"/>
                <a:ext cx="1559" cy="0"/>
              </a:xfrm>
              <a:prstGeom prst="line">
                <a:avLst/>
              </a:prstGeom>
              <a:grpFill/>
              <a:ln w="9525">
                <a:solidFill>
                  <a:srgbClr val="000000"/>
                </a:solidFill>
                <a:round/>
                <a:headEnd/>
                <a:tailEnd/>
              </a:ln>
            </p:spPr>
            <p:txBody>
              <a:bodyPr/>
              <a:lstStyle/>
              <a:p>
                <a:endParaRPr lang="en-US"/>
              </a:p>
            </p:txBody>
          </p:sp>
          <p:sp>
            <p:nvSpPr>
              <p:cNvPr id="22" name="Line 15">
                <a:extLst>
                  <a:ext uri="{FF2B5EF4-FFF2-40B4-BE49-F238E27FC236}">
                    <a16:creationId xmlns:a16="http://schemas.microsoft.com/office/drawing/2014/main" id="{1B85C06B-7DE6-E94B-B50C-E5DAD4B8B247}"/>
                  </a:ext>
                </a:extLst>
              </p:cNvPr>
              <p:cNvSpPr>
                <a:spLocks noChangeShapeType="1"/>
              </p:cNvSpPr>
              <p:nvPr/>
            </p:nvSpPr>
            <p:spPr bwMode="auto">
              <a:xfrm>
                <a:off x="4989" y="2661"/>
                <a:ext cx="0" cy="469"/>
              </a:xfrm>
              <a:prstGeom prst="line">
                <a:avLst/>
              </a:prstGeom>
              <a:grpFill/>
              <a:ln w="12700">
                <a:solidFill>
                  <a:srgbClr val="000000"/>
                </a:solidFill>
                <a:round/>
                <a:headEnd/>
                <a:tailEnd type="triangle" w="med" len="med"/>
              </a:ln>
            </p:spPr>
            <p:txBody>
              <a:bodyPr/>
              <a:lstStyle/>
              <a:p>
                <a:endParaRPr lang="en-US"/>
              </a:p>
            </p:txBody>
          </p:sp>
          <p:sp>
            <p:nvSpPr>
              <p:cNvPr id="23" name="Line 16">
                <a:extLst>
                  <a:ext uri="{FF2B5EF4-FFF2-40B4-BE49-F238E27FC236}">
                    <a16:creationId xmlns:a16="http://schemas.microsoft.com/office/drawing/2014/main" id="{31AFB08C-3E8D-F34F-BD90-6D15C37C9A1E}"/>
                  </a:ext>
                </a:extLst>
              </p:cNvPr>
              <p:cNvSpPr>
                <a:spLocks noChangeShapeType="1"/>
              </p:cNvSpPr>
              <p:nvPr/>
            </p:nvSpPr>
            <p:spPr bwMode="auto">
              <a:xfrm flipH="1">
                <a:off x="2715" y="3849"/>
                <a:ext cx="2267" cy="0"/>
              </a:xfrm>
              <a:prstGeom prst="line">
                <a:avLst/>
              </a:prstGeom>
              <a:grpFill/>
              <a:ln w="9525">
                <a:solidFill>
                  <a:srgbClr val="000000"/>
                </a:solidFill>
                <a:round/>
                <a:headEnd/>
                <a:tailEnd type="triangle" w="med" len="med"/>
              </a:ln>
            </p:spPr>
            <p:txBody>
              <a:bodyPr/>
              <a:lstStyle/>
              <a:p>
                <a:endParaRPr lang="en-US"/>
              </a:p>
            </p:txBody>
          </p:sp>
          <p:sp>
            <p:nvSpPr>
              <p:cNvPr id="24" name="Line 17">
                <a:extLst>
                  <a:ext uri="{FF2B5EF4-FFF2-40B4-BE49-F238E27FC236}">
                    <a16:creationId xmlns:a16="http://schemas.microsoft.com/office/drawing/2014/main" id="{16765CA1-5A19-C74A-B469-FF059CEB7EB1}"/>
                  </a:ext>
                </a:extLst>
              </p:cNvPr>
              <p:cNvSpPr>
                <a:spLocks noChangeShapeType="1"/>
              </p:cNvSpPr>
              <p:nvPr/>
            </p:nvSpPr>
            <p:spPr bwMode="auto">
              <a:xfrm>
                <a:off x="4982" y="3427"/>
                <a:ext cx="0" cy="422"/>
              </a:xfrm>
              <a:prstGeom prst="line">
                <a:avLst/>
              </a:prstGeom>
              <a:grpFill/>
              <a:ln w="12700">
                <a:solidFill>
                  <a:srgbClr val="000000"/>
                </a:solidFill>
                <a:round/>
                <a:headEnd/>
                <a:tailEnd/>
              </a:ln>
            </p:spPr>
            <p:txBody>
              <a:bodyPr/>
              <a:lstStyle/>
              <a:p>
                <a:endParaRPr lang="en-US"/>
              </a:p>
            </p:txBody>
          </p:sp>
          <p:sp>
            <p:nvSpPr>
              <p:cNvPr id="25" name="Line 18">
                <a:extLst>
                  <a:ext uri="{FF2B5EF4-FFF2-40B4-BE49-F238E27FC236}">
                    <a16:creationId xmlns:a16="http://schemas.microsoft.com/office/drawing/2014/main" id="{3884D4D0-B3F5-9D44-B6EF-2B76F75376D8}"/>
                  </a:ext>
                </a:extLst>
              </p:cNvPr>
              <p:cNvSpPr>
                <a:spLocks noChangeShapeType="1"/>
              </p:cNvSpPr>
              <p:nvPr/>
            </p:nvSpPr>
            <p:spPr bwMode="auto">
              <a:xfrm>
                <a:off x="2667" y="1532"/>
                <a:ext cx="0" cy="254"/>
              </a:xfrm>
              <a:prstGeom prst="line">
                <a:avLst/>
              </a:prstGeom>
              <a:grpFill/>
              <a:ln w="12700">
                <a:solidFill>
                  <a:srgbClr val="000000"/>
                </a:solidFill>
                <a:round/>
                <a:headEnd/>
                <a:tailEnd type="triangle" w="med" len="med"/>
              </a:ln>
            </p:spPr>
            <p:txBody>
              <a:bodyPr/>
              <a:lstStyle/>
              <a:p>
                <a:endParaRPr lang="en-US"/>
              </a:p>
            </p:txBody>
          </p:sp>
          <p:sp>
            <p:nvSpPr>
              <p:cNvPr id="26" name="Line 19">
                <a:extLst>
                  <a:ext uri="{FF2B5EF4-FFF2-40B4-BE49-F238E27FC236}">
                    <a16:creationId xmlns:a16="http://schemas.microsoft.com/office/drawing/2014/main" id="{BE9FA25D-73BC-DD42-BC7E-EF1433204D8E}"/>
                  </a:ext>
                </a:extLst>
              </p:cNvPr>
              <p:cNvSpPr>
                <a:spLocks noChangeShapeType="1"/>
              </p:cNvSpPr>
              <p:nvPr/>
            </p:nvSpPr>
            <p:spPr bwMode="auto">
              <a:xfrm>
                <a:off x="2715" y="3596"/>
                <a:ext cx="0" cy="422"/>
              </a:xfrm>
              <a:prstGeom prst="line">
                <a:avLst/>
              </a:prstGeom>
              <a:grpFill/>
              <a:ln w="12700">
                <a:solidFill>
                  <a:srgbClr val="000000"/>
                </a:solidFill>
                <a:round/>
                <a:headEnd/>
                <a:tailEnd type="triangle" w="med" len="med"/>
              </a:ln>
            </p:spPr>
            <p:txBody>
              <a:bodyPr/>
              <a:lstStyle/>
              <a:p>
                <a:endParaRPr lang="en-US"/>
              </a:p>
            </p:txBody>
          </p:sp>
          <p:sp>
            <p:nvSpPr>
              <p:cNvPr id="27" name="Text Box 20">
                <a:extLst>
                  <a:ext uri="{FF2B5EF4-FFF2-40B4-BE49-F238E27FC236}">
                    <a16:creationId xmlns:a16="http://schemas.microsoft.com/office/drawing/2014/main" id="{8DC41B54-BEDF-3D4B-935C-A6A129C7593B}"/>
                  </a:ext>
                </a:extLst>
              </p:cNvPr>
              <p:cNvSpPr txBox="1">
                <a:spLocks noChangeArrowheads="1"/>
              </p:cNvSpPr>
              <p:nvPr/>
            </p:nvSpPr>
            <p:spPr bwMode="auto">
              <a:xfrm>
                <a:off x="4022" y="2328"/>
                <a:ext cx="266" cy="2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t>Y</a:t>
                </a:r>
              </a:p>
            </p:txBody>
          </p:sp>
          <p:sp>
            <p:nvSpPr>
              <p:cNvPr id="28" name="Text Box 21">
                <a:extLst>
                  <a:ext uri="{FF2B5EF4-FFF2-40B4-BE49-F238E27FC236}">
                    <a16:creationId xmlns:a16="http://schemas.microsoft.com/office/drawing/2014/main" id="{C97D4498-86F2-4641-A9B3-A1C6D57F1C81}"/>
                  </a:ext>
                </a:extLst>
              </p:cNvPr>
              <p:cNvSpPr txBox="1">
                <a:spLocks noChangeArrowheads="1"/>
              </p:cNvSpPr>
              <p:nvPr/>
            </p:nvSpPr>
            <p:spPr bwMode="auto">
              <a:xfrm>
                <a:off x="2821" y="2990"/>
                <a:ext cx="276" cy="2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dirty="0"/>
                  <a:t>N</a:t>
                </a:r>
              </a:p>
            </p:txBody>
          </p:sp>
        </p:grpSp>
        <p:sp>
          <p:nvSpPr>
            <p:cNvPr id="11" name="AutoShape 9">
              <a:extLst>
                <a:ext uri="{FF2B5EF4-FFF2-40B4-BE49-F238E27FC236}">
                  <a16:creationId xmlns:a16="http://schemas.microsoft.com/office/drawing/2014/main" id="{AB3DE78A-0295-EB4A-AFF9-74BDEF40E85F}"/>
                </a:ext>
              </a:extLst>
            </p:cNvPr>
            <p:cNvSpPr>
              <a:spLocks noChangeArrowheads="1"/>
            </p:cNvSpPr>
            <p:nvPr/>
          </p:nvSpPr>
          <p:spPr bwMode="auto">
            <a:xfrm>
              <a:off x="-237385" y="4992895"/>
              <a:ext cx="3848645" cy="447671"/>
            </a:xfrm>
            <a:prstGeom prst="parallelogram">
              <a:avLst>
                <a:gd name="adj" fmla="val 48117"/>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400" b="1" dirty="0">
                  <a:solidFill>
                    <a:srgbClr val="000000"/>
                  </a:solidFill>
                </a:rPr>
                <a:t>Display “Figure is Rectangle”</a:t>
              </a:r>
            </a:p>
          </p:txBody>
        </p:sp>
      </p:grpSp>
      <p:cxnSp>
        <p:nvCxnSpPr>
          <p:cNvPr id="29" name="Straight Connector 28">
            <a:extLst>
              <a:ext uri="{FF2B5EF4-FFF2-40B4-BE49-F238E27FC236}">
                <a16:creationId xmlns:a16="http://schemas.microsoft.com/office/drawing/2014/main" id="{CFABD2ED-0422-C04C-85BF-0698E272CD0A}"/>
              </a:ext>
            </a:extLst>
          </p:cNvPr>
          <p:cNvCxnSpPr>
            <a:cxnSpLocks/>
          </p:cNvCxnSpPr>
          <p:nvPr/>
        </p:nvCxnSpPr>
        <p:spPr>
          <a:xfrm flipV="1">
            <a:off x="2600070" y="2137471"/>
            <a:ext cx="2158099" cy="247212"/>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292DC7-C4CB-C244-90D1-D6A639C6A81B}"/>
              </a:ext>
            </a:extLst>
          </p:cNvPr>
          <p:cNvCxnSpPr>
            <a:cxnSpLocks/>
          </p:cNvCxnSpPr>
          <p:nvPr/>
        </p:nvCxnSpPr>
        <p:spPr>
          <a:xfrm flipV="1">
            <a:off x="2514901" y="2469142"/>
            <a:ext cx="2200471" cy="516962"/>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07F73E-6FDC-2B43-B248-EC77459C20D8}"/>
              </a:ext>
            </a:extLst>
          </p:cNvPr>
          <p:cNvCxnSpPr>
            <a:cxnSpLocks/>
          </p:cNvCxnSpPr>
          <p:nvPr/>
        </p:nvCxnSpPr>
        <p:spPr>
          <a:xfrm flipV="1">
            <a:off x="2406318" y="3204687"/>
            <a:ext cx="2351851" cy="478253"/>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7A7799-ED9D-EC45-97C7-7DB0C59D2CF1}"/>
              </a:ext>
            </a:extLst>
          </p:cNvPr>
          <p:cNvCxnSpPr>
            <a:cxnSpLocks/>
          </p:cNvCxnSpPr>
          <p:nvPr/>
        </p:nvCxnSpPr>
        <p:spPr>
          <a:xfrm flipV="1">
            <a:off x="4977772" y="3604929"/>
            <a:ext cx="827605" cy="985899"/>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1EE12A8-AFF8-DC46-926D-F0A655374B0E}"/>
              </a:ext>
            </a:extLst>
          </p:cNvPr>
          <p:cNvCxnSpPr>
            <a:cxnSpLocks/>
          </p:cNvCxnSpPr>
          <p:nvPr/>
        </p:nvCxnSpPr>
        <p:spPr>
          <a:xfrm flipV="1">
            <a:off x="2529254" y="4266490"/>
            <a:ext cx="3276123" cy="502856"/>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619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a:t>
            </a:r>
          </a:p>
        </p:txBody>
      </p:sp>
      <p:sp>
        <p:nvSpPr>
          <p:cNvPr id="3" name="Content Placeholder 2"/>
          <p:cNvSpPr>
            <a:spLocks noGrp="1"/>
          </p:cNvSpPr>
          <p:nvPr>
            <p:ph idx="1"/>
          </p:nvPr>
        </p:nvSpPr>
        <p:spPr/>
        <p:txBody>
          <a:bodyPr/>
          <a:lstStyle/>
          <a:p>
            <a:r>
              <a:rPr lang="en-US" dirty="0"/>
              <a:t>Write a python program </a:t>
            </a:r>
            <a:r>
              <a:rPr lang="en-US" altLang="en-US" dirty="0"/>
              <a:t>to input the year of birth of a person and display whether he is an adult or child. </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43</a:t>
            </a:fld>
            <a:endParaRPr lang="en-US"/>
          </a:p>
        </p:txBody>
      </p:sp>
      <p:grpSp>
        <p:nvGrpSpPr>
          <p:cNvPr id="5" name="Group 4"/>
          <p:cNvGrpSpPr/>
          <p:nvPr/>
        </p:nvGrpSpPr>
        <p:grpSpPr>
          <a:xfrm>
            <a:off x="4025007" y="3249110"/>
            <a:ext cx="4306578" cy="1905575"/>
            <a:chOff x="2831269" y="3042931"/>
            <a:chExt cx="3701522" cy="1905575"/>
          </a:xfrm>
        </p:grpSpPr>
        <p:sp>
          <p:nvSpPr>
            <p:cNvPr id="6" name="TextBox 5"/>
            <p:cNvSpPr txBox="1"/>
            <p:nvPr/>
          </p:nvSpPr>
          <p:spPr>
            <a:xfrm>
              <a:off x="2831269" y="3042931"/>
              <a:ext cx="3701522" cy="1446550"/>
            </a:xfrm>
            <a:prstGeom prst="rect">
              <a:avLst/>
            </a:prstGeom>
            <a:noFill/>
            <a:ln w="12700">
              <a:solidFill>
                <a:schemeClr val="tx1"/>
              </a:solidFill>
            </a:ln>
          </p:spPr>
          <p:txBody>
            <a:bodyPr wrap="square" rtlCol="0">
              <a:spAutoFit/>
            </a:bodyPr>
            <a:lstStyle/>
            <a:p>
              <a:r>
                <a:rPr lang="en-US" sz="2800" b="1" dirty="0">
                  <a:latin typeface="Courier New" panose="02070309020205020404" pitchFamily="49" charset="0"/>
                  <a:cs typeface="Courier New" panose="02070309020205020404" pitchFamily="49" charset="0"/>
                </a:rPr>
                <a:t>==================</a:t>
              </a:r>
            </a:p>
            <a:p>
              <a:r>
                <a:rPr lang="en-US" sz="2000" b="1" dirty="0">
                  <a:solidFill>
                    <a:srgbClr val="0070C0"/>
                  </a:solidFill>
                  <a:latin typeface="Courier New" panose="02070309020205020404" pitchFamily="49" charset="0"/>
                  <a:cs typeface="Courier New" panose="02070309020205020404" pitchFamily="49" charset="0"/>
                </a:rPr>
                <a:t>Enter year of birth : </a:t>
              </a:r>
              <a:r>
                <a:rPr lang="en-US" sz="2000" b="1" dirty="0">
                  <a:latin typeface="Courier New" panose="02070309020205020404" pitchFamily="49" charset="0"/>
                  <a:cs typeface="Courier New" panose="02070309020205020404" pitchFamily="49" charset="0"/>
                </a:rPr>
                <a:t>1980</a:t>
              </a:r>
            </a:p>
            <a:p>
              <a:r>
                <a:rPr lang="en-US" sz="2000" b="1" dirty="0">
                  <a:solidFill>
                    <a:srgbClr val="0070C0"/>
                  </a:solidFill>
                  <a:latin typeface="Courier New" panose="02070309020205020404" pitchFamily="49" charset="0"/>
                  <a:cs typeface="Courier New" panose="02070309020205020404" pitchFamily="49" charset="0"/>
                </a:rPr>
                <a:t>You are an adult..</a:t>
              </a:r>
            </a:p>
            <a:p>
              <a:r>
                <a:rPr lang="en-US" sz="2000" b="1" dirty="0">
                  <a:solidFill>
                    <a:srgbClr val="C00000"/>
                  </a:solidFill>
                  <a:latin typeface="Courier New" panose="02070309020205020404" pitchFamily="49" charset="0"/>
                  <a:cs typeface="Courier New" panose="02070309020205020404" pitchFamily="49" charset="0"/>
                </a:rPr>
                <a:t>&gt;&gt;&gt;</a:t>
              </a:r>
            </a:p>
          </p:txBody>
        </p:sp>
        <p:sp>
          <p:nvSpPr>
            <p:cNvPr id="7" name="TextBox 6"/>
            <p:cNvSpPr txBox="1"/>
            <p:nvPr/>
          </p:nvSpPr>
          <p:spPr>
            <a:xfrm>
              <a:off x="4009207" y="4579174"/>
              <a:ext cx="1778997" cy="369332"/>
            </a:xfrm>
            <a:prstGeom prst="rect">
              <a:avLst/>
            </a:prstGeom>
            <a:noFill/>
          </p:spPr>
          <p:txBody>
            <a:bodyPr wrap="square" rtlCol="0">
              <a:spAutoFit/>
            </a:bodyPr>
            <a:lstStyle/>
            <a:p>
              <a:r>
                <a:rPr lang="en-US" b="1" dirty="0">
                  <a:solidFill>
                    <a:srgbClr val="002060"/>
                  </a:solidFill>
                </a:rPr>
                <a:t>Sample Output</a:t>
              </a:r>
              <a:endParaRPr lang="en-US" dirty="0"/>
            </a:p>
          </p:txBody>
        </p:sp>
      </p:grpSp>
    </p:spTree>
    <p:extLst>
      <p:ext uri="{BB962C8B-B14F-4D97-AF65-F5344CB8AC3E}">
        <p14:creationId xmlns:p14="http://schemas.microsoft.com/office/powerpoint/2010/main" val="1283258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 Answer</a:t>
            </a:r>
          </a:p>
        </p:txBody>
      </p:sp>
      <p:sp>
        <p:nvSpPr>
          <p:cNvPr id="4" name="Slide Number Placeholder 3"/>
          <p:cNvSpPr>
            <a:spLocks noGrp="1"/>
          </p:cNvSpPr>
          <p:nvPr>
            <p:ph type="sldNum" sz="quarter" idx="12"/>
          </p:nvPr>
        </p:nvSpPr>
        <p:spPr/>
        <p:txBody>
          <a:bodyPr/>
          <a:lstStyle/>
          <a:p>
            <a:fld id="{51A71D3D-F011-47C0-9290-685F7D9F6412}" type="slidenum">
              <a:rPr lang="en-US" smtClean="0"/>
              <a:t>44</a:t>
            </a:fld>
            <a:endParaRPr lang="en-US"/>
          </a:p>
        </p:txBody>
      </p:sp>
      <p:sp>
        <p:nvSpPr>
          <p:cNvPr id="5" name="TextBox 4"/>
          <p:cNvSpPr txBox="1"/>
          <p:nvPr/>
        </p:nvSpPr>
        <p:spPr>
          <a:xfrm>
            <a:off x="2516778" y="1933897"/>
            <a:ext cx="7758031" cy="3046988"/>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DOB = </a:t>
            </a:r>
            <a:r>
              <a:rPr lang="en-US" sz="2400" b="1" dirty="0" err="1">
                <a:solidFill>
                  <a:srgbClr val="CC00CC"/>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a:t>
            </a:r>
            <a:r>
              <a:rPr lang="en-US" sz="2400" b="1" dirty="0">
                <a:solidFill>
                  <a:srgbClr val="CC00CC"/>
                </a:solidFill>
                <a:latin typeface="Courier New" panose="02070309020205020404" pitchFamily="49" charset="0"/>
                <a:cs typeface="Courier New" panose="02070309020205020404" pitchFamily="49" charset="0"/>
              </a:rPr>
              <a:t>input</a:t>
            </a:r>
            <a:r>
              <a:rPr lang="en-US" sz="2400" b="1" dirty="0">
                <a:latin typeface="Courier New" panose="02070309020205020404" pitchFamily="49" charset="0"/>
                <a:cs typeface="Courier New" panose="02070309020205020404" pitchFamily="49" charset="0"/>
              </a:rPr>
              <a:t>(</a:t>
            </a:r>
            <a:r>
              <a:rPr lang="en-US" sz="2400" b="1" dirty="0">
                <a:solidFill>
                  <a:srgbClr val="006600"/>
                </a:solidFill>
                <a:latin typeface="Courier New" panose="02070309020205020404" pitchFamily="49" charset="0"/>
                <a:cs typeface="Courier New" panose="02070309020205020404" pitchFamily="49" charset="0"/>
              </a:rPr>
              <a:t>"Enter year of birth "</a:t>
            </a:r>
            <a:r>
              <a:rPr lang="en-US" sz="2400" b="1" dirty="0">
                <a:latin typeface="Courier New" panose="02070309020205020404" pitchFamily="49" charset="0"/>
                <a:cs typeface="Courier New" panose="02070309020205020404" pitchFamily="49" charset="0"/>
              </a:rPr>
              <a: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age = 2022 - DOB</a:t>
            </a:r>
          </a:p>
          <a:p>
            <a:endParaRPr lang="en-US" sz="2400" b="1" dirty="0">
              <a:latin typeface="Courier New" panose="02070309020205020404" pitchFamily="49" charset="0"/>
              <a:cs typeface="Courier New" panose="02070309020205020404" pitchFamily="49" charset="0"/>
            </a:endParaRPr>
          </a:p>
          <a:p>
            <a:r>
              <a:rPr lang="en-US" sz="2400" b="1" dirty="0">
                <a:solidFill>
                  <a:srgbClr val="FF3300"/>
                </a:solidFill>
                <a:latin typeface="Courier New" panose="02070309020205020404" pitchFamily="49" charset="0"/>
                <a:cs typeface="Courier New" panose="02070309020205020404" pitchFamily="49" charset="0"/>
              </a:rPr>
              <a:t>if </a:t>
            </a:r>
            <a:r>
              <a:rPr lang="en-US" sz="2400" b="1" dirty="0">
                <a:latin typeface="Courier New" panose="02070309020205020404" pitchFamily="49" charset="0"/>
                <a:cs typeface="Courier New" panose="02070309020205020404" pitchFamily="49" charset="0"/>
              </a:rPr>
              <a:t>age &gt;= 18:</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"You are an adult.."</a:t>
            </a:r>
            <a:r>
              <a:rPr lang="en-US" sz="2400" b="1" dirty="0">
                <a:latin typeface="Courier New" panose="02070309020205020404" pitchFamily="49" charset="0"/>
                <a:cs typeface="Courier New" panose="02070309020205020404" pitchFamily="49" charset="0"/>
              </a:rPr>
              <a:t>)</a:t>
            </a:r>
          </a:p>
          <a:p>
            <a:r>
              <a:rPr lang="en-US" sz="2400" b="1" dirty="0">
                <a:solidFill>
                  <a:srgbClr val="FF3300"/>
                </a:solidFill>
                <a:latin typeface="Courier New" panose="02070309020205020404" pitchFamily="49" charset="0"/>
                <a:cs typeface="Courier New" panose="02070309020205020404" pitchFamily="49" charset="0"/>
              </a:rPr>
              <a:t>else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"You are a child.."</a:t>
            </a:r>
            <a:r>
              <a:rPr lang="en-US" sz="2400" b="1" dirty="0">
                <a:latin typeface="Courier New" panose="02070309020205020404" pitchFamily="49" charset="0"/>
                <a:cs typeface="Courier New" panose="02070309020205020404" pitchFamily="49" charset="0"/>
              </a:rPr>
              <a:t>)</a:t>
            </a:r>
          </a:p>
        </p:txBody>
      </p:sp>
      <p:sp>
        <p:nvSpPr>
          <p:cNvPr id="6" name="TextBox 5"/>
          <p:cNvSpPr txBox="1"/>
          <p:nvPr/>
        </p:nvSpPr>
        <p:spPr>
          <a:xfrm>
            <a:off x="5527734" y="5097650"/>
            <a:ext cx="1736116" cy="369332"/>
          </a:xfrm>
          <a:prstGeom prst="rect">
            <a:avLst/>
          </a:prstGeom>
          <a:noFill/>
        </p:spPr>
        <p:txBody>
          <a:bodyPr wrap="none" rtlCol="0">
            <a:spAutoFit/>
          </a:bodyPr>
          <a:lstStyle/>
          <a:p>
            <a:r>
              <a:rPr lang="en-US" b="1" dirty="0">
                <a:solidFill>
                  <a:srgbClr val="002060"/>
                </a:solidFill>
              </a:rPr>
              <a:t>Python Program</a:t>
            </a:r>
          </a:p>
        </p:txBody>
      </p:sp>
    </p:spTree>
    <p:extLst>
      <p:ext uri="{BB962C8B-B14F-4D97-AF65-F5344CB8AC3E}">
        <p14:creationId xmlns:p14="http://schemas.microsoft.com/office/powerpoint/2010/main" val="4155069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(Iteration)</a:t>
            </a:r>
          </a:p>
        </p:txBody>
      </p:sp>
      <p:sp>
        <p:nvSpPr>
          <p:cNvPr id="3" name="Content Placeholder 2"/>
          <p:cNvSpPr>
            <a:spLocks noGrp="1"/>
          </p:cNvSpPr>
          <p:nvPr>
            <p:ph idx="1"/>
          </p:nvPr>
        </p:nvSpPr>
        <p:spPr/>
        <p:txBody>
          <a:bodyPr>
            <a:normAutofit/>
          </a:bodyPr>
          <a:lstStyle/>
          <a:p>
            <a:r>
              <a:rPr lang="en-US" dirty="0"/>
              <a:t>The Repetition control structures are used for repetitively executing a block of code multiple times.</a:t>
            </a:r>
          </a:p>
          <a:p>
            <a:r>
              <a:rPr lang="en-US" dirty="0"/>
              <a:t>A commonly used iterative control structure is the “while loop”.</a:t>
            </a:r>
          </a:p>
          <a:p>
            <a:r>
              <a:rPr lang="en-US" dirty="0"/>
              <a:t>A while loop contains a condition and it executes statement inside the “while block” repeatedly as long as the condition satisfies.</a:t>
            </a:r>
          </a:p>
          <a:p>
            <a:r>
              <a:rPr lang="en-US" altLang="en-US" dirty="0"/>
              <a:t>In a while loop we continue to repeat something while a condition is true – we terminate the loop when it is false.</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45</a:t>
            </a:fld>
            <a:endParaRPr lang="en-US"/>
          </a:p>
        </p:txBody>
      </p:sp>
    </p:spTree>
    <p:extLst>
      <p:ext uri="{BB962C8B-B14F-4D97-AF65-F5344CB8AC3E}">
        <p14:creationId xmlns:p14="http://schemas.microsoft.com/office/powerpoint/2010/main" val="1385058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A71D3D-F011-47C0-9290-685F7D9F6412}" type="slidenum">
              <a:rPr lang="en-US" smtClean="0"/>
              <a:t>46</a:t>
            </a:fld>
            <a:endParaRPr lang="en-US"/>
          </a:p>
        </p:txBody>
      </p:sp>
      <p:sp>
        <p:nvSpPr>
          <p:cNvPr id="8" name="Title 1">
            <a:extLst>
              <a:ext uri="{FF2B5EF4-FFF2-40B4-BE49-F238E27FC236}">
                <a16:creationId xmlns:a16="http://schemas.microsoft.com/office/drawing/2014/main" id="{CF171603-455C-024A-B7BC-347E87529BCD}"/>
              </a:ext>
            </a:extLst>
          </p:cNvPr>
          <p:cNvSpPr>
            <a:spLocks noGrp="1"/>
          </p:cNvSpPr>
          <p:nvPr>
            <p:ph type="title"/>
          </p:nvPr>
        </p:nvSpPr>
        <p:spPr>
          <a:xfrm>
            <a:off x="838200" y="352062"/>
            <a:ext cx="10515600" cy="1325563"/>
          </a:xfrm>
        </p:spPr>
        <p:txBody>
          <a:bodyPr/>
          <a:lstStyle/>
          <a:p>
            <a:r>
              <a:rPr lang="en-US" dirty="0"/>
              <a:t>Repetition/Iteration/Loops</a:t>
            </a:r>
          </a:p>
        </p:txBody>
      </p:sp>
      <p:grpSp>
        <p:nvGrpSpPr>
          <p:cNvPr id="14" name="Group 13">
            <a:extLst>
              <a:ext uri="{FF2B5EF4-FFF2-40B4-BE49-F238E27FC236}">
                <a16:creationId xmlns:a16="http://schemas.microsoft.com/office/drawing/2014/main" id="{44CC2BD9-DCDC-C245-ABC8-D00B55BA9D34}"/>
              </a:ext>
            </a:extLst>
          </p:cNvPr>
          <p:cNvGrpSpPr/>
          <p:nvPr/>
        </p:nvGrpSpPr>
        <p:grpSpPr>
          <a:xfrm>
            <a:off x="3647206" y="1601425"/>
            <a:ext cx="4572000" cy="4617811"/>
            <a:chOff x="4854683" y="1550463"/>
            <a:chExt cx="4572000" cy="4617811"/>
          </a:xfrm>
        </p:grpSpPr>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4683" y="1550463"/>
              <a:ext cx="4572000" cy="461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Brace 5"/>
            <p:cNvSpPr/>
            <p:nvPr/>
          </p:nvSpPr>
          <p:spPr>
            <a:xfrm>
              <a:off x="7405502" y="4891086"/>
              <a:ext cx="576072" cy="837642"/>
            </a:xfrm>
            <a:prstGeom prst="rightBrace">
              <a:avLst/>
            </a:prstGeom>
            <a:noFill/>
            <a:ln w="19050">
              <a:solidFill>
                <a:srgbClr val="A5002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156784" y="5125241"/>
              <a:ext cx="1269899" cy="369332"/>
            </a:xfrm>
            <a:prstGeom prst="rect">
              <a:avLst/>
            </a:prstGeom>
            <a:noFill/>
          </p:spPr>
          <p:txBody>
            <a:bodyPr wrap="none" rtlCol="0">
              <a:spAutoFit/>
            </a:bodyPr>
            <a:lstStyle/>
            <a:p>
              <a:r>
                <a:rPr lang="en-US" b="1" dirty="0">
                  <a:solidFill>
                    <a:srgbClr val="002060"/>
                  </a:solidFill>
                </a:rPr>
                <a:t>while block</a:t>
              </a:r>
            </a:p>
          </p:txBody>
        </p:sp>
        <p:pic>
          <p:nvPicPr>
            <p:cNvPr id="9" name="Picture 8" descr="Background pattern&#10;&#10;Description automatically generated with low confidence">
              <a:extLst>
                <a:ext uri="{FF2B5EF4-FFF2-40B4-BE49-F238E27FC236}">
                  <a16:creationId xmlns:a16="http://schemas.microsoft.com/office/drawing/2014/main" id="{92D4159F-D8E5-FF4D-8E26-7D472C4A1350}"/>
                </a:ext>
              </a:extLst>
            </p:cNvPr>
            <p:cNvPicPr>
              <a:picLocks noChangeAspect="1"/>
            </p:cNvPicPr>
            <p:nvPr/>
          </p:nvPicPr>
          <p:blipFill>
            <a:blip r:embed="rId3"/>
            <a:stretch>
              <a:fillRect/>
            </a:stretch>
          </p:blipFill>
          <p:spPr>
            <a:xfrm>
              <a:off x="5921483" y="2123973"/>
              <a:ext cx="1219200" cy="566398"/>
            </a:xfrm>
            <a:prstGeom prst="rect">
              <a:avLst/>
            </a:prstGeom>
          </p:spPr>
        </p:pic>
        <p:pic>
          <p:nvPicPr>
            <p:cNvPr id="11" name="Picture 10" descr="Shape&#10;&#10;Description automatically generated">
              <a:extLst>
                <a:ext uri="{FF2B5EF4-FFF2-40B4-BE49-F238E27FC236}">
                  <a16:creationId xmlns:a16="http://schemas.microsoft.com/office/drawing/2014/main" id="{5B1CE762-C7F9-8648-BD66-EA208CC32DF6}"/>
                </a:ext>
              </a:extLst>
            </p:cNvPr>
            <p:cNvPicPr>
              <a:picLocks noChangeAspect="1"/>
            </p:cNvPicPr>
            <p:nvPr/>
          </p:nvPicPr>
          <p:blipFill>
            <a:blip r:embed="rId4"/>
            <a:stretch>
              <a:fillRect/>
            </a:stretch>
          </p:blipFill>
          <p:spPr>
            <a:xfrm>
              <a:off x="6364351" y="2123973"/>
              <a:ext cx="317301" cy="679086"/>
            </a:xfrm>
            <a:prstGeom prst="rect">
              <a:avLst/>
            </a:prstGeom>
          </p:spPr>
        </p:pic>
      </p:grpSp>
    </p:spTree>
    <p:extLst>
      <p:ext uri="{BB962C8B-B14F-4D97-AF65-F5344CB8AC3E}">
        <p14:creationId xmlns:p14="http://schemas.microsoft.com/office/powerpoint/2010/main" val="58407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 Python Programming</a:t>
            </a:r>
          </a:p>
        </p:txBody>
      </p:sp>
      <p:sp>
        <p:nvSpPr>
          <p:cNvPr id="4" name="Slide Number Placeholder 3"/>
          <p:cNvSpPr>
            <a:spLocks noGrp="1"/>
          </p:cNvSpPr>
          <p:nvPr>
            <p:ph type="sldNum" sz="quarter" idx="12"/>
          </p:nvPr>
        </p:nvSpPr>
        <p:spPr/>
        <p:txBody>
          <a:bodyPr/>
          <a:lstStyle/>
          <a:p>
            <a:fld id="{51A71D3D-F011-47C0-9290-685F7D9F6412}" type="slidenum">
              <a:rPr lang="en-US" smtClean="0"/>
              <a:t>47</a:t>
            </a:fld>
            <a:endParaRPr lang="en-US"/>
          </a:p>
        </p:txBody>
      </p:sp>
      <p:sp>
        <p:nvSpPr>
          <p:cNvPr id="5" name="Content Placeholder 4"/>
          <p:cNvSpPr txBox="1">
            <a:spLocks/>
          </p:cNvSpPr>
          <p:nvPr/>
        </p:nvSpPr>
        <p:spPr>
          <a:xfrm>
            <a:off x="3647694" y="2359573"/>
            <a:ext cx="4896612" cy="1119281"/>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3300"/>
                </a:solidFill>
                <a:latin typeface="Courier New" panose="02070309020205020404" pitchFamily="49" charset="0"/>
                <a:cs typeface="Courier New" panose="02070309020205020404" pitchFamily="49" charset="0"/>
              </a:rPr>
              <a:t>while</a:t>
            </a:r>
            <a:r>
              <a:rPr lang="en-US" sz="3200" b="1" dirty="0">
                <a:latin typeface="Courier New" panose="02070309020205020404" pitchFamily="49" charset="0"/>
                <a:cs typeface="Courier New" panose="02070309020205020404" pitchFamily="49" charset="0"/>
              </a:rPr>
              <a:t> </a:t>
            </a:r>
            <a:r>
              <a:rPr lang="en-US" sz="3200" b="1" i="1" dirty="0">
                <a:latin typeface="Courier New" panose="02070309020205020404" pitchFamily="49" charset="0"/>
                <a:cs typeface="Courier New" panose="02070309020205020404" pitchFamily="49" charset="0"/>
              </a:rPr>
              <a:t>&lt;condition&gt;</a:t>
            </a:r>
            <a:r>
              <a:rPr lang="en-US" sz="3200" b="1" dirty="0">
                <a:latin typeface="Courier New" panose="02070309020205020404" pitchFamily="49" charset="0"/>
                <a:cs typeface="Courier New" panose="02070309020205020404" pitchFamily="49" charset="0"/>
              </a:rPr>
              <a:t>:</a:t>
            </a:r>
          </a:p>
          <a:p>
            <a:pPr marL="0" indent="0">
              <a:buNone/>
            </a:pPr>
            <a:r>
              <a:rPr lang="en-US" sz="3200" b="1" dirty="0">
                <a:latin typeface="Courier New" panose="02070309020205020404" pitchFamily="49" charset="0"/>
                <a:cs typeface="Courier New" panose="02070309020205020404" pitchFamily="49" charset="0"/>
              </a:rPr>
              <a:t>	</a:t>
            </a:r>
            <a:r>
              <a:rPr lang="en-US" sz="3200" b="1" i="1" dirty="0">
                <a:latin typeface="Courier New" panose="02070309020205020404" pitchFamily="49" charset="0"/>
                <a:cs typeface="Courier New" panose="02070309020205020404" pitchFamily="49" charset="0"/>
              </a:rPr>
              <a:t>&lt;while block&gt;</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3426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 Example</a:t>
            </a:r>
          </a:p>
        </p:txBody>
      </p:sp>
      <p:sp>
        <p:nvSpPr>
          <p:cNvPr id="3" name="Content Placeholder 2"/>
          <p:cNvSpPr>
            <a:spLocks noGrp="1"/>
          </p:cNvSpPr>
          <p:nvPr>
            <p:ph idx="1"/>
          </p:nvPr>
        </p:nvSpPr>
        <p:spPr/>
        <p:txBody>
          <a:bodyPr/>
          <a:lstStyle/>
          <a:p>
            <a:r>
              <a:rPr lang="en-US" altLang="en-US" dirty="0"/>
              <a:t>A program to display the numbers 1, 2, 3, 4, 5, ….., 100.</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48</a:t>
            </a:fld>
            <a:endParaRPr lang="en-US"/>
          </a:p>
        </p:txBody>
      </p:sp>
      <p:grpSp>
        <p:nvGrpSpPr>
          <p:cNvPr id="5" name="Group 21"/>
          <p:cNvGrpSpPr>
            <a:grpSpLocks/>
          </p:cNvGrpSpPr>
          <p:nvPr/>
        </p:nvGrpSpPr>
        <p:grpSpPr bwMode="auto">
          <a:xfrm>
            <a:off x="4757799" y="2400400"/>
            <a:ext cx="3974276" cy="3770149"/>
            <a:chOff x="4766117" y="2181389"/>
            <a:chExt cx="3974276" cy="3770149"/>
          </a:xfrm>
          <a:solidFill>
            <a:schemeClr val="accent5">
              <a:lumMod val="20000"/>
              <a:lumOff val="80000"/>
            </a:schemeClr>
          </a:solidFill>
        </p:grpSpPr>
        <p:grpSp>
          <p:nvGrpSpPr>
            <p:cNvPr id="6" name="Group 20"/>
            <p:cNvGrpSpPr>
              <a:grpSpLocks/>
            </p:cNvGrpSpPr>
            <p:nvPr/>
          </p:nvGrpSpPr>
          <p:grpSpPr bwMode="auto">
            <a:xfrm>
              <a:off x="4766117" y="2181389"/>
              <a:ext cx="3974276" cy="3770149"/>
              <a:chOff x="4766117" y="2181389"/>
              <a:chExt cx="3974276" cy="3770149"/>
            </a:xfrm>
            <a:grpFill/>
          </p:grpSpPr>
          <p:sp>
            <p:nvSpPr>
              <p:cNvPr id="9" name="AutoShape 8"/>
              <p:cNvSpPr>
                <a:spLocks noChangeArrowheads="1"/>
              </p:cNvSpPr>
              <p:nvPr/>
            </p:nvSpPr>
            <p:spPr bwMode="auto">
              <a:xfrm>
                <a:off x="5443184" y="2181389"/>
                <a:ext cx="947738" cy="402299"/>
              </a:xfrm>
              <a:prstGeom prst="roundRect">
                <a:avLst>
                  <a:gd name="adj" fmla="val 44444"/>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Start</a:t>
                </a:r>
              </a:p>
            </p:txBody>
          </p:sp>
          <p:sp>
            <p:nvSpPr>
              <p:cNvPr id="10" name="AutoShape 9"/>
              <p:cNvSpPr>
                <a:spLocks noChangeArrowheads="1"/>
              </p:cNvSpPr>
              <p:nvPr/>
            </p:nvSpPr>
            <p:spPr bwMode="auto">
              <a:xfrm>
                <a:off x="7792656" y="4769584"/>
                <a:ext cx="947737" cy="487998"/>
              </a:xfrm>
              <a:prstGeom prst="roundRect">
                <a:avLst>
                  <a:gd name="adj" fmla="val 44444"/>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Stop</a:t>
                </a:r>
              </a:p>
            </p:txBody>
          </p:sp>
          <p:sp>
            <p:nvSpPr>
              <p:cNvPr id="11" name="Text Box 10"/>
              <p:cNvSpPr txBox="1">
                <a:spLocks noChangeArrowheads="1"/>
              </p:cNvSpPr>
              <p:nvPr/>
            </p:nvSpPr>
            <p:spPr bwMode="auto">
              <a:xfrm>
                <a:off x="5128066" y="2928056"/>
                <a:ext cx="1577975" cy="357190"/>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 1</a:t>
                </a:r>
              </a:p>
            </p:txBody>
          </p:sp>
          <p:sp>
            <p:nvSpPr>
              <p:cNvPr id="12" name="AutoShape 11"/>
              <p:cNvSpPr>
                <a:spLocks noChangeArrowheads="1"/>
              </p:cNvSpPr>
              <p:nvPr/>
            </p:nvSpPr>
            <p:spPr bwMode="auto">
              <a:xfrm>
                <a:off x="4766117" y="3699380"/>
                <a:ext cx="2301875" cy="763587"/>
              </a:xfrm>
              <a:prstGeom prst="diamond">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&lt;= 100</a:t>
                </a:r>
              </a:p>
            </p:txBody>
          </p:sp>
          <p:sp>
            <p:nvSpPr>
              <p:cNvPr id="13" name="AutoShape 12"/>
              <p:cNvSpPr>
                <a:spLocks noChangeArrowheads="1"/>
              </p:cNvSpPr>
              <p:nvPr/>
            </p:nvSpPr>
            <p:spPr bwMode="auto">
              <a:xfrm>
                <a:off x="4781993" y="4845711"/>
                <a:ext cx="2270125" cy="441326"/>
              </a:xfrm>
              <a:prstGeom prst="parallelogram">
                <a:avLst>
                  <a:gd name="adj" fmla="val 67073"/>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Display no</a:t>
                </a:r>
              </a:p>
            </p:txBody>
          </p:sp>
          <p:sp>
            <p:nvSpPr>
              <p:cNvPr id="14" name="Text Box 13"/>
              <p:cNvSpPr txBox="1">
                <a:spLocks noChangeArrowheads="1"/>
              </p:cNvSpPr>
              <p:nvPr/>
            </p:nvSpPr>
            <p:spPr bwMode="auto">
              <a:xfrm>
                <a:off x="5132388" y="5613400"/>
                <a:ext cx="1577975" cy="338138"/>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 no + 1</a:t>
                </a:r>
              </a:p>
            </p:txBody>
          </p:sp>
          <p:sp>
            <p:nvSpPr>
              <p:cNvPr id="15" name="Line 14"/>
              <p:cNvSpPr>
                <a:spLocks noChangeShapeType="1"/>
              </p:cNvSpPr>
              <p:nvPr/>
            </p:nvSpPr>
            <p:spPr bwMode="auto">
              <a:xfrm>
                <a:off x="5902702" y="2589918"/>
                <a:ext cx="0" cy="338138"/>
              </a:xfrm>
              <a:prstGeom prst="line">
                <a:avLst/>
              </a:prstGeom>
              <a:grpFill/>
              <a:ln w="9525">
                <a:solidFill>
                  <a:srgbClr val="000000"/>
                </a:solidFill>
                <a:round/>
                <a:headEnd/>
                <a:tailEnd type="triangle" w="med" len="med"/>
              </a:ln>
            </p:spPr>
            <p:txBody>
              <a:bodyPr/>
              <a:lstStyle/>
              <a:p>
                <a:endParaRPr lang="en-US"/>
              </a:p>
            </p:txBody>
          </p:sp>
          <p:sp>
            <p:nvSpPr>
              <p:cNvPr id="16" name="Line 15"/>
              <p:cNvSpPr>
                <a:spLocks noChangeShapeType="1"/>
              </p:cNvSpPr>
              <p:nvPr/>
            </p:nvSpPr>
            <p:spPr bwMode="auto">
              <a:xfrm flipH="1">
                <a:off x="5917054" y="3297902"/>
                <a:ext cx="2" cy="401478"/>
              </a:xfrm>
              <a:prstGeom prst="line">
                <a:avLst/>
              </a:prstGeom>
              <a:grpFill/>
              <a:ln w="9525">
                <a:solidFill>
                  <a:srgbClr val="000000"/>
                </a:solidFill>
                <a:round/>
                <a:headEnd/>
                <a:tailEnd type="triangle" w="med" len="med"/>
              </a:ln>
            </p:spPr>
            <p:txBody>
              <a:bodyPr/>
              <a:lstStyle/>
              <a:p>
                <a:endParaRPr lang="en-US"/>
              </a:p>
            </p:txBody>
          </p:sp>
          <p:sp>
            <p:nvSpPr>
              <p:cNvPr id="17" name="Line 16"/>
              <p:cNvSpPr>
                <a:spLocks noChangeShapeType="1"/>
              </p:cNvSpPr>
              <p:nvPr/>
            </p:nvSpPr>
            <p:spPr bwMode="auto">
              <a:xfrm>
                <a:off x="5917056" y="4452177"/>
                <a:ext cx="0" cy="392583"/>
              </a:xfrm>
              <a:prstGeom prst="line">
                <a:avLst/>
              </a:prstGeom>
              <a:grpFill/>
              <a:ln w="9525">
                <a:solidFill>
                  <a:srgbClr val="000000"/>
                </a:solidFill>
                <a:round/>
                <a:headEnd/>
                <a:tailEnd type="triangle" w="med" len="med"/>
              </a:ln>
            </p:spPr>
            <p:txBody>
              <a:bodyPr/>
              <a:lstStyle/>
              <a:p>
                <a:endParaRPr lang="en-US"/>
              </a:p>
            </p:txBody>
          </p:sp>
          <p:sp>
            <p:nvSpPr>
              <p:cNvPr id="18" name="Line 17"/>
              <p:cNvSpPr>
                <a:spLocks noChangeShapeType="1"/>
              </p:cNvSpPr>
              <p:nvPr/>
            </p:nvSpPr>
            <p:spPr bwMode="auto">
              <a:xfrm>
                <a:off x="5917056" y="5287988"/>
                <a:ext cx="4319" cy="325411"/>
              </a:xfrm>
              <a:prstGeom prst="line">
                <a:avLst/>
              </a:prstGeom>
              <a:grpFill/>
              <a:ln w="9525">
                <a:solidFill>
                  <a:srgbClr val="000000"/>
                </a:solidFill>
                <a:round/>
                <a:headEnd/>
                <a:tailEnd type="triangle" w="med" len="med"/>
              </a:ln>
            </p:spPr>
            <p:txBody>
              <a:bodyPr/>
              <a:lstStyle/>
              <a:p>
                <a:endParaRPr lang="en-US"/>
              </a:p>
            </p:txBody>
          </p:sp>
          <p:sp>
            <p:nvSpPr>
              <p:cNvPr id="19" name="Line 18"/>
              <p:cNvSpPr>
                <a:spLocks noChangeShapeType="1"/>
              </p:cNvSpPr>
              <p:nvPr/>
            </p:nvSpPr>
            <p:spPr bwMode="auto">
              <a:xfrm>
                <a:off x="8266525" y="4091721"/>
                <a:ext cx="0" cy="677863"/>
              </a:xfrm>
              <a:prstGeom prst="line">
                <a:avLst/>
              </a:prstGeom>
              <a:grpFill/>
              <a:ln w="9525">
                <a:solidFill>
                  <a:srgbClr val="000000"/>
                </a:solidFill>
                <a:round/>
                <a:headEnd/>
                <a:tailEnd type="triangle" w="med" len="med"/>
              </a:ln>
            </p:spPr>
            <p:txBody>
              <a:bodyPr/>
              <a:lstStyle/>
              <a:p>
                <a:endParaRPr lang="en-US"/>
              </a:p>
            </p:txBody>
          </p:sp>
          <p:sp>
            <p:nvSpPr>
              <p:cNvPr id="24" name="Line 23"/>
              <p:cNvSpPr>
                <a:spLocks noChangeShapeType="1"/>
              </p:cNvSpPr>
              <p:nvPr/>
            </p:nvSpPr>
            <p:spPr bwMode="auto">
              <a:xfrm>
                <a:off x="7002875" y="4089118"/>
                <a:ext cx="1263650" cy="0"/>
              </a:xfrm>
              <a:prstGeom prst="line">
                <a:avLst/>
              </a:prstGeom>
              <a:grpFill/>
              <a:ln w="9525">
                <a:solidFill>
                  <a:srgbClr val="000000"/>
                </a:solidFill>
                <a:round/>
                <a:headEnd/>
                <a:tailEnd/>
              </a:ln>
            </p:spPr>
            <p:txBody>
              <a:bodyPr/>
              <a:lstStyle/>
              <a:p>
                <a:endParaRPr lang="en-US"/>
              </a:p>
            </p:txBody>
          </p:sp>
        </p:grpSp>
        <p:sp>
          <p:nvSpPr>
            <p:cNvPr id="7" name="Text Box 24"/>
            <p:cNvSpPr txBox="1">
              <a:spLocks noChangeArrowheads="1"/>
            </p:cNvSpPr>
            <p:nvPr/>
          </p:nvSpPr>
          <p:spPr bwMode="auto">
            <a:xfrm>
              <a:off x="7103950" y="3653604"/>
              <a:ext cx="946150" cy="338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dirty="0"/>
                <a:t>false</a:t>
              </a:r>
            </a:p>
          </p:txBody>
        </p:sp>
        <p:sp>
          <p:nvSpPr>
            <p:cNvPr id="8" name="Text Box 25"/>
            <p:cNvSpPr txBox="1">
              <a:spLocks noChangeArrowheads="1"/>
            </p:cNvSpPr>
            <p:nvPr/>
          </p:nvSpPr>
          <p:spPr bwMode="auto">
            <a:xfrm>
              <a:off x="5124576" y="4386765"/>
              <a:ext cx="947738" cy="3381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dirty="0"/>
                <a:t>true</a:t>
              </a:r>
            </a:p>
          </p:txBody>
        </p:sp>
      </p:grpSp>
      <p:cxnSp>
        <p:nvCxnSpPr>
          <p:cNvPr id="23" name="Straight Arrow Connector 25">
            <a:extLst>
              <a:ext uri="{FF2B5EF4-FFF2-40B4-BE49-F238E27FC236}">
                <a16:creationId xmlns:a16="http://schemas.microsoft.com/office/drawing/2014/main" id="{B9E453CC-A1EA-F941-8A85-FDBBACE95E4B}"/>
              </a:ext>
            </a:extLst>
          </p:cNvPr>
          <p:cNvCxnSpPr>
            <a:cxnSpLocks/>
          </p:cNvCxnSpPr>
          <p:nvPr/>
        </p:nvCxnSpPr>
        <p:spPr>
          <a:xfrm rot="5400000" flipH="1" flipV="1">
            <a:off x="3765425" y="4069101"/>
            <a:ext cx="2359588" cy="1856136"/>
          </a:xfrm>
          <a:prstGeom prst="bentConnector3">
            <a:avLst>
              <a:gd name="adj1" fmla="val 100210"/>
            </a:avLst>
          </a:prstGeom>
          <a:solidFill>
            <a:schemeClr val="accent5">
              <a:lumMod val="20000"/>
              <a:lumOff val="80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C84B4D-1AAB-5847-BD2A-07E6B59266FB}"/>
              </a:ext>
            </a:extLst>
          </p:cNvPr>
          <p:cNvCxnSpPr>
            <a:cxnSpLocks/>
          </p:cNvCxnSpPr>
          <p:nvPr/>
        </p:nvCxnSpPr>
        <p:spPr>
          <a:xfrm flipV="1">
            <a:off x="4017151" y="6170549"/>
            <a:ext cx="1084819" cy="6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912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 Example</a:t>
            </a:r>
          </a:p>
        </p:txBody>
      </p:sp>
      <p:sp>
        <p:nvSpPr>
          <p:cNvPr id="3" name="Content Placeholder 2"/>
          <p:cNvSpPr>
            <a:spLocks noGrp="1"/>
          </p:cNvSpPr>
          <p:nvPr>
            <p:ph idx="1"/>
          </p:nvPr>
        </p:nvSpPr>
        <p:spPr>
          <a:xfrm>
            <a:off x="1010093" y="1825625"/>
            <a:ext cx="10343707" cy="4351338"/>
          </a:xfrm>
        </p:spPr>
        <p:txBody>
          <a:bodyPr>
            <a:normAutofit/>
          </a:bodyPr>
          <a:lstStyle/>
          <a:p>
            <a:r>
              <a:rPr lang="en-US" altLang="en-US" dirty="0"/>
              <a:t>A python program to display the numbers 1, 2, 3, 4, 5, ….., 100.</a:t>
            </a:r>
          </a:p>
          <a:p>
            <a:endParaRPr lang="en-US" altLang="en-US" dirty="0"/>
          </a:p>
          <a:p>
            <a:endParaRPr lang="en-US" altLang="en-US" dirty="0"/>
          </a:p>
          <a:p>
            <a:endParaRPr lang="en-US" altLang="en-US" dirty="0"/>
          </a:p>
          <a:p>
            <a:endParaRPr lang="en-US" altLang="en-US" dirty="0"/>
          </a:p>
          <a:p>
            <a:pPr marL="0" indent="0">
              <a:buNone/>
            </a:pPr>
            <a:endParaRPr lang="en-US" altLang="en-US" b="1" i="1"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49</a:t>
            </a:fld>
            <a:endParaRPr lang="en-US"/>
          </a:p>
        </p:txBody>
      </p:sp>
      <p:sp>
        <p:nvSpPr>
          <p:cNvPr id="23" name="TextBox 22"/>
          <p:cNvSpPr txBox="1"/>
          <p:nvPr/>
        </p:nvSpPr>
        <p:spPr>
          <a:xfrm>
            <a:off x="7049695" y="2680940"/>
            <a:ext cx="4701976" cy="1938992"/>
          </a:xfrm>
          <a:prstGeom prst="rect">
            <a:avLst/>
          </a:prstGeom>
          <a:noFill/>
          <a:ln w="12700">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no = 1</a:t>
            </a:r>
          </a:p>
          <a:p>
            <a:endParaRPr lang="en-US" sz="2400" b="1" dirty="0">
              <a:latin typeface="Courier New" panose="02070309020205020404" pitchFamily="49" charset="0"/>
              <a:cs typeface="Courier New" panose="02070309020205020404" pitchFamily="49" charset="0"/>
            </a:endParaRPr>
          </a:p>
          <a:p>
            <a:r>
              <a:rPr lang="en-US" sz="2400" b="1" dirty="0">
                <a:solidFill>
                  <a:srgbClr val="FF3300"/>
                </a:solidFill>
                <a:latin typeface="Courier New" panose="02070309020205020404" pitchFamily="49" charset="0"/>
                <a:cs typeface="Courier New" panose="02070309020205020404" pitchFamily="49" charset="0"/>
              </a:rPr>
              <a:t>while </a:t>
            </a:r>
            <a:r>
              <a:rPr lang="en-US" sz="2400" b="1" dirty="0">
                <a:latin typeface="Courier New" panose="02070309020205020404" pitchFamily="49" charset="0"/>
                <a:cs typeface="Courier New" panose="02070309020205020404" pitchFamily="49" charset="0"/>
              </a:rPr>
              <a:t>no &lt;= 100:</a:t>
            </a:r>
          </a:p>
          <a:p>
            <a:r>
              <a:rPr lang="en-US" sz="2400" b="1" dirty="0">
                <a:latin typeface="Courier New" panose="02070309020205020404" pitchFamily="49" charset="0"/>
                <a:cs typeface="Courier New" panose="02070309020205020404" pitchFamily="49" charset="0"/>
              </a:rPr>
              <a:t>	</a:t>
            </a: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(no)</a:t>
            </a:r>
          </a:p>
          <a:p>
            <a:r>
              <a:rPr lang="en-US" sz="2400" b="1" dirty="0">
                <a:latin typeface="Courier New" panose="02070309020205020404" pitchFamily="49" charset="0"/>
                <a:cs typeface="Courier New" panose="02070309020205020404" pitchFamily="49" charset="0"/>
              </a:rPr>
              <a:t>	no = no + 1</a:t>
            </a:r>
          </a:p>
        </p:txBody>
      </p:sp>
      <p:grpSp>
        <p:nvGrpSpPr>
          <p:cNvPr id="8" name="Group 7">
            <a:extLst>
              <a:ext uri="{FF2B5EF4-FFF2-40B4-BE49-F238E27FC236}">
                <a16:creationId xmlns:a16="http://schemas.microsoft.com/office/drawing/2014/main" id="{16EAC668-6224-B848-8748-680143252005}"/>
              </a:ext>
            </a:extLst>
          </p:cNvPr>
          <p:cNvGrpSpPr/>
          <p:nvPr/>
        </p:nvGrpSpPr>
        <p:grpSpPr>
          <a:xfrm>
            <a:off x="1369644" y="2369931"/>
            <a:ext cx="4660564" cy="3770149"/>
            <a:chOff x="1332248" y="2269336"/>
            <a:chExt cx="4660564" cy="3770149"/>
          </a:xfrm>
          <a:solidFill>
            <a:schemeClr val="accent5">
              <a:lumMod val="20000"/>
              <a:lumOff val="80000"/>
            </a:schemeClr>
          </a:solidFill>
        </p:grpSpPr>
        <p:grpSp>
          <p:nvGrpSpPr>
            <p:cNvPr id="9" name="Group 21">
              <a:extLst>
                <a:ext uri="{FF2B5EF4-FFF2-40B4-BE49-F238E27FC236}">
                  <a16:creationId xmlns:a16="http://schemas.microsoft.com/office/drawing/2014/main" id="{5EBBDA2B-DF9F-9C47-8CD0-6E72C0DFF26E}"/>
                </a:ext>
              </a:extLst>
            </p:cNvPr>
            <p:cNvGrpSpPr>
              <a:grpSpLocks/>
            </p:cNvGrpSpPr>
            <p:nvPr/>
          </p:nvGrpSpPr>
          <p:grpSpPr bwMode="auto">
            <a:xfrm>
              <a:off x="2021647" y="2269336"/>
              <a:ext cx="3971165" cy="3770149"/>
              <a:chOff x="4766117" y="2181389"/>
              <a:chExt cx="3971165" cy="3770149"/>
            </a:xfrm>
            <a:grpFill/>
          </p:grpSpPr>
          <p:grpSp>
            <p:nvGrpSpPr>
              <p:cNvPr id="11" name="Group 20">
                <a:extLst>
                  <a:ext uri="{FF2B5EF4-FFF2-40B4-BE49-F238E27FC236}">
                    <a16:creationId xmlns:a16="http://schemas.microsoft.com/office/drawing/2014/main" id="{CC53450B-C038-2842-A013-516796A3653B}"/>
                  </a:ext>
                </a:extLst>
              </p:cNvPr>
              <p:cNvGrpSpPr>
                <a:grpSpLocks/>
              </p:cNvGrpSpPr>
              <p:nvPr/>
            </p:nvGrpSpPr>
            <p:grpSpPr bwMode="auto">
              <a:xfrm>
                <a:off x="4766117" y="2181389"/>
                <a:ext cx="3971165" cy="3770149"/>
                <a:chOff x="4766117" y="2181389"/>
                <a:chExt cx="3971165" cy="3770149"/>
              </a:xfrm>
              <a:grpFill/>
            </p:grpSpPr>
            <p:sp>
              <p:nvSpPr>
                <p:cNvPr id="14" name="AutoShape 8">
                  <a:extLst>
                    <a:ext uri="{FF2B5EF4-FFF2-40B4-BE49-F238E27FC236}">
                      <a16:creationId xmlns:a16="http://schemas.microsoft.com/office/drawing/2014/main" id="{C69F75A0-C5E6-1049-8426-05E875FBF472}"/>
                    </a:ext>
                  </a:extLst>
                </p:cNvPr>
                <p:cNvSpPr>
                  <a:spLocks noChangeArrowheads="1"/>
                </p:cNvSpPr>
                <p:nvPr/>
              </p:nvSpPr>
              <p:spPr bwMode="auto">
                <a:xfrm>
                  <a:off x="5443184" y="2181389"/>
                  <a:ext cx="947738" cy="402299"/>
                </a:xfrm>
                <a:prstGeom prst="roundRect">
                  <a:avLst>
                    <a:gd name="adj" fmla="val 44444"/>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Start</a:t>
                  </a:r>
                </a:p>
              </p:txBody>
            </p:sp>
            <p:sp>
              <p:nvSpPr>
                <p:cNvPr id="15" name="AutoShape 9">
                  <a:extLst>
                    <a:ext uri="{FF2B5EF4-FFF2-40B4-BE49-F238E27FC236}">
                      <a16:creationId xmlns:a16="http://schemas.microsoft.com/office/drawing/2014/main" id="{1D225D2E-933D-DE42-93F9-0AE0B00A3EE5}"/>
                    </a:ext>
                  </a:extLst>
                </p:cNvPr>
                <p:cNvSpPr>
                  <a:spLocks noChangeArrowheads="1"/>
                </p:cNvSpPr>
                <p:nvPr/>
              </p:nvSpPr>
              <p:spPr bwMode="auto">
                <a:xfrm>
                  <a:off x="7789545" y="4774620"/>
                  <a:ext cx="947737" cy="487998"/>
                </a:xfrm>
                <a:prstGeom prst="roundRect">
                  <a:avLst>
                    <a:gd name="adj" fmla="val 44444"/>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Stop</a:t>
                  </a:r>
                </a:p>
              </p:txBody>
            </p:sp>
            <p:sp>
              <p:nvSpPr>
                <p:cNvPr id="16" name="Text Box 10">
                  <a:extLst>
                    <a:ext uri="{FF2B5EF4-FFF2-40B4-BE49-F238E27FC236}">
                      <a16:creationId xmlns:a16="http://schemas.microsoft.com/office/drawing/2014/main" id="{76C39BB7-A678-4942-908D-F79C4AA2CB62}"/>
                    </a:ext>
                  </a:extLst>
                </p:cNvPr>
                <p:cNvSpPr txBox="1">
                  <a:spLocks noChangeArrowheads="1"/>
                </p:cNvSpPr>
                <p:nvPr/>
              </p:nvSpPr>
              <p:spPr bwMode="auto">
                <a:xfrm>
                  <a:off x="5128066" y="2928056"/>
                  <a:ext cx="1577975" cy="357190"/>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 1</a:t>
                  </a:r>
                </a:p>
              </p:txBody>
            </p:sp>
            <p:sp>
              <p:nvSpPr>
                <p:cNvPr id="17" name="AutoShape 11">
                  <a:extLst>
                    <a:ext uri="{FF2B5EF4-FFF2-40B4-BE49-F238E27FC236}">
                      <a16:creationId xmlns:a16="http://schemas.microsoft.com/office/drawing/2014/main" id="{54B4B874-C1EB-DD42-B1F0-4F69D4FC7742}"/>
                    </a:ext>
                  </a:extLst>
                </p:cNvPr>
                <p:cNvSpPr>
                  <a:spLocks noChangeArrowheads="1"/>
                </p:cNvSpPr>
                <p:nvPr/>
              </p:nvSpPr>
              <p:spPr bwMode="auto">
                <a:xfrm>
                  <a:off x="4766117" y="3699380"/>
                  <a:ext cx="2301875" cy="763587"/>
                </a:xfrm>
                <a:prstGeom prst="diamond">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&lt;= 100</a:t>
                  </a:r>
                </a:p>
              </p:txBody>
            </p:sp>
            <p:sp>
              <p:nvSpPr>
                <p:cNvPr id="18" name="AutoShape 12">
                  <a:extLst>
                    <a:ext uri="{FF2B5EF4-FFF2-40B4-BE49-F238E27FC236}">
                      <a16:creationId xmlns:a16="http://schemas.microsoft.com/office/drawing/2014/main" id="{0B5A0546-C097-134D-BDF6-E675577EA4F4}"/>
                    </a:ext>
                  </a:extLst>
                </p:cNvPr>
                <p:cNvSpPr>
                  <a:spLocks noChangeArrowheads="1"/>
                </p:cNvSpPr>
                <p:nvPr/>
              </p:nvSpPr>
              <p:spPr bwMode="auto">
                <a:xfrm>
                  <a:off x="4781993" y="4845711"/>
                  <a:ext cx="2270125" cy="441326"/>
                </a:xfrm>
                <a:prstGeom prst="parallelogram">
                  <a:avLst>
                    <a:gd name="adj" fmla="val 67073"/>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Display no</a:t>
                  </a:r>
                </a:p>
              </p:txBody>
            </p:sp>
            <p:sp>
              <p:nvSpPr>
                <p:cNvPr id="19" name="Text Box 13">
                  <a:extLst>
                    <a:ext uri="{FF2B5EF4-FFF2-40B4-BE49-F238E27FC236}">
                      <a16:creationId xmlns:a16="http://schemas.microsoft.com/office/drawing/2014/main" id="{C3772B61-8E9C-5F4C-A9B2-FAC565591872}"/>
                    </a:ext>
                  </a:extLst>
                </p:cNvPr>
                <p:cNvSpPr txBox="1">
                  <a:spLocks noChangeArrowheads="1"/>
                </p:cNvSpPr>
                <p:nvPr/>
              </p:nvSpPr>
              <p:spPr bwMode="auto">
                <a:xfrm>
                  <a:off x="5132388" y="5613400"/>
                  <a:ext cx="1577975" cy="338138"/>
                </a:xfrm>
                <a:prstGeom prst="rect">
                  <a:avLst/>
                </a:prstGeom>
                <a:grpFill/>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t>no = no + 1</a:t>
                  </a:r>
                </a:p>
              </p:txBody>
            </p:sp>
            <p:sp>
              <p:nvSpPr>
                <p:cNvPr id="20" name="Line 14">
                  <a:extLst>
                    <a:ext uri="{FF2B5EF4-FFF2-40B4-BE49-F238E27FC236}">
                      <a16:creationId xmlns:a16="http://schemas.microsoft.com/office/drawing/2014/main" id="{6313E4B5-B0D2-3F46-BD0D-FA95019243C1}"/>
                    </a:ext>
                  </a:extLst>
                </p:cNvPr>
                <p:cNvSpPr>
                  <a:spLocks noChangeShapeType="1"/>
                </p:cNvSpPr>
                <p:nvPr/>
              </p:nvSpPr>
              <p:spPr bwMode="auto">
                <a:xfrm>
                  <a:off x="5902702" y="2589918"/>
                  <a:ext cx="0" cy="338138"/>
                </a:xfrm>
                <a:prstGeom prst="line">
                  <a:avLst/>
                </a:prstGeom>
                <a:grpFill/>
                <a:ln w="9525">
                  <a:solidFill>
                    <a:srgbClr val="000000"/>
                  </a:solidFill>
                  <a:round/>
                  <a:headEnd/>
                  <a:tailEnd type="triangle" w="med" len="med"/>
                </a:ln>
              </p:spPr>
              <p:txBody>
                <a:bodyPr/>
                <a:lstStyle/>
                <a:p>
                  <a:endParaRPr lang="en-US"/>
                </a:p>
              </p:txBody>
            </p:sp>
            <p:sp>
              <p:nvSpPr>
                <p:cNvPr id="21" name="Line 15">
                  <a:extLst>
                    <a:ext uri="{FF2B5EF4-FFF2-40B4-BE49-F238E27FC236}">
                      <a16:creationId xmlns:a16="http://schemas.microsoft.com/office/drawing/2014/main" id="{FC06F208-2FCD-084A-81C5-2D228740B4B4}"/>
                    </a:ext>
                  </a:extLst>
                </p:cNvPr>
                <p:cNvSpPr>
                  <a:spLocks noChangeShapeType="1"/>
                </p:cNvSpPr>
                <p:nvPr/>
              </p:nvSpPr>
              <p:spPr bwMode="auto">
                <a:xfrm flipH="1">
                  <a:off x="5917054" y="3297902"/>
                  <a:ext cx="2" cy="401478"/>
                </a:xfrm>
                <a:prstGeom prst="line">
                  <a:avLst/>
                </a:prstGeom>
                <a:grpFill/>
                <a:ln w="9525">
                  <a:solidFill>
                    <a:srgbClr val="000000"/>
                  </a:solidFill>
                  <a:round/>
                  <a:headEnd/>
                  <a:tailEnd type="triangle" w="med" len="med"/>
                </a:ln>
              </p:spPr>
              <p:txBody>
                <a:bodyPr/>
                <a:lstStyle/>
                <a:p>
                  <a:endParaRPr lang="en-US"/>
                </a:p>
              </p:txBody>
            </p:sp>
            <p:sp>
              <p:nvSpPr>
                <p:cNvPr id="22" name="Line 16">
                  <a:extLst>
                    <a:ext uri="{FF2B5EF4-FFF2-40B4-BE49-F238E27FC236}">
                      <a16:creationId xmlns:a16="http://schemas.microsoft.com/office/drawing/2014/main" id="{72164B93-8420-A64A-83E2-AD8E3F8A4D6B}"/>
                    </a:ext>
                  </a:extLst>
                </p:cNvPr>
                <p:cNvSpPr>
                  <a:spLocks noChangeShapeType="1"/>
                </p:cNvSpPr>
                <p:nvPr/>
              </p:nvSpPr>
              <p:spPr bwMode="auto">
                <a:xfrm>
                  <a:off x="5917056" y="4452177"/>
                  <a:ext cx="0" cy="392583"/>
                </a:xfrm>
                <a:prstGeom prst="line">
                  <a:avLst/>
                </a:prstGeom>
                <a:grpFill/>
                <a:ln w="9525">
                  <a:solidFill>
                    <a:srgbClr val="000000"/>
                  </a:solidFill>
                  <a:round/>
                  <a:headEnd/>
                  <a:tailEnd type="triangle" w="med" len="med"/>
                </a:ln>
              </p:spPr>
              <p:txBody>
                <a:bodyPr/>
                <a:lstStyle/>
                <a:p>
                  <a:endParaRPr lang="en-US"/>
                </a:p>
              </p:txBody>
            </p:sp>
            <p:sp>
              <p:nvSpPr>
                <p:cNvPr id="24" name="Line 17">
                  <a:extLst>
                    <a:ext uri="{FF2B5EF4-FFF2-40B4-BE49-F238E27FC236}">
                      <a16:creationId xmlns:a16="http://schemas.microsoft.com/office/drawing/2014/main" id="{E7956DB8-1AF7-4745-869E-99EEDFC0850D}"/>
                    </a:ext>
                  </a:extLst>
                </p:cNvPr>
                <p:cNvSpPr>
                  <a:spLocks noChangeShapeType="1"/>
                </p:cNvSpPr>
                <p:nvPr/>
              </p:nvSpPr>
              <p:spPr bwMode="auto">
                <a:xfrm>
                  <a:off x="5917056" y="5287988"/>
                  <a:ext cx="4319" cy="325411"/>
                </a:xfrm>
                <a:prstGeom prst="line">
                  <a:avLst/>
                </a:prstGeom>
                <a:grpFill/>
                <a:ln w="9525">
                  <a:solidFill>
                    <a:srgbClr val="000000"/>
                  </a:solidFill>
                  <a:round/>
                  <a:headEnd/>
                  <a:tailEnd type="triangle" w="med" len="med"/>
                </a:ln>
              </p:spPr>
              <p:txBody>
                <a:bodyPr/>
                <a:lstStyle/>
                <a:p>
                  <a:endParaRPr lang="en-US"/>
                </a:p>
              </p:txBody>
            </p:sp>
            <p:sp>
              <p:nvSpPr>
                <p:cNvPr id="25" name="Line 18">
                  <a:extLst>
                    <a:ext uri="{FF2B5EF4-FFF2-40B4-BE49-F238E27FC236}">
                      <a16:creationId xmlns:a16="http://schemas.microsoft.com/office/drawing/2014/main" id="{85C858C5-E4A6-6B40-8016-3671475FDAE1}"/>
                    </a:ext>
                  </a:extLst>
                </p:cNvPr>
                <p:cNvSpPr>
                  <a:spLocks noChangeShapeType="1"/>
                </p:cNvSpPr>
                <p:nvPr/>
              </p:nvSpPr>
              <p:spPr bwMode="auto">
                <a:xfrm>
                  <a:off x="8239656" y="4113245"/>
                  <a:ext cx="0" cy="677863"/>
                </a:xfrm>
                <a:prstGeom prst="line">
                  <a:avLst/>
                </a:prstGeom>
                <a:grpFill/>
                <a:ln w="9525">
                  <a:solidFill>
                    <a:srgbClr val="000000"/>
                  </a:solidFill>
                  <a:round/>
                  <a:headEnd/>
                  <a:tailEnd type="triangle" w="med" len="med"/>
                </a:ln>
              </p:spPr>
              <p:txBody>
                <a:bodyPr/>
                <a:lstStyle/>
                <a:p>
                  <a:endParaRPr lang="en-US"/>
                </a:p>
              </p:txBody>
            </p:sp>
            <p:sp>
              <p:nvSpPr>
                <p:cNvPr id="26" name="Line 23">
                  <a:extLst>
                    <a:ext uri="{FF2B5EF4-FFF2-40B4-BE49-F238E27FC236}">
                      <a16:creationId xmlns:a16="http://schemas.microsoft.com/office/drawing/2014/main" id="{30708C94-3ED0-7048-8C89-57818A356658}"/>
                    </a:ext>
                  </a:extLst>
                </p:cNvPr>
                <p:cNvSpPr>
                  <a:spLocks noChangeShapeType="1"/>
                </p:cNvSpPr>
                <p:nvPr/>
              </p:nvSpPr>
              <p:spPr bwMode="auto">
                <a:xfrm>
                  <a:off x="6999764" y="4094154"/>
                  <a:ext cx="1263650" cy="0"/>
                </a:xfrm>
                <a:prstGeom prst="line">
                  <a:avLst/>
                </a:prstGeom>
                <a:grpFill/>
                <a:ln w="9525">
                  <a:solidFill>
                    <a:srgbClr val="000000"/>
                  </a:solidFill>
                  <a:round/>
                  <a:headEnd/>
                  <a:tailEnd/>
                </a:ln>
              </p:spPr>
              <p:txBody>
                <a:bodyPr/>
                <a:lstStyle/>
                <a:p>
                  <a:endParaRPr lang="en-US"/>
                </a:p>
              </p:txBody>
            </p:sp>
          </p:grpSp>
          <p:sp>
            <p:nvSpPr>
              <p:cNvPr id="12" name="Text Box 24">
                <a:extLst>
                  <a:ext uri="{FF2B5EF4-FFF2-40B4-BE49-F238E27FC236}">
                    <a16:creationId xmlns:a16="http://schemas.microsoft.com/office/drawing/2014/main" id="{C48308B4-6810-4B4C-A441-F832859A88A3}"/>
                  </a:ext>
                </a:extLst>
              </p:cNvPr>
              <p:cNvSpPr txBox="1">
                <a:spLocks noChangeArrowheads="1"/>
              </p:cNvSpPr>
              <p:nvPr/>
            </p:nvSpPr>
            <p:spPr bwMode="auto">
              <a:xfrm>
                <a:off x="7127696" y="3752195"/>
                <a:ext cx="946150" cy="338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dirty="0"/>
                  <a:t>false</a:t>
                </a:r>
              </a:p>
            </p:txBody>
          </p:sp>
          <p:sp>
            <p:nvSpPr>
              <p:cNvPr id="13" name="Text Box 25">
                <a:extLst>
                  <a:ext uri="{FF2B5EF4-FFF2-40B4-BE49-F238E27FC236}">
                    <a16:creationId xmlns:a16="http://schemas.microsoft.com/office/drawing/2014/main" id="{839A7A96-EF05-574C-9F1D-0EBF73C69FD0}"/>
                  </a:ext>
                </a:extLst>
              </p:cNvPr>
              <p:cNvSpPr txBox="1">
                <a:spLocks noChangeArrowheads="1"/>
              </p:cNvSpPr>
              <p:nvPr/>
            </p:nvSpPr>
            <p:spPr bwMode="auto">
              <a:xfrm>
                <a:off x="5124576" y="4386765"/>
                <a:ext cx="947738" cy="3381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600" dirty="0"/>
                  <a:t>true</a:t>
                </a:r>
              </a:p>
            </p:txBody>
          </p:sp>
        </p:grpSp>
        <p:cxnSp>
          <p:nvCxnSpPr>
            <p:cNvPr id="10" name="Straight Arrow Connector 25">
              <a:extLst>
                <a:ext uri="{FF2B5EF4-FFF2-40B4-BE49-F238E27FC236}">
                  <a16:creationId xmlns:a16="http://schemas.microsoft.com/office/drawing/2014/main" id="{13F28DCF-C34A-354A-8CE6-D102BB8741F5}"/>
                </a:ext>
              </a:extLst>
            </p:cNvPr>
            <p:cNvCxnSpPr>
              <a:cxnSpLocks/>
            </p:cNvCxnSpPr>
            <p:nvPr/>
          </p:nvCxnSpPr>
          <p:spPr>
            <a:xfrm rot="5400000" flipH="1" flipV="1">
              <a:off x="1056871" y="3800771"/>
              <a:ext cx="2406891" cy="1856137"/>
            </a:xfrm>
            <a:prstGeom prst="bentConnector3">
              <a:avLst>
                <a:gd name="adj1" fmla="val 99918"/>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9EEAA1BC-900E-D84A-A4E7-62537FEFA2C7}"/>
              </a:ext>
            </a:extLst>
          </p:cNvPr>
          <p:cNvSpPr/>
          <p:nvPr/>
        </p:nvSpPr>
        <p:spPr>
          <a:xfrm>
            <a:off x="7032247" y="5386548"/>
            <a:ext cx="4800238" cy="646331"/>
          </a:xfrm>
          <a:prstGeom prst="rect">
            <a:avLst/>
          </a:prstGeom>
        </p:spPr>
        <p:txBody>
          <a:bodyPr wrap="square">
            <a:spAutoFit/>
          </a:bodyPr>
          <a:lstStyle/>
          <a:p>
            <a:r>
              <a:rPr lang="en-US" altLang="en-US" b="1" i="1" dirty="0"/>
              <a:t>Note: Without the while control structure above program will have more than 100 lines of code.</a:t>
            </a:r>
          </a:p>
        </p:txBody>
      </p:sp>
      <p:cxnSp>
        <p:nvCxnSpPr>
          <p:cNvPr id="33" name="Straight Connector 32">
            <a:extLst>
              <a:ext uri="{FF2B5EF4-FFF2-40B4-BE49-F238E27FC236}">
                <a16:creationId xmlns:a16="http://schemas.microsoft.com/office/drawing/2014/main" id="{C8F8BF16-273F-E440-8773-B42BC7A2F9D4}"/>
              </a:ext>
            </a:extLst>
          </p:cNvPr>
          <p:cNvCxnSpPr>
            <a:cxnSpLocks/>
          </p:cNvCxnSpPr>
          <p:nvPr/>
        </p:nvCxnSpPr>
        <p:spPr>
          <a:xfrm>
            <a:off x="1369644" y="6032879"/>
            <a:ext cx="1022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AD09F0-0D73-4A4F-AFC6-27AB559354A5}"/>
              </a:ext>
            </a:extLst>
          </p:cNvPr>
          <p:cNvCxnSpPr>
            <a:cxnSpLocks/>
          </p:cNvCxnSpPr>
          <p:nvPr/>
        </p:nvCxnSpPr>
        <p:spPr>
          <a:xfrm flipV="1">
            <a:off x="4022093" y="2971722"/>
            <a:ext cx="3027602" cy="185142"/>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A4C438-5D97-584A-9931-AE4FF7EEEF4C}"/>
              </a:ext>
            </a:extLst>
          </p:cNvPr>
          <p:cNvCxnSpPr>
            <a:cxnSpLocks/>
          </p:cNvCxnSpPr>
          <p:nvPr/>
        </p:nvCxnSpPr>
        <p:spPr>
          <a:xfrm flipV="1">
            <a:off x="3915180" y="3672076"/>
            <a:ext cx="3014258" cy="381628"/>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FE318F-E382-1D4E-85FE-133ECD01873C}"/>
              </a:ext>
            </a:extLst>
          </p:cNvPr>
          <p:cNvCxnSpPr>
            <a:cxnSpLocks/>
          </p:cNvCxnSpPr>
          <p:nvPr/>
        </p:nvCxnSpPr>
        <p:spPr>
          <a:xfrm flipV="1">
            <a:off x="4080432" y="4043505"/>
            <a:ext cx="3849131" cy="936145"/>
          </a:xfrm>
          <a:prstGeom prst="line">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1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D42F-3A47-F94C-A0C5-87E408ADA03B}"/>
              </a:ext>
            </a:extLst>
          </p:cNvPr>
          <p:cNvSpPr>
            <a:spLocks noGrp="1"/>
          </p:cNvSpPr>
          <p:nvPr>
            <p:ph type="title"/>
          </p:nvPr>
        </p:nvSpPr>
        <p:spPr/>
        <p:txBody>
          <a:bodyPr/>
          <a:lstStyle/>
          <a:p>
            <a:r>
              <a:rPr lang="en-LK" dirty="0"/>
              <a:t>Variables</a:t>
            </a:r>
          </a:p>
        </p:txBody>
      </p:sp>
      <p:sp>
        <p:nvSpPr>
          <p:cNvPr id="5" name="Slide Number Placeholder 4">
            <a:extLst>
              <a:ext uri="{FF2B5EF4-FFF2-40B4-BE49-F238E27FC236}">
                <a16:creationId xmlns:a16="http://schemas.microsoft.com/office/drawing/2014/main" id="{DDF8C453-E078-5B47-B350-25861454EAB4}"/>
              </a:ext>
            </a:extLst>
          </p:cNvPr>
          <p:cNvSpPr>
            <a:spLocks noGrp="1"/>
          </p:cNvSpPr>
          <p:nvPr>
            <p:ph type="sldNum" sz="quarter" idx="12"/>
          </p:nvPr>
        </p:nvSpPr>
        <p:spPr/>
        <p:txBody>
          <a:bodyPr/>
          <a:lstStyle/>
          <a:p>
            <a:fld id="{BF3EE396-5EE0-204F-BF3B-5139F0A5F050}" type="slidenum">
              <a:rPr lang="en-LK" smtClean="0"/>
              <a:t>5</a:t>
            </a:fld>
            <a:endParaRPr lang="en-LK"/>
          </a:p>
        </p:txBody>
      </p:sp>
      <p:pic>
        <p:nvPicPr>
          <p:cNvPr id="14" name="Picture 13">
            <a:extLst>
              <a:ext uri="{FF2B5EF4-FFF2-40B4-BE49-F238E27FC236}">
                <a16:creationId xmlns:a16="http://schemas.microsoft.com/office/drawing/2014/main" id="{DD577E9E-54EE-ED40-A95C-5039BB34B7E4}"/>
              </a:ext>
            </a:extLst>
          </p:cNvPr>
          <p:cNvPicPr>
            <a:picLocks noChangeAspect="1"/>
          </p:cNvPicPr>
          <p:nvPr/>
        </p:nvPicPr>
        <p:blipFill rotWithShape="1">
          <a:blip r:embed="rId2"/>
          <a:srcRect l="4580" t="12722" r="49141" b="18745"/>
          <a:stretch/>
        </p:blipFill>
        <p:spPr>
          <a:xfrm>
            <a:off x="1051037" y="1982468"/>
            <a:ext cx="3815254" cy="3178066"/>
          </a:xfrm>
          <a:prstGeom prst="rect">
            <a:avLst/>
          </a:prstGeom>
        </p:spPr>
      </p:pic>
      <p:grpSp>
        <p:nvGrpSpPr>
          <p:cNvPr id="18" name="Group 17">
            <a:extLst>
              <a:ext uri="{FF2B5EF4-FFF2-40B4-BE49-F238E27FC236}">
                <a16:creationId xmlns:a16="http://schemas.microsoft.com/office/drawing/2014/main" id="{2EB19AA5-6230-4948-8CF0-5A8BF4802734}"/>
              </a:ext>
            </a:extLst>
          </p:cNvPr>
          <p:cNvGrpSpPr/>
          <p:nvPr/>
        </p:nvGrpSpPr>
        <p:grpSpPr>
          <a:xfrm>
            <a:off x="7138638" y="2144109"/>
            <a:ext cx="4548865" cy="2977175"/>
            <a:chOff x="6479847" y="1802954"/>
            <a:chExt cx="4840001" cy="3443660"/>
          </a:xfrm>
        </p:grpSpPr>
        <p:pic>
          <p:nvPicPr>
            <p:cNvPr id="16" name="Picture 15" descr="A picture containing text, electronics&#10;&#10;Description automatically generated">
              <a:extLst>
                <a:ext uri="{FF2B5EF4-FFF2-40B4-BE49-F238E27FC236}">
                  <a16:creationId xmlns:a16="http://schemas.microsoft.com/office/drawing/2014/main" id="{AE688900-388A-E949-AE8F-E80B087E8FA9}"/>
                </a:ext>
              </a:extLst>
            </p:cNvPr>
            <p:cNvPicPr>
              <a:picLocks noChangeAspect="1"/>
            </p:cNvPicPr>
            <p:nvPr/>
          </p:nvPicPr>
          <p:blipFill>
            <a:blip r:embed="rId3"/>
            <a:stretch>
              <a:fillRect/>
            </a:stretch>
          </p:blipFill>
          <p:spPr>
            <a:xfrm>
              <a:off x="6479847" y="1802954"/>
              <a:ext cx="4745201" cy="3443660"/>
            </a:xfrm>
            <a:prstGeom prst="rect">
              <a:avLst/>
            </a:prstGeom>
          </p:spPr>
        </p:pic>
        <p:sp>
          <p:nvSpPr>
            <p:cNvPr id="17" name="Rectangle 16">
              <a:extLst>
                <a:ext uri="{FF2B5EF4-FFF2-40B4-BE49-F238E27FC236}">
                  <a16:creationId xmlns:a16="http://schemas.microsoft.com/office/drawing/2014/main" id="{7CC32CA6-2ECB-304B-9C89-678679BFA3B6}"/>
                </a:ext>
              </a:extLst>
            </p:cNvPr>
            <p:cNvSpPr/>
            <p:nvPr/>
          </p:nvSpPr>
          <p:spPr>
            <a:xfrm rot="21005511">
              <a:off x="9249311" y="4258031"/>
              <a:ext cx="2070537" cy="5971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LK"/>
            </a:p>
          </p:txBody>
        </p:sp>
      </p:grpSp>
      <p:sp>
        <p:nvSpPr>
          <p:cNvPr id="4" name="Up-down Arrow 3">
            <a:extLst>
              <a:ext uri="{FF2B5EF4-FFF2-40B4-BE49-F238E27FC236}">
                <a16:creationId xmlns:a16="http://schemas.microsoft.com/office/drawing/2014/main" id="{5D59F70E-CCF2-8D44-866C-0875AB097946}"/>
              </a:ext>
            </a:extLst>
          </p:cNvPr>
          <p:cNvSpPr/>
          <p:nvPr/>
        </p:nvSpPr>
        <p:spPr>
          <a:xfrm rot="16584459">
            <a:off x="5718686" y="3087610"/>
            <a:ext cx="567559" cy="172422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10" name="Rounded Rectangle 9">
            <a:extLst>
              <a:ext uri="{FF2B5EF4-FFF2-40B4-BE49-F238E27FC236}">
                <a16:creationId xmlns:a16="http://schemas.microsoft.com/office/drawing/2014/main" id="{109AB6EA-3DEC-EA43-B9BC-A6F7D3274AF3}"/>
              </a:ext>
            </a:extLst>
          </p:cNvPr>
          <p:cNvSpPr/>
          <p:nvPr/>
        </p:nvSpPr>
        <p:spPr>
          <a:xfrm>
            <a:off x="269691" y="2144109"/>
            <a:ext cx="662346" cy="2638055"/>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dirty="0">
                <a:solidFill>
                  <a:schemeClr val="tx1"/>
                </a:solidFill>
                <a:latin typeface="Courier New" panose="02070309020205020404" pitchFamily="49" charset="0"/>
              </a:rPr>
              <a:t>C8</a:t>
            </a:r>
          </a:p>
          <a:p>
            <a:r>
              <a:rPr lang="en-US" altLang="en-US" sz="1200" b="1" dirty="0">
                <a:solidFill>
                  <a:schemeClr val="tx1"/>
                </a:solidFill>
                <a:latin typeface="Courier New" panose="02070309020205020404" pitchFamily="49" charset="0"/>
              </a:rPr>
              <a:t>B7</a:t>
            </a:r>
          </a:p>
          <a:p>
            <a:r>
              <a:rPr lang="en-US" altLang="en-US" sz="1200" b="1" dirty="0">
                <a:solidFill>
                  <a:schemeClr val="tx1"/>
                </a:solidFill>
                <a:latin typeface="Courier New" panose="02070309020205020404" pitchFamily="49" charset="0"/>
              </a:rPr>
              <a:t>23A7</a:t>
            </a:r>
          </a:p>
          <a:p>
            <a:r>
              <a:rPr lang="en-US" altLang="en-US" sz="1200" b="1" dirty="0">
                <a:solidFill>
                  <a:schemeClr val="tx1"/>
                </a:solidFill>
                <a:latin typeface="Courier New" panose="02070309020205020404" pitchFamily="49" charset="0"/>
              </a:rPr>
              <a:t>D7</a:t>
            </a:r>
          </a:p>
          <a:p>
            <a:r>
              <a:rPr lang="en-US" altLang="en-US" sz="1200" b="1" dirty="0">
                <a:solidFill>
                  <a:schemeClr val="tx1"/>
                </a:solidFill>
                <a:latin typeface="Courier New" panose="02070309020205020404" pitchFamily="49" charset="0"/>
              </a:rPr>
              <a:t>AA</a:t>
            </a:r>
          </a:p>
          <a:p>
            <a:r>
              <a:rPr lang="en-US" altLang="en-US" sz="1200" b="1" dirty="0">
                <a:solidFill>
                  <a:schemeClr val="tx1"/>
                </a:solidFill>
                <a:latin typeface="Courier New" panose="02070309020205020404" pitchFamily="49" charset="0"/>
              </a:rPr>
              <a:t>89</a:t>
            </a:r>
          </a:p>
          <a:p>
            <a:r>
              <a:rPr lang="en-US" altLang="en-US" sz="1200" b="1" dirty="0">
                <a:solidFill>
                  <a:schemeClr val="tx1"/>
                </a:solidFill>
                <a:latin typeface="Courier New" panose="02070309020205020404" pitchFamily="49" charset="0"/>
              </a:rPr>
              <a:t>DD</a:t>
            </a:r>
          </a:p>
          <a:p>
            <a:r>
              <a:rPr lang="en-US" altLang="en-US" sz="1200" b="1" dirty="0">
                <a:solidFill>
                  <a:schemeClr val="tx1"/>
                </a:solidFill>
                <a:latin typeface="Courier New" panose="02070309020205020404" pitchFamily="49" charset="0"/>
              </a:rPr>
              <a:t>89D23</a:t>
            </a:r>
          </a:p>
          <a:p>
            <a:r>
              <a:rPr lang="en-US" altLang="en-US" sz="1200" b="1" dirty="0">
                <a:solidFill>
                  <a:schemeClr val="tx1"/>
                </a:solidFill>
                <a:latin typeface="Courier New" panose="02070309020205020404" pitchFamily="49" charset="0"/>
              </a:rPr>
              <a:t>A9</a:t>
            </a:r>
          </a:p>
          <a:p>
            <a:r>
              <a:rPr lang="en-US" altLang="en-US" sz="1200" b="1" dirty="0">
                <a:solidFill>
                  <a:schemeClr val="tx1"/>
                </a:solidFill>
                <a:latin typeface="Courier New" panose="02070309020205020404" pitchFamily="49" charset="0"/>
              </a:rPr>
              <a:t>F4</a:t>
            </a:r>
          </a:p>
          <a:p>
            <a:r>
              <a:rPr lang="en-US" altLang="en-US" sz="1200" b="1" dirty="0">
                <a:solidFill>
                  <a:schemeClr val="tx1"/>
                </a:solidFill>
                <a:latin typeface="Courier New" panose="02070309020205020404" pitchFamily="49" charset="0"/>
              </a:rPr>
              <a:t>A9</a:t>
            </a:r>
          </a:p>
          <a:p>
            <a:r>
              <a:rPr lang="en-US" altLang="en-US" sz="1200" b="1" dirty="0">
                <a:solidFill>
                  <a:schemeClr val="tx1"/>
                </a:solidFill>
                <a:latin typeface="Courier New" panose="02070309020205020404" pitchFamily="49" charset="0"/>
              </a:rPr>
              <a:t>...</a:t>
            </a:r>
          </a:p>
        </p:txBody>
      </p:sp>
      <p:sp>
        <p:nvSpPr>
          <p:cNvPr id="11" name="TextBox 10">
            <a:extLst>
              <a:ext uri="{FF2B5EF4-FFF2-40B4-BE49-F238E27FC236}">
                <a16:creationId xmlns:a16="http://schemas.microsoft.com/office/drawing/2014/main" id="{B2806667-50D6-0E4C-A8D2-9CFDD7A04683}"/>
              </a:ext>
            </a:extLst>
          </p:cNvPr>
          <p:cNvSpPr txBox="1"/>
          <p:nvPr/>
        </p:nvSpPr>
        <p:spPr>
          <a:xfrm>
            <a:off x="0" y="1690640"/>
            <a:ext cx="1537600" cy="369332"/>
          </a:xfrm>
          <a:prstGeom prst="rect">
            <a:avLst/>
          </a:prstGeom>
          <a:noFill/>
        </p:spPr>
        <p:txBody>
          <a:bodyPr wrap="none" rtlCol="0">
            <a:spAutoFit/>
          </a:bodyPr>
          <a:lstStyle/>
          <a:p>
            <a:r>
              <a:rPr lang="en-LK" dirty="0"/>
              <a:t>Machine Code</a:t>
            </a:r>
          </a:p>
        </p:txBody>
      </p:sp>
      <p:sp>
        <p:nvSpPr>
          <p:cNvPr id="12" name="TextBox 11">
            <a:extLst>
              <a:ext uri="{FF2B5EF4-FFF2-40B4-BE49-F238E27FC236}">
                <a16:creationId xmlns:a16="http://schemas.microsoft.com/office/drawing/2014/main" id="{222E70EF-1286-F04B-AE7E-638729331358}"/>
              </a:ext>
            </a:extLst>
          </p:cNvPr>
          <p:cNvSpPr txBox="1"/>
          <p:nvPr/>
        </p:nvSpPr>
        <p:spPr>
          <a:xfrm>
            <a:off x="3605768" y="4541641"/>
            <a:ext cx="574196" cy="369332"/>
          </a:xfrm>
          <a:prstGeom prst="rect">
            <a:avLst/>
          </a:prstGeom>
          <a:noFill/>
        </p:spPr>
        <p:txBody>
          <a:bodyPr wrap="none" rtlCol="0">
            <a:spAutoFit/>
          </a:bodyPr>
          <a:lstStyle/>
          <a:p>
            <a:r>
              <a:rPr lang="en-LK" dirty="0"/>
              <a:t>CPU</a:t>
            </a:r>
          </a:p>
        </p:txBody>
      </p:sp>
      <p:grpSp>
        <p:nvGrpSpPr>
          <p:cNvPr id="7" name="Group 6">
            <a:extLst>
              <a:ext uri="{FF2B5EF4-FFF2-40B4-BE49-F238E27FC236}">
                <a16:creationId xmlns:a16="http://schemas.microsoft.com/office/drawing/2014/main" id="{FDE8944C-F0A6-414A-9BFA-E673BA157EB7}"/>
              </a:ext>
            </a:extLst>
          </p:cNvPr>
          <p:cNvGrpSpPr/>
          <p:nvPr/>
        </p:nvGrpSpPr>
        <p:grpSpPr>
          <a:xfrm>
            <a:off x="7851227" y="1875306"/>
            <a:ext cx="798788" cy="1663340"/>
            <a:chOff x="7851227" y="1875306"/>
            <a:chExt cx="798788" cy="1663340"/>
          </a:xfrm>
        </p:grpSpPr>
        <p:sp>
          <p:nvSpPr>
            <p:cNvPr id="19" name="TextBox 18">
              <a:extLst>
                <a:ext uri="{FF2B5EF4-FFF2-40B4-BE49-F238E27FC236}">
                  <a16:creationId xmlns:a16="http://schemas.microsoft.com/office/drawing/2014/main" id="{25DC7E31-9213-DA47-8175-4C1C944597CA}"/>
                </a:ext>
              </a:extLst>
            </p:cNvPr>
            <p:cNvSpPr txBox="1"/>
            <p:nvPr/>
          </p:nvSpPr>
          <p:spPr>
            <a:xfrm>
              <a:off x="7851227" y="1875306"/>
              <a:ext cx="798788" cy="276999"/>
            </a:xfrm>
            <a:prstGeom prst="rect">
              <a:avLst/>
            </a:prstGeom>
            <a:noFill/>
            <a:ln>
              <a:solidFill>
                <a:schemeClr val="tx1"/>
              </a:solidFill>
            </a:ln>
          </p:spPr>
          <p:txBody>
            <a:bodyPr wrap="square" rtlCol="0">
              <a:spAutoFit/>
            </a:bodyPr>
            <a:lstStyle/>
            <a:p>
              <a:pPr algn="ctr"/>
              <a:r>
                <a:rPr lang="en-LK" sz="1200" dirty="0"/>
                <a:t>34</a:t>
              </a:r>
            </a:p>
          </p:txBody>
        </p:sp>
        <p:sp>
          <p:nvSpPr>
            <p:cNvPr id="20" name="TextBox 19">
              <a:extLst>
                <a:ext uri="{FF2B5EF4-FFF2-40B4-BE49-F238E27FC236}">
                  <a16:creationId xmlns:a16="http://schemas.microsoft.com/office/drawing/2014/main" id="{60B2136A-4B2B-5D4F-B140-F690879833FE}"/>
                </a:ext>
              </a:extLst>
            </p:cNvPr>
            <p:cNvSpPr txBox="1"/>
            <p:nvPr/>
          </p:nvSpPr>
          <p:spPr>
            <a:xfrm>
              <a:off x="7851227" y="2163190"/>
              <a:ext cx="798788" cy="276999"/>
            </a:xfrm>
            <a:prstGeom prst="rect">
              <a:avLst/>
            </a:prstGeom>
            <a:noFill/>
            <a:ln>
              <a:solidFill>
                <a:schemeClr val="tx1"/>
              </a:solidFill>
            </a:ln>
          </p:spPr>
          <p:txBody>
            <a:bodyPr wrap="square" rtlCol="0">
              <a:spAutoFit/>
            </a:bodyPr>
            <a:lstStyle/>
            <a:p>
              <a:pPr algn="ctr"/>
              <a:r>
                <a:rPr lang="en-LK" sz="1200" dirty="0"/>
                <a:t>102</a:t>
              </a:r>
            </a:p>
          </p:txBody>
        </p:sp>
        <p:sp>
          <p:nvSpPr>
            <p:cNvPr id="21" name="TextBox 20">
              <a:extLst>
                <a:ext uri="{FF2B5EF4-FFF2-40B4-BE49-F238E27FC236}">
                  <a16:creationId xmlns:a16="http://schemas.microsoft.com/office/drawing/2014/main" id="{9CD0C50B-814D-FA41-A683-F57BD5D79CB3}"/>
                </a:ext>
              </a:extLst>
            </p:cNvPr>
            <p:cNvSpPr txBox="1"/>
            <p:nvPr/>
          </p:nvSpPr>
          <p:spPr>
            <a:xfrm>
              <a:off x="7851227" y="2429977"/>
              <a:ext cx="798788" cy="276999"/>
            </a:xfrm>
            <a:prstGeom prst="rect">
              <a:avLst/>
            </a:prstGeom>
            <a:noFill/>
            <a:ln>
              <a:solidFill>
                <a:schemeClr val="tx1"/>
              </a:solidFill>
            </a:ln>
          </p:spPr>
          <p:txBody>
            <a:bodyPr wrap="square" rtlCol="0">
              <a:spAutoFit/>
            </a:bodyPr>
            <a:lstStyle/>
            <a:p>
              <a:pPr algn="ctr"/>
              <a:r>
                <a:rPr lang="en-LK" sz="1200" dirty="0"/>
                <a:t>78</a:t>
              </a:r>
            </a:p>
          </p:txBody>
        </p:sp>
        <p:sp>
          <p:nvSpPr>
            <p:cNvPr id="22" name="TextBox 21">
              <a:extLst>
                <a:ext uri="{FF2B5EF4-FFF2-40B4-BE49-F238E27FC236}">
                  <a16:creationId xmlns:a16="http://schemas.microsoft.com/office/drawing/2014/main" id="{557BE07D-53C7-8746-A699-10BDF51ABC36}"/>
                </a:ext>
              </a:extLst>
            </p:cNvPr>
            <p:cNvSpPr txBox="1"/>
            <p:nvPr/>
          </p:nvSpPr>
          <p:spPr>
            <a:xfrm>
              <a:off x="7851227" y="2706976"/>
              <a:ext cx="798788" cy="276999"/>
            </a:xfrm>
            <a:prstGeom prst="rect">
              <a:avLst/>
            </a:prstGeom>
            <a:noFill/>
            <a:ln>
              <a:solidFill>
                <a:schemeClr val="tx1"/>
              </a:solidFill>
            </a:ln>
          </p:spPr>
          <p:txBody>
            <a:bodyPr wrap="square" rtlCol="0">
              <a:spAutoFit/>
            </a:bodyPr>
            <a:lstStyle/>
            <a:p>
              <a:pPr algn="ctr"/>
              <a:r>
                <a:rPr lang="en-LK" sz="1200" dirty="0"/>
                <a:t>12</a:t>
              </a:r>
            </a:p>
          </p:txBody>
        </p:sp>
        <p:sp>
          <p:nvSpPr>
            <p:cNvPr id="23" name="TextBox 22">
              <a:extLst>
                <a:ext uri="{FF2B5EF4-FFF2-40B4-BE49-F238E27FC236}">
                  <a16:creationId xmlns:a16="http://schemas.microsoft.com/office/drawing/2014/main" id="{4ECF8C63-798E-D34A-9509-93020EFE672E}"/>
                </a:ext>
              </a:extLst>
            </p:cNvPr>
            <p:cNvSpPr txBox="1"/>
            <p:nvPr/>
          </p:nvSpPr>
          <p:spPr>
            <a:xfrm>
              <a:off x="7851227" y="2994860"/>
              <a:ext cx="798788" cy="276999"/>
            </a:xfrm>
            <a:prstGeom prst="rect">
              <a:avLst/>
            </a:prstGeom>
            <a:noFill/>
            <a:ln>
              <a:solidFill>
                <a:schemeClr val="tx1"/>
              </a:solidFill>
            </a:ln>
          </p:spPr>
          <p:txBody>
            <a:bodyPr wrap="square" rtlCol="0">
              <a:spAutoFit/>
            </a:bodyPr>
            <a:lstStyle/>
            <a:p>
              <a:pPr algn="ctr"/>
              <a:r>
                <a:rPr lang="en-LK" sz="1200" dirty="0"/>
                <a:t>100</a:t>
              </a:r>
            </a:p>
          </p:txBody>
        </p:sp>
        <p:sp>
          <p:nvSpPr>
            <p:cNvPr id="24" name="TextBox 23">
              <a:extLst>
                <a:ext uri="{FF2B5EF4-FFF2-40B4-BE49-F238E27FC236}">
                  <a16:creationId xmlns:a16="http://schemas.microsoft.com/office/drawing/2014/main" id="{27ECCA7C-4B6B-184F-8D0F-C043A4A4CC98}"/>
                </a:ext>
              </a:extLst>
            </p:cNvPr>
            <p:cNvSpPr txBox="1"/>
            <p:nvPr/>
          </p:nvSpPr>
          <p:spPr>
            <a:xfrm>
              <a:off x="7851227" y="3261647"/>
              <a:ext cx="798788" cy="276999"/>
            </a:xfrm>
            <a:prstGeom prst="rect">
              <a:avLst/>
            </a:prstGeom>
            <a:noFill/>
            <a:ln>
              <a:solidFill>
                <a:schemeClr val="tx1"/>
              </a:solidFill>
            </a:ln>
          </p:spPr>
          <p:txBody>
            <a:bodyPr wrap="square" rtlCol="0">
              <a:spAutoFit/>
            </a:bodyPr>
            <a:lstStyle/>
            <a:p>
              <a:pPr algn="ctr"/>
              <a:r>
                <a:rPr lang="en-LK" sz="1200" dirty="0"/>
                <a:t>94</a:t>
              </a:r>
            </a:p>
          </p:txBody>
        </p:sp>
      </p:grpSp>
      <p:sp>
        <p:nvSpPr>
          <p:cNvPr id="25" name="TextBox 24">
            <a:extLst>
              <a:ext uri="{FF2B5EF4-FFF2-40B4-BE49-F238E27FC236}">
                <a16:creationId xmlns:a16="http://schemas.microsoft.com/office/drawing/2014/main" id="{020064A5-A891-4A4E-BA50-EA2D311FAAF1}"/>
              </a:ext>
            </a:extLst>
          </p:cNvPr>
          <p:cNvSpPr txBox="1"/>
          <p:nvPr/>
        </p:nvSpPr>
        <p:spPr>
          <a:xfrm>
            <a:off x="9042644" y="2343687"/>
            <a:ext cx="639919" cy="369332"/>
          </a:xfrm>
          <a:prstGeom prst="rect">
            <a:avLst/>
          </a:prstGeom>
          <a:noFill/>
        </p:spPr>
        <p:txBody>
          <a:bodyPr wrap="none" rtlCol="0">
            <a:spAutoFit/>
          </a:bodyPr>
          <a:lstStyle/>
          <a:p>
            <a:r>
              <a:rPr lang="en-LK" dirty="0"/>
              <a:t>RAM</a:t>
            </a:r>
          </a:p>
        </p:txBody>
      </p:sp>
    </p:spTree>
    <p:extLst>
      <p:ext uri="{BB962C8B-B14F-4D97-AF65-F5344CB8AC3E}">
        <p14:creationId xmlns:p14="http://schemas.microsoft.com/office/powerpoint/2010/main" val="3468317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4</a:t>
            </a:r>
          </a:p>
        </p:txBody>
      </p:sp>
      <p:sp>
        <p:nvSpPr>
          <p:cNvPr id="3" name="Content Placeholder 2"/>
          <p:cNvSpPr>
            <a:spLocks noGrp="1"/>
          </p:cNvSpPr>
          <p:nvPr>
            <p:ph idx="1"/>
          </p:nvPr>
        </p:nvSpPr>
        <p:spPr>
          <a:xfrm>
            <a:off x="838200" y="1524683"/>
            <a:ext cx="10515600" cy="4351338"/>
          </a:xfrm>
        </p:spPr>
        <p:txBody>
          <a:bodyPr/>
          <a:lstStyle/>
          <a:p>
            <a:r>
              <a:rPr lang="en-US" altLang="en-US" dirty="0"/>
              <a:t>A python program using a while loop to find the sum of 10 numbers entered through the keyboard.</a:t>
            </a: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50</a:t>
            </a:fld>
            <a:endParaRPr lang="en-US"/>
          </a:p>
        </p:txBody>
      </p:sp>
      <p:grpSp>
        <p:nvGrpSpPr>
          <p:cNvPr id="5" name="Group 4"/>
          <p:cNvGrpSpPr/>
          <p:nvPr/>
        </p:nvGrpSpPr>
        <p:grpSpPr>
          <a:xfrm>
            <a:off x="4230716" y="2435904"/>
            <a:ext cx="4306578" cy="4259898"/>
            <a:chOff x="3004174" y="2087521"/>
            <a:chExt cx="3701522" cy="4259898"/>
          </a:xfrm>
        </p:grpSpPr>
        <p:sp>
          <p:nvSpPr>
            <p:cNvPr id="6" name="TextBox 5"/>
            <p:cNvSpPr txBox="1"/>
            <p:nvPr/>
          </p:nvSpPr>
          <p:spPr>
            <a:xfrm>
              <a:off x="3004174" y="2087521"/>
              <a:ext cx="3701522" cy="3877985"/>
            </a:xfrm>
            <a:prstGeom prst="rect">
              <a:avLst/>
            </a:prstGeom>
            <a:noFill/>
            <a:ln w="12700">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12</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8</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5</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2</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3</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8</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7</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5</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9</a:t>
              </a:r>
            </a:p>
            <a:p>
              <a:r>
                <a:rPr lang="en-US" b="1" dirty="0">
                  <a:solidFill>
                    <a:srgbClr val="0070C0"/>
                  </a:solidFill>
                  <a:latin typeface="Courier New" panose="02070309020205020404" pitchFamily="49" charset="0"/>
                  <a:cs typeface="Courier New" panose="02070309020205020404" pitchFamily="49" charset="0"/>
                </a:rPr>
                <a:t>Enter number </a:t>
              </a:r>
              <a:r>
                <a:rPr lang="en-US" b="1" dirty="0">
                  <a:latin typeface="Courier New" panose="02070309020205020404" pitchFamily="49" charset="0"/>
                  <a:cs typeface="Courier New" panose="02070309020205020404" pitchFamily="49" charset="0"/>
                </a:rPr>
                <a:t>1</a:t>
              </a:r>
            </a:p>
            <a:p>
              <a:endParaRPr lang="en-US" sz="1100" b="1" dirty="0">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Sum is 60</a:t>
              </a:r>
            </a:p>
            <a:p>
              <a:r>
                <a:rPr lang="en-US" b="1" dirty="0">
                  <a:solidFill>
                    <a:srgbClr val="C00000"/>
                  </a:solidFill>
                  <a:latin typeface="Courier New" panose="02070309020205020404" pitchFamily="49" charset="0"/>
                  <a:cs typeface="Courier New" panose="02070309020205020404" pitchFamily="49" charset="0"/>
                </a:rPr>
                <a:t>&gt;&gt;&gt;</a:t>
              </a:r>
            </a:p>
          </p:txBody>
        </p:sp>
        <p:sp>
          <p:nvSpPr>
            <p:cNvPr id="7" name="TextBox 6"/>
            <p:cNvSpPr txBox="1"/>
            <p:nvPr/>
          </p:nvSpPr>
          <p:spPr>
            <a:xfrm>
              <a:off x="4177638" y="6008865"/>
              <a:ext cx="1778997" cy="338554"/>
            </a:xfrm>
            <a:prstGeom prst="rect">
              <a:avLst/>
            </a:prstGeom>
            <a:noFill/>
          </p:spPr>
          <p:txBody>
            <a:bodyPr wrap="square" rtlCol="0">
              <a:spAutoFit/>
            </a:bodyPr>
            <a:lstStyle/>
            <a:p>
              <a:r>
                <a:rPr lang="en-US" sz="1600" b="1" dirty="0">
                  <a:solidFill>
                    <a:srgbClr val="002060"/>
                  </a:solidFill>
                </a:rPr>
                <a:t>Sample Output</a:t>
              </a:r>
              <a:endParaRPr lang="en-US" sz="1600" dirty="0"/>
            </a:p>
          </p:txBody>
        </p:sp>
      </p:grpSp>
    </p:spTree>
    <p:extLst>
      <p:ext uri="{BB962C8B-B14F-4D97-AF65-F5344CB8AC3E}">
        <p14:creationId xmlns:p14="http://schemas.microsoft.com/office/powerpoint/2010/main" val="121967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4 - Answer</a:t>
            </a:r>
          </a:p>
        </p:txBody>
      </p:sp>
      <p:sp>
        <p:nvSpPr>
          <p:cNvPr id="4" name="Slide Number Placeholder 3"/>
          <p:cNvSpPr>
            <a:spLocks noGrp="1"/>
          </p:cNvSpPr>
          <p:nvPr>
            <p:ph type="sldNum" sz="quarter" idx="12"/>
          </p:nvPr>
        </p:nvSpPr>
        <p:spPr/>
        <p:txBody>
          <a:bodyPr/>
          <a:lstStyle/>
          <a:p>
            <a:fld id="{51A71D3D-F011-47C0-9290-685F7D9F6412}" type="slidenum">
              <a:rPr lang="en-US" smtClean="0"/>
              <a:t>51</a:t>
            </a:fld>
            <a:endParaRPr lang="en-US"/>
          </a:p>
        </p:txBody>
      </p:sp>
      <p:sp>
        <p:nvSpPr>
          <p:cNvPr id="5" name="TextBox 4"/>
          <p:cNvSpPr txBox="1"/>
          <p:nvPr/>
        </p:nvSpPr>
        <p:spPr>
          <a:xfrm>
            <a:off x="2072640" y="1869890"/>
            <a:ext cx="8211312" cy="3293209"/>
          </a:xfrm>
          <a:prstGeom prst="rect">
            <a:avLst/>
          </a:prstGeom>
          <a:noFill/>
          <a:ln w="12700">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iteration = 1</a:t>
            </a:r>
          </a:p>
          <a:p>
            <a:r>
              <a:rPr lang="en-US" sz="2000" b="1" dirty="0">
                <a:latin typeface="Courier New" panose="02070309020205020404" pitchFamily="49" charset="0"/>
                <a:cs typeface="Courier New" panose="02070309020205020404" pitchFamily="49" charset="0"/>
              </a:rPr>
              <a:t>total = 0</a:t>
            </a:r>
          </a:p>
          <a:p>
            <a:r>
              <a:rPr lang="en-US" sz="2000" b="1" dirty="0">
                <a:solidFill>
                  <a:srgbClr val="FF3300"/>
                </a:solidFill>
                <a:latin typeface="Courier New" panose="02070309020205020404" pitchFamily="49" charset="0"/>
                <a:cs typeface="Courier New" panose="02070309020205020404" pitchFamily="49" charset="0"/>
              </a:rPr>
              <a:t>while </a:t>
            </a:r>
            <a:r>
              <a:rPr lang="en-US" sz="2000" b="1" dirty="0">
                <a:latin typeface="Courier New" panose="02070309020205020404" pitchFamily="49" charset="0"/>
                <a:cs typeface="Courier New" panose="02070309020205020404" pitchFamily="49" charset="0"/>
              </a:rPr>
              <a:t>iteration &lt;= 10:</a:t>
            </a:r>
          </a:p>
          <a:p>
            <a:r>
              <a:rPr lang="en-US" sz="2000" b="1" dirty="0">
                <a:latin typeface="Courier New" panose="02070309020205020404" pitchFamily="49" charset="0"/>
                <a:cs typeface="Courier New" panose="02070309020205020404" pitchFamily="49" charset="0"/>
              </a:rPr>
              <a:t>	number = </a:t>
            </a:r>
            <a:r>
              <a:rPr lang="en-US" sz="2000" b="1" dirty="0" err="1">
                <a:solidFill>
                  <a:srgbClr val="CC00CC"/>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a:t>
            </a:r>
            <a:r>
              <a:rPr lang="en-US" sz="2000" b="1" dirty="0">
                <a:solidFill>
                  <a:srgbClr val="CC00CC"/>
                </a:solidFill>
                <a:latin typeface="Courier New" panose="02070309020205020404" pitchFamily="49" charset="0"/>
                <a:cs typeface="Courier New" panose="02070309020205020404" pitchFamily="49" charset="0"/>
              </a:rPr>
              <a:t>input</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"Enter number "</a:t>
            </a:r>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total = total + number</a:t>
            </a:r>
          </a:p>
          <a:p>
            <a:r>
              <a:rPr lang="en-US" sz="2000" b="1" dirty="0">
                <a:latin typeface="Courier New" panose="02070309020205020404" pitchFamily="49" charset="0"/>
                <a:cs typeface="Courier New" panose="02070309020205020404" pitchFamily="49" charset="0"/>
              </a:rPr>
              <a:t>	iteration = iteration + 1</a:t>
            </a:r>
          </a:p>
          <a:p>
            <a:endParaRPr lang="en-US" sz="2000" b="1" dirty="0">
              <a:latin typeface="Courier New" panose="02070309020205020404" pitchFamily="49" charset="0"/>
              <a:cs typeface="Courier New" panose="02070309020205020404" pitchFamily="49" charset="0"/>
            </a:endParaRPr>
          </a:p>
          <a:p>
            <a:r>
              <a:rPr lang="en-US" sz="2000" b="1" dirty="0">
                <a:solidFill>
                  <a:srgbClr val="CC00CC"/>
                </a:solidFill>
                <a:latin typeface="Courier New" panose="02070309020205020404" pitchFamily="49" charset="0"/>
                <a:cs typeface="Courier New" panose="02070309020205020404" pitchFamily="49" charset="0"/>
              </a:rPr>
              <a:t>print</a:t>
            </a:r>
            <a:r>
              <a:rPr lang="en-US" sz="2000" b="1" dirty="0">
                <a:latin typeface="Courier New" panose="02070309020205020404" pitchFamily="49" charset="0"/>
                <a:cs typeface="Courier New" panose="02070309020205020404" pitchFamily="49" charset="0"/>
              </a:rPr>
              <a:t> (</a:t>
            </a:r>
            <a:r>
              <a:rPr lang="en-US" sz="2000" b="1" dirty="0">
                <a:solidFill>
                  <a:srgbClr val="006600"/>
                </a:solidFill>
                <a:latin typeface="Courier New" panose="02070309020205020404" pitchFamily="49" charset="0"/>
                <a:cs typeface="Courier New" panose="02070309020205020404" pitchFamily="49" charset="0"/>
              </a:rPr>
              <a:t>"Sum is "</a:t>
            </a:r>
            <a:r>
              <a:rPr lang="en-US" sz="2000" b="1" dirty="0">
                <a:latin typeface="Courier New" panose="02070309020205020404" pitchFamily="49" charset="0"/>
                <a:cs typeface="Courier New" panose="02070309020205020404" pitchFamily="49" charset="0"/>
              </a:rPr>
              <a:t>, total)</a:t>
            </a:r>
          </a:p>
          <a:p>
            <a:endParaRPr lang="en-US" sz="2400" b="1" dirty="0">
              <a:latin typeface="Courier New" panose="02070309020205020404" pitchFamily="49" charset="0"/>
              <a:cs typeface="Courier New" panose="02070309020205020404" pitchFamily="49" charset="0"/>
            </a:endParaRPr>
          </a:p>
          <a:p>
            <a:endParaRPr lang="en-US" sz="2400" b="1" dirty="0">
              <a:latin typeface="Courier New" panose="02070309020205020404" pitchFamily="49" charset="0"/>
              <a:cs typeface="Courier New" panose="02070309020205020404" pitchFamily="49" charset="0"/>
            </a:endParaRPr>
          </a:p>
        </p:txBody>
      </p:sp>
      <p:sp>
        <p:nvSpPr>
          <p:cNvPr id="6" name="TextBox 5"/>
          <p:cNvSpPr txBox="1"/>
          <p:nvPr/>
        </p:nvSpPr>
        <p:spPr>
          <a:xfrm>
            <a:off x="5482014" y="5249169"/>
            <a:ext cx="1736116" cy="369332"/>
          </a:xfrm>
          <a:prstGeom prst="rect">
            <a:avLst/>
          </a:prstGeom>
          <a:noFill/>
        </p:spPr>
        <p:txBody>
          <a:bodyPr wrap="none" rtlCol="0">
            <a:spAutoFit/>
          </a:bodyPr>
          <a:lstStyle/>
          <a:p>
            <a:r>
              <a:rPr lang="en-US" b="1" dirty="0">
                <a:solidFill>
                  <a:srgbClr val="002060"/>
                </a:solidFill>
              </a:rPr>
              <a:t>Python Program</a:t>
            </a:r>
          </a:p>
        </p:txBody>
      </p:sp>
    </p:spTree>
    <p:extLst>
      <p:ext uri="{BB962C8B-B14F-4D97-AF65-F5344CB8AC3E}">
        <p14:creationId xmlns:p14="http://schemas.microsoft.com/office/powerpoint/2010/main" val="2202026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9FF5-AECD-A847-9506-582369FBD227}"/>
              </a:ext>
            </a:extLst>
          </p:cNvPr>
          <p:cNvSpPr>
            <a:spLocks noGrp="1"/>
          </p:cNvSpPr>
          <p:nvPr>
            <p:ph type="title"/>
          </p:nvPr>
        </p:nvSpPr>
        <p:spPr/>
        <p:txBody>
          <a:bodyPr/>
          <a:lstStyle/>
          <a:p>
            <a:r>
              <a:rPr lang="en-LK" dirty="0"/>
              <a:t>Functions</a:t>
            </a:r>
          </a:p>
        </p:txBody>
      </p:sp>
      <p:sp>
        <p:nvSpPr>
          <p:cNvPr id="3" name="Content Placeholder 2">
            <a:extLst>
              <a:ext uri="{FF2B5EF4-FFF2-40B4-BE49-F238E27FC236}">
                <a16:creationId xmlns:a16="http://schemas.microsoft.com/office/drawing/2014/main" id="{5747124E-F619-DE46-B6EE-9240DD25D64D}"/>
              </a:ext>
            </a:extLst>
          </p:cNvPr>
          <p:cNvSpPr>
            <a:spLocks noGrp="1"/>
          </p:cNvSpPr>
          <p:nvPr>
            <p:ph idx="1"/>
          </p:nvPr>
        </p:nvSpPr>
        <p:spPr/>
        <p:txBody>
          <a:bodyPr>
            <a:normAutofit lnSpcReduction="10000"/>
          </a:bodyPr>
          <a:lstStyle/>
          <a:p>
            <a:r>
              <a:rPr lang="en-LK" dirty="0"/>
              <a:t>A block of reusable code that we can define once and call many times.</a:t>
            </a:r>
          </a:p>
          <a:p>
            <a:r>
              <a:rPr lang="en-LK" dirty="0"/>
              <a:t>This allows easier maintance of code.</a:t>
            </a:r>
          </a:p>
          <a:p>
            <a:r>
              <a:rPr lang="en-LK" dirty="0"/>
              <a:t>Allows you to break a large problem to a set of smaller sub problems.</a:t>
            </a:r>
          </a:p>
          <a:p>
            <a:pPr marL="0" indent="0">
              <a:buNone/>
            </a:pPr>
            <a:endParaRPr lang="en-LK" dirty="0"/>
          </a:p>
          <a:p>
            <a:pPr marL="0" indent="0">
              <a:buNone/>
            </a:pPr>
            <a:r>
              <a:rPr lang="en-GB" dirty="0">
                <a:latin typeface="Courier" pitchFamily="2" charset="0"/>
              </a:rPr>
              <a:t>def </a:t>
            </a:r>
            <a:r>
              <a:rPr lang="en-GB" dirty="0" err="1">
                <a:latin typeface="Courier" pitchFamily="2" charset="0"/>
              </a:rPr>
              <a:t>functionName</a:t>
            </a:r>
            <a:r>
              <a:rPr lang="en-GB" dirty="0">
                <a:latin typeface="Courier" pitchFamily="2" charset="0"/>
              </a:rPr>
              <a:t>(par1, par2, ...):</a:t>
            </a:r>
          </a:p>
          <a:p>
            <a:pPr marL="0" indent="0">
              <a:buNone/>
            </a:pPr>
            <a:r>
              <a:rPr lang="en-GB" dirty="0">
                <a:latin typeface="Courier" pitchFamily="2" charset="0"/>
              </a:rPr>
              <a:t>     &lt;statement 1&gt;</a:t>
            </a:r>
          </a:p>
          <a:p>
            <a:pPr marL="0" indent="0">
              <a:buNone/>
            </a:pPr>
            <a:r>
              <a:rPr lang="en-GB" dirty="0">
                <a:latin typeface="Courier" pitchFamily="2" charset="0"/>
              </a:rPr>
              <a:t>     &lt;statement n&gt;</a:t>
            </a:r>
          </a:p>
          <a:p>
            <a:pPr marL="0" indent="0">
              <a:buNone/>
            </a:pPr>
            <a:r>
              <a:rPr lang="en-GB" dirty="0">
                <a:latin typeface="Courier" pitchFamily="2" charset="0"/>
              </a:rPr>
              <a:t>     [return result]</a:t>
            </a:r>
            <a:endParaRPr lang="en-LK" dirty="0">
              <a:latin typeface="Courier" pitchFamily="2" charset="0"/>
            </a:endParaRPr>
          </a:p>
        </p:txBody>
      </p:sp>
      <p:sp>
        <p:nvSpPr>
          <p:cNvPr id="5" name="Slide Number Placeholder 4">
            <a:extLst>
              <a:ext uri="{FF2B5EF4-FFF2-40B4-BE49-F238E27FC236}">
                <a16:creationId xmlns:a16="http://schemas.microsoft.com/office/drawing/2014/main" id="{72BC0309-9943-DE4D-BB30-91A5191B24A6}"/>
              </a:ext>
            </a:extLst>
          </p:cNvPr>
          <p:cNvSpPr>
            <a:spLocks noGrp="1"/>
          </p:cNvSpPr>
          <p:nvPr>
            <p:ph type="sldNum" sz="quarter" idx="12"/>
          </p:nvPr>
        </p:nvSpPr>
        <p:spPr/>
        <p:txBody>
          <a:bodyPr/>
          <a:lstStyle/>
          <a:p>
            <a:fld id="{BF3EE396-5EE0-204F-BF3B-5139F0A5F050}" type="slidenum">
              <a:rPr lang="en-LK" smtClean="0"/>
              <a:t>52</a:t>
            </a:fld>
            <a:endParaRPr lang="en-LK"/>
          </a:p>
        </p:txBody>
      </p:sp>
    </p:spTree>
    <p:extLst>
      <p:ext uri="{BB962C8B-B14F-4D97-AF65-F5344CB8AC3E}">
        <p14:creationId xmlns:p14="http://schemas.microsoft.com/office/powerpoint/2010/main" val="808858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207A-B18C-094C-A3CE-8030E0C5D853}"/>
              </a:ext>
            </a:extLst>
          </p:cNvPr>
          <p:cNvSpPr>
            <a:spLocks noGrp="1"/>
          </p:cNvSpPr>
          <p:nvPr>
            <p:ph type="title"/>
          </p:nvPr>
        </p:nvSpPr>
        <p:spPr/>
        <p:txBody>
          <a:bodyPr/>
          <a:lstStyle/>
          <a:p>
            <a:r>
              <a:rPr lang="en-LK" dirty="0"/>
              <a:t>Python Functions – Example</a:t>
            </a:r>
          </a:p>
        </p:txBody>
      </p:sp>
      <p:sp>
        <p:nvSpPr>
          <p:cNvPr id="4" name="Slide Number Placeholder 3">
            <a:extLst>
              <a:ext uri="{FF2B5EF4-FFF2-40B4-BE49-F238E27FC236}">
                <a16:creationId xmlns:a16="http://schemas.microsoft.com/office/drawing/2014/main" id="{31E430AE-F53D-8E4A-807C-29F862A40794}"/>
              </a:ext>
            </a:extLst>
          </p:cNvPr>
          <p:cNvSpPr>
            <a:spLocks noGrp="1"/>
          </p:cNvSpPr>
          <p:nvPr>
            <p:ph type="sldNum" sz="quarter" idx="12"/>
          </p:nvPr>
        </p:nvSpPr>
        <p:spPr/>
        <p:txBody>
          <a:bodyPr/>
          <a:lstStyle/>
          <a:p>
            <a:fld id="{BF3EE396-5EE0-204F-BF3B-5139F0A5F050}" type="slidenum">
              <a:rPr lang="en-LK" smtClean="0"/>
              <a:t>53</a:t>
            </a:fld>
            <a:endParaRPr lang="en-LK"/>
          </a:p>
        </p:txBody>
      </p:sp>
      <p:sp>
        <p:nvSpPr>
          <p:cNvPr id="15" name="Content Placeholder 14">
            <a:extLst>
              <a:ext uri="{FF2B5EF4-FFF2-40B4-BE49-F238E27FC236}">
                <a16:creationId xmlns:a16="http://schemas.microsoft.com/office/drawing/2014/main" id="{E8D06D14-AC0E-8D4F-8EB9-0FCF7D7031EE}"/>
              </a:ext>
            </a:extLst>
          </p:cNvPr>
          <p:cNvSpPr txBox="1">
            <a:spLocks noGrp="1"/>
          </p:cNvSpPr>
          <p:nvPr>
            <p:ph idx="1"/>
          </p:nvPr>
        </p:nvSpPr>
        <p:spPr>
          <a:xfrm>
            <a:off x="838200" y="1825625"/>
            <a:ext cx="10515600" cy="3197798"/>
          </a:xfrm>
          <a:prstGeom prst="rect">
            <a:avLst/>
          </a:prstGeom>
          <a:noFill/>
          <a:ln w="12700">
            <a:solidFill>
              <a:schemeClr val="tx1"/>
            </a:solidFill>
          </a:ln>
        </p:spPr>
        <p:txBody>
          <a:bodyPr wrap="square" rtlCol="0">
            <a:spAutoFit/>
          </a:bodyPr>
          <a:lstStyle/>
          <a:p>
            <a:pPr marL="0" indent="0">
              <a:buNone/>
            </a:pPr>
            <a:r>
              <a:rPr lang="en-US" sz="2400" b="1" dirty="0">
                <a:solidFill>
                  <a:srgbClr val="FF3300"/>
                </a:solidFill>
                <a:latin typeface="Courier New" panose="02070309020205020404" pitchFamily="49" charset="0"/>
                <a:cs typeface="Courier New" panose="02070309020205020404" pitchFamily="49" charset="0"/>
              </a:rPr>
              <a:t>def</a:t>
            </a:r>
            <a:r>
              <a:rPr lang="en-US" sz="2400" b="1" dirty="0">
                <a:latin typeface="Courier New" panose="02070309020205020404" pitchFamily="49" charset="0"/>
                <a:cs typeface="Courier New" panose="02070309020205020404" pitchFamily="49" charset="0"/>
              </a:rPr>
              <a:t> Sum(no1, no2, no3):</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ans</a:t>
            </a:r>
            <a:r>
              <a:rPr lang="en-US" sz="2400" b="1" dirty="0">
                <a:latin typeface="Courier New" panose="02070309020205020404" pitchFamily="49" charset="0"/>
                <a:cs typeface="Courier New" panose="02070309020205020404" pitchFamily="49" charset="0"/>
              </a:rPr>
              <a:t> = no1 + no2 + no3</a:t>
            </a:r>
          </a:p>
          <a:p>
            <a:pPr marL="0" indent="0">
              <a:buNone/>
            </a:pPr>
            <a:r>
              <a:rPr lang="en-US" sz="2400" b="1" dirty="0">
                <a:latin typeface="Courier New" panose="02070309020205020404" pitchFamily="49" charset="0"/>
                <a:cs typeface="Courier New" panose="02070309020205020404" pitchFamily="49" charset="0"/>
              </a:rPr>
              <a:t>  </a:t>
            </a:r>
            <a:r>
              <a:rPr lang="en-US" sz="2400" b="1" dirty="0">
                <a:solidFill>
                  <a:srgbClr val="FF3300"/>
                </a:solidFill>
                <a:latin typeface="Courier New" panose="02070309020205020404" pitchFamily="49" charset="0"/>
                <a:cs typeface="Courier New" panose="02070309020205020404" pitchFamily="49" charset="0"/>
              </a:rPr>
              <a:t>return</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ans</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Sum(40, 50, 20</a:t>
            </a:r>
            <a:r>
              <a:rPr lang="en-US" sz="2400" b="1" dirty="0">
                <a:latin typeface="Courier New" panose="02070309020205020404" pitchFamily="49" charset="0"/>
                <a:cs typeface="Courier New" panose="02070309020205020404" pitchFamily="49" charset="0"/>
              </a:rPr>
              <a:t>))</a:t>
            </a: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Sum(100, 30, 50</a:t>
            </a:r>
            <a:r>
              <a:rPr lang="en-US" sz="2400" b="1" dirty="0">
                <a:latin typeface="Courier New" panose="02070309020205020404" pitchFamily="49" charset="0"/>
                <a:cs typeface="Courier New" panose="02070309020205020404" pitchFamily="49" charset="0"/>
              </a:rPr>
              <a:t>))</a:t>
            </a:r>
          </a:p>
          <a:p>
            <a:pPr marL="0"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6268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5</a:t>
            </a:r>
          </a:p>
        </p:txBody>
      </p:sp>
      <p:sp>
        <p:nvSpPr>
          <p:cNvPr id="3" name="Content Placeholder 2"/>
          <p:cNvSpPr>
            <a:spLocks noGrp="1"/>
          </p:cNvSpPr>
          <p:nvPr>
            <p:ph idx="1"/>
          </p:nvPr>
        </p:nvSpPr>
        <p:spPr>
          <a:xfrm>
            <a:off x="838200" y="1524683"/>
            <a:ext cx="10515600" cy="4351338"/>
          </a:xfrm>
        </p:spPr>
        <p:txBody>
          <a:bodyPr/>
          <a:lstStyle/>
          <a:p>
            <a:r>
              <a:rPr lang="en-US" altLang="en-US" dirty="0"/>
              <a:t>Implement a function in python to calculate the average of 3 numbers.</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54</a:t>
            </a:fld>
            <a:endParaRPr lang="en-US"/>
          </a:p>
        </p:txBody>
      </p:sp>
    </p:spTree>
    <p:extLst>
      <p:ext uri="{BB962C8B-B14F-4D97-AF65-F5344CB8AC3E}">
        <p14:creationId xmlns:p14="http://schemas.microsoft.com/office/powerpoint/2010/main" val="2271859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207A-B18C-094C-A3CE-8030E0C5D853}"/>
              </a:ext>
            </a:extLst>
          </p:cNvPr>
          <p:cNvSpPr>
            <a:spLocks noGrp="1"/>
          </p:cNvSpPr>
          <p:nvPr>
            <p:ph type="title"/>
          </p:nvPr>
        </p:nvSpPr>
        <p:spPr/>
        <p:txBody>
          <a:bodyPr/>
          <a:lstStyle/>
          <a:p>
            <a:r>
              <a:rPr lang="en-LK" dirty="0"/>
              <a:t>Activity 5 - Answer</a:t>
            </a:r>
          </a:p>
        </p:txBody>
      </p:sp>
      <p:sp>
        <p:nvSpPr>
          <p:cNvPr id="4" name="Slide Number Placeholder 3">
            <a:extLst>
              <a:ext uri="{FF2B5EF4-FFF2-40B4-BE49-F238E27FC236}">
                <a16:creationId xmlns:a16="http://schemas.microsoft.com/office/drawing/2014/main" id="{31E430AE-F53D-8E4A-807C-29F862A40794}"/>
              </a:ext>
            </a:extLst>
          </p:cNvPr>
          <p:cNvSpPr>
            <a:spLocks noGrp="1"/>
          </p:cNvSpPr>
          <p:nvPr>
            <p:ph type="sldNum" sz="quarter" idx="12"/>
          </p:nvPr>
        </p:nvSpPr>
        <p:spPr/>
        <p:txBody>
          <a:bodyPr/>
          <a:lstStyle/>
          <a:p>
            <a:fld id="{BF3EE396-5EE0-204F-BF3B-5139F0A5F050}" type="slidenum">
              <a:rPr lang="en-LK" smtClean="0"/>
              <a:t>55</a:t>
            </a:fld>
            <a:endParaRPr lang="en-LK"/>
          </a:p>
        </p:txBody>
      </p:sp>
      <p:sp>
        <p:nvSpPr>
          <p:cNvPr id="15" name="Content Placeholder 14">
            <a:extLst>
              <a:ext uri="{FF2B5EF4-FFF2-40B4-BE49-F238E27FC236}">
                <a16:creationId xmlns:a16="http://schemas.microsoft.com/office/drawing/2014/main" id="{E8D06D14-AC0E-8D4F-8EB9-0FCF7D7031EE}"/>
              </a:ext>
            </a:extLst>
          </p:cNvPr>
          <p:cNvSpPr txBox="1">
            <a:spLocks noGrp="1"/>
          </p:cNvSpPr>
          <p:nvPr>
            <p:ph idx="1"/>
          </p:nvPr>
        </p:nvSpPr>
        <p:spPr>
          <a:xfrm>
            <a:off x="838200" y="1825625"/>
            <a:ext cx="10515600" cy="3197798"/>
          </a:xfrm>
          <a:prstGeom prst="rect">
            <a:avLst/>
          </a:prstGeom>
          <a:noFill/>
          <a:ln w="12700">
            <a:solidFill>
              <a:schemeClr val="tx1"/>
            </a:solidFill>
          </a:ln>
        </p:spPr>
        <p:txBody>
          <a:bodyPr wrap="square" rtlCol="0">
            <a:spAutoFit/>
          </a:bodyPr>
          <a:lstStyle/>
          <a:p>
            <a:pPr marL="0" indent="0">
              <a:buNone/>
            </a:pPr>
            <a:r>
              <a:rPr lang="en-US" sz="2400" b="1" dirty="0">
                <a:solidFill>
                  <a:srgbClr val="FF3300"/>
                </a:solidFill>
                <a:latin typeface="Courier New" panose="02070309020205020404" pitchFamily="49" charset="0"/>
                <a:cs typeface="Courier New" panose="02070309020205020404" pitchFamily="49" charset="0"/>
              </a:rPr>
              <a:t>def</a:t>
            </a:r>
            <a:r>
              <a:rPr lang="en-US" sz="2400" b="1" dirty="0">
                <a:latin typeface="Courier New" panose="02070309020205020404" pitchFamily="49" charset="0"/>
                <a:cs typeface="Courier New" panose="02070309020205020404" pitchFamily="49" charset="0"/>
              </a:rPr>
              <a:t> Avg(no1, no2, no3):</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ans</a:t>
            </a:r>
            <a:r>
              <a:rPr lang="en-US" sz="2400" b="1" dirty="0">
                <a:latin typeface="Courier New" panose="02070309020205020404" pitchFamily="49" charset="0"/>
                <a:cs typeface="Courier New" panose="02070309020205020404" pitchFamily="49" charset="0"/>
              </a:rPr>
              <a:t> = (no1 + no2 + no3)/3</a:t>
            </a:r>
          </a:p>
          <a:p>
            <a:pPr marL="0" indent="0">
              <a:buNone/>
            </a:pPr>
            <a:r>
              <a:rPr lang="en-US" sz="2400" b="1" dirty="0">
                <a:latin typeface="Courier New" panose="02070309020205020404" pitchFamily="49" charset="0"/>
                <a:cs typeface="Courier New" panose="02070309020205020404" pitchFamily="49" charset="0"/>
              </a:rPr>
              <a:t>  </a:t>
            </a:r>
            <a:r>
              <a:rPr lang="en-US" sz="2400" b="1" dirty="0">
                <a:solidFill>
                  <a:srgbClr val="FF3300"/>
                </a:solidFill>
                <a:latin typeface="Courier New" panose="02070309020205020404" pitchFamily="49" charset="0"/>
                <a:cs typeface="Courier New" panose="02070309020205020404" pitchFamily="49" charset="0"/>
              </a:rPr>
              <a:t>return</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ans</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Avg(40, 50, 30</a:t>
            </a:r>
            <a:r>
              <a:rPr lang="en-US" sz="2400" b="1" dirty="0">
                <a:latin typeface="Courier New" panose="02070309020205020404" pitchFamily="49" charset="0"/>
                <a:cs typeface="Courier New" panose="02070309020205020404" pitchFamily="49" charset="0"/>
              </a:rPr>
              <a:t>))</a:t>
            </a: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US" sz="2400" b="1" dirty="0">
                <a:latin typeface="Courier New" panose="02070309020205020404" pitchFamily="49" charset="0"/>
                <a:cs typeface="Courier New" panose="02070309020205020404" pitchFamily="49" charset="0"/>
              </a:rPr>
              <a:t> (</a:t>
            </a:r>
            <a:r>
              <a:rPr lang="en-US" sz="2400" b="1" dirty="0">
                <a:solidFill>
                  <a:srgbClr val="006600"/>
                </a:solidFill>
                <a:latin typeface="Courier New" panose="02070309020205020404" pitchFamily="49" charset="0"/>
                <a:cs typeface="Courier New" panose="02070309020205020404" pitchFamily="49" charset="0"/>
              </a:rPr>
              <a:t>Avg(100, 80, 90</a:t>
            </a:r>
            <a:r>
              <a:rPr lang="en-US" sz="2400" b="1" dirty="0">
                <a:latin typeface="Courier New" panose="02070309020205020404" pitchFamily="49" charset="0"/>
                <a:cs typeface="Courier New" panose="02070309020205020404" pitchFamily="49" charset="0"/>
              </a:rPr>
              <a:t>))</a:t>
            </a:r>
          </a:p>
          <a:p>
            <a:pPr marL="0"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8182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B794-37DC-E74D-B367-C2647D00B7EB}"/>
              </a:ext>
            </a:extLst>
          </p:cNvPr>
          <p:cNvSpPr>
            <a:spLocks noGrp="1"/>
          </p:cNvSpPr>
          <p:nvPr>
            <p:ph type="title"/>
          </p:nvPr>
        </p:nvSpPr>
        <p:spPr/>
        <p:txBody>
          <a:bodyPr/>
          <a:lstStyle/>
          <a:p>
            <a:r>
              <a:rPr lang="en-LK" dirty="0"/>
              <a:t>Activity 6 </a:t>
            </a:r>
          </a:p>
        </p:txBody>
      </p:sp>
      <p:sp>
        <p:nvSpPr>
          <p:cNvPr id="3" name="Content Placeholder 2">
            <a:extLst>
              <a:ext uri="{FF2B5EF4-FFF2-40B4-BE49-F238E27FC236}">
                <a16:creationId xmlns:a16="http://schemas.microsoft.com/office/drawing/2014/main" id="{5E04B912-72E5-6A4F-A5E6-E599512CC870}"/>
              </a:ext>
            </a:extLst>
          </p:cNvPr>
          <p:cNvSpPr>
            <a:spLocks noGrp="1"/>
          </p:cNvSpPr>
          <p:nvPr>
            <p:ph idx="1"/>
          </p:nvPr>
        </p:nvSpPr>
        <p:spPr>
          <a:xfrm>
            <a:off x="838200" y="1677625"/>
            <a:ext cx="5257800" cy="4351338"/>
          </a:xfrm>
        </p:spPr>
        <p:txBody>
          <a:bodyPr>
            <a:normAutofit/>
          </a:bodyPr>
          <a:lstStyle/>
          <a:p>
            <a:r>
              <a:rPr lang="en-LK" dirty="0"/>
              <a:t>Implement a function to calculate the factorial of a given number.</a:t>
            </a:r>
          </a:p>
          <a:p>
            <a:pPr marL="0" indent="0">
              <a:buNone/>
            </a:pPr>
            <a:r>
              <a:rPr lang="en-LK" dirty="0"/>
              <a:t>e.g.</a:t>
            </a:r>
          </a:p>
          <a:p>
            <a:pPr marL="0" indent="0">
              <a:buNone/>
            </a:pPr>
            <a:r>
              <a:rPr lang="en-LK" dirty="0"/>
              <a:t>Factorial(5) = 5 x 4 x 3 x 2 x 1</a:t>
            </a:r>
          </a:p>
          <a:p>
            <a:pPr marL="0" indent="0">
              <a:buNone/>
            </a:pPr>
            <a:r>
              <a:rPr lang="en-LK" dirty="0"/>
              <a:t>Factorial(3) = 3 x 2 x 1</a:t>
            </a:r>
          </a:p>
          <a:p>
            <a:pPr marL="0" indent="0">
              <a:buNone/>
            </a:pPr>
            <a:r>
              <a:rPr lang="en-LK" dirty="0"/>
              <a:t>The following code can be used to calculate the factorial of 5</a:t>
            </a:r>
          </a:p>
        </p:txBody>
      </p:sp>
      <p:sp>
        <p:nvSpPr>
          <p:cNvPr id="4" name="Slide Number Placeholder 3">
            <a:extLst>
              <a:ext uri="{FF2B5EF4-FFF2-40B4-BE49-F238E27FC236}">
                <a16:creationId xmlns:a16="http://schemas.microsoft.com/office/drawing/2014/main" id="{BDF4FD62-6AD8-4A4D-B11F-B525B713196B}"/>
              </a:ext>
            </a:extLst>
          </p:cNvPr>
          <p:cNvSpPr>
            <a:spLocks noGrp="1"/>
          </p:cNvSpPr>
          <p:nvPr>
            <p:ph type="sldNum" sz="quarter" idx="12"/>
          </p:nvPr>
        </p:nvSpPr>
        <p:spPr/>
        <p:txBody>
          <a:bodyPr/>
          <a:lstStyle/>
          <a:p>
            <a:fld id="{BF3EE396-5EE0-204F-BF3B-5139F0A5F050}" type="slidenum">
              <a:rPr lang="en-LK" smtClean="0"/>
              <a:t>56</a:t>
            </a:fld>
            <a:endParaRPr lang="en-LK"/>
          </a:p>
        </p:txBody>
      </p:sp>
      <p:sp>
        <p:nvSpPr>
          <p:cNvPr id="5" name="Content Placeholder 14">
            <a:extLst>
              <a:ext uri="{FF2B5EF4-FFF2-40B4-BE49-F238E27FC236}">
                <a16:creationId xmlns:a16="http://schemas.microsoft.com/office/drawing/2014/main" id="{481E9862-F654-CE4D-A442-6CBE903C0F4F}"/>
              </a:ext>
            </a:extLst>
          </p:cNvPr>
          <p:cNvSpPr txBox="1">
            <a:spLocks/>
          </p:cNvSpPr>
          <p:nvPr/>
        </p:nvSpPr>
        <p:spPr>
          <a:xfrm>
            <a:off x="6958445" y="2514815"/>
            <a:ext cx="4554682" cy="3197798"/>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dirty="0" err="1">
                <a:latin typeface="Courier New" panose="02070309020205020404" pitchFamily="49" charset="0"/>
                <a:cs typeface="Courier New" panose="02070309020205020404" pitchFamily="49" charset="0"/>
              </a:rPr>
              <a:t>fac</a:t>
            </a:r>
            <a:r>
              <a:rPr lang="en-GB" sz="2400" b="1" dirty="0">
                <a:latin typeface="Courier New" panose="02070309020205020404" pitchFamily="49" charset="0"/>
                <a:cs typeface="Courier New" panose="02070309020205020404" pitchFamily="49" charset="0"/>
              </a:rPr>
              <a:t> = 5</a:t>
            </a:r>
          </a:p>
          <a:p>
            <a:pPr marL="0" indent="0">
              <a:buFont typeface="Arial" panose="020B0604020202020204" pitchFamily="34" charset="0"/>
              <a:buNone/>
            </a:pPr>
            <a:r>
              <a:rPr lang="en-GB" sz="2400" b="1" dirty="0">
                <a:latin typeface="Courier New" panose="02070309020205020404" pitchFamily="49" charset="0"/>
                <a:cs typeface="Courier New" panose="02070309020205020404" pitchFamily="49" charset="0"/>
              </a:rPr>
              <a:t>result = 1</a:t>
            </a:r>
          </a:p>
          <a:p>
            <a:pPr marL="0" indent="0">
              <a:buFont typeface="Arial" panose="020B0604020202020204" pitchFamily="34" charset="0"/>
              <a:buNone/>
            </a:pPr>
            <a:r>
              <a:rPr lang="en-GB" sz="2400" b="1" dirty="0">
                <a:solidFill>
                  <a:srgbClr val="FF0000"/>
                </a:solidFill>
                <a:latin typeface="Courier New" panose="02070309020205020404" pitchFamily="49" charset="0"/>
                <a:cs typeface="Courier New" panose="02070309020205020404" pitchFamily="49" charset="0"/>
              </a:rPr>
              <a:t>while</a:t>
            </a:r>
            <a:r>
              <a:rPr lang="en-GB" sz="2400" b="1"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fac</a:t>
            </a:r>
            <a:r>
              <a:rPr lang="en-GB" sz="2400" b="1" dirty="0">
                <a:latin typeface="Courier New" panose="02070309020205020404" pitchFamily="49" charset="0"/>
                <a:cs typeface="Courier New" panose="02070309020205020404" pitchFamily="49" charset="0"/>
              </a:rPr>
              <a:t> &gt;= 1:</a:t>
            </a:r>
          </a:p>
          <a:p>
            <a:pPr marL="0" indent="0">
              <a:buFont typeface="Arial" panose="020B0604020202020204" pitchFamily="34" charset="0"/>
              <a:buNone/>
            </a:pPr>
            <a:r>
              <a:rPr lang="en-GB" sz="2400" b="1" dirty="0">
                <a:latin typeface="Courier New" panose="02070309020205020404" pitchFamily="49" charset="0"/>
                <a:cs typeface="Courier New" panose="02070309020205020404" pitchFamily="49" charset="0"/>
              </a:rPr>
              <a:t>  result = result * </a:t>
            </a:r>
            <a:r>
              <a:rPr lang="en-GB" sz="2400" b="1" dirty="0" err="1">
                <a:latin typeface="Courier New" panose="02070309020205020404" pitchFamily="49" charset="0"/>
                <a:cs typeface="Courier New" panose="02070309020205020404" pitchFamily="49" charset="0"/>
              </a:rPr>
              <a:t>fac</a:t>
            </a:r>
            <a:endParaRPr lang="en-GB" sz="24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sz="2400" b="1"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fac</a:t>
            </a:r>
            <a:r>
              <a:rPr lang="en-GB" sz="2400" b="1" dirty="0">
                <a:latin typeface="Courier New" panose="02070309020205020404" pitchFamily="49" charset="0"/>
                <a:cs typeface="Courier New" panose="02070309020205020404" pitchFamily="49" charset="0"/>
              </a:rPr>
              <a:t> = </a:t>
            </a:r>
            <a:r>
              <a:rPr lang="en-GB" sz="2400" b="1" dirty="0" err="1">
                <a:latin typeface="Courier New" panose="02070309020205020404" pitchFamily="49" charset="0"/>
                <a:cs typeface="Courier New" panose="02070309020205020404" pitchFamily="49" charset="0"/>
              </a:rPr>
              <a:t>fac</a:t>
            </a:r>
            <a:r>
              <a:rPr lang="en-GB" sz="2400" b="1" dirty="0">
                <a:latin typeface="Courier New" panose="02070309020205020404" pitchFamily="49" charset="0"/>
                <a:cs typeface="Courier New" panose="02070309020205020404" pitchFamily="49" charset="0"/>
              </a:rPr>
              <a:t> - 1</a:t>
            </a:r>
          </a:p>
          <a:p>
            <a:pPr marL="0" indent="0">
              <a:buFont typeface="Arial" panose="020B0604020202020204" pitchFamily="34" charset="0"/>
              <a:buNone/>
            </a:pPr>
            <a:r>
              <a:rPr lang="en-US" sz="2400" b="1" dirty="0">
                <a:solidFill>
                  <a:srgbClr val="CC00CC"/>
                </a:solidFill>
                <a:latin typeface="Courier New" panose="02070309020205020404" pitchFamily="49" charset="0"/>
                <a:cs typeface="Courier New" panose="02070309020205020404" pitchFamily="49" charset="0"/>
              </a:rPr>
              <a:t>print</a:t>
            </a:r>
            <a:r>
              <a:rPr lang="en-GB" sz="2400" b="1" dirty="0">
                <a:latin typeface="Courier New" panose="02070309020205020404" pitchFamily="49" charset="0"/>
                <a:cs typeface="Courier New" panose="02070309020205020404" pitchFamily="49" charset="0"/>
              </a:rPr>
              <a:t>(result)</a:t>
            </a:r>
            <a:endParaRPr lang="en-LK" sz="24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2168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B794-37DC-E74D-B367-C2647D00B7EB}"/>
              </a:ext>
            </a:extLst>
          </p:cNvPr>
          <p:cNvSpPr>
            <a:spLocks noGrp="1"/>
          </p:cNvSpPr>
          <p:nvPr>
            <p:ph type="title"/>
          </p:nvPr>
        </p:nvSpPr>
        <p:spPr/>
        <p:txBody>
          <a:bodyPr/>
          <a:lstStyle/>
          <a:p>
            <a:r>
              <a:rPr lang="en-LK" dirty="0"/>
              <a:t>Activity 6 - Answer </a:t>
            </a:r>
          </a:p>
        </p:txBody>
      </p:sp>
      <p:sp>
        <p:nvSpPr>
          <p:cNvPr id="4" name="Slide Number Placeholder 3">
            <a:extLst>
              <a:ext uri="{FF2B5EF4-FFF2-40B4-BE49-F238E27FC236}">
                <a16:creationId xmlns:a16="http://schemas.microsoft.com/office/drawing/2014/main" id="{BDF4FD62-6AD8-4A4D-B11F-B525B713196B}"/>
              </a:ext>
            </a:extLst>
          </p:cNvPr>
          <p:cNvSpPr>
            <a:spLocks noGrp="1"/>
          </p:cNvSpPr>
          <p:nvPr>
            <p:ph type="sldNum" sz="quarter" idx="12"/>
          </p:nvPr>
        </p:nvSpPr>
        <p:spPr/>
        <p:txBody>
          <a:bodyPr/>
          <a:lstStyle/>
          <a:p>
            <a:fld id="{BF3EE396-5EE0-204F-BF3B-5139F0A5F050}" type="slidenum">
              <a:rPr lang="en-LK" smtClean="0"/>
              <a:t>57</a:t>
            </a:fld>
            <a:endParaRPr lang="en-LK"/>
          </a:p>
        </p:txBody>
      </p:sp>
      <p:sp>
        <p:nvSpPr>
          <p:cNvPr id="5" name="Content Placeholder 14">
            <a:extLst>
              <a:ext uri="{FF2B5EF4-FFF2-40B4-BE49-F238E27FC236}">
                <a16:creationId xmlns:a16="http://schemas.microsoft.com/office/drawing/2014/main" id="{481E9862-F654-CE4D-A442-6CBE903C0F4F}"/>
              </a:ext>
            </a:extLst>
          </p:cNvPr>
          <p:cNvSpPr txBox="1">
            <a:spLocks/>
          </p:cNvSpPr>
          <p:nvPr/>
        </p:nvSpPr>
        <p:spPr>
          <a:xfrm>
            <a:off x="3162301" y="1931088"/>
            <a:ext cx="5586846" cy="3658437"/>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rgbClr val="FF0000"/>
                </a:solidFill>
                <a:latin typeface="Courier New" panose="02070309020205020404" pitchFamily="49" charset="0"/>
                <a:cs typeface="Courier New" panose="02070309020205020404" pitchFamily="49" charset="0"/>
              </a:rPr>
              <a:t>def</a:t>
            </a:r>
            <a:r>
              <a:rPr lang="en-GB" sz="2400" b="1" dirty="0">
                <a:latin typeface="Courier New" panose="02070309020205020404" pitchFamily="49" charset="0"/>
                <a:cs typeface="Courier New" panose="02070309020205020404" pitchFamily="49" charset="0"/>
              </a:rPr>
              <a:t> Factorial(no):</a:t>
            </a:r>
          </a:p>
          <a:p>
            <a:pPr marL="0" indent="0">
              <a:buNone/>
            </a:pPr>
            <a:r>
              <a:rPr lang="en-GB" sz="2400" b="1" dirty="0">
                <a:latin typeface="Courier New" panose="02070309020205020404" pitchFamily="49" charset="0"/>
                <a:cs typeface="Courier New" panose="02070309020205020404" pitchFamily="49" charset="0"/>
              </a:rPr>
              <a:t>  result = 1</a:t>
            </a:r>
          </a:p>
          <a:p>
            <a:pPr marL="0" indent="0">
              <a:buNone/>
            </a:pPr>
            <a:r>
              <a:rPr lang="en-GB" sz="2400" b="1" dirty="0">
                <a:latin typeface="Courier New" panose="02070309020205020404" pitchFamily="49" charset="0"/>
                <a:cs typeface="Courier New" panose="02070309020205020404" pitchFamily="49" charset="0"/>
              </a:rPr>
              <a:t>  </a:t>
            </a:r>
            <a:r>
              <a:rPr lang="en-GB" sz="2400" b="1" dirty="0">
                <a:solidFill>
                  <a:srgbClr val="FF0000"/>
                </a:solidFill>
                <a:latin typeface="Courier New" panose="02070309020205020404" pitchFamily="49" charset="0"/>
                <a:cs typeface="Courier New" panose="02070309020205020404" pitchFamily="49" charset="0"/>
              </a:rPr>
              <a:t>while</a:t>
            </a:r>
            <a:r>
              <a:rPr lang="en-GB" sz="2400" b="1" dirty="0">
                <a:latin typeface="Courier New" panose="02070309020205020404" pitchFamily="49" charset="0"/>
                <a:cs typeface="Courier New" panose="02070309020205020404" pitchFamily="49" charset="0"/>
              </a:rPr>
              <a:t> no &gt;= 1:</a:t>
            </a:r>
          </a:p>
          <a:p>
            <a:pPr marL="0" indent="0">
              <a:buNone/>
            </a:pPr>
            <a:r>
              <a:rPr lang="en-GB" sz="2400" b="1" dirty="0">
                <a:latin typeface="Courier New" panose="02070309020205020404" pitchFamily="49" charset="0"/>
                <a:cs typeface="Courier New" panose="02070309020205020404" pitchFamily="49" charset="0"/>
              </a:rPr>
              <a:t>     result = result * no</a:t>
            </a:r>
          </a:p>
          <a:p>
            <a:pPr marL="0" indent="0">
              <a:buNone/>
            </a:pPr>
            <a:r>
              <a:rPr lang="en-GB" sz="2400" b="1" dirty="0">
                <a:latin typeface="Courier New" panose="02070309020205020404" pitchFamily="49" charset="0"/>
                <a:cs typeface="Courier New" panose="02070309020205020404" pitchFamily="49" charset="0"/>
              </a:rPr>
              <a:t>     no = no - 1</a:t>
            </a:r>
          </a:p>
          <a:p>
            <a:pPr marL="0" indent="0">
              <a:buNone/>
            </a:pPr>
            <a:r>
              <a:rPr lang="en-GB" sz="2400" b="1" dirty="0">
                <a:latin typeface="Courier New" panose="02070309020205020404" pitchFamily="49" charset="0"/>
                <a:cs typeface="Courier New" panose="02070309020205020404" pitchFamily="49" charset="0"/>
              </a:rPr>
              <a:t>  return result</a:t>
            </a:r>
          </a:p>
          <a:p>
            <a:pPr marL="0" indent="0">
              <a:buNone/>
            </a:pPr>
            <a:endParaRPr lang="en-GB" sz="2400" b="1" dirty="0">
              <a:latin typeface="Courier New" panose="02070309020205020404" pitchFamily="49" charset="0"/>
              <a:cs typeface="Courier New" panose="02070309020205020404" pitchFamily="49" charset="0"/>
            </a:endParaRP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GB" sz="2400" b="1" dirty="0">
                <a:latin typeface="Courier New" panose="02070309020205020404" pitchFamily="49" charset="0"/>
                <a:cs typeface="Courier New" panose="02070309020205020404" pitchFamily="49" charset="0"/>
              </a:rPr>
              <a:t>(Factorial(5))</a:t>
            </a:r>
          </a:p>
        </p:txBody>
      </p:sp>
    </p:spTree>
    <p:extLst>
      <p:ext uri="{BB962C8B-B14F-4D97-AF65-F5344CB8AC3E}">
        <p14:creationId xmlns:p14="http://schemas.microsoft.com/office/powerpoint/2010/main" val="3626961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B794-37DC-E74D-B367-C2647D00B7EB}"/>
              </a:ext>
            </a:extLst>
          </p:cNvPr>
          <p:cNvSpPr>
            <a:spLocks noGrp="1"/>
          </p:cNvSpPr>
          <p:nvPr>
            <p:ph type="title"/>
          </p:nvPr>
        </p:nvSpPr>
        <p:spPr/>
        <p:txBody>
          <a:bodyPr/>
          <a:lstStyle/>
          <a:p>
            <a:r>
              <a:rPr lang="en-LK" dirty="0"/>
              <a:t>Activity 6 - Answer </a:t>
            </a:r>
          </a:p>
        </p:txBody>
      </p:sp>
      <p:sp>
        <p:nvSpPr>
          <p:cNvPr id="4" name="Slide Number Placeholder 3">
            <a:extLst>
              <a:ext uri="{FF2B5EF4-FFF2-40B4-BE49-F238E27FC236}">
                <a16:creationId xmlns:a16="http://schemas.microsoft.com/office/drawing/2014/main" id="{BDF4FD62-6AD8-4A4D-B11F-B525B713196B}"/>
              </a:ext>
            </a:extLst>
          </p:cNvPr>
          <p:cNvSpPr>
            <a:spLocks noGrp="1"/>
          </p:cNvSpPr>
          <p:nvPr>
            <p:ph type="sldNum" sz="quarter" idx="12"/>
          </p:nvPr>
        </p:nvSpPr>
        <p:spPr/>
        <p:txBody>
          <a:bodyPr/>
          <a:lstStyle/>
          <a:p>
            <a:fld id="{BF3EE396-5EE0-204F-BF3B-5139F0A5F050}" type="slidenum">
              <a:rPr lang="en-LK" smtClean="0"/>
              <a:t>58</a:t>
            </a:fld>
            <a:endParaRPr lang="en-LK"/>
          </a:p>
        </p:txBody>
      </p:sp>
      <p:sp>
        <p:nvSpPr>
          <p:cNvPr id="5" name="Content Placeholder 14">
            <a:extLst>
              <a:ext uri="{FF2B5EF4-FFF2-40B4-BE49-F238E27FC236}">
                <a16:creationId xmlns:a16="http://schemas.microsoft.com/office/drawing/2014/main" id="{481E9862-F654-CE4D-A442-6CBE903C0F4F}"/>
              </a:ext>
            </a:extLst>
          </p:cNvPr>
          <p:cNvSpPr txBox="1">
            <a:spLocks/>
          </p:cNvSpPr>
          <p:nvPr/>
        </p:nvSpPr>
        <p:spPr>
          <a:xfrm>
            <a:off x="5838999" y="2097343"/>
            <a:ext cx="5586846" cy="3658437"/>
          </a:xfrm>
          <a:prstGeom prst="rect">
            <a:avLst/>
          </a:prstGeom>
          <a:noFill/>
          <a:ln w="12700">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rgbClr val="FF0000"/>
                </a:solidFill>
                <a:latin typeface="Courier New" panose="02070309020205020404" pitchFamily="49" charset="0"/>
                <a:cs typeface="Courier New" panose="02070309020205020404" pitchFamily="49" charset="0"/>
              </a:rPr>
              <a:t>def</a:t>
            </a:r>
            <a:r>
              <a:rPr lang="en-GB" sz="2400" b="1" dirty="0">
                <a:latin typeface="Courier New" panose="02070309020205020404" pitchFamily="49" charset="0"/>
                <a:cs typeface="Courier New" panose="02070309020205020404" pitchFamily="49" charset="0"/>
              </a:rPr>
              <a:t> Factorial(no):</a:t>
            </a:r>
          </a:p>
          <a:p>
            <a:pPr marL="0" indent="0">
              <a:buNone/>
            </a:pPr>
            <a:r>
              <a:rPr lang="en-GB" sz="2400" b="1" dirty="0">
                <a:latin typeface="Courier New" panose="02070309020205020404" pitchFamily="49" charset="0"/>
                <a:cs typeface="Courier New" panose="02070309020205020404" pitchFamily="49" charset="0"/>
              </a:rPr>
              <a:t>  result = 1</a:t>
            </a:r>
          </a:p>
          <a:p>
            <a:pPr marL="0" indent="0">
              <a:buNone/>
            </a:pPr>
            <a:r>
              <a:rPr lang="en-GB" sz="2400" b="1" dirty="0">
                <a:latin typeface="Courier New" panose="02070309020205020404" pitchFamily="49" charset="0"/>
                <a:cs typeface="Courier New" panose="02070309020205020404" pitchFamily="49" charset="0"/>
              </a:rPr>
              <a:t>  </a:t>
            </a:r>
            <a:r>
              <a:rPr lang="en-GB" sz="2400" b="1" dirty="0">
                <a:solidFill>
                  <a:srgbClr val="FF0000"/>
                </a:solidFill>
                <a:latin typeface="Courier New" panose="02070309020205020404" pitchFamily="49" charset="0"/>
                <a:cs typeface="Courier New" panose="02070309020205020404" pitchFamily="49" charset="0"/>
              </a:rPr>
              <a:t>while</a:t>
            </a:r>
            <a:r>
              <a:rPr lang="en-GB" sz="2400" b="1" dirty="0">
                <a:latin typeface="Courier New" panose="02070309020205020404" pitchFamily="49" charset="0"/>
                <a:cs typeface="Courier New" panose="02070309020205020404" pitchFamily="49" charset="0"/>
              </a:rPr>
              <a:t> no &gt;= 1:</a:t>
            </a:r>
          </a:p>
          <a:p>
            <a:pPr marL="0" indent="0">
              <a:buNone/>
            </a:pPr>
            <a:r>
              <a:rPr lang="en-GB" sz="2400" b="1" dirty="0">
                <a:latin typeface="Courier New" panose="02070309020205020404" pitchFamily="49" charset="0"/>
                <a:cs typeface="Courier New" panose="02070309020205020404" pitchFamily="49" charset="0"/>
              </a:rPr>
              <a:t>     result = result * no</a:t>
            </a:r>
          </a:p>
          <a:p>
            <a:pPr marL="0" indent="0">
              <a:buNone/>
            </a:pPr>
            <a:r>
              <a:rPr lang="en-GB" sz="2400" b="1" dirty="0">
                <a:latin typeface="Courier New" panose="02070309020205020404" pitchFamily="49" charset="0"/>
                <a:cs typeface="Courier New" panose="02070309020205020404" pitchFamily="49" charset="0"/>
              </a:rPr>
              <a:t>     no = no - 1</a:t>
            </a:r>
          </a:p>
          <a:p>
            <a:pPr marL="0" indent="0">
              <a:buNone/>
            </a:pPr>
            <a:r>
              <a:rPr lang="en-GB" sz="2400" b="1" dirty="0">
                <a:latin typeface="Courier New" panose="02070309020205020404" pitchFamily="49" charset="0"/>
                <a:cs typeface="Courier New" panose="02070309020205020404" pitchFamily="49" charset="0"/>
              </a:rPr>
              <a:t>  return result</a:t>
            </a:r>
          </a:p>
          <a:p>
            <a:pPr marL="0" indent="0">
              <a:buNone/>
            </a:pPr>
            <a:endParaRPr lang="en-GB" sz="2400" b="1" dirty="0">
              <a:latin typeface="Courier New" panose="02070309020205020404" pitchFamily="49" charset="0"/>
              <a:cs typeface="Courier New" panose="02070309020205020404" pitchFamily="49" charset="0"/>
            </a:endParaRPr>
          </a:p>
          <a:p>
            <a:pPr marL="0" indent="0">
              <a:buNone/>
            </a:pPr>
            <a:r>
              <a:rPr lang="en-US" sz="2400" b="1" dirty="0">
                <a:solidFill>
                  <a:srgbClr val="CC00CC"/>
                </a:solidFill>
                <a:latin typeface="Courier New" panose="02070309020205020404" pitchFamily="49" charset="0"/>
                <a:cs typeface="Courier New" panose="02070309020205020404" pitchFamily="49" charset="0"/>
              </a:rPr>
              <a:t>print</a:t>
            </a:r>
            <a:r>
              <a:rPr lang="en-GB" sz="2400" b="1" dirty="0">
                <a:latin typeface="Courier New" panose="02070309020205020404" pitchFamily="49" charset="0"/>
                <a:cs typeface="Courier New" panose="02070309020205020404" pitchFamily="49" charset="0"/>
              </a:rPr>
              <a:t>(Factorial(5))</a:t>
            </a:r>
          </a:p>
        </p:txBody>
      </p:sp>
      <p:pic>
        <p:nvPicPr>
          <p:cNvPr id="7" name="Picture 6">
            <a:extLst>
              <a:ext uri="{FF2B5EF4-FFF2-40B4-BE49-F238E27FC236}">
                <a16:creationId xmlns:a16="http://schemas.microsoft.com/office/drawing/2014/main" id="{FA67035E-1658-594B-B6E9-5F1E64C0D041}"/>
              </a:ext>
            </a:extLst>
          </p:cNvPr>
          <p:cNvPicPr>
            <a:picLocks noChangeAspect="1"/>
          </p:cNvPicPr>
          <p:nvPr/>
        </p:nvPicPr>
        <p:blipFill>
          <a:blip r:embed="rId2"/>
          <a:srcRect/>
          <a:stretch/>
        </p:blipFill>
        <p:spPr>
          <a:xfrm>
            <a:off x="407323" y="2361332"/>
            <a:ext cx="4358643" cy="2451737"/>
          </a:xfrm>
          <a:custGeom>
            <a:avLst/>
            <a:gdLst>
              <a:gd name="connsiteX0" fmla="*/ 0 w 4358643"/>
              <a:gd name="connsiteY0" fmla="*/ 0 h 2451737"/>
              <a:gd name="connsiteX1" fmla="*/ 588417 w 4358643"/>
              <a:gd name="connsiteY1" fmla="*/ 0 h 2451737"/>
              <a:gd name="connsiteX2" fmla="*/ 1002488 w 4358643"/>
              <a:gd name="connsiteY2" fmla="*/ 0 h 2451737"/>
              <a:gd name="connsiteX3" fmla="*/ 1503732 w 4358643"/>
              <a:gd name="connsiteY3" fmla="*/ 0 h 2451737"/>
              <a:gd name="connsiteX4" fmla="*/ 2135735 w 4358643"/>
              <a:gd name="connsiteY4" fmla="*/ 0 h 2451737"/>
              <a:gd name="connsiteX5" fmla="*/ 2680565 w 4358643"/>
              <a:gd name="connsiteY5" fmla="*/ 0 h 2451737"/>
              <a:gd name="connsiteX6" fmla="*/ 3268982 w 4358643"/>
              <a:gd name="connsiteY6" fmla="*/ 0 h 2451737"/>
              <a:gd name="connsiteX7" fmla="*/ 3770226 w 4358643"/>
              <a:gd name="connsiteY7" fmla="*/ 0 h 2451737"/>
              <a:gd name="connsiteX8" fmla="*/ 4358643 w 4358643"/>
              <a:gd name="connsiteY8" fmla="*/ 0 h 2451737"/>
              <a:gd name="connsiteX9" fmla="*/ 4358643 w 4358643"/>
              <a:gd name="connsiteY9" fmla="*/ 539382 h 2451737"/>
              <a:gd name="connsiteX10" fmla="*/ 4358643 w 4358643"/>
              <a:gd name="connsiteY10" fmla="*/ 980695 h 2451737"/>
              <a:gd name="connsiteX11" fmla="*/ 4358643 w 4358643"/>
              <a:gd name="connsiteY11" fmla="*/ 1397490 h 2451737"/>
              <a:gd name="connsiteX12" fmla="*/ 4358643 w 4358643"/>
              <a:gd name="connsiteY12" fmla="*/ 1838803 h 2451737"/>
              <a:gd name="connsiteX13" fmla="*/ 4358643 w 4358643"/>
              <a:gd name="connsiteY13" fmla="*/ 2451737 h 2451737"/>
              <a:gd name="connsiteX14" fmla="*/ 3813813 w 4358643"/>
              <a:gd name="connsiteY14" fmla="*/ 2451737 h 2451737"/>
              <a:gd name="connsiteX15" fmla="*/ 3268982 w 4358643"/>
              <a:gd name="connsiteY15" fmla="*/ 2451737 h 2451737"/>
              <a:gd name="connsiteX16" fmla="*/ 2811325 w 4358643"/>
              <a:gd name="connsiteY16" fmla="*/ 2451737 h 2451737"/>
              <a:gd name="connsiteX17" fmla="*/ 2266494 w 4358643"/>
              <a:gd name="connsiteY17" fmla="*/ 2451737 h 2451737"/>
              <a:gd name="connsiteX18" fmla="*/ 1721664 w 4358643"/>
              <a:gd name="connsiteY18" fmla="*/ 2451737 h 2451737"/>
              <a:gd name="connsiteX19" fmla="*/ 1176834 w 4358643"/>
              <a:gd name="connsiteY19" fmla="*/ 2451737 h 2451737"/>
              <a:gd name="connsiteX20" fmla="*/ 632003 w 4358643"/>
              <a:gd name="connsiteY20" fmla="*/ 2451737 h 2451737"/>
              <a:gd name="connsiteX21" fmla="*/ 0 w 4358643"/>
              <a:gd name="connsiteY21" fmla="*/ 2451737 h 2451737"/>
              <a:gd name="connsiteX22" fmla="*/ 0 w 4358643"/>
              <a:gd name="connsiteY22" fmla="*/ 1936872 h 2451737"/>
              <a:gd name="connsiteX23" fmla="*/ 0 w 4358643"/>
              <a:gd name="connsiteY23" fmla="*/ 1422007 h 2451737"/>
              <a:gd name="connsiteX24" fmla="*/ 0 w 4358643"/>
              <a:gd name="connsiteY24" fmla="*/ 907143 h 2451737"/>
              <a:gd name="connsiteX25" fmla="*/ 0 w 4358643"/>
              <a:gd name="connsiteY25" fmla="*/ 0 h 2451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58643" h="2451737" fill="none" extrusionOk="0">
                <a:moveTo>
                  <a:pt x="0" y="0"/>
                </a:moveTo>
                <a:cubicBezTo>
                  <a:pt x="227742" y="-2482"/>
                  <a:pt x="315958" y="66760"/>
                  <a:pt x="588417" y="0"/>
                </a:cubicBezTo>
                <a:cubicBezTo>
                  <a:pt x="860876" y="-66760"/>
                  <a:pt x="839741" y="47016"/>
                  <a:pt x="1002488" y="0"/>
                </a:cubicBezTo>
                <a:cubicBezTo>
                  <a:pt x="1165235" y="-47016"/>
                  <a:pt x="1394982" y="7528"/>
                  <a:pt x="1503732" y="0"/>
                </a:cubicBezTo>
                <a:cubicBezTo>
                  <a:pt x="1612482" y="-7528"/>
                  <a:pt x="1837605" y="61642"/>
                  <a:pt x="2135735" y="0"/>
                </a:cubicBezTo>
                <a:cubicBezTo>
                  <a:pt x="2433865" y="-61642"/>
                  <a:pt x="2462228" y="47799"/>
                  <a:pt x="2680565" y="0"/>
                </a:cubicBezTo>
                <a:cubicBezTo>
                  <a:pt x="2898902" y="-47799"/>
                  <a:pt x="3144771" y="29359"/>
                  <a:pt x="3268982" y="0"/>
                </a:cubicBezTo>
                <a:cubicBezTo>
                  <a:pt x="3393193" y="-29359"/>
                  <a:pt x="3592772" y="9719"/>
                  <a:pt x="3770226" y="0"/>
                </a:cubicBezTo>
                <a:cubicBezTo>
                  <a:pt x="3947680" y="-9719"/>
                  <a:pt x="4150797" y="69556"/>
                  <a:pt x="4358643" y="0"/>
                </a:cubicBezTo>
                <a:cubicBezTo>
                  <a:pt x="4410266" y="142931"/>
                  <a:pt x="4299532" y="320693"/>
                  <a:pt x="4358643" y="539382"/>
                </a:cubicBezTo>
                <a:cubicBezTo>
                  <a:pt x="4417754" y="758071"/>
                  <a:pt x="4343424" y="825120"/>
                  <a:pt x="4358643" y="980695"/>
                </a:cubicBezTo>
                <a:cubicBezTo>
                  <a:pt x="4373862" y="1136270"/>
                  <a:pt x="4313491" y="1313404"/>
                  <a:pt x="4358643" y="1397490"/>
                </a:cubicBezTo>
                <a:cubicBezTo>
                  <a:pt x="4403795" y="1481577"/>
                  <a:pt x="4308598" y="1712015"/>
                  <a:pt x="4358643" y="1838803"/>
                </a:cubicBezTo>
                <a:cubicBezTo>
                  <a:pt x="4408688" y="1965591"/>
                  <a:pt x="4313126" y="2167579"/>
                  <a:pt x="4358643" y="2451737"/>
                </a:cubicBezTo>
                <a:cubicBezTo>
                  <a:pt x="4185867" y="2495665"/>
                  <a:pt x="4061025" y="2401575"/>
                  <a:pt x="3813813" y="2451737"/>
                </a:cubicBezTo>
                <a:cubicBezTo>
                  <a:pt x="3566601" y="2501899"/>
                  <a:pt x="3535793" y="2447478"/>
                  <a:pt x="3268982" y="2451737"/>
                </a:cubicBezTo>
                <a:cubicBezTo>
                  <a:pt x="3002171" y="2455996"/>
                  <a:pt x="2972821" y="2401964"/>
                  <a:pt x="2811325" y="2451737"/>
                </a:cubicBezTo>
                <a:cubicBezTo>
                  <a:pt x="2649829" y="2501510"/>
                  <a:pt x="2514775" y="2392346"/>
                  <a:pt x="2266494" y="2451737"/>
                </a:cubicBezTo>
                <a:cubicBezTo>
                  <a:pt x="2018213" y="2511128"/>
                  <a:pt x="1899599" y="2442357"/>
                  <a:pt x="1721664" y="2451737"/>
                </a:cubicBezTo>
                <a:cubicBezTo>
                  <a:pt x="1543729" y="2461117"/>
                  <a:pt x="1321411" y="2387743"/>
                  <a:pt x="1176834" y="2451737"/>
                </a:cubicBezTo>
                <a:cubicBezTo>
                  <a:pt x="1032257" y="2515731"/>
                  <a:pt x="860655" y="2418923"/>
                  <a:pt x="632003" y="2451737"/>
                </a:cubicBezTo>
                <a:cubicBezTo>
                  <a:pt x="403351" y="2484551"/>
                  <a:pt x="248650" y="2447480"/>
                  <a:pt x="0" y="2451737"/>
                </a:cubicBezTo>
                <a:cubicBezTo>
                  <a:pt x="-57871" y="2335351"/>
                  <a:pt x="28851" y="2062746"/>
                  <a:pt x="0" y="1936872"/>
                </a:cubicBezTo>
                <a:cubicBezTo>
                  <a:pt x="-28851" y="1810998"/>
                  <a:pt x="1805" y="1594482"/>
                  <a:pt x="0" y="1422007"/>
                </a:cubicBezTo>
                <a:cubicBezTo>
                  <a:pt x="-1805" y="1249533"/>
                  <a:pt x="20127" y="1034631"/>
                  <a:pt x="0" y="907143"/>
                </a:cubicBezTo>
                <a:cubicBezTo>
                  <a:pt x="-20127" y="779655"/>
                  <a:pt x="72583" y="331341"/>
                  <a:pt x="0" y="0"/>
                </a:cubicBezTo>
                <a:close/>
              </a:path>
              <a:path w="4358643" h="2451737" stroke="0" extrusionOk="0">
                <a:moveTo>
                  <a:pt x="0" y="0"/>
                </a:moveTo>
                <a:cubicBezTo>
                  <a:pt x="194156" y="-21160"/>
                  <a:pt x="269494" y="34880"/>
                  <a:pt x="501244" y="0"/>
                </a:cubicBezTo>
                <a:cubicBezTo>
                  <a:pt x="732994" y="-34880"/>
                  <a:pt x="735818" y="31957"/>
                  <a:pt x="915315" y="0"/>
                </a:cubicBezTo>
                <a:cubicBezTo>
                  <a:pt x="1094812" y="-31957"/>
                  <a:pt x="1290578" y="42546"/>
                  <a:pt x="1547318" y="0"/>
                </a:cubicBezTo>
                <a:cubicBezTo>
                  <a:pt x="1804058" y="-42546"/>
                  <a:pt x="1858454" y="43390"/>
                  <a:pt x="2048562" y="0"/>
                </a:cubicBezTo>
                <a:cubicBezTo>
                  <a:pt x="2238670" y="-43390"/>
                  <a:pt x="2335138" y="39716"/>
                  <a:pt x="2549806" y="0"/>
                </a:cubicBezTo>
                <a:cubicBezTo>
                  <a:pt x="2764474" y="-39716"/>
                  <a:pt x="2877518" y="41455"/>
                  <a:pt x="3181809" y="0"/>
                </a:cubicBezTo>
                <a:cubicBezTo>
                  <a:pt x="3486100" y="-41455"/>
                  <a:pt x="3424019" y="33072"/>
                  <a:pt x="3639467" y="0"/>
                </a:cubicBezTo>
                <a:cubicBezTo>
                  <a:pt x="3854915" y="-33072"/>
                  <a:pt x="4016953" y="82448"/>
                  <a:pt x="4358643" y="0"/>
                </a:cubicBezTo>
                <a:cubicBezTo>
                  <a:pt x="4417841" y="254409"/>
                  <a:pt x="4327949" y="282889"/>
                  <a:pt x="4358643" y="539382"/>
                </a:cubicBezTo>
                <a:cubicBezTo>
                  <a:pt x="4389337" y="795875"/>
                  <a:pt x="4326585" y="817562"/>
                  <a:pt x="4358643" y="980695"/>
                </a:cubicBezTo>
                <a:cubicBezTo>
                  <a:pt x="4390701" y="1143828"/>
                  <a:pt x="4352189" y="1324620"/>
                  <a:pt x="4358643" y="1471042"/>
                </a:cubicBezTo>
                <a:cubicBezTo>
                  <a:pt x="4365097" y="1617464"/>
                  <a:pt x="4334399" y="1872213"/>
                  <a:pt x="4358643" y="1985907"/>
                </a:cubicBezTo>
                <a:cubicBezTo>
                  <a:pt x="4382887" y="2099601"/>
                  <a:pt x="4344416" y="2226590"/>
                  <a:pt x="4358643" y="2451737"/>
                </a:cubicBezTo>
                <a:cubicBezTo>
                  <a:pt x="4158213" y="2516228"/>
                  <a:pt x="4065329" y="2388529"/>
                  <a:pt x="3813813" y="2451737"/>
                </a:cubicBezTo>
                <a:cubicBezTo>
                  <a:pt x="3562297" y="2514945"/>
                  <a:pt x="3582652" y="2438195"/>
                  <a:pt x="3356155" y="2451737"/>
                </a:cubicBezTo>
                <a:cubicBezTo>
                  <a:pt x="3129658" y="2465279"/>
                  <a:pt x="3004730" y="2386604"/>
                  <a:pt x="2811325" y="2451737"/>
                </a:cubicBezTo>
                <a:cubicBezTo>
                  <a:pt x="2617920" y="2516870"/>
                  <a:pt x="2345744" y="2401011"/>
                  <a:pt x="2179322" y="2451737"/>
                </a:cubicBezTo>
                <a:cubicBezTo>
                  <a:pt x="2012900" y="2502463"/>
                  <a:pt x="1859206" y="2446732"/>
                  <a:pt x="1634491" y="2451737"/>
                </a:cubicBezTo>
                <a:cubicBezTo>
                  <a:pt x="1409776" y="2456742"/>
                  <a:pt x="1422182" y="2416032"/>
                  <a:pt x="1220420" y="2451737"/>
                </a:cubicBezTo>
                <a:cubicBezTo>
                  <a:pt x="1018658" y="2487442"/>
                  <a:pt x="895402" y="2425365"/>
                  <a:pt x="762763" y="2451737"/>
                </a:cubicBezTo>
                <a:cubicBezTo>
                  <a:pt x="630124" y="2478109"/>
                  <a:pt x="263433" y="2400010"/>
                  <a:pt x="0" y="2451737"/>
                </a:cubicBezTo>
                <a:cubicBezTo>
                  <a:pt x="-19928" y="2290061"/>
                  <a:pt x="54679" y="2093823"/>
                  <a:pt x="0" y="1961390"/>
                </a:cubicBezTo>
                <a:cubicBezTo>
                  <a:pt x="-54679" y="1828957"/>
                  <a:pt x="52527" y="1690262"/>
                  <a:pt x="0" y="1471042"/>
                </a:cubicBezTo>
                <a:cubicBezTo>
                  <a:pt x="-52527" y="1251822"/>
                  <a:pt x="30133" y="1161281"/>
                  <a:pt x="0" y="1005212"/>
                </a:cubicBezTo>
                <a:cubicBezTo>
                  <a:pt x="-30133" y="849143"/>
                  <a:pt x="21744" y="785658"/>
                  <a:pt x="0" y="588417"/>
                </a:cubicBezTo>
                <a:cubicBezTo>
                  <a:pt x="-21744" y="391176"/>
                  <a:pt x="26233" y="131403"/>
                  <a:pt x="0" y="0"/>
                </a:cubicBezTo>
                <a:close/>
              </a:path>
            </a:pathLst>
          </a:custGeom>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a:effectLst/>
        </p:spPr>
      </p:pic>
    </p:spTree>
    <p:extLst>
      <p:ext uri="{BB962C8B-B14F-4D97-AF65-F5344CB8AC3E}">
        <p14:creationId xmlns:p14="http://schemas.microsoft.com/office/powerpoint/2010/main" val="305145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 table, Excel&#10;&#10;Description automatically generated">
            <a:extLst>
              <a:ext uri="{FF2B5EF4-FFF2-40B4-BE49-F238E27FC236}">
                <a16:creationId xmlns:a16="http://schemas.microsoft.com/office/drawing/2014/main" id="{27D2FB42-7622-A24E-8886-2B88380848A3}"/>
              </a:ext>
            </a:extLst>
          </p:cNvPr>
          <p:cNvPicPr>
            <a:picLocks noChangeAspect="1"/>
          </p:cNvPicPr>
          <p:nvPr/>
        </p:nvPicPr>
        <p:blipFill>
          <a:blip r:embed="rId2"/>
          <a:stretch>
            <a:fillRect/>
          </a:stretch>
        </p:blipFill>
        <p:spPr>
          <a:xfrm>
            <a:off x="5648216" y="1602714"/>
            <a:ext cx="5289381" cy="3937573"/>
          </a:xfrm>
          <a:prstGeom prst="rect">
            <a:avLst/>
          </a:prstGeom>
        </p:spPr>
      </p:pic>
      <p:sp>
        <p:nvSpPr>
          <p:cNvPr id="2" name="Title 1">
            <a:extLst>
              <a:ext uri="{FF2B5EF4-FFF2-40B4-BE49-F238E27FC236}">
                <a16:creationId xmlns:a16="http://schemas.microsoft.com/office/drawing/2014/main" id="{1FC9D42F-3A47-F94C-A0C5-87E408ADA03B}"/>
              </a:ext>
            </a:extLst>
          </p:cNvPr>
          <p:cNvSpPr>
            <a:spLocks noGrp="1"/>
          </p:cNvSpPr>
          <p:nvPr>
            <p:ph type="title"/>
          </p:nvPr>
        </p:nvSpPr>
        <p:spPr/>
        <p:txBody>
          <a:bodyPr/>
          <a:lstStyle/>
          <a:p>
            <a:r>
              <a:rPr lang="en-LK" dirty="0"/>
              <a:t>Variables</a:t>
            </a:r>
          </a:p>
        </p:txBody>
      </p:sp>
      <p:sp>
        <p:nvSpPr>
          <p:cNvPr id="5" name="Slide Number Placeholder 4">
            <a:extLst>
              <a:ext uri="{FF2B5EF4-FFF2-40B4-BE49-F238E27FC236}">
                <a16:creationId xmlns:a16="http://schemas.microsoft.com/office/drawing/2014/main" id="{DDF8C453-E078-5B47-B350-25861454EAB4}"/>
              </a:ext>
            </a:extLst>
          </p:cNvPr>
          <p:cNvSpPr>
            <a:spLocks noGrp="1"/>
          </p:cNvSpPr>
          <p:nvPr>
            <p:ph type="sldNum" sz="quarter" idx="12"/>
          </p:nvPr>
        </p:nvSpPr>
        <p:spPr/>
        <p:txBody>
          <a:bodyPr/>
          <a:lstStyle/>
          <a:p>
            <a:fld id="{BF3EE396-5EE0-204F-BF3B-5139F0A5F050}" type="slidenum">
              <a:rPr lang="en-LK" smtClean="0"/>
              <a:t>6</a:t>
            </a:fld>
            <a:endParaRPr lang="en-LK"/>
          </a:p>
        </p:txBody>
      </p:sp>
      <p:pic>
        <p:nvPicPr>
          <p:cNvPr id="14" name="Picture 13">
            <a:extLst>
              <a:ext uri="{FF2B5EF4-FFF2-40B4-BE49-F238E27FC236}">
                <a16:creationId xmlns:a16="http://schemas.microsoft.com/office/drawing/2014/main" id="{DD577E9E-54EE-ED40-A95C-5039BB34B7E4}"/>
              </a:ext>
            </a:extLst>
          </p:cNvPr>
          <p:cNvPicPr>
            <a:picLocks noChangeAspect="1"/>
          </p:cNvPicPr>
          <p:nvPr/>
        </p:nvPicPr>
        <p:blipFill rotWithShape="1">
          <a:blip r:embed="rId3"/>
          <a:srcRect l="4580" t="12722" r="49141" b="18745"/>
          <a:stretch/>
        </p:blipFill>
        <p:spPr>
          <a:xfrm>
            <a:off x="1051037" y="1982468"/>
            <a:ext cx="3815254" cy="3178066"/>
          </a:xfrm>
          <a:prstGeom prst="rect">
            <a:avLst/>
          </a:prstGeom>
        </p:spPr>
      </p:pic>
      <p:grpSp>
        <p:nvGrpSpPr>
          <p:cNvPr id="18" name="Group 17">
            <a:extLst>
              <a:ext uri="{FF2B5EF4-FFF2-40B4-BE49-F238E27FC236}">
                <a16:creationId xmlns:a16="http://schemas.microsoft.com/office/drawing/2014/main" id="{2EB19AA5-6230-4948-8CF0-5A8BF4802734}"/>
              </a:ext>
            </a:extLst>
          </p:cNvPr>
          <p:cNvGrpSpPr/>
          <p:nvPr/>
        </p:nvGrpSpPr>
        <p:grpSpPr>
          <a:xfrm>
            <a:off x="9271927" y="2574527"/>
            <a:ext cx="1665670" cy="1234536"/>
            <a:chOff x="6479847" y="1802954"/>
            <a:chExt cx="4840001" cy="3443660"/>
          </a:xfrm>
        </p:grpSpPr>
        <p:pic>
          <p:nvPicPr>
            <p:cNvPr id="16" name="Picture 15" descr="A picture containing text, electronics&#10;&#10;Description automatically generated">
              <a:extLst>
                <a:ext uri="{FF2B5EF4-FFF2-40B4-BE49-F238E27FC236}">
                  <a16:creationId xmlns:a16="http://schemas.microsoft.com/office/drawing/2014/main" id="{AE688900-388A-E949-AE8F-E80B087E8FA9}"/>
                </a:ext>
              </a:extLst>
            </p:cNvPr>
            <p:cNvPicPr>
              <a:picLocks noChangeAspect="1"/>
            </p:cNvPicPr>
            <p:nvPr/>
          </p:nvPicPr>
          <p:blipFill>
            <a:blip r:embed="rId4"/>
            <a:stretch>
              <a:fillRect/>
            </a:stretch>
          </p:blipFill>
          <p:spPr>
            <a:xfrm>
              <a:off x="6479847" y="1802954"/>
              <a:ext cx="4745201" cy="3443660"/>
            </a:xfrm>
            <a:prstGeom prst="rect">
              <a:avLst/>
            </a:prstGeom>
          </p:spPr>
        </p:pic>
        <p:sp>
          <p:nvSpPr>
            <p:cNvPr id="17" name="Rectangle 16">
              <a:extLst>
                <a:ext uri="{FF2B5EF4-FFF2-40B4-BE49-F238E27FC236}">
                  <a16:creationId xmlns:a16="http://schemas.microsoft.com/office/drawing/2014/main" id="{7CC32CA6-2ECB-304B-9C89-678679BFA3B6}"/>
                </a:ext>
              </a:extLst>
            </p:cNvPr>
            <p:cNvSpPr/>
            <p:nvPr/>
          </p:nvSpPr>
          <p:spPr>
            <a:xfrm rot="21005511">
              <a:off x="9249311" y="4258031"/>
              <a:ext cx="2070537" cy="5971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LK"/>
            </a:p>
          </p:txBody>
        </p:sp>
      </p:grpSp>
      <p:sp>
        <p:nvSpPr>
          <p:cNvPr id="10" name="TextBox 9">
            <a:extLst>
              <a:ext uri="{FF2B5EF4-FFF2-40B4-BE49-F238E27FC236}">
                <a16:creationId xmlns:a16="http://schemas.microsoft.com/office/drawing/2014/main" id="{0EC1DB1C-334C-6E44-BEDF-4F7A25906F01}"/>
              </a:ext>
            </a:extLst>
          </p:cNvPr>
          <p:cNvSpPr txBox="1"/>
          <p:nvPr/>
        </p:nvSpPr>
        <p:spPr>
          <a:xfrm>
            <a:off x="3605768" y="4541641"/>
            <a:ext cx="574196" cy="369332"/>
          </a:xfrm>
          <a:prstGeom prst="rect">
            <a:avLst/>
          </a:prstGeom>
          <a:noFill/>
        </p:spPr>
        <p:txBody>
          <a:bodyPr wrap="none" rtlCol="0">
            <a:spAutoFit/>
          </a:bodyPr>
          <a:lstStyle/>
          <a:p>
            <a:r>
              <a:rPr lang="en-LK" dirty="0"/>
              <a:t>CPU</a:t>
            </a:r>
          </a:p>
        </p:txBody>
      </p:sp>
      <p:sp>
        <p:nvSpPr>
          <p:cNvPr id="11" name="TextBox 10">
            <a:extLst>
              <a:ext uri="{FF2B5EF4-FFF2-40B4-BE49-F238E27FC236}">
                <a16:creationId xmlns:a16="http://schemas.microsoft.com/office/drawing/2014/main" id="{3AAA0E8E-F527-8342-B24B-9C7A044ABAF5}"/>
              </a:ext>
            </a:extLst>
          </p:cNvPr>
          <p:cNvSpPr txBox="1"/>
          <p:nvPr/>
        </p:nvSpPr>
        <p:spPr>
          <a:xfrm>
            <a:off x="9930288" y="3588164"/>
            <a:ext cx="639919" cy="369332"/>
          </a:xfrm>
          <a:prstGeom prst="rect">
            <a:avLst/>
          </a:prstGeom>
          <a:noFill/>
        </p:spPr>
        <p:txBody>
          <a:bodyPr wrap="none" rtlCol="0">
            <a:spAutoFit/>
          </a:bodyPr>
          <a:lstStyle/>
          <a:p>
            <a:r>
              <a:rPr lang="en-LK" dirty="0"/>
              <a:t>RAM</a:t>
            </a:r>
          </a:p>
        </p:txBody>
      </p:sp>
    </p:spTree>
    <p:extLst>
      <p:ext uri="{BB962C8B-B14F-4D97-AF65-F5344CB8AC3E}">
        <p14:creationId xmlns:p14="http://schemas.microsoft.com/office/powerpoint/2010/main" val="136387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D42F-3A47-F94C-A0C5-87E408ADA03B}"/>
              </a:ext>
            </a:extLst>
          </p:cNvPr>
          <p:cNvSpPr>
            <a:spLocks noGrp="1"/>
          </p:cNvSpPr>
          <p:nvPr>
            <p:ph type="title"/>
          </p:nvPr>
        </p:nvSpPr>
        <p:spPr/>
        <p:txBody>
          <a:bodyPr/>
          <a:lstStyle/>
          <a:p>
            <a:r>
              <a:rPr lang="en-LK" dirty="0"/>
              <a:t>Variables</a:t>
            </a:r>
          </a:p>
        </p:txBody>
      </p:sp>
      <p:sp>
        <p:nvSpPr>
          <p:cNvPr id="3" name="Content Placeholder 2">
            <a:extLst>
              <a:ext uri="{FF2B5EF4-FFF2-40B4-BE49-F238E27FC236}">
                <a16:creationId xmlns:a16="http://schemas.microsoft.com/office/drawing/2014/main" id="{939D76BE-51F7-1F42-B91C-13065D9C8C65}"/>
              </a:ext>
            </a:extLst>
          </p:cNvPr>
          <p:cNvSpPr>
            <a:spLocks noGrp="1"/>
          </p:cNvSpPr>
          <p:nvPr>
            <p:ph idx="1"/>
          </p:nvPr>
        </p:nvSpPr>
        <p:spPr/>
        <p:txBody>
          <a:bodyPr>
            <a:normAutofit fontScale="92500" lnSpcReduction="10000"/>
          </a:bodyPr>
          <a:lstStyle/>
          <a:p>
            <a:r>
              <a:rPr lang="en-US" dirty="0"/>
              <a:t>A variable in any programming language is a named piece of computer memory, containing some information inside.</a:t>
            </a:r>
          </a:p>
          <a:p>
            <a:pPr marL="0" indent="0">
              <a:buNone/>
            </a:pPr>
            <a:endParaRPr lang="en-US" dirty="0"/>
          </a:p>
          <a:p>
            <a:r>
              <a:rPr lang="en-US" dirty="0"/>
              <a:t>Variables are used to store information to be referenced and manipulated in a computer program. </a:t>
            </a:r>
          </a:p>
          <a:p>
            <a:endParaRPr lang="en-US" dirty="0"/>
          </a:p>
          <a:p>
            <a:r>
              <a:rPr lang="en-US" dirty="0"/>
              <a:t>Sole purpose of a variable is to label and store data in memory. This data can then be used throughout a program.</a:t>
            </a:r>
          </a:p>
          <a:p>
            <a:pPr marL="0" indent="0">
              <a:buNone/>
            </a:pPr>
            <a:endParaRPr lang="en-US" dirty="0"/>
          </a:p>
          <a:p>
            <a:r>
              <a:rPr lang="en-US" dirty="0"/>
              <a:t>Variables usually are of a certain type (data type) which define their logical representation and size.</a:t>
            </a:r>
          </a:p>
          <a:p>
            <a:endParaRPr lang="en-LK" dirty="0"/>
          </a:p>
        </p:txBody>
      </p:sp>
      <p:sp>
        <p:nvSpPr>
          <p:cNvPr id="5" name="Slide Number Placeholder 4">
            <a:extLst>
              <a:ext uri="{FF2B5EF4-FFF2-40B4-BE49-F238E27FC236}">
                <a16:creationId xmlns:a16="http://schemas.microsoft.com/office/drawing/2014/main" id="{DDF8C453-E078-5B47-B350-25861454EAB4}"/>
              </a:ext>
            </a:extLst>
          </p:cNvPr>
          <p:cNvSpPr>
            <a:spLocks noGrp="1"/>
          </p:cNvSpPr>
          <p:nvPr>
            <p:ph type="sldNum" sz="quarter" idx="12"/>
          </p:nvPr>
        </p:nvSpPr>
        <p:spPr/>
        <p:txBody>
          <a:bodyPr/>
          <a:lstStyle/>
          <a:p>
            <a:fld id="{BF3EE396-5EE0-204F-BF3B-5139F0A5F050}" type="slidenum">
              <a:rPr lang="en-LK" smtClean="0"/>
              <a:t>7</a:t>
            </a:fld>
            <a:endParaRPr lang="en-LK"/>
          </a:p>
        </p:txBody>
      </p:sp>
    </p:spTree>
    <p:extLst>
      <p:ext uri="{BB962C8B-B14F-4D97-AF65-F5344CB8AC3E}">
        <p14:creationId xmlns:p14="http://schemas.microsoft.com/office/powerpoint/2010/main" val="228237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570C-6C08-154E-8F0F-289D04E4104F}"/>
              </a:ext>
            </a:extLst>
          </p:cNvPr>
          <p:cNvSpPr>
            <a:spLocks noGrp="1"/>
          </p:cNvSpPr>
          <p:nvPr>
            <p:ph type="title"/>
          </p:nvPr>
        </p:nvSpPr>
        <p:spPr/>
        <p:txBody>
          <a:bodyPr/>
          <a:lstStyle/>
          <a:p>
            <a:r>
              <a:rPr lang="en-LK" dirty="0"/>
              <a:t>Variables (Contd)</a:t>
            </a:r>
          </a:p>
        </p:txBody>
      </p:sp>
      <p:sp>
        <p:nvSpPr>
          <p:cNvPr id="3" name="Content Placeholder 2">
            <a:extLst>
              <a:ext uri="{FF2B5EF4-FFF2-40B4-BE49-F238E27FC236}">
                <a16:creationId xmlns:a16="http://schemas.microsoft.com/office/drawing/2014/main" id="{B2882560-0892-BD4E-B542-75DD413152E7}"/>
              </a:ext>
            </a:extLst>
          </p:cNvPr>
          <p:cNvSpPr>
            <a:spLocks noGrp="1"/>
          </p:cNvSpPr>
          <p:nvPr>
            <p:ph idx="1"/>
          </p:nvPr>
        </p:nvSpPr>
        <p:spPr/>
        <p:txBody>
          <a:bodyPr/>
          <a:lstStyle/>
          <a:p>
            <a:r>
              <a:rPr lang="en-US" dirty="0"/>
              <a:t>Data types of a programming language defines the type of a variable.</a:t>
            </a:r>
          </a:p>
          <a:p>
            <a:endParaRPr lang="en-US" dirty="0"/>
          </a:p>
          <a:p>
            <a:r>
              <a:rPr lang="en-US" dirty="0"/>
              <a:t>Data type of a variable;</a:t>
            </a:r>
          </a:p>
          <a:p>
            <a:pPr lvl="1"/>
            <a:r>
              <a:rPr lang="en-US" sz="2800" dirty="0"/>
              <a:t>Structure of data in a variable.</a:t>
            </a:r>
          </a:p>
          <a:p>
            <a:pPr lvl="1"/>
            <a:r>
              <a:rPr lang="en-US" sz="2800" dirty="0"/>
              <a:t>Indicates the size reserved in memory for storing the variable.</a:t>
            </a:r>
          </a:p>
          <a:p>
            <a:pPr lvl="1"/>
            <a:r>
              <a:rPr lang="en-US" sz="2800" dirty="0"/>
              <a:t>Communicate to the compiler or interpreter how the programmer intends to use the data.</a:t>
            </a:r>
          </a:p>
          <a:p>
            <a:endParaRPr lang="en-LK" dirty="0"/>
          </a:p>
        </p:txBody>
      </p:sp>
      <p:sp>
        <p:nvSpPr>
          <p:cNvPr id="5" name="Slide Number Placeholder 4">
            <a:extLst>
              <a:ext uri="{FF2B5EF4-FFF2-40B4-BE49-F238E27FC236}">
                <a16:creationId xmlns:a16="http://schemas.microsoft.com/office/drawing/2014/main" id="{0345A473-522E-3E4B-BC29-0633A5EC27AC}"/>
              </a:ext>
            </a:extLst>
          </p:cNvPr>
          <p:cNvSpPr>
            <a:spLocks noGrp="1"/>
          </p:cNvSpPr>
          <p:nvPr>
            <p:ph type="sldNum" sz="quarter" idx="12"/>
          </p:nvPr>
        </p:nvSpPr>
        <p:spPr/>
        <p:txBody>
          <a:bodyPr/>
          <a:lstStyle/>
          <a:p>
            <a:fld id="{BF3EE396-5EE0-204F-BF3B-5139F0A5F050}" type="slidenum">
              <a:rPr lang="en-LK" smtClean="0"/>
              <a:t>8</a:t>
            </a:fld>
            <a:endParaRPr lang="en-LK"/>
          </a:p>
        </p:txBody>
      </p:sp>
    </p:spTree>
    <p:extLst>
      <p:ext uri="{BB962C8B-B14F-4D97-AF65-F5344CB8AC3E}">
        <p14:creationId xmlns:p14="http://schemas.microsoft.com/office/powerpoint/2010/main" val="324274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C741-7267-EC45-87D6-B90EB8C320AD}"/>
              </a:ext>
            </a:extLst>
          </p:cNvPr>
          <p:cNvSpPr>
            <a:spLocks noGrp="1"/>
          </p:cNvSpPr>
          <p:nvPr>
            <p:ph type="title"/>
          </p:nvPr>
        </p:nvSpPr>
        <p:spPr/>
        <p:txBody>
          <a:bodyPr/>
          <a:lstStyle/>
          <a:p>
            <a:r>
              <a:rPr lang="en-US" dirty="0"/>
              <a:t>Variables – Steps to use a variable</a:t>
            </a:r>
            <a:endParaRPr lang="en-LK" dirty="0"/>
          </a:p>
        </p:txBody>
      </p:sp>
      <p:sp>
        <p:nvSpPr>
          <p:cNvPr id="3" name="Content Placeholder 2">
            <a:extLst>
              <a:ext uri="{FF2B5EF4-FFF2-40B4-BE49-F238E27FC236}">
                <a16:creationId xmlns:a16="http://schemas.microsoft.com/office/drawing/2014/main" id="{3710DFCF-4C20-5446-AB12-C8D0195B068F}"/>
              </a:ext>
            </a:extLst>
          </p:cNvPr>
          <p:cNvSpPr>
            <a:spLocks noGrp="1"/>
          </p:cNvSpPr>
          <p:nvPr>
            <p:ph idx="1"/>
          </p:nvPr>
        </p:nvSpPr>
        <p:spPr/>
        <p:txBody>
          <a:bodyPr>
            <a:normAutofit fontScale="92500" lnSpcReduction="20000"/>
          </a:bodyPr>
          <a:lstStyle/>
          <a:p>
            <a:pPr marL="457200" indent="-457200" algn="just">
              <a:lnSpc>
                <a:spcPct val="100000"/>
              </a:lnSpc>
              <a:buAutoNum type="arabicPeriod"/>
            </a:pPr>
            <a:r>
              <a:rPr lang="en-US" b="1" dirty="0"/>
              <a:t>Creating variables</a:t>
            </a:r>
          </a:p>
          <a:p>
            <a:pPr marL="0" indent="0" algn="just">
              <a:lnSpc>
                <a:spcPct val="100000"/>
              </a:lnSpc>
              <a:buNone/>
            </a:pPr>
            <a:endParaRPr lang="en-US" sz="1200" b="1" dirty="0"/>
          </a:p>
          <a:p>
            <a:pPr algn="just">
              <a:lnSpc>
                <a:spcPct val="100000"/>
              </a:lnSpc>
            </a:pPr>
            <a:r>
              <a:rPr lang="en-US" dirty="0"/>
              <a:t>Creating variables is also called </a:t>
            </a:r>
            <a:r>
              <a:rPr lang="en-US" b="1" dirty="0"/>
              <a:t>declaring variables</a:t>
            </a:r>
            <a:r>
              <a:rPr lang="en-US" dirty="0"/>
              <a:t>. Different programming languages have different ways of creating variables inside a program. </a:t>
            </a:r>
          </a:p>
          <a:p>
            <a:pPr algn="just">
              <a:lnSpc>
                <a:spcPct val="100000"/>
              </a:lnSpc>
            </a:pPr>
            <a:endParaRPr lang="en-US" dirty="0"/>
          </a:p>
          <a:p>
            <a:pPr algn="just">
              <a:lnSpc>
                <a:spcPct val="100000"/>
              </a:lnSpc>
            </a:pPr>
            <a:r>
              <a:rPr lang="en-US" dirty="0"/>
              <a:t>Python is a high level language. Unlike in many other programming languages, in python, it is not necessary to define the data type in variable declaration.</a:t>
            </a:r>
          </a:p>
          <a:p>
            <a:pPr algn="just">
              <a:lnSpc>
                <a:spcPct val="100000"/>
              </a:lnSpc>
            </a:pPr>
            <a:endParaRPr lang="en-US" dirty="0"/>
          </a:p>
          <a:p>
            <a:pPr algn="just">
              <a:lnSpc>
                <a:spcPct val="100000"/>
              </a:lnSpc>
            </a:pPr>
            <a:r>
              <a:rPr lang="en-US" dirty="0"/>
              <a:t> In python, data type of a variable is added automatically by considering the value assigned for the variable. </a:t>
            </a:r>
          </a:p>
          <a:p>
            <a:endParaRPr lang="en-LK" dirty="0"/>
          </a:p>
        </p:txBody>
      </p:sp>
      <p:sp>
        <p:nvSpPr>
          <p:cNvPr id="5" name="Slide Number Placeholder 4">
            <a:extLst>
              <a:ext uri="{FF2B5EF4-FFF2-40B4-BE49-F238E27FC236}">
                <a16:creationId xmlns:a16="http://schemas.microsoft.com/office/drawing/2014/main" id="{7673CED9-1202-7E43-84DC-BC421AF23C30}"/>
              </a:ext>
            </a:extLst>
          </p:cNvPr>
          <p:cNvSpPr>
            <a:spLocks noGrp="1"/>
          </p:cNvSpPr>
          <p:nvPr>
            <p:ph type="sldNum" sz="quarter" idx="12"/>
          </p:nvPr>
        </p:nvSpPr>
        <p:spPr/>
        <p:txBody>
          <a:bodyPr/>
          <a:lstStyle/>
          <a:p>
            <a:fld id="{BF3EE396-5EE0-204F-BF3B-5139F0A5F050}" type="slidenum">
              <a:rPr lang="en-LK" smtClean="0"/>
              <a:t>9</a:t>
            </a:fld>
            <a:endParaRPr lang="en-LK"/>
          </a:p>
        </p:txBody>
      </p:sp>
    </p:spTree>
    <p:extLst>
      <p:ext uri="{BB962C8B-B14F-4D97-AF65-F5344CB8AC3E}">
        <p14:creationId xmlns:p14="http://schemas.microsoft.com/office/powerpoint/2010/main" val="258848355"/>
      </p:ext>
    </p:extLst>
  </p:cSld>
  <p:clrMapOvr>
    <a:masterClrMapping/>
  </p:clrMapOvr>
</p:sld>
</file>

<file path=ppt/theme/theme1.xml><?xml version="1.0" encoding="utf-8"?>
<a:theme xmlns:a="http://schemas.openxmlformats.org/drawingml/2006/main" name="AI Course Template V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 Course Template V5" id="{FB674C95-BBC0-4183-BDAA-E8292B3B7736}" vid="{2D7D3F28-2696-4BBB-86BD-B47F10B43F97}"/>
    </a:ext>
  </a:extLst>
</a:theme>
</file>

<file path=ppt/theme/theme2.xml><?xml version="1.0" encoding="utf-8"?>
<a:theme xmlns:a="http://schemas.openxmlformats.org/drawingml/2006/main" name="1_AI Course Template V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 Course Template V5" id="{FB674C95-BBC0-4183-BDAA-E8292B3B7736}" vid="{2D7D3F28-2696-4BBB-86BD-B47F10B43F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Course Template V5</Template>
  <TotalTime>12025</TotalTime>
  <Words>2898</Words>
  <Application>Microsoft Macintosh PowerPoint</Application>
  <PresentationFormat>Widescreen</PresentationFormat>
  <Paragraphs>570</Paragraphs>
  <Slides>58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Calibri</vt:lpstr>
      <vt:lpstr>Calibri (Body)</vt:lpstr>
      <vt:lpstr>Calibri Light</vt:lpstr>
      <vt:lpstr>Courier</vt:lpstr>
      <vt:lpstr>Courier New</vt:lpstr>
      <vt:lpstr>Wingdings</vt:lpstr>
      <vt:lpstr>AI Course Template V5</vt:lpstr>
      <vt:lpstr>1_AI Course Template V5</vt:lpstr>
      <vt:lpstr>  Artificial Intelligence Engineer  Introduction to Python for AI/ML A Beginners Guide – Part 2 </vt:lpstr>
      <vt:lpstr>Learning Outcomes</vt:lpstr>
      <vt:lpstr>Data Types</vt:lpstr>
      <vt:lpstr>Variables</vt:lpstr>
      <vt:lpstr>Variables</vt:lpstr>
      <vt:lpstr>Variables</vt:lpstr>
      <vt:lpstr>Variables</vt:lpstr>
      <vt:lpstr>Variables (Contd)</vt:lpstr>
      <vt:lpstr>Variables – Steps to use a variable</vt:lpstr>
      <vt:lpstr>Variables – Steps to use a variable</vt:lpstr>
      <vt:lpstr>Variables – Steps to use a variable</vt:lpstr>
      <vt:lpstr>Variables in Memory</vt:lpstr>
      <vt:lpstr>Rules for Variable Names</vt:lpstr>
      <vt:lpstr>Commands in Programming</vt:lpstr>
      <vt:lpstr>Python Keywords</vt:lpstr>
      <vt:lpstr>Built-in functions in Programming</vt:lpstr>
      <vt:lpstr>Basic Python Functions</vt:lpstr>
      <vt:lpstr>Basic Python Functions (Contd.)</vt:lpstr>
      <vt:lpstr>Basic Python Functions (Contd.)</vt:lpstr>
      <vt:lpstr>Basic Python Functions (Contd.)</vt:lpstr>
      <vt:lpstr>Basic Python Functions (Contd.)</vt:lpstr>
      <vt:lpstr>Activity 1</vt:lpstr>
      <vt:lpstr>Activity 1 answer</vt:lpstr>
      <vt:lpstr>Basic Control Structures</vt:lpstr>
      <vt:lpstr>Computer Program</vt:lpstr>
      <vt:lpstr>Sequential</vt:lpstr>
      <vt:lpstr>Sequential - Example</vt:lpstr>
      <vt:lpstr>Sequential - Example</vt:lpstr>
      <vt:lpstr>Activity 2</vt:lpstr>
      <vt:lpstr>Activity 2 - Answer</vt:lpstr>
      <vt:lpstr>Selection</vt:lpstr>
      <vt:lpstr>Selection</vt:lpstr>
      <vt:lpstr>Selection – Example (if)</vt:lpstr>
      <vt:lpstr>Selection – Example (if-else)</vt:lpstr>
      <vt:lpstr>Selection – Python Programming</vt:lpstr>
      <vt:lpstr>Boolean (Relational) Operators </vt:lpstr>
      <vt:lpstr>Selection - Example</vt:lpstr>
      <vt:lpstr>Selection - Example</vt:lpstr>
      <vt:lpstr>Selection - Example</vt:lpstr>
      <vt:lpstr>Selection - Example</vt:lpstr>
      <vt:lpstr>Selection - Example</vt:lpstr>
      <vt:lpstr>Selection - Example</vt:lpstr>
      <vt:lpstr>Activity 3</vt:lpstr>
      <vt:lpstr>Activity 3 - Answer</vt:lpstr>
      <vt:lpstr>Repetition (Iteration)</vt:lpstr>
      <vt:lpstr>Repetition/Iteration/Loops</vt:lpstr>
      <vt:lpstr>Repetition – Python Programming</vt:lpstr>
      <vt:lpstr>Repetition - Example</vt:lpstr>
      <vt:lpstr>Repetition - Example</vt:lpstr>
      <vt:lpstr>Activity 4</vt:lpstr>
      <vt:lpstr>Activity 4 - Answer</vt:lpstr>
      <vt:lpstr>Functions</vt:lpstr>
      <vt:lpstr>Python Functions – Example</vt:lpstr>
      <vt:lpstr>Activity 5</vt:lpstr>
      <vt:lpstr>Activity 5 - Answer</vt:lpstr>
      <vt:lpstr>Activity 6 </vt:lpstr>
      <vt:lpstr>Activity 6 - Answer </vt:lpstr>
      <vt:lpstr>Activity 6 - Answer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Nuwan Kodagoda</dc:creator>
  <cp:lastModifiedBy>Nuwan Kodagoda</cp:lastModifiedBy>
  <cp:revision>50</cp:revision>
  <dcterms:created xsi:type="dcterms:W3CDTF">2021-12-29T16:35:07Z</dcterms:created>
  <dcterms:modified xsi:type="dcterms:W3CDTF">2022-04-26T23:12:43Z</dcterms:modified>
</cp:coreProperties>
</file>