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70" r:id="rId3"/>
    <p:sldId id="271" r:id="rId4"/>
    <p:sldId id="273" r:id="rId5"/>
    <p:sldId id="274" r:id="rId6"/>
    <p:sldId id="275" r:id="rId7"/>
    <p:sldId id="277" r:id="rId8"/>
    <p:sldId id="278" r:id="rId9"/>
    <p:sldId id="276" r:id="rId10"/>
    <p:sldId id="279" r:id="rId11"/>
    <p:sldId id="280" r:id="rId12"/>
    <p:sldId id="282" r:id="rId13"/>
    <p:sldId id="283" r:id="rId14"/>
    <p:sldId id="284" r:id="rId15"/>
    <p:sldId id="281" r:id="rId16"/>
    <p:sldId id="286" r:id="rId17"/>
    <p:sldId id="287" r:id="rId18"/>
    <p:sldId id="288" r:id="rId19"/>
    <p:sldId id="291" r:id="rId20"/>
    <p:sldId id="292" r:id="rId21"/>
    <p:sldId id="293" r:id="rId22"/>
    <p:sldId id="294" r:id="rId23"/>
    <p:sldId id="290" r:id="rId24"/>
    <p:sldId id="29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90" d="100"/>
          <a:sy n="90" d="100"/>
        </p:scale>
        <p:origin x="398" y="6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1/3/2022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1/3/2022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1/3/2022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1/3/2022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1/3/2022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1/3/2022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1/3/2022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1/3/2022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1/3/2022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1/3/2022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1/3/2022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1/3/2022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arduinogetstarted.com/tutorials/arduino-relay"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Sensor’s project</a:t>
            </a:r>
            <a:endParaRPr dirty="0"/>
          </a:p>
        </p:txBody>
      </p:sp>
      <p:sp>
        <p:nvSpPr>
          <p:cNvPr id="3" name="Subtitle 2"/>
          <p:cNvSpPr>
            <a:spLocks noGrp="1"/>
          </p:cNvSpPr>
          <p:nvPr>
            <p:ph type="subTitle" idx="1"/>
          </p:nvPr>
        </p:nvSpPr>
        <p:spPr/>
        <p:txBody>
          <a:bodyPr/>
          <a:lstStyle/>
          <a:p>
            <a:r>
              <a:rPr lang="en-US" dirty="0" smtClean="0"/>
              <a:t>Smart garden</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762000"/>
          </a:xfrm>
        </p:spPr>
        <p:txBody>
          <a:bodyPr/>
          <a:lstStyle/>
          <a:p>
            <a:r>
              <a:rPr lang="en-US" dirty="0"/>
              <a:t> </a:t>
            </a:r>
            <a:r>
              <a:rPr lang="en-US" dirty="0" smtClean="0"/>
              <a:t>             LDR</a:t>
            </a:r>
            <a:endParaRPr lang="en-US" dirty="0"/>
          </a:p>
        </p:txBody>
      </p:sp>
      <p:sp>
        <p:nvSpPr>
          <p:cNvPr id="3" name="Text Placeholder 2"/>
          <p:cNvSpPr>
            <a:spLocks noGrp="1"/>
          </p:cNvSpPr>
          <p:nvPr>
            <p:ph type="body" idx="1"/>
          </p:nvPr>
        </p:nvSpPr>
        <p:spPr>
          <a:xfrm>
            <a:off x="1066800" y="1295400"/>
            <a:ext cx="4343400" cy="685800"/>
          </a:xfrm>
        </p:spPr>
        <p:txBody>
          <a:bodyPr/>
          <a:lstStyle/>
          <a:p>
            <a:r>
              <a:rPr lang="en-US" dirty="0" smtClean="0"/>
              <a:t>Instructions</a:t>
            </a:r>
            <a:endParaRPr lang="en-US" dirty="0"/>
          </a:p>
        </p:txBody>
      </p:sp>
      <p:sp>
        <p:nvSpPr>
          <p:cNvPr id="4" name="Content Placeholder 3"/>
          <p:cNvSpPr>
            <a:spLocks noGrp="1"/>
          </p:cNvSpPr>
          <p:nvPr>
            <p:ph sz="half" idx="2"/>
          </p:nvPr>
        </p:nvSpPr>
        <p:spPr>
          <a:xfrm>
            <a:off x="685800" y="2057400"/>
            <a:ext cx="5105400" cy="4419600"/>
          </a:xfrm>
        </p:spPr>
        <p:txBody>
          <a:bodyPr>
            <a:normAutofit/>
          </a:bodyPr>
          <a:lstStyle/>
          <a:p>
            <a:r>
              <a:rPr lang="en-US" sz="1600" dirty="0" smtClean="0"/>
              <a:t>Connect </a:t>
            </a:r>
            <a:r>
              <a:rPr lang="en-US" sz="1600" dirty="0"/>
              <a:t>the 3.3v output of the </a:t>
            </a:r>
            <a:r>
              <a:rPr lang="en-US" sz="1600" dirty="0" err="1"/>
              <a:t>Arduino</a:t>
            </a:r>
            <a:r>
              <a:rPr lang="en-US" sz="1600" dirty="0"/>
              <a:t> to the positive rail of the breadboard</a:t>
            </a:r>
          </a:p>
          <a:p>
            <a:r>
              <a:rPr lang="en-US" sz="1600" dirty="0" smtClean="0"/>
              <a:t>Connect </a:t>
            </a:r>
            <a:r>
              <a:rPr lang="en-US" sz="1600" dirty="0"/>
              <a:t>the ground to the negative rail of the breadboard o Place the LDR on the breadboard o Attach the 10K resistor to one of the legs of the LDR o Connect the A0 pin of the </a:t>
            </a:r>
            <a:r>
              <a:rPr lang="en-US" sz="1600" dirty="0" err="1"/>
              <a:t>Arduino</a:t>
            </a:r>
            <a:r>
              <a:rPr lang="en-US" sz="1600" dirty="0"/>
              <a:t> to the same column where the LDR and resistor is connected (Since the LDR gives out an analog voltage, it is connected to the analog input pin on the </a:t>
            </a:r>
            <a:r>
              <a:rPr lang="en-US" sz="1600" dirty="0" err="1"/>
              <a:t>Arduino</a:t>
            </a:r>
            <a:r>
              <a:rPr lang="en-US" sz="1600" dirty="0"/>
              <a:t>. The </a:t>
            </a:r>
            <a:r>
              <a:rPr lang="en-US" sz="1600" dirty="0" err="1"/>
              <a:t>Arduino</a:t>
            </a:r>
            <a:r>
              <a:rPr lang="en-US" sz="1600" dirty="0"/>
              <a:t>, with its built-in ADC (Analog to Digital Converter), then converts the analog voltage from 0-5V into a digital value in the range of 0-1023). - Now connect the other end of the 10K resistor to the negative rail</a:t>
            </a:r>
          </a:p>
          <a:p>
            <a:r>
              <a:rPr lang="en-US" sz="1600" dirty="0" smtClean="0"/>
              <a:t> </a:t>
            </a:r>
            <a:r>
              <a:rPr lang="en-US" sz="1600" dirty="0"/>
              <a:t>And the second (free) leg of the LDR to the positive rail</a:t>
            </a:r>
          </a:p>
        </p:txBody>
      </p:sp>
      <p:sp>
        <p:nvSpPr>
          <p:cNvPr id="5" name="Text Placeholder 4"/>
          <p:cNvSpPr>
            <a:spLocks noGrp="1"/>
          </p:cNvSpPr>
          <p:nvPr>
            <p:ph type="body" sz="quarter" idx="3"/>
          </p:nvPr>
        </p:nvSpPr>
        <p:spPr>
          <a:xfrm>
            <a:off x="6248400" y="1295400"/>
            <a:ext cx="3965448" cy="685800"/>
          </a:xfrm>
        </p:spPr>
        <p:txBody>
          <a:bodyPr/>
          <a:lstStyle/>
          <a:p>
            <a:r>
              <a:rPr lang="en-US" dirty="0"/>
              <a:t>Simple code</a:t>
            </a:r>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248400" y="2057401"/>
            <a:ext cx="4419600" cy="4163775"/>
          </a:xfrm>
        </p:spPr>
      </p:pic>
    </p:spTree>
    <p:extLst>
      <p:ext uri="{BB962C8B-B14F-4D97-AF65-F5344CB8AC3E}">
        <p14:creationId xmlns:p14="http://schemas.microsoft.com/office/powerpoint/2010/main" val="2879162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Soil moisture sensor</a:t>
            </a:r>
          </a:p>
        </p:txBody>
      </p:sp>
      <p:sp>
        <p:nvSpPr>
          <p:cNvPr id="3" name="Content Placeholder 2"/>
          <p:cNvSpPr>
            <a:spLocks noGrp="1"/>
          </p:cNvSpPr>
          <p:nvPr>
            <p:ph idx="1"/>
          </p:nvPr>
        </p:nvSpPr>
        <p:spPr>
          <a:xfrm>
            <a:off x="1524000" y="1828800"/>
            <a:ext cx="9144000" cy="4419600"/>
          </a:xfrm>
        </p:spPr>
        <p:txBody>
          <a:bodyPr/>
          <a:lstStyle/>
          <a:p>
            <a:pPr marL="0" indent="0">
              <a:buNone/>
            </a:pPr>
            <a:r>
              <a:rPr lang="en-US" b="1" dirty="0"/>
              <a:t>Operation</a:t>
            </a:r>
          </a:p>
          <a:p>
            <a:r>
              <a:rPr lang="en-US" dirty="0" smtClean="0"/>
              <a:t> </a:t>
            </a:r>
            <a:r>
              <a:rPr lang="en-US" dirty="0"/>
              <a:t>The Soil Moisture Sensor measures soil moisture grace to the changes in electrical conductivity of the earth (soil resistance increases with drought).</a:t>
            </a:r>
          </a:p>
          <a:p>
            <a:r>
              <a:rPr lang="en-US" dirty="0" smtClean="0"/>
              <a:t>The </a:t>
            </a:r>
            <a:r>
              <a:rPr lang="en-US" dirty="0"/>
              <a:t>electrical resistance is measured between the two electrodes of the sensor.</a:t>
            </a:r>
          </a:p>
          <a:p>
            <a:r>
              <a:rPr lang="en-US" dirty="0" smtClean="0"/>
              <a:t>A </a:t>
            </a:r>
            <a:r>
              <a:rPr lang="en-US" dirty="0"/>
              <a:t>comparator activates a digital output when a </a:t>
            </a:r>
            <a:r>
              <a:rPr lang="en-US" dirty="0" smtClean="0"/>
              <a:t>adjustable </a:t>
            </a:r>
            <a:r>
              <a:rPr lang="en-US" dirty="0"/>
              <a:t>threshold is </a:t>
            </a:r>
            <a:r>
              <a:rPr lang="en-US" dirty="0" smtClean="0"/>
              <a:t>exceeded</a:t>
            </a:r>
            <a:endParaRPr lang="en-US" dirty="0"/>
          </a:p>
          <a:p>
            <a:pPr marL="0" indent="0">
              <a:buNone/>
            </a:pPr>
            <a:endParaRPr lang="en-US" dirty="0"/>
          </a:p>
        </p:txBody>
      </p:sp>
      <p:pic>
        <p:nvPicPr>
          <p:cNvPr id="4" name="Picture 3" descr="soil moisture sensor arduino - Online Discount Shop for Electronics,  Apparel, Toys, Books, Games, Computers, Shoes, Jewelry, Watches, Baby  Products, Sports &amp;amp; Outdoors, Office Products, Bed &amp;amp; Bath, Furniture, Tools,  Hardware, Automotiv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2600" y="4038600"/>
            <a:ext cx="4648200" cy="1981200"/>
          </a:xfrm>
          <a:prstGeom prst="rect">
            <a:avLst/>
          </a:prstGeom>
          <a:noFill/>
          <a:ln>
            <a:noFill/>
          </a:ln>
        </p:spPr>
      </p:pic>
    </p:spTree>
    <p:extLst>
      <p:ext uri="{BB962C8B-B14F-4D97-AF65-F5344CB8AC3E}">
        <p14:creationId xmlns:p14="http://schemas.microsoft.com/office/powerpoint/2010/main" val="2168416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295400"/>
          </a:xfrm>
        </p:spPr>
        <p:txBody>
          <a:bodyPr>
            <a:normAutofit fontScale="90000"/>
          </a:bodyPr>
          <a:lstStyle/>
          <a:p>
            <a:r>
              <a:rPr lang="en-US" dirty="0" smtClean="0"/>
              <a:t>Simple code </a:t>
            </a:r>
            <a:br>
              <a:rPr lang="en-US" dirty="0" smtClean="0"/>
            </a:br>
            <a:r>
              <a:rPr lang="en-US" dirty="0" smtClean="0"/>
              <a:t>for moisture</a:t>
            </a:r>
            <a:br>
              <a:rPr lang="en-US" dirty="0" smtClean="0"/>
            </a:br>
            <a:r>
              <a:rPr lang="en-US" dirty="0" smtClean="0"/>
              <a:t>sensor </a:t>
            </a:r>
            <a:endParaRPr lang="en-US" dirty="0"/>
          </a:p>
        </p:txBody>
      </p:sp>
      <p:sp>
        <p:nvSpPr>
          <p:cNvPr id="4" name="Text Placeholder 3"/>
          <p:cNvSpPr>
            <a:spLocks noGrp="1"/>
          </p:cNvSpPr>
          <p:nvPr>
            <p:ph type="body" sz="half" idx="2"/>
          </p:nvPr>
        </p:nvSpPr>
        <p:spPr>
          <a:xfrm>
            <a:off x="7997952" y="2895600"/>
            <a:ext cx="3127248" cy="2362200"/>
          </a:xfrm>
        </p:spPr>
        <p:txBody>
          <a:bodyPr/>
          <a:lstStyle/>
          <a:p>
            <a:r>
              <a:rPr lang="en-US" dirty="0" smtClean="0"/>
              <a:t>Moisture sensor</a:t>
            </a:r>
            <a:endParaRPr lang="en-US" dirty="0"/>
          </a:p>
        </p:txBody>
      </p:sp>
      <p:sp>
        <p:nvSpPr>
          <p:cNvPr id="9" name="Picture Placeholder 8"/>
          <p:cNvSpPr>
            <a:spLocks noGrp="1"/>
          </p:cNvSpPr>
          <p:nvPr>
            <p:ph type="pic" idx="1"/>
          </p:nvPr>
        </p:nvSpPr>
        <p:spPr>
          <a:xfrm>
            <a:off x="781251" y="777240"/>
            <a:ext cx="6400800" cy="5318760"/>
          </a:xfrm>
        </p:spPr>
      </p:sp>
      <p:pic>
        <p:nvPicPr>
          <p:cNvPr id="10" name="Picture 9" descr="C:\Users\Dell\OneDrive\Desktop\Untitled.png"/>
          <p:cNvPicPr/>
          <p:nvPr/>
        </p:nvPicPr>
        <p:blipFill>
          <a:blip r:embed="rId2">
            <a:extLst>
              <a:ext uri="{28A0092B-C50C-407E-A947-70E740481C1C}">
                <a14:useLocalDpi xmlns:a14="http://schemas.microsoft.com/office/drawing/2010/main" val="0"/>
              </a:ext>
            </a:extLst>
          </a:blip>
          <a:srcRect/>
          <a:stretch>
            <a:fillRect/>
          </a:stretch>
        </p:blipFill>
        <p:spPr bwMode="auto">
          <a:xfrm>
            <a:off x="781251" y="777240"/>
            <a:ext cx="6400799" cy="5173980"/>
          </a:xfrm>
          <a:prstGeom prst="rect">
            <a:avLst/>
          </a:prstGeom>
          <a:noFill/>
          <a:ln>
            <a:noFill/>
          </a:ln>
        </p:spPr>
      </p:pic>
      <p:pic>
        <p:nvPicPr>
          <p:cNvPr id="11" name="Picture 10" descr="How to Use a Soil Moisture Senso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0956" y="3328670"/>
            <a:ext cx="2301240" cy="1724660"/>
          </a:xfrm>
          <a:prstGeom prst="rect">
            <a:avLst/>
          </a:prstGeom>
          <a:noFill/>
          <a:ln>
            <a:noFill/>
          </a:ln>
        </p:spPr>
      </p:pic>
    </p:spTree>
    <p:extLst>
      <p:ext uri="{BB962C8B-B14F-4D97-AF65-F5344CB8AC3E}">
        <p14:creationId xmlns:p14="http://schemas.microsoft.com/office/powerpoint/2010/main" val="1187195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7048" y="228600"/>
            <a:ext cx="9140952" cy="1524000"/>
          </a:xfrm>
        </p:spPr>
        <p:txBody>
          <a:bodyPr>
            <a:normAutofit fontScale="90000"/>
          </a:bodyPr>
          <a:lstStyle/>
          <a:p>
            <a:r>
              <a:rPr lang="en-US" dirty="0" smtClean="0"/>
              <a:t>Rain sensor</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Rain sensor </a:t>
            </a:r>
            <a:br>
              <a:rPr lang="en-US" dirty="0" smtClean="0"/>
            </a:br>
            <a:r>
              <a:rPr lang="en-US" sz="1600" dirty="0" smtClean="0"/>
              <a:t>is </a:t>
            </a:r>
            <a:r>
              <a:rPr lang="en-US" sz="1600" dirty="0"/>
              <a:t>one kind of switching device which is used to detect the rainfall. It works like </a:t>
            </a:r>
            <a:r>
              <a:rPr lang="en-US" sz="1600" dirty="0" smtClean="0">
                <a:solidFill>
                  <a:srgbClr val="92D050"/>
                </a:solidFill>
              </a:rPr>
              <a:t>a switch</a:t>
            </a:r>
            <a:r>
              <a:rPr lang="en-US" sz="1600" dirty="0">
                <a:solidFill>
                  <a:srgbClr val="92D050"/>
                </a:solidFill>
              </a:rPr>
              <a:t> </a:t>
            </a:r>
            <a:r>
              <a:rPr lang="en-US" sz="1600" dirty="0"/>
              <a:t>and the working principle of this sensor is, whenever there is rain, the switch will be normally closed.</a:t>
            </a:r>
            <a:r>
              <a:rPr lang="en-US" dirty="0"/>
              <a:t/>
            </a:r>
            <a:br>
              <a:rPr lang="en-US" dirty="0"/>
            </a:br>
            <a:endParaRPr lang="en-US" dirty="0"/>
          </a:p>
        </p:txBody>
      </p:sp>
      <p:sp>
        <p:nvSpPr>
          <p:cNvPr id="3" name="Text Placeholder 2"/>
          <p:cNvSpPr>
            <a:spLocks noGrp="1"/>
          </p:cNvSpPr>
          <p:nvPr>
            <p:ph type="body" idx="1"/>
          </p:nvPr>
        </p:nvSpPr>
        <p:spPr>
          <a:xfrm>
            <a:off x="1527048" y="1828800"/>
            <a:ext cx="4343400" cy="381000"/>
          </a:xfrm>
        </p:spPr>
        <p:txBody>
          <a:bodyPr>
            <a:normAutofit lnSpcReduction="10000"/>
          </a:bodyPr>
          <a:lstStyle/>
          <a:p>
            <a:r>
              <a:rPr lang="en-US" b="1" dirty="0" smtClean="0"/>
              <a:t>Pin configuration</a:t>
            </a:r>
            <a:endParaRPr lang="en-US" b="1" dirty="0"/>
          </a:p>
        </p:txBody>
      </p:sp>
      <p:sp>
        <p:nvSpPr>
          <p:cNvPr id="4" name="Content Placeholder 3"/>
          <p:cNvSpPr>
            <a:spLocks noGrp="1"/>
          </p:cNvSpPr>
          <p:nvPr>
            <p:ph sz="half" idx="2"/>
          </p:nvPr>
        </p:nvSpPr>
        <p:spPr>
          <a:xfrm>
            <a:off x="1143000" y="2286000"/>
            <a:ext cx="4343400" cy="4343400"/>
          </a:xfrm>
        </p:spPr>
        <p:txBody>
          <a:bodyPr>
            <a:normAutofit/>
          </a:bodyPr>
          <a:lstStyle/>
          <a:p>
            <a:r>
              <a:rPr lang="en-US" sz="1400" dirty="0" smtClean="0"/>
              <a:t>Pin1 </a:t>
            </a:r>
            <a:r>
              <a:rPr lang="en-US" sz="1400" dirty="0"/>
              <a:t>(VCC): It is a 5V DC pin </a:t>
            </a:r>
            <a:r>
              <a:rPr lang="en-US" sz="1400" dirty="0" smtClean="0"/>
              <a:t></a:t>
            </a:r>
          </a:p>
          <a:p>
            <a:r>
              <a:rPr lang="en-US" sz="1400" dirty="0" smtClean="0"/>
              <a:t>Pin2 </a:t>
            </a:r>
            <a:r>
              <a:rPr lang="en-US" sz="1400" dirty="0"/>
              <a:t>(GND): it is a GND (ground) pin </a:t>
            </a:r>
            <a:endParaRPr lang="en-US" sz="1400" dirty="0" smtClean="0"/>
          </a:p>
          <a:p>
            <a:r>
              <a:rPr lang="en-US" sz="1400" dirty="0" smtClean="0"/>
              <a:t> </a:t>
            </a:r>
            <a:r>
              <a:rPr lang="en-US" sz="1400" dirty="0"/>
              <a:t>Pin3 (DO): It is a low/ high output pin </a:t>
            </a:r>
            <a:endParaRPr lang="en-US" sz="1400" dirty="0" smtClean="0"/>
          </a:p>
          <a:p>
            <a:r>
              <a:rPr lang="en-US" sz="1400" dirty="0" smtClean="0"/>
              <a:t> </a:t>
            </a:r>
            <a:r>
              <a:rPr lang="en-US" sz="1400" dirty="0"/>
              <a:t>Pin4 (AO): It is an analog output </a:t>
            </a:r>
            <a:r>
              <a:rPr lang="en-US" sz="1400" dirty="0" smtClean="0"/>
              <a:t>pin</a:t>
            </a:r>
          </a:p>
          <a:p>
            <a:endParaRPr lang="en-US" sz="1400" dirty="0"/>
          </a:p>
        </p:txBody>
      </p:sp>
      <p:sp>
        <p:nvSpPr>
          <p:cNvPr id="5" name="Text Placeholder 4"/>
          <p:cNvSpPr>
            <a:spLocks noGrp="1"/>
          </p:cNvSpPr>
          <p:nvPr>
            <p:ph type="body" sz="quarter" idx="3"/>
          </p:nvPr>
        </p:nvSpPr>
        <p:spPr>
          <a:xfrm>
            <a:off x="6327648" y="1828800"/>
            <a:ext cx="4343400" cy="381000"/>
          </a:xfrm>
        </p:spPr>
        <p:txBody>
          <a:bodyPr>
            <a:normAutofit lnSpcReduction="10000"/>
          </a:bodyPr>
          <a:lstStyle/>
          <a:p>
            <a:pPr fontAlgn="base"/>
            <a:r>
              <a:rPr lang="en-US" b="1" dirty="0"/>
              <a:t>Specifications</a:t>
            </a:r>
          </a:p>
        </p:txBody>
      </p:sp>
      <p:sp>
        <p:nvSpPr>
          <p:cNvPr id="6" name="Content Placeholder 5"/>
          <p:cNvSpPr>
            <a:spLocks noGrp="1"/>
          </p:cNvSpPr>
          <p:nvPr>
            <p:ph sz="quarter" idx="4"/>
          </p:nvPr>
        </p:nvSpPr>
        <p:spPr>
          <a:xfrm>
            <a:off x="6327648" y="2286000"/>
            <a:ext cx="4343400" cy="4114800"/>
          </a:xfrm>
        </p:spPr>
        <p:txBody>
          <a:bodyPr>
            <a:normAutofit/>
          </a:bodyPr>
          <a:lstStyle/>
          <a:p>
            <a:r>
              <a:rPr lang="en-US" sz="1400" dirty="0" smtClean="0"/>
              <a:t>Anti-conductivity </a:t>
            </a:r>
            <a:r>
              <a:rPr lang="en-US" sz="1400" dirty="0"/>
              <a:t>&amp; oxidation with long time use</a:t>
            </a:r>
          </a:p>
          <a:p>
            <a:r>
              <a:rPr lang="en-US" sz="1400" dirty="0" smtClean="0"/>
              <a:t>The </a:t>
            </a:r>
            <a:r>
              <a:rPr lang="en-US" sz="1400" dirty="0"/>
              <a:t>area of this sensor includes 5cm x 4cm and can be built with a nickel plate on the side</a:t>
            </a:r>
          </a:p>
          <a:p>
            <a:r>
              <a:rPr lang="en-US" sz="1400" dirty="0" smtClean="0"/>
              <a:t>The </a:t>
            </a:r>
            <a:r>
              <a:rPr lang="en-US" sz="1400" dirty="0"/>
              <a:t>sensitivity can be adjusted by a potentiometer </a:t>
            </a:r>
            <a:endParaRPr lang="en-US" sz="1400" dirty="0" smtClean="0"/>
          </a:p>
          <a:p>
            <a:r>
              <a:rPr lang="en-US" sz="1400" dirty="0" smtClean="0"/>
              <a:t> </a:t>
            </a:r>
            <a:r>
              <a:rPr lang="en-US" sz="1400" dirty="0"/>
              <a:t>The required voltage is 5V </a:t>
            </a:r>
            <a:endParaRPr lang="en-US" sz="1400" dirty="0" smtClean="0"/>
          </a:p>
          <a:p>
            <a:r>
              <a:rPr lang="en-US" sz="1400" dirty="0" smtClean="0"/>
              <a:t> </a:t>
            </a:r>
            <a:r>
              <a:rPr lang="en-US" sz="1400" dirty="0"/>
              <a:t>The size of the small PCB is 3.2cm x 1.4cm </a:t>
            </a:r>
          </a:p>
          <a:p>
            <a:r>
              <a:rPr lang="en-US" sz="1400" dirty="0" smtClean="0"/>
              <a:t>It </a:t>
            </a:r>
            <a:r>
              <a:rPr lang="en-US" sz="1400" dirty="0"/>
              <a:t>uses an LM393 comparator with wide voltage </a:t>
            </a:r>
          </a:p>
          <a:p>
            <a:r>
              <a:rPr lang="en-US" sz="1400" dirty="0" smtClean="0"/>
              <a:t>The </a:t>
            </a:r>
            <a:r>
              <a:rPr lang="en-US" sz="1400" dirty="0"/>
              <a:t>output of the comparator is a clean waveform and driving capacity is above 15mA</a:t>
            </a:r>
          </a:p>
        </p:txBody>
      </p:sp>
      <p:pic>
        <p:nvPicPr>
          <p:cNvPr id="10" name="Picture 9" descr="5set/lot Rain Sensor Module Water Raindrops Detection Module Kit For  Arduino|sensor module|rain sensorrain sensor module - AliExpres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7048" y="4267200"/>
            <a:ext cx="2381631" cy="1899285"/>
          </a:xfrm>
          <a:prstGeom prst="rect">
            <a:avLst/>
          </a:prstGeom>
          <a:noFill/>
          <a:ln>
            <a:noFill/>
          </a:ln>
        </p:spPr>
      </p:pic>
    </p:spTree>
    <p:extLst>
      <p:ext uri="{BB962C8B-B14F-4D97-AF65-F5344CB8AC3E}">
        <p14:creationId xmlns:p14="http://schemas.microsoft.com/office/powerpoint/2010/main" val="3454844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04800"/>
            <a:ext cx="7391400" cy="685800"/>
          </a:xfrm>
        </p:spPr>
        <p:txBody>
          <a:bodyPr/>
          <a:lstStyle/>
          <a:p>
            <a:r>
              <a:rPr lang="en-US" dirty="0" smtClean="0"/>
              <a:t>Simple code for rain sensor</a:t>
            </a:r>
            <a:endParaRPr lang="en-US" dirty="0"/>
          </a:p>
        </p:txBody>
      </p:sp>
      <p:pic>
        <p:nvPicPr>
          <p:cNvPr id="4" name="Content Placeholder 3" descr="C:\Users\Dell\OneDrive\Desktop\Untitled.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400" y="1295400"/>
            <a:ext cx="5943600" cy="5105400"/>
          </a:xfrm>
          <a:prstGeom prst="rect">
            <a:avLst/>
          </a:prstGeom>
          <a:noFill/>
          <a:ln>
            <a:noFill/>
          </a:ln>
        </p:spPr>
      </p:pic>
    </p:spTree>
    <p:extLst>
      <p:ext uri="{BB962C8B-B14F-4D97-AF65-F5344CB8AC3E}">
        <p14:creationId xmlns:p14="http://schemas.microsoft.com/office/powerpoint/2010/main" val="1342961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533400"/>
          </a:xfrm>
        </p:spPr>
        <p:txBody>
          <a:bodyPr>
            <a:normAutofit fontScale="90000"/>
          </a:bodyPr>
          <a:lstStyle/>
          <a:p>
            <a:r>
              <a:rPr lang="en-US" dirty="0" smtClean="0"/>
              <a:t>Pump </a:t>
            </a:r>
            <a:endParaRPr lang="en-US" dirty="0"/>
          </a:p>
        </p:txBody>
      </p:sp>
      <p:sp>
        <p:nvSpPr>
          <p:cNvPr id="3" name="Text Placeholder 2"/>
          <p:cNvSpPr>
            <a:spLocks noGrp="1"/>
          </p:cNvSpPr>
          <p:nvPr>
            <p:ph type="body" idx="1"/>
          </p:nvPr>
        </p:nvSpPr>
        <p:spPr>
          <a:xfrm>
            <a:off x="1524000" y="1159933"/>
            <a:ext cx="4343400" cy="685800"/>
          </a:xfrm>
        </p:spPr>
        <p:txBody>
          <a:bodyPr/>
          <a:lstStyle/>
          <a:p>
            <a:r>
              <a:rPr lang="en-US" dirty="0" smtClean="0"/>
              <a:t>features</a:t>
            </a:r>
            <a:endParaRPr lang="en-US" dirty="0"/>
          </a:p>
        </p:txBody>
      </p:sp>
      <p:sp>
        <p:nvSpPr>
          <p:cNvPr id="4" name="Content Placeholder 3"/>
          <p:cNvSpPr>
            <a:spLocks noGrp="1"/>
          </p:cNvSpPr>
          <p:nvPr>
            <p:ph sz="half" idx="2"/>
          </p:nvPr>
        </p:nvSpPr>
        <p:spPr>
          <a:xfrm>
            <a:off x="1219200" y="2015066"/>
            <a:ext cx="4343400" cy="3581401"/>
          </a:xfrm>
        </p:spPr>
        <p:txBody>
          <a:bodyPr>
            <a:normAutofit lnSpcReduction="10000"/>
          </a:bodyPr>
          <a:lstStyle/>
          <a:p>
            <a:r>
              <a:rPr lang="en-US" sz="1400" dirty="0" smtClean="0"/>
              <a:t> </a:t>
            </a:r>
            <a:r>
              <a:rPr lang="en-US" sz="1400" dirty="0"/>
              <a:t>Input Voltage: DC 3V-5V </a:t>
            </a:r>
            <a:endParaRPr lang="en-US" sz="1400" dirty="0" smtClean="0"/>
          </a:p>
          <a:p>
            <a:r>
              <a:rPr lang="en-US" sz="1400" dirty="0" smtClean="0"/>
              <a:t> </a:t>
            </a:r>
            <a:r>
              <a:rPr lang="en-US" sz="1400" dirty="0"/>
              <a:t>Flow Rate: 1.2-1.6 L/min </a:t>
            </a:r>
            <a:endParaRPr lang="en-US" sz="1400" dirty="0" smtClean="0"/>
          </a:p>
          <a:p>
            <a:r>
              <a:rPr lang="en-US" sz="1400" dirty="0" smtClean="0"/>
              <a:t>Operation </a:t>
            </a:r>
            <a:r>
              <a:rPr lang="en-US" sz="1400" dirty="0"/>
              <a:t>Temperature: 80 Degree C </a:t>
            </a:r>
            <a:endParaRPr lang="en-US" sz="1400" dirty="0" smtClean="0"/>
          </a:p>
          <a:p>
            <a:r>
              <a:rPr lang="en-US" sz="1400" dirty="0" smtClean="0"/>
              <a:t> </a:t>
            </a:r>
            <a:r>
              <a:rPr lang="en-US" sz="1400" dirty="0"/>
              <a:t>Operating Current: 0.1-0.2A </a:t>
            </a:r>
            <a:endParaRPr lang="en-US" sz="1400" dirty="0" smtClean="0"/>
          </a:p>
          <a:p>
            <a:r>
              <a:rPr lang="en-US" sz="1400" dirty="0" smtClean="0"/>
              <a:t>Suction </a:t>
            </a:r>
            <a:r>
              <a:rPr lang="en-US" sz="1400" dirty="0"/>
              <a:t>Distance: 0.8 meter (Max) </a:t>
            </a:r>
            <a:endParaRPr lang="en-US" sz="1400" dirty="0" smtClean="0"/>
          </a:p>
          <a:p>
            <a:r>
              <a:rPr lang="en-US" sz="1400" dirty="0" smtClean="0"/>
              <a:t>Outside </a:t>
            </a:r>
            <a:r>
              <a:rPr lang="en-US" sz="1400" dirty="0"/>
              <a:t>diameter of water outlet: 7.5mm </a:t>
            </a:r>
            <a:endParaRPr lang="en-US" sz="1400" dirty="0" smtClean="0"/>
          </a:p>
          <a:p>
            <a:r>
              <a:rPr lang="en-US" sz="1400" dirty="0" smtClean="0"/>
              <a:t> </a:t>
            </a:r>
            <a:r>
              <a:rPr lang="en-US" sz="1400" dirty="0"/>
              <a:t>Inside diameter of water outlet: 5.0 </a:t>
            </a:r>
            <a:r>
              <a:rPr lang="en-US" sz="1400" dirty="0" smtClean="0"/>
              <a:t>mm</a:t>
            </a:r>
          </a:p>
          <a:p>
            <a:r>
              <a:rPr lang="en-US" sz="1400" dirty="0" smtClean="0"/>
              <a:t>  </a:t>
            </a:r>
            <a:r>
              <a:rPr lang="en-US" sz="1400" dirty="0"/>
              <a:t>Rubber tube length: 1 meter </a:t>
            </a:r>
            <a:endParaRPr lang="en-US" sz="1400" dirty="0" smtClean="0"/>
          </a:p>
          <a:p>
            <a:r>
              <a:rPr lang="en-US" sz="1400" dirty="0" smtClean="0"/>
              <a:t>Size</a:t>
            </a:r>
            <a:r>
              <a:rPr lang="en-US" sz="1400" dirty="0"/>
              <a:t>: 45 x 30 x 25 </a:t>
            </a:r>
            <a:r>
              <a:rPr lang="en-US" sz="1400" dirty="0" smtClean="0"/>
              <a:t>mm</a:t>
            </a:r>
            <a:endParaRPr lang="en-US" sz="1400" dirty="0"/>
          </a:p>
        </p:txBody>
      </p:sp>
      <p:sp>
        <p:nvSpPr>
          <p:cNvPr id="5" name="Text Placeholder 4"/>
          <p:cNvSpPr>
            <a:spLocks noGrp="1"/>
          </p:cNvSpPr>
          <p:nvPr>
            <p:ph type="body" sz="quarter" idx="3"/>
          </p:nvPr>
        </p:nvSpPr>
        <p:spPr>
          <a:xfrm>
            <a:off x="6248400" y="1159933"/>
            <a:ext cx="4343400" cy="685800"/>
          </a:xfrm>
        </p:spPr>
        <p:txBody>
          <a:bodyPr>
            <a:normAutofit/>
          </a:bodyPr>
          <a:lstStyle/>
          <a:p>
            <a:r>
              <a:rPr lang="en-US" b="1" dirty="0"/>
              <a:t>How to control pump</a:t>
            </a:r>
            <a:r>
              <a:rPr lang="en-US" b="1" dirty="0" smtClean="0"/>
              <a:t>?</a:t>
            </a:r>
            <a:endParaRPr lang="en-US" dirty="0"/>
          </a:p>
        </p:txBody>
      </p:sp>
      <p:sp>
        <p:nvSpPr>
          <p:cNvPr id="6" name="Content Placeholder 5"/>
          <p:cNvSpPr>
            <a:spLocks noGrp="1"/>
          </p:cNvSpPr>
          <p:nvPr>
            <p:ph sz="quarter" idx="4"/>
          </p:nvPr>
        </p:nvSpPr>
        <p:spPr>
          <a:xfrm>
            <a:off x="6248400" y="2015066"/>
            <a:ext cx="4343400" cy="3581401"/>
          </a:xfrm>
        </p:spPr>
        <p:txBody>
          <a:bodyPr/>
          <a:lstStyle/>
          <a:p>
            <a:r>
              <a:rPr lang="en-US" dirty="0"/>
              <a:t>To control pump we need to use a relay between pump and </a:t>
            </a:r>
            <a:r>
              <a:rPr lang="en-US" dirty="0" err="1"/>
              <a:t>arduino</a:t>
            </a:r>
            <a:r>
              <a:rPr lang="en-US" dirty="0"/>
              <a:t>.</a:t>
            </a:r>
          </a:p>
        </p:txBody>
      </p:sp>
      <p:pic>
        <p:nvPicPr>
          <p:cNvPr id="7" name="Picture 6" descr="12V Water Pump Controlled by Arduino and Relay Won&amp;#39;t Work - Motors,  Mechanics, Power and CNC - Arduino Forum"/>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743200"/>
            <a:ext cx="3505200" cy="2611755"/>
          </a:xfrm>
          <a:prstGeom prst="rect">
            <a:avLst/>
          </a:prstGeom>
          <a:noFill/>
          <a:ln>
            <a:noFill/>
          </a:ln>
        </p:spPr>
      </p:pic>
    </p:spTree>
    <p:extLst>
      <p:ext uri="{BB962C8B-B14F-4D97-AF65-F5344CB8AC3E}">
        <p14:creationId xmlns:p14="http://schemas.microsoft.com/office/powerpoint/2010/main" val="768494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the difference between controlling LED and controlling pump?</a:t>
            </a:r>
            <a:endParaRPr lang="en-US" dirty="0"/>
          </a:p>
        </p:txBody>
      </p:sp>
      <p:sp>
        <p:nvSpPr>
          <p:cNvPr id="3" name="Content Placeholder 2"/>
          <p:cNvSpPr>
            <a:spLocks noGrp="1"/>
          </p:cNvSpPr>
          <p:nvPr>
            <p:ph idx="1"/>
          </p:nvPr>
        </p:nvSpPr>
        <p:spPr>
          <a:xfrm>
            <a:off x="1524000" y="1828800"/>
            <a:ext cx="9525000" cy="3962400"/>
          </a:xfrm>
        </p:spPr>
        <p:txBody>
          <a:bodyPr/>
          <a:lstStyle/>
          <a:p>
            <a:r>
              <a:rPr lang="en-US" b="1" dirty="0"/>
              <a:t>In LED: </a:t>
            </a:r>
            <a:r>
              <a:rPr lang="en-US" dirty="0"/>
              <a:t>we can use power from </a:t>
            </a:r>
            <a:r>
              <a:rPr lang="en-US" dirty="0" err="1"/>
              <a:t>arduino</a:t>
            </a:r>
            <a:r>
              <a:rPr lang="en-US" dirty="0"/>
              <a:t> (&lt;= 5v), therefore we can connect LED directly to </a:t>
            </a:r>
            <a:r>
              <a:rPr lang="en-US" dirty="0" err="1"/>
              <a:t>arduino</a:t>
            </a:r>
            <a:r>
              <a:rPr lang="en-US" dirty="0"/>
              <a:t> pin </a:t>
            </a:r>
          </a:p>
          <a:p>
            <a:r>
              <a:rPr lang="en-US" b="1" dirty="0"/>
              <a:t>In pump:</a:t>
            </a:r>
            <a:r>
              <a:rPr lang="en-US" dirty="0"/>
              <a:t> we use power source (high voltage –high current), which can burn </a:t>
            </a:r>
            <a:r>
              <a:rPr lang="en-US" dirty="0" err="1"/>
              <a:t>arduino</a:t>
            </a:r>
            <a:r>
              <a:rPr lang="en-US" dirty="0"/>
              <a:t>, therefore we can’t connect pump directly with </a:t>
            </a:r>
            <a:r>
              <a:rPr lang="en-US" dirty="0" err="1"/>
              <a:t>arduino</a:t>
            </a:r>
            <a:r>
              <a:rPr lang="en-US" dirty="0"/>
              <a:t> pin .we need to use relay between pump and </a:t>
            </a:r>
            <a:r>
              <a:rPr lang="en-US" dirty="0" err="1"/>
              <a:t>arduino’s</a:t>
            </a:r>
            <a:r>
              <a:rPr lang="en-US" dirty="0"/>
              <a:t> pin to protect from high voltage / current</a:t>
            </a:r>
            <a:r>
              <a:rPr lang="en-US" dirty="0" smtClean="0"/>
              <a:t>.</a:t>
            </a:r>
            <a:endParaRPr lang="en-US" dirty="0"/>
          </a:p>
          <a:p>
            <a:r>
              <a:rPr lang="en-US" b="1" dirty="0"/>
              <a:t>Lean more about relay with </a:t>
            </a:r>
            <a:r>
              <a:rPr lang="en-US" b="1" dirty="0" err="1"/>
              <a:t>arduino</a:t>
            </a:r>
            <a:r>
              <a:rPr lang="en-US" b="1" dirty="0"/>
              <a:t>:</a:t>
            </a:r>
            <a:r>
              <a:rPr lang="en-US" dirty="0"/>
              <a:t> </a:t>
            </a:r>
            <a:r>
              <a:rPr lang="en-US" b="1" u="sng" dirty="0">
                <a:hlinkClick r:id="rId2"/>
              </a:rPr>
              <a:t>https://arduinogetstarted.com/tutorials/arduino-relay</a:t>
            </a:r>
            <a:endParaRPr lang="en-US" dirty="0"/>
          </a:p>
        </p:txBody>
      </p:sp>
      <p:pic>
        <p:nvPicPr>
          <p:cNvPr id="4" name="Picture 3" descr="Relay Pinout"/>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3733800"/>
            <a:ext cx="2971800" cy="1600200"/>
          </a:xfrm>
          <a:prstGeom prst="rect">
            <a:avLst/>
          </a:prstGeom>
          <a:noFill/>
          <a:ln>
            <a:noFill/>
          </a:ln>
        </p:spPr>
      </p:pic>
    </p:spTree>
    <p:extLst>
      <p:ext uri="{BB962C8B-B14F-4D97-AF65-F5344CB8AC3E}">
        <p14:creationId xmlns:p14="http://schemas.microsoft.com/office/powerpoint/2010/main" val="4019577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82600"/>
            <a:ext cx="3122613" cy="533400"/>
          </a:xfrm>
        </p:spPr>
        <p:txBody>
          <a:bodyPr>
            <a:normAutofit fontScale="90000"/>
          </a:bodyPr>
          <a:lstStyle/>
          <a:p>
            <a:r>
              <a:rPr lang="en-US" dirty="0" smtClean="0"/>
              <a:t>Code for pump</a:t>
            </a:r>
            <a:endParaRPr lang="en-US" dirty="0"/>
          </a:p>
        </p:txBody>
      </p:sp>
      <p:pic>
        <p:nvPicPr>
          <p:cNvPr id="5" name="Content Placeholder 4" descr="How to connect relay"/>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943600" y="1371600"/>
            <a:ext cx="5786581" cy="3810000"/>
          </a:xfrm>
          <a:prstGeom prst="rect">
            <a:avLst/>
          </a:prstGeom>
          <a:noFill/>
          <a:ln>
            <a:noFill/>
          </a:ln>
        </p:spPr>
      </p:pic>
      <p:pic>
        <p:nvPicPr>
          <p:cNvPr id="6" name="Picture 5" descr="C:\Users\Dell\OneDrive\Desktop\Untitled.png"/>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54667"/>
            <a:ext cx="4724400" cy="3810000"/>
          </a:xfrm>
          <a:prstGeom prst="rect">
            <a:avLst/>
          </a:prstGeom>
          <a:noFill/>
          <a:ln>
            <a:noFill/>
          </a:ln>
        </p:spPr>
      </p:pic>
    </p:spTree>
    <p:extLst>
      <p:ext uri="{BB962C8B-B14F-4D97-AF65-F5344CB8AC3E}">
        <p14:creationId xmlns:p14="http://schemas.microsoft.com/office/powerpoint/2010/main" val="425385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609600"/>
          </a:xfrm>
        </p:spPr>
        <p:txBody>
          <a:bodyPr/>
          <a:lstStyle/>
          <a:p>
            <a:r>
              <a:rPr lang="en-US" dirty="0" smtClean="0"/>
              <a:t>             LCD</a:t>
            </a:r>
            <a:endParaRPr lang="en-US" dirty="0"/>
          </a:p>
        </p:txBody>
      </p:sp>
      <p:sp>
        <p:nvSpPr>
          <p:cNvPr id="3" name="Text Placeholder 2"/>
          <p:cNvSpPr>
            <a:spLocks noGrp="1"/>
          </p:cNvSpPr>
          <p:nvPr>
            <p:ph type="body" idx="1"/>
          </p:nvPr>
        </p:nvSpPr>
        <p:spPr>
          <a:xfrm>
            <a:off x="1524000" y="1143000"/>
            <a:ext cx="4343400" cy="304800"/>
          </a:xfrm>
        </p:spPr>
        <p:txBody>
          <a:bodyPr>
            <a:normAutofit fontScale="92500" lnSpcReduction="20000"/>
          </a:bodyPr>
          <a:lstStyle/>
          <a:p>
            <a:r>
              <a:rPr lang="en-US" dirty="0" smtClean="0"/>
              <a:t>Pin configuration </a:t>
            </a:r>
            <a:endParaRPr lang="en-US" dirty="0"/>
          </a:p>
        </p:txBody>
      </p:sp>
      <p:sp>
        <p:nvSpPr>
          <p:cNvPr id="5" name="Text Placeholder 4"/>
          <p:cNvSpPr>
            <a:spLocks noGrp="1"/>
          </p:cNvSpPr>
          <p:nvPr>
            <p:ph type="body" sz="quarter" idx="3"/>
          </p:nvPr>
        </p:nvSpPr>
        <p:spPr>
          <a:xfrm>
            <a:off x="5791200" y="1143000"/>
            <a:ext cx="4343400" cy="304800"/>
          </a:xfrm>
        </p:spPr>
        <p:txBody>
          <a:bodyPr>
            <a:normAutofit fontScale="85000" lnSpcReduction="20000"/>
          </a:bodyPr>
          <a:lstStyle/>
          <a:p>
            <a:r>
              <a:rPr lang="en-US" dirty="0" smtClean="0"/>
              <a:t>Code for LCD</a:t>
            </a:r>
            <a:endParaRPr lang="en-US" dirty="0"/>
          </a:p>
        </p:txBody>
      </p:sp>
      <p:pic>
        <p:nvPicPr>
          <p:cNvPr id="7" name="Content Placeholder 6" descr="lcd-16x2-pin-diagram"/>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532467" y="1600200"/>
            <a:ext cx="2240217" cy="4495801"/>
          </a:xfrm>
          <a:prstGeom prst="rect">
            <a:avLst/>
          </a:prstGeom>
          <a:noFill/>
          <a:ln>
            <a:noFill/>
          </a:ln>
        </p:spPr>
      </p:pic>
      <p:pic>
        <p:nvPicPr>
          <p:cNvPr id="10" name="Content Placeholder 9" descr="C:\Users\Dell\OneDrive\Desktop\Untitled.png"/>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334000" y="1600200"/>
            <a:ext cx="5579313" cy="4495800"/>
          </a:xfrm>
          <a:prstGeom prst="rect">
            <a:avLst/>
          </a:prstGeom>
          <a:noFill/>
          <a:ln>
            <a:noFill/>
          </a:ln>
        </p:spPr>
      </p:pic>
    </p:spTree>
    <p:extLst>
      <p:ext uri="{BB962C8B-B14F-4D97-AF65-F5344CB8AC3E}">
        <p14:creationId xmlns:p14="http://schemas.microsoft.com/office/powerpoint/2010/main" val="1530262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35466"/>
            <a:ext cx="9144000" cy="457200"/>
          </a:xfrm>
        </p:spPr>
        <p:txBody>
          <a:bodyPr>
            <a:normAutofit fontScale="90000"/>
          </a:bodyPr>
          <a:lstStyle/>
          <a:p>
            <a:r>
              <a:rPr lang="en-US" dirty="0" smtClean="0"/>
              <a:t>Final code </a:t>
            </a:r>
            <a:endParaRPr lang="en-US" dirty="0"/>
          </a:p>
        </p:txBody>
      </p:sp>
      <p:pic>
        <p:nvPicPr>
          <p:cNvPr id="7" name="Content Placeholder 6" descr="C:\Users\Dell\OneDrive\Desktop\sensor\pic1.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5793" y="762000"/>
            <a:ext cx="4991389" cy="6019800"/>
          </a:xfrm>
          <a:prstGeom prst="rect">
            <a:avLst/>
          </a:prstGeom>
          <a:noFill/>
          <a:ln>
            <a:noFill/>
          </a:ln>
        </p:spPr>
      </p:pic>
      <p:pic>
        <p:nvPicPr>
          <p:cNvPr id="8" name="Content Placeholder 7" descr="C:\Users\Dell\OneDrive\Desktop\sensor\pic2.png"/>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248400" y="762000"/>
            <a:ext cx="5206519" cy="6019800"/>
          </a:xfrm>
          <a:prstGeom prst="rect">
            <a:avLst/>
          </a:prstGeom>
          <a:noFill/>
          <a:ln>
            <a:noFill/>
          </a:ln>
        </p:spPr>
      </p:pic>
    </p:spTree>
    <p:extLst>
      <p:ext uri="{BB962C8B-B14F-4D97-AF65-F5344CB8AC3E}">
        <p14:creationId xmlns:p14="http://schemas.microsoft.com/office/powerpoint/2010/main" val="974571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r>
              <a:rPr lang="en-US" dirty="0" smtClean="0"/>
              <a:t>What is meant by smart garden?</a:t>
            </a:r>
            <a:endParaRPr lang="en-US" dirty="0"/>
          </a:p>
          <a:p>
            <a:r>
              <a:rPr lang="en-US" dirty="0" smtClean="0"/>
              <a:t>What is the importance of smart garden in our life?</a:t>
            </a:r>
            <a:endParaRPr lang="en-US" dirty="0"/>
          </a:p>
          <a:p>
            <a:r>
              <a:rPr lang="en-US" dirty="0" smtClean="0"/>
              <a:t>How it work?</a:t>
            </a:r>
            <a:endParaRPr lang="en-US" dirty="0"/>
          </a:p>
        </p:txBody>
      </p:sp>
    </p:spTree>
    <p:extLst>
      <p:ext uri="{BB962C8B-B14F-4D97-AF65-F5344CB8AC3E}">
        <p14:creationId xmlns:p14="http://schemas.microsoft.com/office/powerpoint/2010/main" val="2030267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Users\Dell\OneDrive\Desktop\sensor\pic3.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28600" y="762000"/>
            <a:ext cx="5334000" cy="5867400"/>
          </a:xfrm>
          <a:prstGeom prst="rect">
            <a:avLst/>
          </a:prstGeom>
          <a:noFill/>
          <a:ln>
            <a:noFill/>
          </a:ln>
        </p:spPr>
      </p:pic>
      <p:pic>
        <p:nvPicPr>
          <p:cNvPr id="8" name="Content Placeholder 7" descr="C:\Users\Dell\OneDrive\Desktop\sensor\pic4.png"/>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791200" y="762000"/>
            <a:ext cx="5765129" cy="5867400"/>
          </a:xfrm>
          <a:prstGeom prst="rect">
            <a:avLst/>
          </a:prstGeom>
          <a:noFill/>
          <a:ln>
            <a:noFill/>
          </a:ln>
        </p:spPr>
      </p:pic>
    </p:spTree>
    <p:extLst>
      <p:ext uri="{BB962C8B-B14F-4D97-AF65-F5344CB8AC3E}">
        <p14:creationId xmlns:p14="http://schemas.microsoft.com/office/powerpoint/2010/main" val="1238282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Users\Dell\OneDrive\Desktop\sensor\pic5.png"/>
          <p:cNvPicPr>
            <a:picLocks noGrp="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304801"/>
            <a:ext cx="5718175" cy="6172200"/>
          </a:xfrm>
          <a:prstGeom prst="rect">
            <a:avLst/>
          </a:prstGeom>
          <a:noFill/>
          <a:ln>
            <a:noFill/>
          </a:ln>
        </p:spPr>
      </p:pic>
      <p:pic>
        <p:nvPicPr>
          <p:cNvPr id="8" name="Content Placeholder 7" descr="C:\Users\Dell\OneDrive\Desktop\sensor\pic6.png"/>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327774" y="304801"/>
            <a:ext cx="5407025" cy="6172200"/>
          </a:xfrm>
          <a:prstGeom prst="rect">
            <a:avLst/>
          </a:prstGeom>
          <a:noFill/>
          <a:ln>
            <a:noFill/>
          </a:ln>
        </p:spPr>
      </p:pic>
    </p:spTree>
    <p:extLst>
      <p:ext uri="{BB962C8B-B14F-4D97-AF65-F5344CB8AC3E}">
        <p14:creationId xmlns:p14="http://schemas.microsoft.com/office/powerpoint/2010/main" val="79233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Dell\OneDrive\Desktop\sensor\pic7.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609600"/>
            <a:ext cx="8305800" cy="5486400"/>
          </a:xfrm>
          <a:prstGeom prst="rect">
            <a:avLst/>
          </a:prstGeom>
          <a:noFill/>
          <a:ln>
            <a:noFill/>
          </a:ln>
        </p:spPr>
      </p:pic>
    </p:spTree>
    <p:extLst>
      <p:ext uri="{BB962C8B-B14F-4D97-AF65-F5344CB8AC3E}">
        <p14:creationId xmlns:p14="http://schemas.microsoft.com/office/powerpoint/2010/main" val="128391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533400"/>
          </a:xfrm>
        </p:spPr>
        <p:txBody>
          <a:bodyPr>
            <a:normAutofit fontScale="90000"/>
          </a:bodyPr>
          <a:lstStyle/>
          <a:p>
            <a:r>
              <a:rPr lang="en-US" dirty="0" smtClean="0"/>
              <a:t>Team member</a:t>
            </a:r>
            <a:endParaRPr lang="en-US" dirty="0"/>
          </a:p>
        </p:txBody>
      </p:sp>
      <p:sp>
        <p:nvSpPr>
          <p:cNvPr id="3" name="Content Placeholder 2"/>
          <p:cNvSpPr>
            <a:spLocks noGrp="1"/>
          </p:cNvSpPr>
          <p:nvPr>
            <p:ph idx="1"/>
          </p:nvPr>
        </p:nvSpPr>
        <p:spPr>
          <a:xfrm>
            <a:off x="1524000" y="990600"/>
            <a:ext cx="9144000" cy="5105400"/>
          </a:xfrm>
        </p:spPr>
        <p:txBody>
          <a:bodyPr/>
          <a:lstStyle/>
          <a:p>
            <a:pPr marL="0" indent="0">
              <a:buNone/>
            </a:pPr>
            <a:r>
              <a:rPr lang="en-US" dirty="0" smtClean="0"/>
              <a:t>Prepared by :</a:t>
            </a:r>
          </a:p>
          <a:p>
            <a:r>
              <a:rPr lang="en-US" dirty="0" smtClean="0"/>
              <a:t>Ahmed Shaker </a:t>
            </a:r>
          </a:p>
          <a:p>
            <a:r>
              <a:rPr lang="en-US" dirty="0" smtClean="0"/>
              <a:t>Osama Salah</a:t>
            </a:r>
          </a:p>
          <a:p>
            <a:r>
              <a:rPr lang="en-US" dirty="0" smtClean="0"/>
              <a:t>Osama </a:t>
            </a:r>
            <a:r>
              <a:rPr lang="en-US" dirty="0" err="1"/>
              <a:t>Z</a:t>
            </a:r>
            <a:r>
              <a:rPr lang="en-US" dirty="0" err="1" smtClean="0"/>
              <a:t>idan</a:t>
            </a:r>
            <a:endParaRPr lang="en-US" dirty="0" smtClean="0"/>
          </a:p>
          <a:p>
            <a:r>
              <a:rPr lang="en-US" dirty="0" smtClean="0"/>
              <a:t>Osama </a:t>
            </a:r>
            <a:r>
              <a:rPr lang="en-US" dirty="0" err="1" smtClean="0"/>
              <a:t>Elzekred</a:t>
            </a:r>
            <a:endParaRPr lang="en-US" dirty="0" smtClean="0"/>
          </a:p>
          <a:p>
            <a:r>
              <a:rPr lang="en-US" dirty="0" smtClean="0"/>
              <a:t>Hassan Mahmoud </a:t>
            </a:r>
          </a:p>
          <a:p>
            <a:r>
              <a:rPr lang="en-US" dirty="0" smtClean="0"/>
              <a:t>Mohamed Nasr</a:t>
            </a:r>
          </a:p>
          <a:p>
            <a:r>
              <a:rPr lang="en-US" dirty="0" err="1" smtClean="0"/>
              <a:t>Basma</a:t>
            </a:r>
            <a:r>
              <a:rPr lang="en-US" dirty="0" smtClean="0"/>
              <a:t> </a:t>
            </a:r>
            <a:r>
              <a:rPr lang="en-US" dirty="0" err="1"/>
              <a:t>W</a:t>
            </a:r>
            <a:r>
              <a:rPr lang="en-US" dirty="0" err="1" smtClean="0"/>
              <a:t>asfy</a:t>
            </a:r>
            <a:endParaRPr lang="en-US" dirty="0" smtClean="0"/>
          </a:p>
          <a:p>
            <a:r>
              <a:rPr lang="en-US" dirty="0" smtClean="0"/>
              <a:t>Amira </a:t>
            </a:r>
            <a:r>
              <a:rPr lang="en-US" dirty="0" err="1"/>
              <a:t>S</a:t>
            </a:r>
            <a:r>
              <a:rPr lang="en-US" dirty="0" err="1" smtClean="0"/>
              <a:t>amy</a:t>
            </a:r>
            <a:endParaRPr lang="en-US" dirty="0" smtClean="0"/>
          </a:p>
          <a:p>
            <a:r>
              <a:rPr lang="en-US" dirty="0" err="1" smtClean="0"/>
              <a:t>Eman</a:t>
            </a:r>
            <a:r>
              <a:rPr lang="en-US" dirty="0" smtClean="0"/>
              <a:t> Elsayed</a:t>
            </a:r>
          </a:p>
          <a:p>
            <a:endParaRPr lang="en-US" dirty="0" smtClean="0"/>
          </a:p>
          <a:p>
            <a:endParaRPr lang="en-US" dirty="0"/>
          </a:p>
        </p:txBody>
      </p:sp>
    </p:spTree>
    <p:extLst>
      <p:ext uri="{BB962C8B-B14F-4D97-AF65-F5344CB8AC3E}">
        <p14:creationId xmlns:p14="http://schemas.microsoft.com/office/powerpoint/2010/main" val="3470434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581400" y="2209800"/>
            <a:ext cx="5410200" cy="1143000"/>
          </a:xfrm>
        </p:spPr>
        <p:txBody>
          <a:bodyPr>
            <a:noAutofit/>
          </a:bodyPr>
          <a:lstStyle/>
          <a:p>
            <a:pPr marL="0" indent="0">
              <a:buNone/>
            </a:pPr>
            <a:r>
              <a:rPr lang="en-US" sz="7200" b="1" i="1" dirty="0" smtClean="0">
                <a:solidFill>
                  <a:schemeClr val="accent1">
                    <a:lumMod val="50000"/>
                  </a:schemeClr>
                </a:solidFill>
              </a:rPr>
              <a:t>Thank you </a:t>
            </a:r>
            <a:endParaRPr lang="en-US" sz="7200" b="1" i="1" dirty="0">
              <a:solidFill>
                <a:schemeClr val="accent1">
                  <a:lumMod val="50000"/>
                </a:schemeClr>
              </a:solidFill>
            </a:endParaRPr>
          </a:p>
        </p:txBody>
      </p:sp>
    </p:spTree>
    <p:extLst>
      <p:ext uri="{BB962C8B-B14F-4D97-AF65-F5344CB8AC3E}">
        <p14:creationId xmlns:p14="http://schemas.microsoft.com/office/powerpoint/2010/main" val="1479754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meant by smart garden?</a:t>
            </a:r>
            <a:endParaRPr lang="en-US" dirty="0"/>
          </a:p>
        </p:txBody>
      </p:sp>
      <p:sp>
        <p:nvSpPr>
          <p:cNvPr id="3" name="Content Placeholder 2"/>
          <p:cNvSpPr>
            <a:spLocks noGrp="1"/>
          </p:cNvSpPr>
          <p:nvPr>
            <p:ph idx="1"/>
          </p:nvPr>
        </p:nvSpPr>
        <p:spPr/>
        <p:txBody>
          <a:bodyPr>
            <a:normAutofit/>
          </a:bodyPr>
          <a:lstStyle/>
          <a:p>
            <a:r>
              <a:rPr lang="en-US" dirty="0"/>
              <a:t>Smart garden is a vegetable or herb garden that is controlled by computer. Although farming and gardening have been enhanced with computers and electronic devices for decades, the smart garden often refers to small, indoor units that by various means determine when to alert the user to add nutrients. Smart gardens may also manage their own lighting.</a:t>
            </a:r>
          </a:p>
        </p:txBody>
      </p:sp>
    </p:spTree>
    <p:extLst>
      <p:ext uri="{BB962C8B-B14F-4D97-AF65-F5344CB8AC3E}">
        <p14:creationId xmlns:p14="http://schemas.microsoft.com/office/powerpoint/2010/main" val="1395605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importance of Smart garden in our life?</a:t>
            </a:r>
            <a:endParaRPr lang="en-US" dirty="0"/>
          </a:p>
        </p:txBody>
      </p:sp>
      <p:sp>
        <p:nvSpPr>
          <p:cNvPr id="3" name="Text Placeholder 2"/>
          <p:cNvSpPr>
            <a:spLocks noGrp="1"/>
          </p:cNvSpPr>
          <p:nvPr>
            <p:ph type="body" idx="1"/>
          </p:nvPr>
        </p:nvSpPr>
        <p:spPr/>
        <p:txBody>
          <a:bodyPr/>
          <a:lstStyle/>
          <a:p>
            <a:r>
              <a:rPr lang="en-US" dirty="0" smtClean="0"/>
              <a:t>Less work</a:t>
            </a:r>
            <a:endParaRPr lang="en-US" dirty="0"/>
          </a:p>
        </p:txBody>
      </p:sp>
      <p:sp>
        <p:nvSpPr>
          <p:cNvPr id="4" name="Content Placeholder 3"/>
          <p:cNvSpPr>
            <a:spLocks noGrp="1"/>
          </p:cNvSpPr>
          <p:nvPr>
            <p:ph sz="half" idx="2"/>
          </p:nvPr>
        </p:nvSpPr>
        <p:spPr>
          <a:xfrm>
            <a:off x="533400" y="2514600"/>
            <a:ext cx="5337048" cy="3886200"/>
          </a:xfrm>
        </p:spPr>
        <p:txBody>
          <a:bodyPr>
            <a:normAutofit fontScale="92500" lnSpcReduction="10000"/>
          </a:bodyPr>
          <a:lstStyle/>
          <a:p>
            <a:r>
              <a:rPr lang="en-US" dirty="0"/>
              <a:t>Tending to a garden means many hours put into it to maintain it and keep it healthy. This means that many hours and care are needed to make it work for something to be produced from it. As mentioned above, you need to take care of many problems that may occur during the seasons. If not treated properly, plants can get sick, and after a while, they die. With this new revolutionary product, you will have more time for other activities and less time to focus on the demands an outdoor garden can bring. This smart technology requires small attention, which will not occupy the rest of your day for sure, and you can get out of the house without worrying about your plant</a:t>
            </a:r>
          </a:p>
        </p:txBody>
      </p:sp>
      <p:sp>
        <p:nvSpPr>
          <p:cNvPr id="5" name="Text Placeholder 4"/>
          <p:cNvSpPr>
            <a:spLocks noGrp="1"/>
          </p:cNvSpPr>
          <p:nvPr>
            <p:ph type="body" sz="quarter" idx="3"/>
          </p:nvPr>
        </p:nvSpPr>
        <p:spPr/>
        <p:txBody>
          <a:bodyPr/>
          <a:lstStyle/>
          <a:p>
            <a:r>
              <a:rPr lang="en-US" dirty="0"/>
              <a:t>Helps the environment</a:t>
            </a:r>
          </a:p>
        </p:txBody>
      </p:sp>
      <p:sp>
        <p:nvSpPr>
          <p:cNvPr id="6" name="Content Placeholder 5"/>
          <p:cNvSpPr>
            <a:spLocks noGrp="1"/>
          </p:cNvSpPr>
          <p:nvPr>
            <p:ph sz="quarter" idx="4"/>
          </p:nvPr>
        </p:nvSpPr>
        <p:spPr>
          <a:xfrm>
            <a:off x="6327648" y="2514600"/>
            <a:ext cx="5330952" cy="3810000"/>
          </a:xfrm>
        </p:spPr>
        <p:txBody>
          <a:bodyPr/>
          <a:lstStyle/>
          <a:p>
            <a:r>
              <a:rPr lang="en-US" dirty="0"/>
              <a:t>Everyone knows that tending an outdoor garden requires a lot of water to be kept healthy. The reason behind it is that soil needs a lot of water. This is not the case for smart gardening, as it requires small amounts of water for it to work another thing to note on this topic is that it requires five to ten percent of the water used on watering plants in soil. Everyone knows the importance of having fresh and drinkable water as it is the primary source of life as we know it. The water that is used in this product does not go to waste; it circulates and finds its uses again.</a:t>
            </a:r>
          </a:p>
        </p:txBody>
      </p:sp>
    </p:spTree>
    <p:extLst>
      <p:ext uri="{BB962C8B-B14F-4D97-AF65-F5344CB8AC3E}">
        <p14:creationId xmlns:p14="http://schemas.microsoft.com/office/powerpoint/2010/main" val="703832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 ?</a:t>
            </a:r>
            <a:endParaRPr lang="en-US" dirty="0"/>
          </a:p>
        </p:txBody>
      </p:sp>
      <p:sp>
        <p:nvSpPr>
          <p:cNvPr id="3" name="Content Placeholder 2"/>
          <p:cNvSpPr>
            <a:spLocks noGrp="1"/>
          </p:cNvSpPr>
          <p:nvPr>
            <p:ph idx="1"/>
          </p:nvPr>
        </p:nvSpPr>
        <p:spPr/>
        <p:txBody>
          <a:bodyPr/>
          <a:lstStyle/>
          <a:p>
            <a:r>
              <a:rPr lang="en-US" dirty="0"/>
              <a:t>According to temperature pump will </a:t>
            </a:r>
            <a:r>
              <a:rPr lang="en-US" dirty="0" smtClean="0"/>
              <a:t>work ,if </a:t>
            </a:r>
            <a:r>
              <a:rPr lang="en-US" dirty="0"/>
              <a:t>low: work 2 times per </a:t>
            </a:r>
            <a:r>
              <a:rPr lang="en-US" dirty="0" smtClean="0"/>
              <a:t>day, </a:t>
            </a:r>
            <a:r>
              <a:rPr lang="en-US" dirty="0"/>
              <a:t>If High: work 3 time per day (best time sunset and early morning) </a:t>
            </a:r>
            <a:endParaRPr lang="en-US" dirty="0" smtClean="0"/>
          </a:p>
          <a:p>
            <a:r>
              <a:rPr lang="en-US" dirty="0" smtClean="0"/>
              <a:t> </a:t>
            </a:r>
            <a:r>
              <a:rPr lang="en-US" dirty="0"/>
              <a:t>Every time before he opens the water, he must check the moisture of the soil (should be between18 -20) % </a:t>
            </a:r>
          </a:p>
          <a:p>
            <a:r>
              <a:rPr lang="en-US" dirty="0" smtClean="0"/>
              <a:t> </a:t>
            </a:r>
            <a:r>
              <a:rPr lang="en-US" dirty="0"/>
              <a:t>If it rains, the next time for water will be cancelled </a:t>
            </a:r>
            <a:endParaRPr lang="en-US" dirty="0" smtClean="0"/>
          </a:p>
          <a:p>
            <a:r>
              <a:rPr lang="en-US" dirty="0" smtClean="0"/>
              <a:t>If </a:t>
            </a:r>
            <a:r>
              <a:rPr lang="en-US" dirty="0"/>
              <a:t>the soil is too dry, the water is opened </a:t>
            </a:r>
            <a:endParaRPr lang="en-US" dirty="0" smtClean="0"/>
          </a:p>
          <a:p>
            <a:r>
              <a:rPr lang="en-US" dirty="0"/>
              <a:t> If we are in the evening, the lights would be turned </a:t>
            </a:r>
            <a:r>
              <a:rPr lang="en-US" dirty="0" smtClean="0"/>
              <a:t>on</a:t>
            </a:r>
            <a:endParaRPr lang="en-US" dirty="0"/>
          </a:p>
          <a:p>
            <a:r>
              <a:rPr lang="en-US" dirty="0" smtClean="0"/>
              <a:t>Time </a:t>
            </a:r>
            <a:r>
              <a:rPr lang="en-US" dirty="0"/>
              <a:t>&amp; sensor state display on LCD </a:t>
            </a:r>
            <a:endParaRPr lang="en-US" dirty="0" smtClean="0"/>
          </a:p>
        </p:txBody>
      </p:sp>
    </p:spTree>
    <p:extLst>
      <p:ext uri="{BB962C8B-B14F-4D97-AF65-F5344CB8AC3E}">
        <p14:creationId xmlns:p14="http://schemas.microsoft.com/office/powerpoint/2010/main" val="1931960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component </a:t>
            </a:r>
            <a:endParaRPr lang="en-US" dirty="0"/>
          </a:p>
        </p:txBody>
      </p:sp>
      <p:sp>
        <p:nvSpPr>
          <p:cNvPr id="3" name="Content Placeholder 2"/>
          <p:cNvSpPr>
            <a:spLocks noGrp="1"/>
          </p:cNvSpPr>
          <p:nvPr>
            <p:ph idx="1"/>
          </p:nvPr>
        </p:nvSpPr>
        <p:spPr/>
        <p:txBody>
          <a:bodyPr/>
          <a:lstStyle/>
          <a:p>
            <a:r>
              <a:rPr lang="en-US" dirty="0" smtClean="0"/>
              <a:t> </a:t>
            </a:r>
            <a:r>
              <a:rPr lang="en-US" dirty="0" err="1"/>
              <a:t>Arduino</a:t>
            </a:r>
            <a:r>
              <a:rPr lang="en-US" dirty="0"/>
              <a:t> UNO</a:t>
            </a:r>
          </a:p>
          <a:p>
            <a:r>
              <a:rPr lang="en-US" dirty="0" smtClean="0"/>
              <a:t>LM35 sensor</a:t>
            </a:r>
          </a:p>
          <a:p>
            <a:r>
              <a:rPr lang="en-US" dirty="0" smtClean="0"/>
              <a:t> LDR sensor                                             </a:t>
            </a:r>
            <a:endParaRPr lang="en-US" dirty="0"/>
          </a:p>
          <a:p>
            <a:r>
              <a:rPr lang="en-US" dirty="0" smtClean="0"/>
              <a:t>Soil </a:t>
            </a:r>
            <a:r>
              <a:rPr lang="en-US" dirty="0"/>
              <a:t>moisture sensor </a:t>
            </a:r>
          </a:p>
          <a:p>
            <a:r>
              <a:rPr lang="en-US" dirty="0" smtClean="0"/>
              <a:t>Rain sensor</a:t>
            </a:r>
          </a:p>
          <a:p>
            <a:r>
              <a:rPr lang="en-US" dirty="0" smtClean="0"/>
              <a:t> </a:t>
            </a:r>
            <a:r>
              <a:rPr lang="en-US" dirty="0"/>
              <a:t>Pump </a:t>
            </a:r>
          </a:p>
          <a:p>
            <a:r>
              <a:rPr lang="en-US" dirty="0" smtClean="0"/>
              <a:t>LCD</a:t>
            </a:r>
            <a:endParaRPr lang="en-US" dirty="0"/>
          </a:p>
        </p:txBody>
      </p:sp>
    </p:spTree>
    <p:extLst>
      <p:ext uri="{BB962C8B-B14F-4D97-AF65-F5344CB8AC3E}">
        <p14:creationId xmlns:p14="http://schemas.microsoft.com/office/powerpoint/2010/main" val="1669903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Arduino</a:t>
            </a:r>
            <a:r>
              <a:rPr lang="en-US" dirty="0" smtClean="0"/>
              <a:t> UNO </a:t>
            </a:r>
            <a:endParaRPr lang="en-US" dirty="0"/>
          </a:p>
        </p:txBody>
      </p:sp>
      <p:sp>
        <p:nvSpPr>
          <p:cNvPr id="3" name="Content Placeholder 2"/>
          <p:cNvSpPr>
            <a:spLocks noGrp="1"/>
          </p:cNvSpPr>
          <p:nvPr>
            <p:ph idx="1"/>
          </p:nvPr>
        </p:nvSpPr>
        <p:spPr/>
        <p:txBody>
          <a:bodyPr/>
          <a:lstStyle/>
          <a:p>
            <a:r>
              <a:rPr lang="en-US" dirty="0"/>
              <a:t>The </a:t>
            </a:r>
            <a:r>
              <a:rPr lang="en-US" dirty="0" err="1"/>
              <a:t>Arduino</a:t>
            </a:r>
            <a:r>
              <a:rPr lang="en-US" dirty="0"/>
              <a:t> UNO board has a list of several hardware components and has the capability to interact with those devices</a:t>
            </a:r>
            <a:r>
              <a:rPr lang="en-US" dirty="0" smtClean="0"/>
              <a:t>.</a:t>
            </a:r>
          </a:p>
          <a:p>
            <a:r>
              <a:rPr lang="en-US" dirty="0"/>
              <a:t>The main use of the </a:t>
            </a:r>
            <a:r>
              <a:rPr lang="en-US" dirty="0" err="1"/>
              <a:t>Arduino</a:t>
            </a:r>
            <a:r>
              <a:rPr lang="en-US" dirty="0"/>
              <a:t> UNO board over other </a:t>
            </a:r>
            <a:r>
              <a:rPr lang="en-US" dirty="0" err="1"/>
              <a:t>Arduino</a:t>
            </a:r>
            <a:r>
              <a:rPr lang="en-US" dirty="0"/>
              <a:t> board is the price factor. The price of this board is lowest compared to other </a:t>
            </a:r>
            <a:r>
              <a:rPr lang="en-US" dirty="0" err="1"/>
              <a:t>Arduino</a:t>
            </a:r>
            <a:r>
              <a:rPr lang="en-US" dirty="0"/>
              <a:t> products.</a:t>
            </a:r>
          </a:p>
        </p:txBody>
      </p:sp>
      <p:pic>
        <p:nvPicPr>
          <p:cNvPr id="4" name="Picture 3" descr="Arduino Uno - R3: Buy Online at Best Price in Egypt - Souq is now Amazon.eg"/>
          <p:cNvPicPr/>
          <p:nvPr/>
        </p:nvPicPr>
        <p:blipFill>
          <a:blip r:embed="rId2">
            <a:extLst>
              <a:ext uri="{28A0092B-C50C-407E-A947-70E740481C1C}">
                <a14:useLocalDpi xmlns:a14="http://schemas.microsoft.com/office/drawing/2010/main" val="0"/>
              </a:ext>
            </a:extLst>
          </a:blip>
          <a:srcRect/>
          <a:stretch>
            <a:fillRect/>
          </a:stretch>
        </p:blipFill>
        <p:spPr bwMode="auto">
          <a:xfrm>
            <a:off x="4888230" y="3657600"/>
            <a:ext cx="2415540" cy="190119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697682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7048" y="228600"/>
            <a:ext cx="9144000" cy="1219200"/>
          </a:xfrm>
        </p:spPr>
        <p:txBody>
          <a:bodyPr>
            <a:normAutofit/>
          </a:bodyPr>
          <a:lstStyle/>
          <a:p>
            <a:r>
              <a:rPr lang="en-US" dirty="0"/>
              <a:t>LM35:</a:t>
            </a:r>
            <a:br>
              <a:rPr lang="en-US" dirty="0"/>
            </a:br>
            <a:r>
              <a:rPr lang="en-US" sz="1400" dirty="0"/>
              <a:t>The LM35 series are precision integrated-circuit temperature sensors, whose output voltage is linearly proportional to the Celsius (Centigrade) temperature</a:t>
            </a:r>
          </a:p>
        </p:txBody>
      </p:sp>
      <p:sp>
        <p:nvSpPr>
          <p:cNvPr id="3" name="Text Placeholder 2"/>
          <p:cNvSpPr>
            <a:spLocks noGrp="1"/>
          </p:cNvSpPr>
          <p:nvPr>
            <p:ph type="body" idx="1"/>
          </p:nvPr>
        </p:nvSpPr>
        <p:spPr/>
        <p:txBody>
          <a:bodyPr>
            <a:normAutofit/>
          </a:bodyPr>
          <a:lstStyle/>
          <a:p>
            <a:r>
              <a:rPr lang="en-US" sz="2000" b="1" dirty="0" smtClean="0"/>
              <a:t>Features</a:t>
            </a:r>
            <a:endParaRPr lang="en-US" sz="2000" b="1" dirty="0"/>
          </a:p>
        </p:txBody>
      </p:sp>
      <p:sp>
        <p:nvSpPr>
          <p:cNvPr id="4" name="Content Placeholder 3"/>
          <p:cNvSpPr>
            <a:spLocks noGrp="1"/>
          </p:cNvSpPr>
          <p:nvPr>
            <p:ph sz="half" idx="2"/>
          </p:nvPr>
        </p:nvSpPr>
        <p:spPr/>
        <p:txBody>
          <a:bodyPr>
            <a:noAutofit/>
          </a:bodyPr>
          <a:lstStyle/>
          <a:p>
            <a:r>
              <a:rPr lang="en-US" sz="1400" dirty="0" smtClean="0"/>
              <a:t> </a:t>
            </a:r>
            <a:r>
              <a:rPr lang="en-US" sz="1400" dirty="0"/>
              <a:t>Calibrated directly in ˚ Celsius (Centigrade) </a:t>
            </a:r>
          </a:p>
          <a:p>
            <a:r>
              <a:rPr lang="en-US" sz="1400" dirty="0" smtClean="0"/>
              <a:t>Linear </a:t>
            </a:r>
            <a:r>
              <a:rPr lang="en-US" sz="1400" dirty="0"/>
              <a:t>+ 10.0 mV/˚C scale factor </a:t>
            </a:r>
            <a:endParaRPr lang="en-US" sz="1400" dirty="0" smtClean="0"/>
          </a:p>
          <a:p>
            <a:r>
              <a:rPr lang="en-US" sz="1400" dirty="0" smtClean="0"/>
              <a:t> </a:t>
            </a:r>
            <a:r>
              <a:rPr lang="en-US" sz="1400" dirty="0"/>
              <a:t>0.5˚C accuracy ensured (at +25˚</a:t>
            </a:r>
            <a:r>
              <a:rPr lang="en-US" sz="1400" dirty="0" smtClean="0"/>
              <a:t>C)</a:t>
            </a:r>
          </a:p>
          <a:p>
            <a:r>
              <a:rPr lang="en-US" sz="1400" dirty="0" smtClean="0"/>
              <a:t>Rated </a:t>
            </a:r>
            <a:r>
              <a:rPr lang="en-US" sz="1400" dirty="0"/>
              <a:t>for full −55˚ to +150˚C </a:t>
            </a:r>
            <a:r>
              <a:rPr lang="en-US" sz="1400" dirty="0" smtClean="0"/>
              <a:t>range</a:t>
            </a:r>
          </a:p>
          <a:p>
            <a:r>
              <a:rPr lang="en-US" sz="1400" dirty="0" smtClean="0"/>
              <a:t> </a:t>
            </a:r>
            <a:r>
              <a:rPr lang="en-US" sz="1400" dirty="0"/>
              <a:t>Suitable for remote applications </a:t>
            </a:r>
            <a:endParaRPr lang="en-US" sz="1400" dirty="0" smtClean="0"/>
          </a:p>
          <a:p>
            <a:r>
              <a:rPr lang="en-US" sz="1400" dirty="0" smtClean="0"/>
              <a:t> </a:t>
            </a:r>
            <a:r>
              <a:rPr lang="en-US" sz="1400" dirty="0"/>
              <a:t>Low cost due to wafer-level trimming </a:t>
            </a:r>
            <a:endParaRPr lang="en-US" sz="1400" dirty="0" smtClean="0"/>
          </a:p>
          <a:p>
            <a:r>
              <a:rPr lang="en-US" sz="1400" dirty="0" smtClean="0"/>
              <a:t> </a:t>
            </a:r>
            <a:r>
              <a:rPr lang="en-US" sz="1400" dirty="0"/>
              <a:t>Operates from 4 to 30 volts</a:t>
            </a:r>
          </a:p>
        </p:txBody>
      </p:sp>
      <p:sp>
        <p:nvSpPr>
          <p:cNvPr id="5" name="Text Placeholder 4"/>
          <p:cNvSpPr>
            <a:spLocks noGrp="1"/>
          </p:cNvSpPr>
          <p:nvPr>
            <p:ph type="body" sz="quarter" idx="3"/>
          </p:nvPr>
        </p:nvSpPr>
        <p:spPr/>
        <p:txBody>
          <a:bodyPr>
            <a:normAutofit/>
          </a:bodyPr>
          <a:lstStyle/>
          <a:p>
            <a:r>
              <a:rPr lang="en-US" sz="2000" b="1" dirty="0"/>
              <a:t>Equation to convert reading into (°C):</a:t>
            </a:r>
          </a:p>
        </p:txBody>
      </p:sp>
      <p:sp>
        <p:nvSpPr>
          <p:cNvPr id="6" name="Content Placeholder 5"/>
          <p:cNvSpPr>
            <a:spLocks noGrp="1"/>
          </p:cNvSpPr>
          <p:nvPr>
            <p:ph sz="quarter" idx="4"/>
          </p:nvPr>
        </p:nvSpPr>
        <p:spPr>
          <a:xfrm>
            <a:off x="6327648" y="2514600"/>
            <a:ext cx="4492879" cy="3581401"/>
          </a:xfrm>
        </p:spPr>
        <p:txBody>
          <a:bodyPr>
            <a:normAutofit/>
          </a:bodyPr>
          <a:lstStyle/>
          <a:p>
            <a:r>
              <a:rPr lang="en-US" sz="1400" dirty="0" smtClean="0"/>
              <a:t>Temperature </a:t>
            </a:r>
            <a:r>
              <a:rPr lang="en-US" sz="1400" dirty="0"/>
              <a:t>(°C) = VOUT / 10</a:t>
            </a:r>
          </a:p>
          <a:p>
            <a:pPr marL="0" indent="0">
              <a:buNone/>
            </a:pPr>
            <a:r>
              <a:rPr lang="en-US" sz="1400" dirty="0"/>
              <a:t>With VOUT in millivolt (mV). So if the output of the sensor is 750 mV, the temperature is 75°C</a:t>
            </a:r>
          </a:p>
        </p:txBody>
      </p:sp>
      <p:pic>
        <p:nvPicPr>
          <p:cNvPr id="9" name="Picture 8" descr="Arduino Temperature Sensor Using LM35 : 3 Steps - Instructable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73758" y="3810000"/>
            <a:ext cx="1426210" cy="1447800"/>
          </a:xfrm>
          <a:prstGeom prst="rect">
            <a:avLst/>
          </a:prstGeom>
          <a:noFill/>
          <a:ln>
            <a:noFill/>
          </a:ln>
        </p:spPr>
      </p:pic>
    </p:spTree>
    <p:extLst>
      <p:ext uri="{BB962C8B-B14F-4D97-AF65-F5344CB8AC3E}">
        <p14:creationId xmlns:p14="http://schemas.microsoft.com/office/powerpoint/2010/main" val="2868774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7952" y="777240"/>
            <a:ext cx="3127248" cy="1051560"/>
          </a:xfrm>
        </p:spPr>
        <p:txBody>
          <a:bodyPr/>
          <a:lstStyle/>
          <a:p>
            <a:r>
              <a:rPr lang="en-US" dirty="0" smtClean="0"/>
              <a:t>Simple code for LM35</a:t>
            </a:r>
            <a:endParaRPr lang="en-US" dirty="0"/>
          </a:p>
        </p:txBody>
      </p:sp>
      <p:sp>
        <p:nvSpPr>
          <p:cNvPr id="4" name="Text Placeholder 3"/>
          <p:cNvSpPr>
            <a:spLocks noGrp="1"/>
          </p:cNvSpPr>
          <p:nvPr>
            <p:ph type="body" sz="half" idx="2"/>
          </p:nvPr>
        </p:nvSpPr>
        <p:spPr>
          <a:xfrm>
            <a:off x="7772400" y="1828800"/>
            <a:ext cx="4267200" cy="4251960"/>
          </a:xfrm>
        </p:spPr>
        <p:txBody>
          <a:bodyPr/>
          <a:lstStyle/>
          <a:p>
            <a:r>
              <a:rPr lang="en-US" dirty="0" smtClean="0"/>
              <a:t>Output :</a:t>
            </a:r>
            <a:endParaRPr lang="en-US" dirty="0"/>
          </a:p>
        </p:txBody>
      </p:sp>
      <p:pic>
        <p:nvPicPr>
          <p:cNvPr id="5" name="Picture 4" descr="https://www.makerguides.com/wp-content/uploads/2020/10/LM35-Serial-Monitor-output.png"/>
          <p:cNvPicPr/>
          <p:nvPr/>
        </p:nvPicPr>
        <p:blipFill>
          <a:blip r:embed="rId2">
            <a:extLst>
              <a:ext uri="{28A0092B-C50C-407E-A947-70E740481C1C}">
                <a14:useLocalDpi xmlns:a14="http://schemas.microsoft.com/office/drawing/2010/main" val="0"/>
              </a:ext>
            </a:extLst>
          </a:blip>
          <a:srcRect/>
          <a:stretch>
            <a:fillRect/>
          </a:stretch>
        </p:blipFill>
        <p:spPr bwMode="auto">
          <a:xfrm>
            <a:off x="7848600" y="2209800"/>
            <a:ext cx="3962400" cy="3726180"/>
          </a:xfrm>
          <a:prstGeom prst="rect">
            <a:avLst/>
          </a:prstGeom>
          <a:noFill/>
          <a:ln>
            <a:noFill/>
          </a:ln>
        </p:spPr>
      </p:pic>
      <p:pic>
        <p:nvPicPr>
          <p:cNvPr id="10" name="Picture Placeholder 9"/>
          <p:cNvPicPr>
            <a:picLocks noGrp="1" noChangeAspect="1"/>
          </p:cNvPicPr>
          <p:nvPr>
            <p:ph type="pic" idx="1"/>
          </p:nvPr>
        </p:nvPicPr>
        <p:blipFill>
          <a:blip r:embed="rId3">
            <a:extLst>
              <a:ext uri="{28A0092B-C50C-407E-A947-70E740481C1C}">
                <a14:useLocalDpi xmlns:a14="http://schemas.microsoft.com/office/drawing/2010/main" val="0"/>
              </a:ext>
            </a:extLst>
          </a:blip>
          <a:srcRect t="6499" b="6499"/>
          <a:stretch>
            <a:fillRect/>
          </a:stretch>
        </p:blipFill>
        <p:spPr>
          <a:xfrm>
            <a:off x="762001" y="777240"/>
            <a:ext cx="6400800" cy="5303520"/>
          </a:xfrm>
        </p:spPr>
      </p:pic>
    </p:spTree>
    <p:extLst>
      <p:ext uri="{BB962C8B-B14F-4D97-AF65-F5344CB8AC3E}">
        <p14:creationId xmlns:p14="http://schemas.microsoft.com/office/powerpoint/2010/main" val="67107874"/>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TotalTime>
  <Words>1202</Words>
  <Application>Microsoft Office PowerPoint</Application>
  <PresentationFormat>Widescreen</PresentationFormat>
  <Paragraphs>107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Candara</vt:lpstr>
      <vt:lpstr>Consolas</vt:lpstr>
      <vt:lpstr>Tech Computer 16x9</vt:lpstr>
      <vt:lpstr>Sensor’s project</vt:lpstr>
      <vt:lpstr>Introduction </vt:lpstr>
      <vt:lpstr>What is meant by smart garden?</vt:lpstr>
      <vt:lpstr>What is the importance of Smart garden in our life?</vt:lpstr>
      <vt:lpstr>How it work ?</vt:lpstr>
      <vt:lpstr>Project component </vt:lpstr>
      <vt:lpstr>Arduino UNO </vt:lpstr>
      <vt:lpstr>LM35: The LM35 series are precision integrated-circuit temperature sensors, whose output voltage is linearly proportional to the Celsius (Centigrade) temperature</vt:lpstr>
      <vt:lpstr>Simple code for LM35</vt:lpstr>
      <vt:lpstr>              LDR</vt:lpstr>
      <vt:lpstr>Soil moisture sensor</vt:lpstr>
      <vt:lpstr>Simple code  for moisture sensor </vt:lpstr>
      <vt:lpstr>Rain sensor          Rain sensor  is one kind of switching device which is used to detect the rainfall. It works like a switch and the working principle of this sensor is, whenever there is rain, the switch will be normally closed. </vt:lpstr>
      <vt:lpstr>Simple code for rain sensor</vt:lpstr>
      <vt:lpstr>Pump </vt:lpstr>
      <vt:lpstr>What is the difference between controlling LED and controlling pump?</vt:lpstr>
      <vt:lpstr>Code for pump</vt:lpstr>
      <vt:lpstr>             LCD</vt:lpstr>
      <vt:lpstr>Final code </vt:lpstr>
      <vt:lpstr>PowerPoint Presentation</vt:lpstr>
      <vt:lpstr>PowerPoint Presentation</vt:lpstr>
      <vt:lpstr>PowerPoint Presentation</vt:lpstr>
      <vt:lpstr>Team member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Sensor’s project</dc:title>
  <dc:creator>Dell</dc:creator>
  <cp:lastModifiedBy>Dell</cp:lastModifiedBy>
  <cp:revision>21</cp:revision>
  <dcterms:created xsi:type="dcterms:W3CDTF">2022-01-02T20:39:00Z</dcterms:created>
  <dcterms:modified xsi:type="dcterms:W3CDTF">2022-01-03T18:39:12Z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