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a6f5e086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a6f5e086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3e2dd9d8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3e2dd9d8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a6f5e086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a6f5e086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a6f5e086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9a6f5e086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a6f5e086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9a6f5e086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a6f5e08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9a6f5e08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9a6f5e086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9a6f5e086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a3e2dd9d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a3e2dd9d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9a275c0e1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9a275c0e1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a6f5e08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a6f5e08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a6f5e086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a6f5e086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a6f5e086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a6f5e086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a6f5e086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a6f5e086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a6f5e086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a6f5e086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a6f5e086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a6f5e086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a6f5e086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a6f5e086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a6f5e086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a6f5e086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16728" y="16131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DoctorAid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CSE 326 : Information System Design</a:t>
            </a:r>
            <a:endParaRPr sz="2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833500" y="3254325"/>
            <a:ext cx="34866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Presented By:</a:t>
            </a:r>
            <a:endParaRPr sz="18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1805002, 1805004, 1805006, 1805008, 1805019, 1805030</a:t>
            </a:r>
            <a:endParaRPr sz="1700"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Data Collection/Analysis for Research</a:t>
            </a:r>
            <a:endParaRPr b="1" sz="3100"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collected can be used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By the medical research team [</a:t>
            </a:r>
            <a:r>
              <a:rPr lang="en" sz="1600"/>
              <a:t> of hospital (if present)]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start with one/two departments [(eg the nephrology dept.)]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Expand to other </a:t>
            </a:r>
            <a:r>
              <a:rPr lang="en" sz="1600"/>
              <a:t>departments</a:t>
            </a:r>
            <a:r>
              <a:rPr lang="en" sz="1600"/>
              <a:t> [with </a:t>
            </a:r>
            <a:r>
              <a:rPr lang="en" sz="1600"/>
              <a:t>roughly</a:t>
            </a:r>
            <a:r>
              <a:rPr lang="en" sz="1600"/>
              <a:t> same architecture]</a:t>
            </a:r>
            <a:endParaRPr sz="1600"/>
          </a:p>
        </p:txBody>
      </p:sp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Opportunities:</a:t>
            </a:r>
            <a:endParaRPr b="1"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Nationwide extension of </a:t>
            </a:r>
            <a:r>
              <a:rPr lang="en" sz="1900"/>
              <a:t>the EHR database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Inclusion of better ML algorithms for the suggestions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IOT in testing equipment for easier test data collection/continuous patient monitoring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Better security for EHR record management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35250" y="1296000"/>
            <a:ext cx="9073500" cy="3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Motivation: </a:t>
            </a:r>
            <a:endParaRPr sz="14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Doctors heavily burdened (1/1850 instead of 1/600 by WHO), 1 </a:t>
            </a:r>
            <a:r>
              <a:rPr lang="en" sz="1200"/>
              <a:t>patient</a:t>
            </a:r>
            <a:r>
              <a:rPr lang="en" sz="1200"/>
              <a:t> per 3 min(?)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Manually sieve through </a:t>
            </a:r>
            <a:r>
              <a:rPr lang="en" sz="1200"/>
              <a:t>medical</a:t>
            </a:r>
            <a:r>
              <a:rPr lang="en" sz="1200"/>
              <a:t> records to figure out cases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Tediously write prescriptions, give advice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May end up making mistakes in medicine prescription</a:t>
            </a:r>
            <a:endParaRPr sz="12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Features:</a:t>
            </a:r>
            <a:endParaRPr sz="14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Ensure smart storage </a:t>
            </a:r>
            <a:r>
              <a:rPr lang="en" sz="1200"/>
              <a:t>and efficient </a:t>
            </a:r>
            <a:r>
              <a:rPr lang="en" sz="1200"/>
              <a:t>display of medical records of a patient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Prompt probable diseases based on reported symptoms, patient history and medical literature, for doctors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Auto-generate advice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Auto-fill drug dosage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Display past test results and past appointments related to reported symptoms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Ensure a smart way for doctors to </a:t>
            </a:r>
            <a:r>
              <a:rPr lang="en" sz="1200"/>
              <a:t>sieve</a:t>
            </a:r>
            <a:r>
              <a:rPr lang="en" sz="1200"/>
              <a:t> through past records (keywords for tests, medicine and appointment)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Track patient progress graphically for chronic diseases, for easier evaluation by doctor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Help Medical research by providing data (for instance , between patient family history, medication regime with diseases)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May start with a specific department like Nephrology, and then gradually include other depts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Meet with: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Smaller hospitals without pre-existing software/with expensive software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Gather thoughts and ideas on how to further ease the doctors’  burdens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May also meet with the administration to discuss ramifications of implementing such a software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(Deprecated) </a:t>
            </a:r>
            <a:r>
              <a:rPr b="1" lang="en" sz="3100"/>
              <a:t>Motivation</a:t>
            </a:r>
            <a:endParaRPr b="1" sz="3100"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819150" y="2095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Centralize and summarize health records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Relevant and agile record clusterization to ease the life of doctors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Generation of statistical analytics about community and chronic disease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Reduction of consumed time and effort for diagnosis and treatment</a:t>
            </a:r>
            <a:r>
              <a:rPr lang="en"/>
              <a:t>  </a:t>
            </a:r>
            <a:r>
              <a:rPr lang="en" sz="1600"/>
              <a:t>through smart suggestions</a:t>
            </a:r>
            <a:endParaRPr sz="1600"/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000" y="644674"/>
            <a:ext cx="2258325" cy="15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29" name="Google Shape;229;p26"/>
          <p:cNvSpPr/>
          <p:nvPr/>
        </p:nvSpPr>
        <p:spPr>
          <a:xfrm>
            <a:off x="7002925" y="2336800"/>
            <a:ext cx="1677600" cy="668100"/>
          </a:xfrm>
          <a:prstGeom prst="homePlate">
            <a:avLst>
              <a:gd fmla="val 50000" name="adj"/>
            </a:avLst>
          </a:prstGeom>
          <a:solidFill>
            <a:srgbClr val="2A399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ackground pointer shape in timeline graphic" id="230" name="Google Shape;230;p26"/>
          <p:cNvSpPr/>
          <p:nvPr/>
        </p:nvSpPr>
        <p:spPr>
          <a:xfrm>
            <a:off x="5682950" y="2336800"/>
            <a:ext cx="1677600" cy="668100"/>
          </a:xfrm>
          <a:prstGeom prst="homePlate">
            <a:avLst>
              <a:gd fmla="val 50000" name="adj"/>
            </a:avLst>
          </a:prstGeom>
          <a:solidFill>
            <a:srgbClr val="2A399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26"/>
          <p:cNvGrpSpPr/>
          <p:nvPr/>
        </p:nvGrpSpPr>
        <p:grpSpPr>
          <a:xfrm>
            <a:off x="816870" y="1771640"/>
            <a:ext cx="198900" cy="593656"/>
            <a:chOff x="777447" y="1610215"/>
            <a:chExt cx="198900" cy="593656"/>
          </a:xfrm>
        </p:grpSpPr>
        <p:cxnSp>
          <p:nvCxnSpPr>
            <p:cNvPr id="232" name="Google Shape;232;p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" name="Google Shape;233;p2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26"/>
          <p:cNvSpPr txBox="1"/>
          <p:nvPr/>
        </p:nvSpPr>
        <p:spPr>
          <a:xfrm>
            <a:off x="340325" y="1306695"/>
            <a:ext cx="1152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1805006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2379832" y="2947983"/>
            <a:ext cx="198900" cy="593656"/>
            <a:chOff x="2223534" y="2938958"/>
            <a:chExt cx="198900" cy="593656"/>
          </a:xfrm>
        </p:grpSpPr>
        <p:cxnSp>
          <p:nvCxnSpPr>
            <p:cNvPr id="236" name="Google Shape;236;p2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7" name="Google Shape;237;p2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3709945" y="1771640"/>
            <a:ext cx="198900" cy="593656"/>
            <a:chOff x="3918084" y="1610215"/>
            <a:chExt cx="198900" cy="593656"/>
          </a:xfrm>
        </p:grpSpPr>
        <p:cxnSp>
          <p:nvCxnSpPr>
            <p:cNvPr id="239" name="Google Shape;239;p2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0" name="Google Shape;240;p2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26"/>
          <p:cNvGrpSpPr/>
          <p:nvPr/>
        </p:nvGrpSpPr>
        <p:grpSpPr>
          <a:xfrm>
            <a:off x="4982470" y="2947983"/>
            <a:ext cx="198900" cy="593656"/>
            <a:chOff x="5958946" y="2938958"/>
            <a:chExt cx="198900" cy="593656"/>
          </a:xfrm>
        </p:grpSpPr>
        <p:cxnSp>
          <p:nvCxnSpPr>
            <p:cNvPr id="242" name="Google Shape;242;p2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" name="Google Shape;243;p2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26"/>
          <p:cNvGrpSpPr/>
          <p:nvPr/>
        </p:nvGrpSpPr>
        <p:grpSpPr>
          <a:xfrm>
            <a:off x="6374407" y="1771640"/>
            <a:ext cx="198900" cy="593656"/>
            <a:chOff x="3918084" y="1610215"/>
            <a:chExt cx="198900" cy="593656"/>
          </a:xfrm>
        </p:grpSpPr>
        <p:cxnSp>
          <p:nvCxnSpPr>
            <p:cNvPr id="245" name="Google Shape;245;p2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6" name="Google Shape;246;p2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Background pointer shape in timeline graphic" id="247" name="Google Shape;247;p26"/>
          <p:cNvSpPr/>
          <p:nvPr/>
        </p:nvSpPr>
        <p:spPr>
          <a:xfrm>
            <a:off x="4341975" y="2336800"/>
            <a:ext cx="1677600" cy="668100"/>
          </a:xfrm>
          <a:prstGeom prst="homePlate">
            <a:avLst>
              <a:gd fmla="val 50000" name="adj"/>
            </a:avLst>
          </a:prstGeom>
          <a:solidFill>
            <a:srgbClr val="2A399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ackground pointer shape in timeline graphic" id="248" name="Google Shape;248;p26"/>
          <p:cNvSpPr/>
          <p:nvPr/>
        </p:nvSpPr>
        <p:spPr>
          <a:xfrm>
            <a:off x="3022000" y="2336800"/>
            <a:ext cx="1677600" cy="668100"/>
          </a:xfrm>
          <a:prstGeom prst="homePlate">
            <a:avLst>
              <a:gd fmla="val 50000" name="adj"/>
            </a:avLst>
          </a:prstGeom>
          <a:solidFill>
            <a:srgbClr val="2A399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ackground pointer shape in timeline graphic" id="249" name="Google Shape;249;p26"/>
          <p:cNvSpPr/>
          <p:nvPr/>
        </p:nvSpPr>
        <p:spPr>
          <a:xfrm>
            <a:off x="1640475" y="2336800"/>
            <a:ext cx="1677600" cy="668100"/>
          </a:xfrm>
          <a:prstGeom prst="homePlate">
            <a:avLst>
              <a:gd fmla="val 50000" name="adj"/>
            </a:avLst>
          </a:prstGeom>
          <a:solidFill>
            <a:srgbClr val="2A399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ackground pointer shape in timeline graphic" id="250" name="Google Shape;250;p26"/>
          <p:cNvSpPr/>
          <p:nvPr/>
        </p:nvSpPr>
        <p:spPr>
          <a:xfrm>
            <a:off x="320500" y="2336800"/>
            <a:ext cx="1677600" cy="668100"/>
          </a:xfrm>
          <a:prstGeom prst="homePlate">
            <a:avLst>
              <a:gd fmla="val 50000" name="adj"/>
            </a:avLst>
          </a:prstGeom>
          <a:solidFill>
            <a:srgbClr val="2A399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Scope Fixation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1921900" y="2393450"/>
            <a:ext cx="115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Requirement Analysis</a:t>
            </a:r>
            <a:endParaRPr b="0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3293500" y="2393450"/>
            <a:ext cx="115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Diagram</a:t>
            </a:r>
            <a:endParaRPr b="0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4665100" y="2478400"/>
            <a:ext cx="11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Mock UI</a:t>
            </a:r>
            <a:endParaRPr b="0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5960500" y="2402200"/>
            <a:ext cx="115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Interaction Diagram</a:t>
            </a:r>
            <a:endParaRPr b="0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7332100" y="2478400"/>
            <a:ext cx="11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0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6" name="Google Shape;256;p26"/>
          <p:cNvGrpSpPr/>
          <p:nvPr/>
        </p:nvGrpSpPr>
        <p:grpSpPr>
          <a:xfrm>
            <a:off x="7725670" y="2947983"/>
            <a:ext cx="198900" cy="593656"/>
            <a:chOff x="5958946" y="2938958"/>
            <a:chExt cx="198900" cy="593656"/>
          </a:xfrm>
        </p:grpSpPr>
        <p:cxnSp>
          <p:nvCxnSpPr>
            <p:cNvPr id="257" name="Google Shape;257;p2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8" name="Google Shape;258;p2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26"/>
          <p:cNvSpPr txBox="1"/>
          <p:nvPr/>
        </p:nvSpPr>
        <p:spPr>
          <a:xfrm>
            <a:off x="7274525" y="3516495"/>
            <a:ext cx="1152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1705010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4531325" y="3516495"/>
            <a:ext cx="1152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1705016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1864325" y="3516505"/>
            <a:ext cx="1152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1805004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5902925" y="1306695"/>
            <a:ext cx="1152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1705020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3235925" y="1306695"/>
            <a:ext cx="1152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1705004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627375" y="554575"/>
            <a:ext cx="7098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Presentation Distribution</a:t>
            </a:r>
            <a:endParaRPr b="1" sz="3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819150" y="572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172391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27"/>
          <p:cNvGrpSpPr/>
          <p:nvPr/>
        </p:nvGrpSpPr>
        <p:grpSpPr>
          <a:xfrm>
            <a:off x="369672" y="2664225"/>
            <a:ext cx="1578303" cy="1194200"/>
            <a:chOff x="369672" y="2664225"/>
            <a:chExt cx="1578303" cy="1194200"/>
          </a:xfrm>
        </p:grpSpPr>
        <p:sp>
          <p:nvSpPr>
            <p:cNvPr id="273" name="Google Shape;273;p27"/>
            <p:cNvSpPr txBox="1"/>
            <p:nvPr/>
          </p:nvSpPr>
          <p:spPr>
            <a:xfrm>
              <a:off x="369675" y="2664225"/>
              <a:ext cx="1578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Google Shape;274;p27"/>
            <p:cNvSpPr txBox="1"/>
            <p:nvPr/>
          </p:nvSpPr>
          <p:spPr>
            <a:xfrm>
              <a:off x="369672" y="3121025"/>
              <a:ext cx="1578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5" name="Google Shape;275;p27"/>
          <p:cNvGrpSpPr/>
          <p:nvPr/>
        </p:nvGrpSpPr>
        <p:grpSpPr>
          <a:xfrm>
            <a:off x="2114712" y="1960450"/>
            <a:ext cx="1537206" cy="1897975"/>
            <a:chOff x="2114712" y="1960450"/>
            <a:chExt cx="1537206" cy="1897975"/>
          </a:xfrm>
        </p:grpSpPr>
        <p:sp>
          <p:nvSpPr>
            <p:cNvPr id="276" name="Google Shape;276;p27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Sit Amet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27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27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" name="Google Shape;280;p27"/>
          <p:cNvGrpSpPr/>
          <p:nvPr/>
        </p:nvGrpSpPr>
        <p:grpSpPr>
          <a:xfrm>
            <a:off x="3818650" y="1960450"/>
            <a:ext cx="1537202" cy="1897973"/>
            <a:chOff x="3818650" y="1960450"/>
            <a:chExt cx="1537202" cy="1897973"/>
          </a:xfrm>
        </p:grpSpPr>
        <p:sp>
          <p:nvSpPr>
            <p:cNvPr id="281" name="Google Shape;281;p27"/>
            <p:cNvSpPr/>
            <p:nvPr/>
          </p:nvSpPr>
          <p:spPr>
            <a:xfrm>
              <a:off x="429010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 txBox="1"/>
            <p:nvPr/>
          </p:nvSpPr>
          <p:spPr>
            <a:xfrm>
              <a:off x="3818650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Donec Ultrices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27"/>
            <p:cNvSpPr txBox="1"/>
            <p:nvPr/>
          </p:nvSpPr>
          <p:spPr>
            <a:xfrm>
              <a:off x="3818652" y="3121023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27"/>
            <p:cNvSpPr txBox="1"/>
            <p:nvPr/>
          </p:nvSpPr>
          <p:spPr>
            <a:xfrm>
              <a:off x="4368852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5" name="Google Shape;285;p27"/>
          <p:cNvGrpSpPr/>
          <p:nvPr/>
        </p:nvGrpSpPr>
        <p:grpSpPr>
          <a:xfrm>
            <a:off x="5569837" y="2664225"/>
            <a:ext cx="1537203" cy="1194200"/>
            <a:chOff x="5527887" y="2664225"/>
            <a:chExt cx="1537203" cy="1194200"/>
          </a:xfrm>
        </p:grpSpPr>
        <p:sp>
          <p:nvSpPr>
            <p:cNvPr id="286" name="Google Shape;286;p27"/>
            <p:cNvSpPr txBox="1"/>
            <p:nvPr/>
          </p:nvSpPr>
          <p:spPr>
            <a:xfrm>
              <a:off x="552788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Litora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27"/>
            <p:cNvSpPr txBox="1"/>
            <p:nvPr/>
          </p:nvSpPr>
          <p:spPr>
            <a:xfrm>
              <a:off x="5527890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7237137" y="2664225"/>
            <a:ext cx="1537206" cy="1194200"/>
            <a:chOff x="7237137" y="2664225"/>
            <a:chExt cx="1537206" cy="1194200"/>
          </a:xfrm>
        </p:grpSpPr>
        <p:sp>
          <p:nvSpPr>
            <p:cNvPr id="289" name="Google Shape;289;p27"/>
            <p:cNvSpPr txBox="1"/>
            <p:nvPr/>
          </p:nvSpPr>
          <p:spPr>
            <a:xfrm>
              <a:off x="723713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Quis Diam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27"/>
            <p:cNvSpPr txBox="1"/>
            <p:nvPr/>
          </p:nvSpPr>
          <p:spPr>
            <a:xfrm>
              <a:off x="7237143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1" name="Google Shape;291;p27"/>
          <p:cNvSpPr/>
          <p:nvPr/>
        </p:nvSpPr>
        <p:spPr>
          <a:xfrm>
            <a:off x="343813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518408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685396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172391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27"/>
          <p:cNvGrpSpPr/>
          <p:nvPr/>
        </p:nvGrpSpPr>
        <p:grpSpPr>
          <a:xfrm>
            <a:off x="2114712" y="1960450"/>
            <a:ext cx="1537206" cy="1897975"/>
            <a:chOff x="2114712" y="1960450"/>
            <a:chExt cx="1537206" cy="1897975"/>
          </a:xfrm>
        </p:grpSpPr>
        <p:sp>
          <p:nvSpPr>
            <p:cNvPr id="296" name="Google Shape;296;p27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Sit Amet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27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27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0" name="Google Shape;300;p27"/>
          <p:cNvGrpSpPr/>
          <p:nvPr/>
        </p:nvGrpSpPr>
        <p:grpSpPr>
          <a:xfrm>
            <a:off x="3818650" y="1960450"/>
            <a:ext cx="1537202" cy="1897973"/>
            <a:chOff x="3818650" y="1960450"/>
            <a:chExt cx="1537202" cy="1897973"/>
          </a:xfrm>
        </p:grpSpPr>
        <p:sp>
          <p:nvSpPr>
            <p:cNvPr id="301" name="Google Shape;301;p27"/>
            <p:cNvSpPr/>
            <p:nvPr/>
          </p:nvSpPr>
          <p:spPr>
            <a:xfrm>
              <a:off x="429010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 txBox="1"/>
            <p:nvPr/>
          </p:nvSpPr>
          <p:spPr>
            <a:xfrm>
              <a:off x="3818650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Donec Ultrices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27"/>
            <p:cNvSpPr txBox="1"/>
            <p:nvPr/>
          </p:nvSpPr>
          <p:spPr>
            <a:xfrm>
              <a:off x="3818652" y="3121023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7"/>
            <p:cNvSpPr txBox="1"/>
            <p:nvPr/>
          </p:nvSpPr>
          <p:spPr>
            <a:xfrm>
              <a:off x="4368852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5" name="Google Shape;305;p27"/>
          <p:cNvSpPr/>
          <p:nvPr/>
        </p:nvSpPr>
        <p:spPr>
          <a:xfrm>
            <a:off x="343813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518408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685396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875" y="1817425"/>
            <a:ext cx="8191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50" y="1636450"/>
            <a:ext cx="130492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latin typeface="Calibri"/>
                <a:ea typeface="Calibri"/>
                <a:cs typeface="Calibri"/>
                <a:sym typeface="Calibri"/>
              </a:rPr>
              <a:t>Summary of related</a:t>
            </a:r>
            <a:r>
              <a:rPr lang="en" sz="2650">
                <a:latin typeface="Calibri"/>
                <a:ea typeface="Calibri"/>
                <a:cs typeface="Calibri"/>
                <a:sym typeface="Calibri"/>
              </a:rPr>
              <a:t> past appointments and test results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According to</a:t>
            </a:r>
            <a:endParaRPr sz="1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</a:t>
            </a:r>
            <a:r>
              <a:rPr lang="en" sz="1600"/>
              <a:t>eported symptoms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Keyword searches by Doctor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7" name="Google Shape;317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590775" y="418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Modules</a:t>
            </a:r>
            <a:endParaRPr b="1" sz="3100"/>
          </a:p>
        </p:txBody>
      </p:sp>
      <p:pic>
        <p:nvPicPr>
          <p:cNvPr id="323" name="Google Shape;3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875" y="589050"/>
            <a:ext cx="6054749" cy="409287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475" y="521025"/>
            <a:ext cx="6089274" cy="42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Motivations:</a:t>
            </a:r>
            <a:endParaRPr b="1" sz="48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Doctors heavily burdened (1/1850 instead of 1/600 by WHO), every 3 min 1 patient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Manually sieve through medical records to figure out cases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Tediously write prescriptions, give advice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Lack of Insight in Epidemiological Statistics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250" y="570724"/>
            <a:ext cx="2258325" cy="15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590775" y="418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Modules</a:t>
            </a:r>
            <a:endParaRPr b="1" sz="31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875" y="589050"/>
            <a:ext cx="6054749" cy="409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/>
          <p:nvPr/>
        </p:nvSpPr>
        <p:spPr>
          <a:xfrm>
            <a:off x="3600050" y="418025"/>
            <a:ext cx="17868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5143400" y="1742125"/>
            <a:ext cx="23013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3596850" y="3138625"/>
            <a:ext cx="1950300" cy="159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1329550" y="2021400"/>
            <a:ext cx="2476800" cy="159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2378125" y="1777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500" u="sng"/>
              <a:t>Features</a:t>
            </a:r>
            <a:endParaRPr b="1" i="1" sz="6500" u="sng"/>
          </a:p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Smart Filters for EHR</a:t>
            </a:r>
            <a:endParaRPr b="1" sz="31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19150" y="2010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Auto-display </a:t>
            </a:r>
            <a:r>
              <a:rPr lang="en" sz="1700"/>
              <a:t>relevant past records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Based on reported symptoms</a:t>
            </a:r>
            <a:r>
              <a:rPr lang="en" sz="1500"/>
              <a:t> 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Using k</a:t>
            </a:r>
            <a:r>
              <a:rPr lang="en" sz="1700"/>
              <a:t>eywords, </a:t>
            </a:r>
            <a:r>
              <a:rPr lang="en" sz="1700"/>
              <a:t>Doctors</a:t>
            </a:r>
            <a:r>
              <a:rPr lang="en" sz="1700"/>
              <a:t> easily filter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tests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prescriptions,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appointment records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Sort by date, severity</a:t>
            </a:r>
            <a:endParaRPr sz="17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350" y="1879350"/>
            <a:ext cx="2000900" cy="20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735275" y="288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      Visually Aided</a:t>
            </a: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 Representation of EHR</a:t>
            </a:r>
            <a:endParaRPr b="1" sz="31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925" y="947200"/>
            <a:ext cx="5784525" cy="36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791575" y="470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100">
                <a:latin typeface="Calibri"/>
                <a:ea typeface="Calibri"/>
                <a:cs typeface="Calibri"/>
                <a:sym typeface="Calibri"/>
              </a:rPr>
              <a:t>Suggestions for tests/probable diseases</a:t>
            </a:r>
            <a:endParaRPr b="1" sz="4900"/>
          </a:p>
        </p:txBody>
      </p:sp>
      <p:sp>
        <p:nvSpPr>
          <p:cNvPr id="176" name="Google Shape;176;p19"/>
          <p:cNvSpPr txBox="1"/>
          <p:nvPr/>
        </p:nvSpPr>
        <p:spPr>
          <a:xfrm>
            <a:off x="5943375" y="1751625"/>
            <a:ext cx="32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975" y="989050"/>
            <a:ext cx="3875225" cy="39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Prompts for Prescription</a:t>
            </a:r>
            <a:endParaRPr b="1" sz="3100"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Auto-fill drug dosage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Suggest Advice from doctors</a:t>
            </a:r>
            <a:endParaRPr sz="1800"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975" y="1556950"/>
            <a:ext cx="2071924" cy="12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975" y="3196475"/>
            <a:ext cx="2346125" cy="11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819150" y="803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Personal Health Analytics</a:t>
            </a:r>
            <a:endParaRPr b="1" sz="3100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819150" y="15113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Graphs for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Important health parameters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Patients of chronic diseases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Helps better visualization for Doctors and Patients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For example,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Blood pressure for Heart patients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Glucose level for Diabetes patients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Creatinine level for Kidney patients</a:t>
            </a:r>
            <a:endParaRPr sz="1600"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500" y="2147162"/>
            <a:ext cx="2199749" cy="16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