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73" r:id="rId11"/>
    <p:sldId id="269" r:id="rId12"/>
    <p:sldId id="268" r:id="rId13"/>
    <p:sldId id="270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FE8F2-CD1E-434A-B01B-DBA63C182CE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AC473-C7BB-47C6-9B88-6D9003CF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6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5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2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62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5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2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7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57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8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9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Diagrams/SSD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Diagrams/Collaboration%20Diagram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ERD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Diagrams/Classe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Diagrams/Object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../Diagrams/Package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Diagrams/System%20Architectur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UseCase%20Description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Flow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UseCase%20Descriptions" TargetMode="External"/><Relationship Id="rId2" Type="http://schemas.openxmlformats.org/officeDocument/2006/relationships/hyperlink" Target="../Diagrams/UseCase%20Diagram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03126E-2B6A-B53A-CA60-4B1732FEB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SE PROJECT </a:t>
            </a:r>
            <a:r>
              <a:rPr lang="en-US" dirty="0">
                <a:solidFill>
                  <a:schemeClr val="bg2"/>
                </a:solidFill>
              </a:rPr>
              <a:t>PHASE 1&amp;2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14EB4-DF43-303F-472A-93D10F3D1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Instant Money Transfers and Bank-Accounts Access 24/7</a:t>
            </a:r>
          </a:p>
        </p:txBody>
      </p:sp>
      <p:pic>
        <p:nvPicPr>
          <p:cNvPr id="22" name="Picture 21" descr="Floorplan on a table">
            <a:extLst>
              <a:ext uri="{FF2B5EF4-FFF2-40B4-BE49-F238E27FC236}">
                <a16:creationId xmlns:a16="http://schemas.microsoft.com/office/drawing/2014/main" id="{4B6B006D-C395-01CE-58A6-89488B582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67" r="20231" b="-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1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EC09-DE2B-64DE-5B33-FD7CA66D3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SSD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39BA9-4278-AC9D-B431-09166EE46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..\Diagrams\SSD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EC09-DE2B-64DE-5B33-FD7CA66D3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773" y="862604"/>
            <a:ext cx="7183683" cy="2866405"/>
          </a:xfrm>
        </p:spPr>
        <p:txBody>
          <a:bodyPr>
            <a:normAutofit/>
          </a:bodyPr>
          <a:lstStyle/>
          <a:p>
            <a:r>
              <a:rPr lang="en-US" sz="5400" dirty="0"/>
              <a:t>COLLABORATION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39BA9-4278-AC9D-B431-09166EE46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/>
          <a:lstStyle/>
          <a:p>
            <a:r>
              <a:rPr lang="en-US" dirty="0">
                <a:hlinkClick r:id="rId2" action="ppaction://hlinkfile"/>
              </a:rPr>
              <a:t>..\Diagrams\Collaboration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8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EC09-DE2B-64DE-5B33-FD7CA66D3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39BA9-4278-AC9D-B431-09166EE46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..\ERDs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4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EC09-DE2B-64DE-5B33-FD7CA66D3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39BA9-4278-AC9D-B431-09166EE46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..\Diagrams\Classes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0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EC09-DE2B-64DE-5B33-FD7CA66D3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39BA9-4278-AC9D-B431-09166EE46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..\Diagrams\Objects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0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EC09-DE2B-64DE-5B33-FD7CA66D3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39BA9-4278-AC9D-B431-09166EE46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..\Diagrams\Package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EC09-DE2B-64DE-5B33-FD7CA66D3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948013" cy="2866405"/>
          </a:xfrm>
        </p:spPr>
        <p:txBody>
          <a:bodyPr/>
          <a:lstStyle/>
          <a:p>
            <a:r>
              <a:rPr lang="en-US" dirty="0"/>
              <a:t>SYSTEM</a:t>
            </a:r>
            <a:br>
              <a:rPr lang="en-US" dirty="0"/>
            </a:br>
            <a:r>
              <a:rPr lang="en-US" dirty="0"/>
              <a:t>ARCHITECTURAL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39BA9-4278-AC9D-B431-09166EE46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..\Diagrams\System Architectural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9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80B4-D647-62A0-EEAE-1BC7E60D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REQUIREMENTS</a:t>
            </a:r>
            <a:br>
              <a:rPr lang="en-US" dirty="0"/>
            </a:br>
            <a:r>
              <a:rPr lang="en-US" sz="1800" dirty="0">
                <a:solidFill>
                  <a:schemeClr val="accent1"/>
                </a:solidFill>
              </a:rPr>
              <a:t>FUNCTIONAL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E67D-06DB-8CD2-C55A-E6C5C7A83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3920273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2"/>
              </a:buClr>
              <a:buFont typeface="+mj-lt"/>
              <a:buAutoNum type="arabicPeriod"/>
            </a:pPr>
            <a:r>
              <a:rPr lang="en-US" sz="1800" b="1" dirty="0"/>
              <a:t>Users Should Register to use the application 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/>
            </a:pPr>
            <a:r>
              <a:rPr lang="en-US" sz="1800" b="1" dirty="0"/>
              <a:t>Users can Delete their Account anytime 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/>
            </a:pPr>
            <a:r>
              <a:rPr lang="en-US" sz="1800" b="1" dirty="0"/>
              <a:t>Users can Add Multiple Credit cards 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/>
            </a:pPr>
            <a:r>
              <a:rPr lang="en-US" sz="1800" b="1" dirty="0"/>
              <a:t>Users can Add Multiple Bank Accounts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/>
            </a:pPr>
            <a:r>
              <a:rPr lang="en-US" sz="1800" b="1" dirty="0"/>
              <a:t>The application should verify User’s mobile number is linked with user’s bank account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/>
            </a:pPr>
            <a:r>
              <a:rPr lang="en-US" sz="1800" b="1" dirty="0"/>
              <a:t>Application should Ensure The Prepaid Card is Valid for their bank account 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/>
            </a:pPr>
            <a:r>
              <a:rPr lang="en-US" sz="1800" b="1" dirty="0"/>
              <a:t>Application Should Give A list with Supported Banks while registering in application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/>
            </a:pPr>
            <a:r>
              <a:rPr lang="en-US" sz="1800" b="1" dirty="0"/>
              <a:t>Users Can be Pay bills From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11777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80B4-D647-62A0-EEAE-1BC7E60D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REQUIREMENTS</a:t>
            </a:r>
            <a:br>
              <a:rPr lang="en-US" dirty="0"/>
            </a:br>
            <a:r>
              <a:rPr lang="en-US" sz="1800" dirty="0">
                <a:solidFill>
                  <a:schemeClr val="accent1"/>
                </a:solidFill>
              </a:rPr>
              <a:t>FUNCTIONAL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E67D-06DB-8CD2-C55A-E6C5C7A8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Clr>
                <a:schemeClr val="bg2"/>
              </a:buClr>
              <a:buFont typeface="+mj-lt"/>
              <a:buAutoNum type="arabicPeriod" startAt="9"/>
            </a:pPr>
            <a:r>
              <a:rPr lang="en-US" sz="1600" b="1" dirty="0"/>
              <a:t>Users can Recover their accounts if they forget the password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9"/>
            </a:pPr>
            <a:r>
              <a:rPr lang="en-US" sz="1600" b="1" dirty="0"/>
              <a:t>Application should have a Guide To “ How register to application ”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9"/>
            </a:pPr>
            <a:r>
              <a:rPr lang="en-US" sz="1600" b="1" dirty="0"/>
              <a:t>After Successful Registration , Application must Provide a list with all Features that Users have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9"/>
            </a:pPr>
            <a:r>
              <a:rPr lang="en-US" sz="1600" b="1" dirty="0"/>
              <a:t>Users have Record with all payments done on the application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9"/>
            </a:pPr>
            <a:r>
              <a:rPr lang="en-US" sz="1600" b="1" dirty="0"/>
              <a:t>Users can Check their Balance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9"/>
            </a:pPr>
            <a:r>
              <a:rPr lang="en-US" sz="1600" b="1" dirty="0"/>
              <a:t>Application Send Notification when Payment Transaction Done Successfully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9"/>
            </a:pPr>
            <a:r>
              <a:rPr lang="en-US" sz="1600" b="1" dirty="0"/>
              <a:t>Any User can Transfer Money to any another user using his IPA or Mobile number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9"/>
            </a:pPr>
            <a:r>
              <a:rPr lang="en-US" sz="1600" b="1" dirty="0"/>
              <a:t>Users can Transfer Money to Friends and Family Bank account , Digital Wallet or their Prepaid Card</a:t>
            </a:r>
          </a:p>
        </p:txBody>
      </p:sp>
    </p:spTree>
    <p:extLst>
      <p:ext uri="{BB962C8B-B14F-4D97-AF65-F5344CB8AC3E}">
        <p14:creationId xmlns:p14="http://schemas.microsoft.com/office/powerpoint/2010/main" val="107204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80B4-D647-62A0-EEAE-1BC7E60D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REQUIREMENTS</a:t>
            </a:r>
            <a:br>
              <a:rPr lang="en-US" dirty="0"/>
            </a:br>
            <a:r>
              <a:rPr lang="en-US" sz="1800" dirty="0">
                <a:solidFill>
                  <a:schemeClr val="accent1"/>
                </a:solidFill>
              </a:rPr>
              <a:t>FUNCTIONAL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E67D-06DB-8CD2-C55A-E6C5C7A8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Clr>
                <a:schemeClr val="bg2"/>
              </a:buClr>
              <a:buFont typeface="+mj-lt"/>
              <a:buAutoNum type="arabicPeriod" startAt="17"/>
            </a:pPr>
            <a:r>
              <a:rPr lang="en-US" sz="1600" b="1" dirty="0"/>
              <a:t>Users can Give Feedback after every transaction and Can Rate the Application anytime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17"/>
            </a:pPr>
            <a:r>
              <a:rPr lang="en-US" sz="1600" b="1" dirty="0"/>
              <a:t>Users have a Contact Section with Admin if any problem happened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17"/>
            </a:pPr>
            <a:r>
              <a:rPr lang="en-US" sz="1600" b="1" dirty="0"/>
              <a:t>Users should be able to access their bank accounts 24/7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17"/>
            </a:pPr>
            <a:r>
              <a:rPr lang="en-US" sz="1600" b="1" dirty="0"/>
              <a:t>Users Should have a Valid Credit card to use any transaction in the application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17"/>
            </a:pPr>
            <a:r>
              <a:rPr lang="en-US" sz="1600" b="1" dirty="0"/>
              <a:t>All Transactions are done in application should be done by licensed banks under the regulations of the Central Bank of Egypt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17"/>
            </a:pPr>
            <a:r>
              <a:rPr lang="en-US" sz="1600" b="1" dirty="0"/>
              <a:t>All transactions Should be done through the secured Instant Payment Network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17"/>
            </a:pPr>
            <a:r>
              <a:rPr lang="en-US" sz="1600" b="1" dirty="0"/>
              <a:t>Users should be able to view mini-Statements for all their linked Bank Accounts</a:t>
            </a:r>
          </a:p>
        </p:txBody>
      </p:sp>
    </p:spTree>
    <p:extLst>
      <p:ext uri="{BB962C8B-B14F-4D97-AF65-F5344CB8AC3E}">
        <p14:creationId xmlns:p14="http://schemas.microsoft.com/office/powerpoint/2010/main" val="361370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72F0-DE7B-4D3E-ADA2-3B3A3C6E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  <a:br>
              <a:rPr lang="en-US" dirty="0"/>
            </a:br>
            <a:r>
              <a:rPr lang="en-US" sz="1800" dirty="0">
                <a:solidFill>
                  <a:schemeClr val="accent1"/>
                </a:solidFill>
              </a:rPr>
              <a:t>FUNCTIONAL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4025-AB87-D967-CAA5-7F97DF101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3976833"/>
          </a:xfrm>
        </p:spPr>
        <p:txBody>
          <a:bodyPr>
            <a:normAutofit fontScale="92500"/>
          </a:bodyPr>
          <a:lstStyle/>
          <a:p>
            <a:pPr marL="342900" indent="-342900">
              <a:buClr>
                <a:schemeClr val="bg2"/>
              </a:buClr>
              <a:buFont typeface="+mj-lt"/>
              <a:buAutoNum type="arabicPeriod" startAt="24"/>
            </a:pPr>
            <a:r>
              <a:rPr lang="en-US" sz="1600" b="1" dirty="0"/>
              <a:t>Application should have a list with the Limits of Financial Transactions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24"/>
            </a:pPr>
            <a:r>
              <a:rPr lang="en-US" sz="1600" b="1" dirty="0"/>
              <a:t>Application check balance for The User’s Credit card Before any Payment Transaction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24"/>
            </a:pPr>
            <a:r>
              <a:rPr lang="en-US" sz="1600" b="1" dirty="0"/>
              <a:t>Users Can Send Money from their Credit card to Their Bank Account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24"/>
            </a:pPr>
            <a:r>
              <a:rPr lang="en-US" sz="1600" b="1" dirty="0"/>
              <a:t>Users Can Edit their Profile by Add or Remove Prepaid Cards or Bank Accounts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24"/>
            </a:pPr>
            <a:r>
              <a:rPr lang="en-US" sz="1600" b="1" dirty="0"/>
              <a:t>Every User Have an Digital Wallet can charge it with his own Credit card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24"/>
            </a:pPr>
            <a:r>
              <a:rPr lang="en-US" sz="1600" b="1" dirty="0"/>
              <a:t>User Can Request Money from any user use the application by enter his IPA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24"/>
            </a:pPr>
            <a:r>
              <a:rPr lang="en-US" sz="1600" b="1" dirty="0"/>
              <a:t>The Application Should Have a Helper tab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24"/>
            </a:pPr>
            <a:r>
              <a:rPr lang="en-US" sz="1600" b="1" dirty="0"/>
              <a:t>To onboard prepaid cards, users can use the prepaid card number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24"/>
            </a:pPr>
            <a:r>
              <a:rPr lang="en-US" sz="1600" b="1" dirty="0"/>
              <a:t>The User Can Search about another User Using his IPA</a:t>
            </a:r>
          </a:p>
        </p:txBody>
      </p:sp>
    </p:spTree>
    <p:extLst>
      <p:ext uri="{BB962C8B-B14F-4D97-AF65-F5344CB8AC3E}">
        <p14:creationId xmlns:p14="http://schemas.microsoft.com/office/powerpoint/2010/main" val="72487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72F0-DE7B-4D3E-ADA2-3B3A3C6E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REQUIREMENTS</a:t>
            </a:r>
            <a:br>
              <a:rPr lang="en-US" dirty="0"/>
            </a:br>
            <a:r>
              <a:rPr lang="en-US" sz="1800" dirty="0">
                <a:solidFill>
                  <a:schemeClr val="accent1"/>
                </a:solidFill>
              </a:rPr>
              <a:t>NON FUNCTIONAL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4025-AB87-D967-CAA5-7F97DF101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86371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2"/>
              </a:buClr>
              <a:buFont typeface="+mj-lt"/>
              <a:buAutoNum type="arabicPeriod" startAt="33"/>
            </a:pPr>
            <a:r>
              <a:rPr lang="en-US" sz="1600" b="1" dirty="0"/>
              <a:t>Money Transfers should be done maximum in 10 seconds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33"/>
            </a:pPr>
            <a:r>
              <a:rPr lang="en-US" sz="1600" b="1" dirty="0"/>
              <a:t>Application Should have a easy interface that any user with any level can use it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33"/>
            </a:pPr>
            <a:r>
              <a:rPr lang="en-US" sz="1600" b="1" dirty="0"/>
              <a:t>Application should have a light theme and not too much animations to improve the performance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33"/>
            </a:pPr>
            <a:r>
              <a:rPr lang="en-US" sz="1600" b="1" dirty="0"/>
              <a:t>The Application Should Have a weekly Update To fix Any problems or bugs basing on Feedback form users 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33"/>
            </a:pPr>
            <a:r>
              <a:rPr lang="en-US" sz="1600" b="1" dirty="0"/>
              <a:t>The Application Shall be easy to use by the Users who might not read English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33"/>
            </a:pPr>
            <a:r>
              <a:rPr lang="en-US" sz="1600" b="1" dirty="0"/>
              <a:t>The Application Must have Integrity for Users information and immunity to threats and attacks and unauthorized Access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 startAt="33"/>
            </a:pPr>
            <a:endParaRPr lang="en-US" sz="1600" b="1" dirty="0"/>
          </a:p>
          <a:p>
            <a:pPr marL="342900" indent="-342900">
              <a:buClr>
                <a:schemeClr val="bg2"/>
              </a:buClr>
              <a:buFont typeface="+mj-lt"/>
              <a:buAutoNum type="arabicPeriod" startAt="33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530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EC09-DE2B-64DE-5B33-FD7CA66D3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39BA9-4278-AC9D-B431-09166EE46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</a:t>
            </a:r>
            <a:r>
              <a:rPr lang="en-US" dirty="0" err="1">
                <a:hlinkClick r:id="rId2" action="ppaction://hlinkfile"/>
              </a:rPr>
              <a:t>UseCase</a:t>
            </a:r>
            <a:r>
              <a:rPr lang="en-US" dirty="0">
                <a:hlinkClick r:id="rId2" action="ppaction://hlinkfile"/>
              </a:rPr>
              <a:t>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4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EC09-DE2B-64DE-5B33-FD7CA66D3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39BA9-4278-AC9D-B431-09166EE46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3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EC09-DE2B-64DE-5B33-FD7CA66D3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39BA9-4278-AC9D-B431-09166EE46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..\Diagrams\</a:t>
            </a:r>
            <a:r>
              <a:rPr lang="en-US" dirty="0" err="1">
                <a:hlinkClick r:id="rId2" action="ppaction://hlinkfile"/>
              </a:rPr>
              <a:t>UseCase</a:t>
            </a:r>
            <a:r>
              <a:rPr lang="en-US" dirty="0">
                <a:hlinkClick r:id="rId2" action="ppaction://hlinkfile"/>
              </a:rPr>
              <a:t> Diagrams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 action="ppaction://hlinkfile"/>
              </a:rPr>
              <a:t>..\</a:t>
            </a:r>
            <a:r>
              <a:rPr lang="en-US" dirty="0" err="1">
                <a:hlinkClick r:id="rId3" action="ppaction://hlinkfile"/>
              </a:rPr>
              <a:t>UseCase</a:t>
            </a:r>
            <a:r>
              <a:rPr lang="en-US" dirty="0">
                <a:hlinkClick r:id="rId3" action="ppaction://hlinkfile"/>
              </a:rPr>
              <a:t>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4272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161</TotalTime>
  <Words>545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Neue Haas Grotesk Text Pro</vt:lpstr>
      <vt:lpstr>PunchcardVTI</vt:lpstr>
      <vt:lpstr>SE PROJECT PHASE 1&amp;2</vt:lpstr>
      <vt:lpstr>SYSTEM REQUIREMENTS FUNCTIONAL</vt:lpstr>
      <vt:lpstr>SYSTEM REQUIREMENTS FUNCTIONAL</vt:lpstr>
      <vt:lpstr>SYSTEM REQUIREMENTS FUNCTIONAL</vt:lpstr>
      <vt:lpstr>SYSTEM REQUIREMENTS FUNCTIONAL</vt:lpstr>
      <vt:lpstr>SYSTEM REQUIREMENTS NON FUNCTIONAL</vt:lpstr>
      <vt:lpstr>USE CASES DIAGRAM</vt:lpstr>
      <vt:lpstr>ACTIVITY DIAGRAM</vt:lpstr>
      <vt:lpstr>SEQUENCEDIAGRAM</vt:lpstr>
      <vt:lpstr>SSD DIAGRAM</vt:lpstr>
      <vt:lpstr>COLLABORATION DIAGRAM</vt:lpstr>
      <vt:lpstr>ERDs</vt:lpstr>
      <vt:lpstr>CLASS DIAGRAM</vt:lpstr>
      <vt:lpstr>OBJECTS DIAGRAM</vt:lpstr>
      <vt:lpstr>PACKAGE DIAGRAM</vt:lpstr>
      <vt:lpstr>SYSTEM ARCHITECTURAL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PROJECT PHASE 1</dc:title>
  <dc:creator>Ahmed_20220025</dc:creator>
  <cp:lastModifiedBy>Ahmed_20220025</cp:lastModifiedBy>
  <cp:revision>35</cp:revision>
  <dcterms:created xsi:type="dcterms:W3CDTF">2024-04-03T20:34:01Z</dcterms:created>
  <dcterms:modified xsi:type="dcterms:W3CDTF">2024-05-09T09:26:28Z</dcterms:modified>
</cp:coreProperties>
</file>