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59" r:id="rId6"/>
    <p:sldId id="261" r:id="rId7"/>
    <p:sldId id="262" r:id="rId8"/>
    <p:sldId id="263" r:id="rId9"/>
    <p:sldId id="265" r:id="rId10"/>
    <p:sldId id="266" r:id="rId11"/>
    <p:sldId id="26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48" autoAdjust="0"/>
  </p:normalViewPr>
  <p:slideViewPr>
    <p:cSldViewPr snapToGrid="0">
      <p:cViewPr varScale="1">
        <p:scale>
          <a:sx n="72" d="100"/>
          <a:sy n="72" d="100"/>
        </p:scale>
        <p:origin x="54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INPUT CODE+OUTPUT RESULT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605D28D-2CE6-4513-8566-952984E21E14}">
      <dgm:prSet phldrT="[Text]"/>
      <dgm:spPr/>
      <dgm:t>
        <a:bodyPr/>
        <a:lstStyle/>
        <a:p>
          <a:pPr>
            <a:lnSpc>
              <a:spcPct val="100000"/>
            </a:lnSpc>
          </a:pPr>
          <a:r>
            <a:rPr lang="en-US" dirty="0"/>
            <a:t>SOURCE OF IDEA</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0BEF68B8-1228-47BB-83B5-7B9CD1E3F84E}">
      <dgm:prSet phldrT="[Text]"/>
      <dgm:spPr/>
      <dgm:t>
        <a:bodyPr/>
        <a:lstStyle/>
        <a:p>
          <a:pPr>
            <a:lnSpc>
              <a:spcPct val="100000"/>
            </a:lnSpc>
          </a:pPr>
          <a:r>
            <a:rPr lang="en-US" dirty="0"/>
            <a:t>ADVANTAGES/DISADVANTAGES</a:t>
          </a:r>
        </a:p>
      </dgm:t>
    </dgm:pt>
    <dgm:pt modelId="{FD949706-EDCC-4ADC-8EDF-8EDA49C92325}" type="sibTrans" cxnId="{EDEF4F82-1237-4639-A0F7-385C1897CE66}">
      <dgm:prSet/>
      <dgm:spPr/>
      <dgm:t>
        <a:bodyPr/>
        <a:lstStyle/>
        <a:p>
          <a:endParaRPr lang="en-US"/>
        </a:p>
      </dgm:t>
    </dgm:pt>
    <dgm:pt modelId="{ED3A4BC2-B75A-4952-A38B-A42B5995DF05}" type="par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custScaleY="108848" custLinFactNeighborY="-2968">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6200" rIns="76200" bIns="76200" numCol="1" spcCol="1270" anchor="ctr" anchorCtr="0">
          <a:noAutofit/>
        </a:bodyPr>
        <a:lstStyle/>
        <a:p>
          <a:pPr marL="0" lvl="0" indent="0" algn="l" defTabSz="1333500">
            <a:lnSpc>
              <a:spcPct val="100000"/>
            </a:lnSpc>
            <a:spcBef>
              <a:spcPct val="0"/>
            </a:spcBef>
            <a:spcAft>
              <a:spcPct val="35000"/>
            </a:spcAft>
            <a:buNone/>
          </a:pPr>
          <a:r>
            <a:rPr lang="en-US" sz="3000" kern="1200" dirty="0"/>
            <a:t>INPUT CODE+OUTPUT RESULT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6200" rIns="76200" bIns="76200" numCol="1" spcCol="1270" anchor="ctr" anchorCtr="0">
          <a:noAutofit/>
        </a:bodyPr>
        <a:lstStyle/>
        <a:p>
          <a:pPr marL="0" lvl="0" indent="0" algn="l" defTabSz="1333500">
            <a:lnSpc>
              <a:spcPct val="100000"/>
            </a:lnSpc>
            <a:spcBef>
              <a:spcPct val="0"/>
            </a:spcBef>
            <a:spcAft>
              <a:spcPct val="35000"/>
            </a:spcAft>
            <a:buNone/>
          </a:pPr>
          <a:r>
            <a:rPr lang="en-US" sz="3000" kern="1200" dirty="0"/>
            <a:t>ADVANTAGES/DISADVANTAGES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42067"/>
          <a:ext cx="6310391" cy="77585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6200" rIns="76200" bIns="76200" numCol="1" spcCol="1270" anchor="ctr" anchorCtr="0">
          <a:noAutofit/>
        </a:bodyPr>
        <a:lstStyle/>
        <a:p>
          <a:pPr marL="0" lvl="0" indent="0" algn="l" defTabSz="1333500">
            <a:lnSpc>
              <a:spcPct val="100000"/>
            </a:lnSpc>
            <a:spcBef>
              <a:spcPct val="0"/>
            </a:spcBef>
            <a:spcAft>
              <a:spcPct val="35000"/>
            </a:spcAft>
            <a:buNone/>
          </a:pPr>
          <a:r>
            <a:rPr lang="en-US" sz="3000" kern="1200" dirty="0"/>
            <a:t>SOURCE OF IDEA</a:t>
          </a:r>
        </a:p>
      </dsp:txBody>
      <dsp:txXfrm>
        <a:off x="496568" y="2442067"/>
        <a:ext cx="6310391" cy="775855"/>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1/20/2021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mailto:K200216@NU.EDU.PK" TargetMode="External"/><Relationship Id="rId4" Type="http://schemas.openxmlformats.org/officeDocument/2006/relationships/hyperlink" Target="mailto:K20015@nu.edu.P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2"/>
            <a:ext cx="10993549" cy="895244"/>
          </a:xfrm>
        </p:spPr>
        <p:txBody>
          <a:bodyPr>
            <a:noAutofit/>
          </a:bodyPr>
          <a:lstStyle/>
          <a:p>
            <a:r>
              <a:rPr lang="en-US" sz="6000" dirty="0">
                <a:solidFill>
                  <a:schemeClr val="bg1"/>
                </a:solidFill>
              </a:rPr>
              <a:t>VENDING MACHINE IN C</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     </a:t>
            </a:r>
            <a:r>
              <a:rPr lang="en-US" b="1" dirty="0">
                <a:solidFill>
                  <a:srgbClr val="7CEBFF"/>
                </a:solidFill>
              </a:rPr>
              <a:t>ARSALAN ZUBAIR 20K-0215         OSAMA AHMED SIDDIQUI 20K-0216</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THE CONTENTS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22636457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2C18-856D-4819-8784-25AB60E90B03}"/>
              </a:ext>
            </a:extLst>
          </p:cNvPr>
          <p:cNvSpPr>
            <a:spLocks noGrp="1"/>
          </p:cNvSpPr>
          <p:nvPr>
            <p:ph type="title"/>
          </p:nvPr>
        </p:nvSpPr>
        <p:spPr/>
        <p:txBody>
          <a:bodyPr/>
          <a:lstStyle/>
          <a:p>
            <a:r>
              <a:rPr lang="en-US" dirty="0"/>
              <a:t>THE INPUT CODE (click to open it on dev </a:t>
            </a:r>
            <a:r>
              <a:rPr lang="en-US" dirty="0" err="1"/>
              <a:t>c++</a:t>
            </a:r>
            <a:r>
              <a:rPr lang="en-US" dirty="0"/>
              <a:t>)</a:t>
            </a:r>
            <a:endParaRPr lang="en-PK" dirty="0"/>
          </a:p>
        </p:txBody>
      </p:sp>
      <p:graphicFrame>
        <p:nvGraphicFramePr>
          <p:cNvPr id="4" name="Content Placeholder 3">
            <a:extLst>
              <a:ext uri="{FF2B5EF4-FFF2-40B4-BE49-F238E27FC236}">
                <a16:creationId xmlns:a16="http://schemas.microsoft.com/office/drawing/2014/main" id="{62B2BD2F-8837-4A32-A051-023AE6259732}"/>
              </a:ext>
            </a:extLst>
          </p:cNvPr>
          <p:cNvGraphicFramePr>
            <a:graphicFrameLocks noGrp="1" noChangeAspect="1"/>
          </p:cNvGraphicFramePr>
          <p:nvPr>
            <p:ph idx="1"/>
            <p:extLst>
              <p:ext uri="{D42A27DB-BD31-4B8C-83A1-F6EECF244321}">
                <p14:modId xmlns:p14="http://schemas.microsoft.com/office/powerpoint/2010/main" val="3096390358"/>
              </p:ext>
            </p:extLst>
          </p:nvPr>
        </p:nvGraphicFramePr>
        <p:xfrm>
          <a:off x="580858" y="2551728"/>
          <a:ext cx="11029950" cy="2590317"/>
        </p:xfrm>
        <a:graphic>
          <a:graphicData uri="http://schemas.openxmlformats.org/presentationml/2006/ole">
            <mc:AlternateContent xmlns:mc="http://schemas.openxmlformats.org/markup-compatibility/2006">
              <mc:Choice xmlns:v="urn:schemas-microsoft-com:vml" Requires="v">
                <p:oleObj name="Packager Shell Object" showAsIcon="1" r:id="rId2" imgW="2094120" imgH="488520" progId="Package">
                  <p:embed/>
                </p:oleObj>
              </mc:Choice>
              <mc:Fallback>
                <p:oleObj name="Packager Shell Object" showAsIcon="1" r:id="rId2" imgW="2094120" imgH="488520" progId="Package">
                  <p:embed/>
                  <p:pic>
                    <p:nvPicPr>
                      <p:cNvPr id="0" name=""/>
                      <p:cNvPicPr/>
                      <p:nvPr/>
                    </p:nvPicPr>
                    <p:blipFill>
                      <a:blip r:embed="rId3"/>
                      <a:stretch>
                        <a:fillRect/>
                      </a:stretch>
                    </p:blipFill>
                    <p:spPr>
                      <a:xfrm>
                        <a:off x="580858" y="2551728"/>
                        <a:ext cx="11029950" cy="2590317"/>
                      </a:xfrm>
                      <a:prstGeom prst="rect">
                        <a:avLst/>
                      </a:prstGeom>
                    </p:spPr>
                  </p:pic>
                </p:oleObj>
              </mc:Fallback>
            </mc:AlternateContent>
          </a:graphicData>
        </a:graphic>
      </p:graphicFrame>
    </p:spTree>
    <p:extLst>
      <p:ext uri="{BB962C8B-B14F-4D97-AF65-F5344CB8AC3E}">
        <p14:creationId xmlns:p14="http://schemas.microsoft.com/office/powerpoint/2010/main" val="1388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6407-2B1C-42A6-B835-11E31ADA71A6}"/>
              </a:ext>
            </a:extLst>
          </p:cNvPr>
          <p:cNvSpPr>
            <a:spLocks noGrp="1"/>
          </p:cNvSpPr>
          <p:nvPr>
            <p:ph type="title"/>
          </p:nvPr>
        </p:nvSpPr>
        <p:spPr/>
        <p:txBody>
          <a:bodyPr/>
          <a:lstStyle/>
          <a:p>
            <a:r>
              <a:rPr lang="en-US" dirty="0"/>
              <a:t>THE OUTPUT RESULT</a:t>
            </a:r>
            <a:endParaRPr lang="en-PK" dirty="0"/>
          </a:p>
        </p:txBody>
      </p:sp>
      <p:pic>
        <p:nvPicPr>
          <p:cNvPr id="5" name="Content Placeholder 4">
            <a:extLst>
              <a:ext uri="{FF2B5EF4-FFF2-40B4-BE49-F238E27FC236}">
                <a16:creationId xmlns:a16="http://schemas.microsoft.com/office/drawing/2014/main" id="{783160DE-48E4-4454-BE56-6F394DEFA08B}"/>
              </a:ext>
            </a:extLst>
          </p:cNvPr>
          <p:cNvPicPr>
            <a:picLocks noGrp="1" noChangeAspect="1"/>
          </p:cNvPicPr>
          <p:nvPr>
            <p:ph idx="1"/>
          </p:nvPr>
        </p:nvPicPr>
        <p:blipFill rotWithShape="1">
          <a:blip r:embed="rId2"/>
          <a:srcRect l="30554" t="12365" r="39264" b="15164"/>
          <a:stretch/>
        </p:blipFill>
        <p:spPr>
          <a:xfrm>
            <a:off x="702365" y="2173357"/>
            <a:ext cx="3600000" cy="5097985"/>
          </a:xfrm>
        </p:spPr>
      </p:pic>
      <p:sp>
        <p:nvSpPr>
          <p:cNvPr id="6" name="Arrow: Right 5">
            <a:extLst>
              <a:ext uri="{FF2B5EF4-FFF2-40B4-BE49-F238E27FC236}">
                <a16:creationId xmlns:a16="http://schemas.microsoft.com/office/drawing/2014/main" id="{5CCB2E96-0615-45F0-B810-BE6C44201097}"/>
              </a:ext>
            </a:extLst>
          </p:cNvPr>
          <p:cNvSpPr/>
          <p:nvPr/>
        </p:nvSpPr>
        <p:spPr>
          <a:xfrm>
            <a:off x="4470400" y="4114799"/>
            <a:ext cx="1045028" cy="449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8" name="Picture 7">
            <a:extLst>
              <a:ext uri="{FF2B5EF4-FFF2-40B4-BE49-F238E27FC236}">
                <a16:creationId xmlns:a16="http://schemas.microsoft.com/office/drawing/2014/main" id="{F1EE74EB-D1B2-4ED5-9305-D03AC0432799}"/>
              </a:ext>
            </a:extLst>
          </p:cNvPr>
          <p:cNvPicPr>
            <a:picLocks noChangeAspect="1"/>
          </p:cNvPicPr>
          <p:nvPr/>
        </p:nvPicPr>
        <p:blipFill rotWithShape="1">
          <a:blip r:embed="rId3"/>
          <a:srcRect l="46785" t="28876" r="31429" b="53747"/>
          <a:stretch/>
        </p:blipFill>
        <p:spPr>
          <a:xfrm>
            <a:off x="5683463" y="3759197"/>
            <a:ext cx="2880000" cy="1259016"/>
          </a:xfrm>
          <a:prstGeom prst="rect">
            <a:avLst/>
          </a:prstGeom>
        </p:spPr>
      </p:pic>
      <p:sp>
        <p:nvSpPr>
          <p:cNvPr id="9" name="Arrow: Right 8">
            <a:extLst>
              <a:ext uri="{FF2B5EF4-FFF2-40B4-BE49-F238E27FC236}">
                <a16:creationId xmlns:a16="http://schemas.microsoft.com/office/drawing/2014/main" id="{AD6C47FB-40AA-4339-BCEC-05D244B4BD20}"/>
              </a:ext>
            </a:extLst>
          </p:cNvPr>
          <p:cNvSpPr/>
          <p:nvPr/>
        </p:nvSpPr>
        <p:spPr>
          <a:xfrm>
            <a:off x="8955313" y="4180111"/>
            <a:ext cx="1132115" cy="435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4165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AC22-C056-4DA4-99C3-02EA38AA92FC}"/>
              </a:ext>
            </a:extLst>
          </p:cNvPr>
          <p:cNvSpPr>
            <a:spLocks noGrp="1"/>
          </p:cNvSpPr>
          <p:nvPr>
            <p:ph type="title"/>
          </p:nvPr>
        </p:nvSpPr>
        <p:spPr/>
        <p:txBody>
          <a:bodyPr/>
          <a:lstStyle/>
          <a:p>
            <a:r>
              <a:rPr lang="en-US" dirty="0"/>
              <a:t>THE OUTPUT RESULT (continued…)</a:t>
            </a:r>
            <a:endParaRPr lang="en-PK" dirty="0"/>
          </a:p>
        </p:txBody>
      </p:sp>
      <p:pic>
        <p:nvPicPr>
          <p:cNvPr id="5" name="Content Placeholder 4">
            <a:extLst>
              <a:ext uri="{FF2B5EF4-FFF2-40B4-BE49-F238E27FC236}">
                <a16:creationId xmlns:a16="http://schemas.microsoft.com/office/drawing/2014/main" id="{DF132156-969B-460E-8812-8FD4178CF9EE}"/>
              </a:ext>
            </a:extLst>
          </p:cNvPr>
          <p:cNvPicPr>
            <a:picLocks noGrp="1" noChangeAspect="1"/>
          </p:cNvPicPr>
          <p:nvPr>
            <p:ph idx="1"/>
          </p:nvPr>
        </p:nvPicPr>
        <p:blipFill rotWithShape="1">
          <a:blip r:embed="rId2"/>
          <a:srcRect l="30699" t="24527" r="46228" b="32852"/>
          <a:stretch/>
        </p:blipFill>
        <p:spPr>
          <a:xfrm>
            <a:off x="362855" y="2659743"/>
            <a:ext cx="3240000" cy="3434398"/>
          </a:xfrm>
        </p:spPr>
      </p:pic>
      <p:sp>
        <p:nvSpPr>
          <p:cNvPr id="8" name="Arrow: Right 7">
            <a:extLst>
              <a:ext uri="{FF2B5EF4-FFF2-40B4-BE49-F238E27FC236}">
                <a16:creationId xmlns:a16="http://schemas.microsoft.com/office/drawing/2014/main" id="{6CA2F8EE-C680-4B83-8ED5-6F7F8E263AAD}"/>
              </a:ext>
            </a:extLst>
          </p:cNvPr>
          <p:cNvSpPr/>
          <p:nvPr/>
        </p:nvSpPr>
        <p:spPr>
          <a:xfrm>
            <a:off x="3602855" y="3941513"/>
            <a:ext cx="1320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0" name="Picture 9">
            <a:extLst>
              <a:ext uri="{FF2B5EF4-FFF2-40B4-BE49-F238E27FC236}">
                <a16:creationId xmlns:a16="http://schemas.microsoft.com/office/drawing/2014/main" id="{E708E658-1E07-4E98-9892-233DF1FA1831}"/>
              </a:ext>
            </a:extLst>
          </p:cNvPr>
          <p:cNvPicPr>
            <a:picLocks noChangeAspect="1"/>
          </p:cNvPicPr>
          <p:nvPr/>
        </p:nvPicPr>
        <p:blipFill rotWithShape="1">
          <a:blip r:embed="rId3"/>
          <a:srcRect l="50833" t="38792" r="28572" b="39668"/>
          <a:stretch/>
        </p:blipFill>
        <p:spPr>
          <a:xfrm>
            <a:off x="4923655" y="3507899"/>
            <a:ext cx="2510971" cy="1476828"/>
          </a:xfrm>
          <a:prstGeom prst="rect">
            <a:avLst/>
          </a:prstGeom>
        </p:spPr>
      </p:pic>
      <p:sp>
        <p:nvSpPr>
          <p:cNvPr id="11" name="Arrow: Right 10">
            <a:extLst>
              <a:ext uri="{FF2B5EF4-FFF2-40B4-BE49-F238E27FC236}">
                <a16:creationId xmlns:a16="http://schemas.microsoft.com/office/drawing/2014/main" id="{3D0092CE-A459-4BAA-A45A-F466367204BC}"/>
              </a:ext>
            </a:extLst>
          </p:cNvPr>
          <p:cNvSpPr/>
          <p:nvPr/>
        </p:nvSpPr>
        <p:spPr>
          <a:xfrm>
            <a:off x="7434626" y="3941513"/>
            <a:ext cx="1524000" cy="557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3" name="Picture 12">
            <a:extLst>
              <a:ext uri="{FF2B5EF4-FFF2-40B4-BE49-F238E27FC236}">
                <a16:creationId xmlns:a16="http://schemas.microsoft.com/office/drawing/2014/main" id="{4A8541A2-0A96-48FD-B461-26033F3D6D91}"/>
              </a:ext>
            </a:extLst>
          </p:cNvPr>
          <p:cNvPicPr>
            <a:picLocks noChangeAspect="1"/>
          </p:cNvPicPr>
          <p:nvPr/>
        </p:nvPicPr>
        <p:blipFill rotWithShape="1">
          <a:blip r:embed="rId4"/>
          <a:srcRect l="30833" t="55664" r="46548" b="25009"/>
          <a:stretch/>
        </p:blipFill>
        <p:spPr>
          <a:xfrm>
            <a:off x="8958626" y="3583919"/>
            <a:ext cx="2757714" cy="1324788"/>
          </a:xfrm>
          <a:prstGeom prst="rect">
            <a:avLst/>
          </a:prstGeom>
        </p:spPr>
      </p:pic>
    </p:spTree>
    <p:extLst>
      <p:ext uri="{BB962C8B-B14F-4D97-AF65-F5344CB8AC3E}">
        <p14:creationId xmlns:p14="http://schemas.microsoft.com/office/powerpoint/2010/main" val="116541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4EC9-F2BB-423F-9CA6-2DE706A360C8}"/>
              </a:ext>
            </a:extLst>
          </p:cNvPr>
          <p:cNvSpPr>
            <a:spLocks noGrp="1"/>
          </p:cNvSpPr>
          <p:nvPr>
            <p:ph type="title"/>
          </p:nvPr>
        </p:nvSpPr>
        <p:spPr/>
        <p:txBody>
          <a:bodyPr/>
          <a:lstStyle/>
          <a:p>
            <a:r>
              <a:rPr lang="en-US" dirty="0"/>
              <a:t>Advantages/disadvantages:</a:t>
            </a:r>
            <a:endParaRPr lang="en-PK" dirty="0"/>
          </a:p>
        </p:txBody>
      </p:sp>
      <p:sp>
        <p:nvSpPr>
          <p:cNvPr id="3" name="Text Placeholder 2">
            <a:extLst>
              <a:ext uri="{FF2B5EF4-FFF2-40B4-BE49-F238E27FC236}">
                <a16:creationId xmlns:a16="http://schemas.microsoft.com/office/drawing/2014/main" id="{78A7EEEC-DCF8-452B-A9F9-CB1ABA7C82EE}"/>
              </a:ext>
            </a:extLst>
          </p:cNvPr>
          <p:cNvSpPr>
            <a:spLocks noGrp="1"/>
          </p:cNvSpPr>
          <p:nvPr>
            <p:ph type="body" idx="1"/>
          </p:nvPr>
        </p:nvSpPr>
        <p:spPr>
          <a:xfrm>
            <a:off x="581192" y="1786015"/>
            <a:ext cx="5087075" cy="536005"/>
          </a:xfrm>
        </p:spPr>
        <p:txBody>
          <a:bodyPr/>
          <a:lstStyle/>
          <a:p>
            <a:r>
              <a:rPr lang="en-US" dirty="0"/>
              <a:t>Advantages</a:t>
            </a:r>
            <a:endParaRPr lang="en-PK" dirty="0"/>
          </a:p>
        </p:txBody>
      </p:sp>
      <p:sp>
        <p:nvSpPr>
          <p:cNvPr id="4" name="Content Placeholder 3">
            <a:extLst>
              <a:ext uri="{FF2B5EF4-FFF2-40B4-BE49-F238E27FC236}">
                <a16:creationId xmlns:a16="http://schemas.microsoft.com/office/drawing/2014/main" id="{287AEF6F-7139-4989-BE8B-02C9090D349D}"/>
              </a:ext>
            </a:extLst>
          </p:cNvPr>
          <p:cNvSpPr>
            <a:spLocks noGrp="1"/>
          </p:cNvSpPr>
          <p:nvPr>
            <p:ph sz="half" idx="2"/>
          </p:nvPr>
        </p:nvSpPr>
        <p:spPr>
          <a:xfrm>
            <a:off x="581191" y="2565357"/>
            <a:ext cx="5393100" cy="2934999"/>
          </a:xfrm>
        </p:spPr>
        <p:txBody>
          <a:bodyPr>
            <a:noAutofit/>
          </a:bodyPr>
          <a:lstStyle/>
          <a:p>
            <a:pPr>
              <a:buFont typeface="Arial" panose="020B0604020202020204" pitchFamily="34" charset="0"/>
              <a:buChar char="•"/>
            </a:pPr>
            <a:r>
              <a:rPr lang="en-US" sz="1700" b="1" i="0" dirty="0">
                <a:solidFill>
                  <a:srgbClr val="002060"/>
                </a:solidFill>
                <a:effectLst/>
                <a:latin typeface="Titillium"/>
              </a:rPr>
              <a:t>Vending machine</a:t>
            </a:r>
            <a:r>
              <a:rPr lang="en-US" sz="1700" b="0" i="0" dirty="0">
                <a:solidFill>
                  <a:srgbClr val="002060"/>
                </a:solidFill>
                <a:effectLst/>
                <a:latin typeface="Titillium"/>
              </a:rPr>
              <a:t> </a:t>
            </a:r>
            <a:r>
              <a:rPr lang="en-US" sz="1700" b="1" i="0" dirty="0">
                <a:solidFill>
                  <a:srgbClr val="002060"/>
                </a:solidFill>
                <a:effectLst/>
                <a:latin typeface="Titillium"/>
              </a:rPr>
              <a:t>is automated, So, you can use it when the transaction is done according to how the machine is programmed</a:t>
            </a:r>
          </a:p>
          <a:p>
            <a:pPr>
              <a:buFont typeface="Arial" panose="020B0604020202020204" pitchFamily="34" charset="0"/>
              <a:buChar char="•"/>
            </a:pPr>
            <a:r>
              <a:rPr lang="en-US" sz="1700" b="1" i="0" dirty="0">
                <a:solidFill>
                  <a:srgbClr val="002060"/>
                </a:solidFill>
                <a:effectLst/>
                <a:latin typeface="Titillium"/>
              </a:rPr>
              <a:t>Some Vending machines accept cash in the currency forms only while the others accept both the cash and the credit cards for the electronic transactions.</a:t>
            </a:r>
            <a:endParaRPr lang="en-US" sz="1700" b="1" dirty="0">
              <a:solidFill>
                <a:srgbClr val="002060"/>
              </a:solidFill>
              <a:latin typeface="Titillium"/>
            </a:endParaRPr>
          </a:p>
          <a:p>
            <a:pPr>
              <a:buFont typeface="Arial" panose="020B0604020202020204" pitchFamily="34" charset="0"/>
              <a:buChar char="•"/>
            </a:pPr>
            <a:r>
              <a:rPr lang="en-US" sz="1700" b="1" i="0" dirty="0">
                <a:solidFill>
                  <a:srgbClr val="002060"/>
                </a:solidFill>
                <a:effectLst/>
                <a:latin typeface="Titillium"/>
              </a:rPr>
              <a:t>Vending machines have the mobility, They can be moved to the new places &amp; they will continue delivering the services as usual, There is no cashier, They give the clients the free choice to purchase the products at any time of the day, You can shop for your intended product on a 24 hour, throughout the year.</a:t>
            </a:r>
          </a:p>
          <a:p>
            <a:pPr>
              <a:buFont typeface="Arial" panose="020B0604020202020204" pitchFamily="34" charset="0"/>
              <a:buChar char="•"/>
            </a:pPr>
            <a:r>
              <a:rPr lang="en-US" sz="1700" b="1" i="0" dirty="0">
                <a:solidFill>
                  <a:srgbClr val="002060"/>
                </a:solidFill>
                <a:effectLst/>
                <a:latin typeface="Titillium"/>
              </a:rPr>
              <a:t>Vending machines</a:t>
            </a:r>
            <a:r>
              <a:rPr lang="en-US" sz="1700" b="0" i="0" dirty="0">
                <a:solidFill>
                  <a:srgbClr val="002060"/>
                </a:solidFill>
                <a:effectLst/>
                <a:latin typeface="Titillium"/>
              </a:rPr>
              <a:t> </a:t>
            </a:r>
            <a:r>
              <a:rPr lang="en-US" sz="1700" b="1" i="0" dirty="0">
                <a:solidFill>
                  <a:srgbClr val="002060"/>
                </a:solidFill>
                <a:effectLst/>
                <a:latin typeface="Titillium"/>
              </a:rPr>
              <a:t>work 24 h day 365 days a year </a:t>
            </a:r>
            <a:endParaRPr lang="en-PK" sz="1700" dirty="0">
              <a:solidFill>
                <a:srgbClr val="002060"/>
              </a:solidFill>
            </a:endParaRPr>
          </a:p>
        </p:txBody>
      </p:sp>
      <p:sp>
        <p:nvSpPr>
          <p:cNvPr id="5" name="Text Placeholder 4">
            <a:extLst>
              <a:ext uri="{FF2B5EF4-FFF2-40B4-BE49-F238E27FC236}">
                <a16:creationId xmlns:a16="http://schemas.microsoft.com/office/drawing/2014/main" id="{FE270E94-CCE4-4B8D-8ADB-04D3259F3FC8}"/>
              </a:ext>
            </a:extLst>
          </p:cNvPr>
          <p:cNvSpPr>
            <a:spLocks noGrp="1"/>
          </p:cNvSpPr>
          <p:nvPr>
            <p:ph type="body" sz="quarter" idx="3"/>
          </p:nvPr>
        </p:nvSpPr>
        <p:spPr>
          <a:xfrm>
            <a:off x="6370722" y="1800393"/>
            <a:ext cx="5087073" cy="553373"/>
          </a:xfrm>
        </p:spPr>
        <p:txBody>
          <a:bodyPr/>
          <a:lstStyle/>
          <a:p>
            <a:r>
              <a:rPr lang="en-US" dirty="0"/>
              <a:t>Disadvantages</a:t>
            </a:r>
            <a:endParaRPr lang="en-PK" dirty="0"/>
          </a:p>
        </p:txBody>
      </p:sp>
      <p:sp>
        <p:nvSpPr>
          <p:cNvPr id="6" name="Content Placeholder 5">
            <a:extLst>
              <a:ext uri="{FF2B5EF4-FFF2-40B4-BE49-F238E27FC236}">
                <a16:creationId xmlns:a16="http://schemas.microsoft.com/office/drawing/2014/main" id="{62CADA70-75A6-441F-A2C5-6FA795AB0D11}"/>
              </a:ext>
            </a:extLst>
          </p:cNvPr>
          <p:cNvSpPr>
            <a:spLocks noGrp="1"/>
          </p:cNvSpPr>
          <p:nvPr>
            <p:ph sz="quarter" idx="4"/>
          </p:nvPr>
        </p:nvSpPr>
        <p:spPr>
          <a:xfrm>
            <a:off x="6370722" y="2565356"/>
            <a:ext cx="5393100" cy="2934999"/>
          </a:xfrm>
        </p:spPr>
        <p:txBody>
          <a:bodyPr>
            <a:noAutofit/>
          </a:bodyPr>
          <a:lstStyle/>
          <a:p>
            <a:pPr>
              <a:buFont typeface="Wingdings" panose="05000000000000000000" pitchFamily="2" charset="2"/>
              <a:buChar char="§"/>
            </a:pPr>
            <a:r>
              <a:rPr lang="en-US" sz="1700" b="1" i="0" dirty="0">
                <a:solidFill>
                  <a:srgbClr val="002060"/>
                </a:solidFill>
                <a:effectLst/>
                <a:latin typeface="Titillium"/>
              </a:rPr>
              <a:t>fixed prices apply and this may be unfriendly both to the customer and the owner.</a:t>
            </a:r>
          </a:p>
          <a:p>
            <a:pPr>
              <a:buFont typeface="Wingdings" panose="05000000000000000000" pitchFamily="2" charset="2"/>
              <a:buChar char="§"/>
            </a:pPr>
            <a:r>
              <a:rPr lang="en-US" sz="1700" b="1" i="0" dirty="0">
                <a:solidFill>
                  <a:srgbClr val="002060"/>
                </a:solidFill>
                <a:effectLst/>
                <a:latin typeface="Titillium"/>
              </a:rPr>
              <a:t>Fraud cases are common in this kind of business by the customers who formulate means of hacking into the system of the machine to dispense the products</a:t>
            </a:r>
            <a:endParaRPr lang="en-US" sz="1700" b="1" dirty="0">
              <a:solidFill>
                <a:srgbClr val="002060"/>
              </a:solidFill>
              <a:latin typeface="Titillium"/>
            </a:endParaRPr>
          </a:p>
          <a:p>
            <a:pPr>
              <a:buFont typeface="Wingdings" panose="05000000000000000000" pitchFamily="2" charset="2"/>
              <a:buChar char="§"/>
            </a:pPr>
            <a:r>
              <a:rPr lang="en-US" sz="1700" b="1" i="0" dirty="0">
                <a:solidFill>
                  <a:srgbClr val="002060"/>
                </a:solidFill>
                <a:effectLst/>
                <a:latin typeface="Titillium"/>
              </a:rPr>
              <a:t>There are great losses to the investor who faces the cases of destruction of the machine or the faulty programming such as the continuous dispensing of product due to the technical errors.</a:t>
            </a:r>
          </a:p>
          <a:p>
            <a:pPr>
              <a:buFont typeface="Wingdings" panose="05000000000000000000" pitchFamily="2" charset="2"/>
              <a:buChar char="§"/>
            </a:pPr>
            <a:r>
              <a:rPr lang="en-US" sz="1700" b="1" i="0" dirty="0">
                <a:solidFill>
                  <a:srgbClr val="002060"/>
                </a:solidFill>
                <a:effectLst/>
                <a:latin typeface="Titillium"/>
              </a:rPr>
              <a:t>Vending machines are used to be displayed in the public places and they can suffer vandalism by the unruly groups or the jealous competitors</a:t>
            </a:r>
            <a:endParaRPr lang="en-PK" sz="1700" dirty="0">
              <a:solidFill>
                <a:srgbClr val="002060"/>
              </a:solidFill>
            </a:endParaRPr>
          </a:p>
        </p:txBody>
      </p:sp>
    </p:spTree>
    <p:extLst>
      <p:ext uri="{BB962C8B-B14F-4D97-AF65-F5344CB8AC3E}">
        <p14:creationId xmlns:p14="http://schemas.microsoft.com/office/powerpoint/2010/main" val="156025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B03A-BFED-4CDF-8632-6732B63AB509}"/>
              </a:ext>
            </a:extLst>
          </p:cNvPr>
          <p:cNvSpPr>
            <a:spLocks noGrp="1"/>
          </p:cNvSpPr>
          <p:nvPr>
            <p:ph type="title"/>
          </p:nvPr>
        </p:nvSpPr>
        <p:spPr/>
        <p:txBody>
          <a:bodyPr/>
          <a:lstStyle/>
          <a:p>
            <a:r>
              <a:rPr lang="en-US" dirty="0"/>
              <a:t>SOURCE OF IDEA</a:t>
            </a:r>
            <a:endParaRPr lang="en-PK" dirty="0"/>
          </a:p>
        </p:txBody>
      </p:sp>
      <p:sp>
        <p:nvSpPr>
          <p:cNvPr id="3" name="Content Placeholder 2">
            <a:extLst>
              <a:ext uri="{FF2B5EF4-FFF2-40B4-BE49-F238E27FC236}">
                <a16:creationId xmlns:a16="http://schemas.microsoft.com/office/drawing/2014/main" id="{028C61BF-3A1F-490D-BD0D-1C80FCC5B297}"/>
              </a:ext>
            </a:extLst>
          </p:cNvPr>
          <p:cNvSpPr>
            <a:spLocks noGrp="1"/>
          </p:cNvSpPr>
          <p:nvPr>
            <p:ph idx="1"/>
          </p:nvPr>
        </p:nvSpPr>
        <p:spPr/>
        <p:txBody>
          <a:bodyPr/>
          <a:lstStyle/>
          <a:p>
            <a:r>
              <a:rPr lang="en-US" sz="2000" dirty="0">
                <a:solidFill>
                  <a:srgbClr val="002060"/>
                </a:solidFill>
              </a:rPr>
              <a:t>The idea for a vending machine program was taken from the market although some research has done on how it works.</a:t>
            </a:r>
          </a:p>
          <a:p>
            <a:r>
              <a:rPr lang="en-US" sz="2000" dirty="0">
                <a:solidFill>
                  <a:srgbClr val="002060"/>
                </a:solidFill>
              </a:rPr>
              <a:t>Multiple codes have been added(through research) in order for the machine to run conveniently and smoothly.</a:t>
            </a:r>
          </a:p>
          <a:p>
            <a:r>
              <a:rPr lang="en-US" sz="2000" dirty="0">
                <a:solidFill>
                  <a:srgbClr val="002060"/>
                </a:solidFill>
              </a:rPr>
              <a:t>This machine also hands over a receipt at the end which shows the idea was totally market based .</a:t>
            </a:r>
          </a:p>
          <a:p>
            <a:endParaRPr lang="en-PK" dirty="0"/>
          </a:p>
        </p:txBody>
      </p:sp>
    </p:spTree>
    <p:extLst>
      <p:ext uri="{BB962C8B-B14F-4D97-AF65-F5344CB8AC3E}">
        <p14:creationId xmlns:p14="http://schemas.microsoft.com/office/powerpoint/2010/main" val="180101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50CA64-E5E5-4EC3-A2A2-6F768F3E2448}"/>
              </a:ext>
            </a:extLst>
          </p:cNvPr>
          <p:cNvPicPr>
            <a:picLocks noChangeAspect="1"/>
          </p:cNvPicPr>
          <p:nvPr/>
        </p:nvPicPr>
        <p:blipFill rotWithShape="1">
          <a:blip r:embed="rId2"/>
          <a:srcRect l="21071" t="19456" r="21667" b="17868"/>
          <a:stretch/>
        </p:blipFill>
        <p:spPr>
          <a:xfrm>
            <a:off x="1320798" y="899884"/>
            <a:ext cx="9000000" cy="5538463"/>
          </a:xfrm>
          <a:prstGeom prst="rect">
            <a:avLst/>
          </a:prstGeom>
        </p:spPr>
      </p:pic>
    </p:spTree>
    <p:extLst>
      <p:ext uri="{BB962C8B-B14F-4D97-AF65-F5344CB8AC3E}">
        <p14:creationId xmlns:p14="http://schemas.microsoft.com/office/powerpoint/2010/main" val="76708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475191" y="3505095"/>
            <a:ext cx="3081576" cy="2629006"/>
          </a:xfrm>
        </p:spPr>
        <p:txBody>
          <a:bodyPr>
            <a:normAutofit/>
          </a:bodyPr>
          <a:lstStyle/>
          <a:p>
            <a:r>
              <a:rPr lang="en-US" dirty="0">
                <a:solidFill>
                  <a:schemeClr val="bg1"/>
                </a:solidFill>
                <a:hlinkClick r:id="rId4">
                  <a:extLst>
                    <a:ext uri="{A12FA001-AC4F-418D-AE19-62706E023703}">
                      <ahyp:hlinkClr xmlns:ahyp="http://schemas.microsoft.com/office/drawing/2018/hyperlinkcolor" val="tx"/>
                    </a:ext>
                  </a:extLst>
                </a:hlinkClick>
              </a:rPr>
              <a:t>K20015@nu.edu.PK</a:t>
            </a:r>
            <a:endParaRPr lang="en-US" dirty="0">
              <a:solidFill>
                <a:schemeClr val="bg1"/>
              </a:solidFill>
            </a:endParaRPr>
          </a:p>
          <a:p>
            <a:r>
              <a:rPr lang="en-US" dirty="0">
                <a:solidFill>
                  <a:schemeClr val="bg1"/>
                </a:solidFill>
                <a:hlinkClick r:id="rId5">
                  <a:extLst>
                    <a:ext uri="{A12FA001-AC4F-418D-AE19-62706E023703}">
                      <ahyp:hlinkClr xmlns:ahyp="http://schemas.microsoft.com/office/drawing/2018/hyperlinkcolor" val="tx"/>
                    </a:ext>
                  </a:extLst>
                </a:hlinkClick>
              </a:rPr>
              <a:t>K200216@NU.EDU.PK</a:t>
            </a:r>
            <a:endParaRPr lang="en-US" dirty="0">
              <a:solidFill>
                <a:schemeClr val="bg1"/>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148</TotalTime>
  <Words>359</Words>
  <Application>Microsoft Office PowerPoint</Application>
  <PresentationFormat>Widescreen</PresentationFormat>
  <Paragraphs>31</Paragraphs>
  <Slides>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Gill Sans MT</vt:lpstr>
      <vt:lpstr>Titillium</vt:lpstr>
      <vt:lpstr>Wingdings</vt:lpstr>
      <vt:lpstr>Wingdings 2</vt:lpstr>
      <vt:lpstr>Dividend</vt:lpstr>
      <vt:lpstr>Packager Shell Object</vt:lpstr>
      <vt:lpstr>VENDING MACHINE IN C</vt:lpstr>
      <vt:lpstr>THE CONTENTS</vt:lpstr>
      <vt:lpstr>THE INPUT CODE (click to open it on dev c++)</vt:lpstr>
      <vt:lpstr>THE OUTPUT RESULT</vt:lpstr>
      <vt:lpstr>THE OUTPUT RESULT (continued…)</vt:lpstr>
      <vt:lpstr>Advantages/disadvantages:</vt:lpstr>
      <vt:lpstr>SOURCE OF IDEA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VENDING MACHINE IN C</dc:title>
  <dc:creator>Arsalan Zubair</dc:creator>
  <cp:lastModifiedBy>Arsalan Zubair</cp:lastModifiedBy>
  <cp:revision>8</cp:revision>
  <dcterms:created xsi:type="dcterms:W3CDTF">2021-01-19T20:28:08Z</dcterms:created>
  <dcterms:modified xsi:type="dcterms:W3CDTF">2021-01-20T07:45:32Z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