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1" r:id="rId5"/>
    <p:sldId id="273" r:id="rId6"/>
    <p:sldId id="274" r:id="rId7"/>
    <p:sldId id="259" r:id="rId8"/>
    <p:sldId id="272" r:id="rId9"/>
    <p:sldId id="279" r:id="rId10"/>
    <p:sldId id="280" r:id="rId11"/>
    <p:sldId id="281" r:id="rId12"/>
    <p:sldId id="276" r:id="rId13"/>
    <p:sldId id="282" r:id="rId14"/>
    <p:sldId id="283" r:id="rId15"/>
    <p:sldId id="284" r:id="rId16"/>
    <p:sldId id="260" r:id="rId17"/>
    <p:sldId id="261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107CE-DD39-435F-BFB7-FFF20AA3ADAF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F8BC8685-69AC-498B-9177-21092C3B68D4}">
      <dgm:prSet/>
      <dgm:spPr/>
      <dgm:t>
        <a:bodyPr/>
        <a:lstStyle/>
        <a:p>
          <a:pPr rtl="0"/>
          <a:r>
            <a:rPr lang="en-US" b="1" smtClean="0"/>
            <a:t>Instant messengers</a:t>
          </a:r>
          <a:r>
            <a:rPr lang="en-US" smtClean="0"/>
            <a:t> − Chat apps like Whatsapp, Facebook Messenger, etc. You need not refresh your app/website to receive new messages.</a:t>
          </a:r>
          <a:endParaRPr lang="en-US"/>
        </a:p>
      </dgm:t>
    </dgm:pt>
    <dgm:pt modelId="{74BAC353-4342-45B8-AFAC-0970C21A3D06}" type="parTrans" cxnId="{B0DC3DF1-7510-488C-98A7-3E9331342F5A}">
      <dgm:prSet/>
      <dgm:spPr/>
      <dgm:t>
        <a:bodyPr/>
        <a:lstStyle/>
        <a:p>
          <a:endParaRPr lang="en-US"/>
        </a:p>
      </dgm:t>
    </dgm:pt>
    <dgm:pt modelId="{4069FCC3-7D72-4E00-8A1C-B38FBD493BCB}" type="sibTrans" cxnId="{B0DC3DF1-7510-488C-98A7-3E9331342F5A}">
      <dgm:prSet/>
      <dgm:spPr/>
      <dgm:t>
        <a:bodyPr/>
        <a:lstStyle/>
        <a:p>
          <a:endParaRPr lang="en-US"/>
        </a:p>
      </dgm:t>
    </dgm:pt>
    <dgm:pt modelId="{BF4DF246-0268-4125-A9AA-26713F33E974}">
      <dgm:prSet/>
      <dgm:spPr/>
      <dgm:t>
        <a:bodyPr/>
        <a:lstStyle/>
        <a:p>
          <a:pPr rtl="0"/>
          <a:r>
            <a:rPr lang="en-US" b="1" smtClean="0"/>
            <a:t>Push Notifications</a:t>
          </a:r>
          <a:r>
            <a:rPr lang="en-US" smtClean="0"/>
            <a:t> − When someone tags you in a picture on Facebook, you receive a notification instantly.</a:t>
          </a:r>
          <a:endParaRPr lang="en-US"/>
        </a:p>
      </dgm:t>
    </dgm:pt>
    <dgm:pt modelId="{B3275476-BAB8-4FEB-A817-69EAF7EF6C25}" type="parTrans" cxnId="{B6D97EEA-39A7-497E-AF6F-888BEA146CFB}">
      <dgm:prSet/>
      <dgm:spPr/>
      <dgm:t>
        <a:bodyPr/>
        <a:lstStyle/>
        <a:p>
          <a:endParaRPr lang="en-US"/>
        </a:p>
      </dgm:t>
    </dgm:pt>
    <dgm:pt modelId="{B914956A-6F97-4B5B-AAC2-E3823B5C8175}" type="sibTrans" cxnId="{B6D97EEA-39A7-497E-AF6F-888BEA146CFB}">
      <dgm:prSet/>
      <dgm:spPr/>
      <dgm:t>
        <a:bodyPr/>
        <a:lstStyle/>
        <a:p>
          <a:endParaRPr lang="en-US"/>
        </a:p>
      </dgm:t>
    </dgm:pt>
    <dgm:pt modelId="{CA274884-2CEF-4A8B-BEF1-E6D9148E89F0}">
      <dgm:prSet/>
      <dgm:spPr/>
      <dgm:t>
        <a:bodyPr/>
        <a:lstStyle/>
        <a:p>
          <a:pPr rtl="0"/>
          <a:r>
            <a:rPr lang="en-US" b="1" smtClean="0"/>
            <a:t>Collaboration Applications</a:t>
          </a:r>
          <a:r>
            <a:rPr lang="en-US" smtClean="0"/>
            <a:t> − Apps like Google Docs, which allow multiple people to update same documents simultaneously and apply changes to all people's instances.</a:t>
          </a:r>
          <a:endParaRPr lang="en-US"/>
        </a:p>
      </dgm:t>
    </dgm:pt>
    <dgm:pt modelId="{E2D0EC9F-3132-4F98-A532-B64593878F9E}" type="parTrans" cxnId="{A153097A-CA01-4B51-B85F-9EEF585ADC8F}">
      <dgm:prSet/>
      <dgm:spPr/>
      <dgm:t>
        <a:bodyPr/>
        <a:lstStyle/>
        <a:p>
          <a:endParaRPr lang="en-US"/>
        </a:p>
      </dgm:t>
    </dgm:pt>
    <dgm:pt modelId="{84B6EE76-6DBF-4A22-83B2-E12E2559F460}" type="sibTrans" cxnId="{A153097A-CA01-4B51-B85F-9EEF585ADC8F}">
      <dgm:prSet/>
      <dgm:spPr/>
      <dgm:t>
        <a:bodyPr/>
        <a:lstStyle/>
        <a:p>
          <a:endParaRPr lang="en-US"/>
        </a:p>
      </dgm:t>
    </dgm:pt>
    <dgm:pt modelId="{D3C41D38-D103-4FD4-87F0-FA7E77152672}">
      <dgm:prSet/>
      <dgm:spPr/>
      <dgm:t>
        <a:bodyPr/>
        <a:lstStyle/>
        <a:p>
          <a:pPr rtl="0"/>
          <a:r>
            <a:rPr lang="en-US" b="1" smtClean="0"/>
            <a:t>Online Gaming</a:t>
          </a:r>
          <a:r>
            <a:rPr lang="en-US" smtClean="0"/>
            <a:t> − Games like Counter Strike, Call of Duty, etc., are also some examples of real-time applications.</a:t>
          </a:r>
          <a:endParaRPr lang="en-US"/>
        </a:p>
      </dgm:t>
    </dgm:pt>
    <dgm:pt modelId="{580DE0CC-D828-4DFC-8B17-875C8284B9EC}" type="parTrans" cxnId="{21F19549-AED6-496C-BE63-5988C6519E93}">
      <dgm:prSet/>
      <dgm:spPr/>
      <dgm:t>
        <a:bodyPr/>
        <a:lstStyle/>
        <a:p>
          <a:endParaRPr lang="en-US"/>
        </a:p>
      </dgm:t>
    </dgm:pt>
    <dgm:pt modelId="{87C4D89C-3A0E-4C3B-A8A5-CE0C449DCFF2}" type="sibTrans" cxnId="{21F19549-AED6-496C-BE63-5988C6519E93}">
      <dgm:prSet/>
      <dgm:spPr/>
      <dgm:t>
        <a:bodyPr/>
        <a:lstStyle/>
        <a:p>
          <a:endParaRPr lang="en-US"/>
        </a:p>
      </dgm:t>
    </dgm:pt>
    <dgm:pt modelId="{22765613-D51E-40A8-9FF9-A6A2E8E6D75B}" type="pres">
      <dgm:prSet presAssocID="{B1B107CE-DD39-435F-BFB7-FFF20AA3ADAF}" presName="linear" presStyleCnt="0">
        <dgm:presLayoutVars>
          <dgm:animLvl val="lvl"/>
          <dgm:resizeHandles val="exact"/>
        </dgm:presLayoutVars>
      </dgm:prSet>
      <dgm:spPr/>
    </dgm:pt>
    <dgm:pt modelId="{84038362-3893-4CE6-BFC1-33F0040783CB}" type="pres">
      <dgm:prSet presAssocID="{F8BC8685-69AC-498B-9177-21092C3B68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FE754AD-CAE7-4625-ACD8-D00D29F02B9D}" type="pres">
      <dgm:prSet presAssocID="{4069FCC3-7D72-4E00-8A1C-B38FBD493BCB}" presName="spacer" presStyleCnt="0"/>
      <dgm:spPr/>
    </dgm:pt>
    <dgm:pt modelId="{0B2487E3-CCDB-4EBE-907B-C261AE265B2A}" type="pres">
      <dgm:prSet presAssocID="{BF4DF246-0268-4125-A9AA-26713F33E97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B789AC-9EE2-4372-993E-632BD0C601CE}" type="pres">
      <dgm:prSet presAssocID="{B914956A-6F97-4B5B-AAC2-E3823B5C8175}" presName="spacer" presStyleCnt="0"/>
      <dgm:spPr/>
    </dgm:pt>
    <dgm:pt modelId="{044539DE-5ACD-4158-AB9F-7FCE8E0E124E}" type="pres">
      <dgm:prSet presAssocID="{CA274884-2CEF-4A8B-BEF1-E6D9148E89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048617-AEDB-46D4-BD9B-BC6C7D2F243A}" type="pres">
      <dgm:prSet presAssocID="{84B6EE76-6DBF-4A22-83B2-E12E2559F460}" presName="spacer" presStyleCnt="0"/>
      <dgm:spPr/>
    </dgm:pt>
    <dgm:pt modelId="{925B4C95-0F61-4B28-A640-18D96D9DCD3A}" type="pres">
      <dgm:prSet presAssocID="{D3C41D38-D103-4FD4-87F0-FA7E7715267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153097A-CA01-4B51-B85F-9EEF585ADC8F}" srcId="{B1B107CE-DD39-435F-BFB7-FFF20AA3ADAF}" destId="{CA274884-2CEF-4A8B-BEF1-E6D9148E89F0}" srcOrd="2" destOrd="0" parTransId="{E2D0EC9F-3132-4F98-A532-B64593878F9E}" sibTransId="{84B6EE76-6DBF-4A22-83B2-E12E2559F460}"/>
    <dgm:cxn modelId="{21F19549-AED6-496C-BE63-5988C6519E93}" srcId="{B1B107CE-DD39-435F-BFB7-FFF20AA3ADAF}" destId="{D3C41D38-D103-4FD4-87F0-FA7E77152672}" srcOrd="3" destOrd="0" parTransId="{580DE0CC-D828-4DFC-8B17-875C8284B9EC}" sibTransId="{87C4D89C-3A0E-4C3B-A8A5-CE0C449DCFF2}"/>
    <dgm:cxn modelId="{2D167BBE-66DA-4FF0-88E8-4778E3DDAF81}" type="presOf" srcId="{F8BC8685-69AC-498B-9177-21092C3B68D4}" destId="{84038362-3893-4CE6-BFC1-33F0040783CB}" srcOrd="0" destOrd="0" presId="urn:microsoft.com/office/officeart/2005/8/layout/vList2"/>
    <dgm:cxn modelId="{4F34F7A5-EB29-47CA-9F36-0CEA0BBAA421}" type="presOf" srcId="{CA274884-2CEF-4A8B-BEF1-E6D9148E89F0}" destId="{044539DE-5ACD-4158-AB9F-7FCE8E0E124E}" srcOrd="0" destOrd="0" presId="urn:microsoft.com/office/officeart/2005/8/layout/vList2"/>
    <dgm:cxn modelId="{40448BC0-0995-4B8D-ABB7-6713980E25CE}" type="presOf" srcId="{D3C41D38-D103-4FD4-87F0-FA7E77152672}" destId="{925B4C95-0F61-4B28-A640-18D96D9DCD3A}" srcOrd="0" destOrd="0" presId="urn:microsoft.com/office/officeart/2005/8/layout/vList2"/>
    <dgm:cxn modelId="{5AF32548-29BA-47E2-90CC-344F88B529B0}" type="presOf" srcId="{BF4DF246-0268-4125-A9AA-26713F33E974}" destId="{0B2487E3-CCDB-4EBE-907B-C261AE265B2A}" srcOrd="0" destOrd="0" presId="urn:microsoft.com/office/officeart/2005/8/layout/vList2"/>
    <dgm:cxn modelId="{B0DC3DF1-7510-488C-98A7-3E9331342F5A}" srcId="{B1B107CE-DD39-435F-BFB7-FFF20AA3ADAF}" destId="{F8BC8685-69AC-498B-9177-21092C3B68D4}" srcOrd="0" destOrd="0" parTransId="{74BAC353-4342-45B8-AFAC-0970C21A3D06}" sibTransId="{4069FCC3-7D72-4E00-8A1C-B38FBD493BCB}"/>
    <dgm:cxn modelId="{B6D97EEA-39A7-497E-AF6F-888BEA146CFB}" srcId="{B1B107CE-DD39-435F-BFB7-FFF20AA3ADAF}" destId="{BF4DF246-0268-4125-A9AA-26713F33E974}" srcOrd="1" destOrd="0" parTransId="{B3275476-BAB8-4FEB-A817-69EAF7EF6C25}" sibTransId="{B914956A-6F97-4B5B-AAC2-E3823B5C8175}"/>
    <dgm:cxn modelId="{D8D8CF82-3260-43B8-B551-BDEDD6DF6AE0}" type="presOf" srcId="{B1B107CE-DD39-435F-BFB7-FFF20AA3ADAF}" destId="{22765613-D51E-40A8-9FF9-A6A2E8E6D75B}" srcOrd="0" destOrd="0" presId="urn:microsoft.com/office/officeart/2005/8/layout/vList2"/>
    <dgm:cxn modelId="{9F086787-AD31-4926-8FDC-832356B71718}" type="presParOf" srcId="{22765613-D51E-40A8-9FF9-A6A2E8E6D75B}" destId="{84038362-3893-4CE6-BFC1-33F0040783CB}" srcOrd="0" destOrd="0" presId="urn:microsoft.com/office/officeart/2005/8/layout/vList2"/>
    <dgm:cxn modelId="{561FF26D-E513-43EA-98C4-8C66F1B41E73}" type="presParOf" srcId="{22765613-D51E-40A8-9FF9-A6A2E8E6D75B}" destId="{7FE754AD-CAE7-4625-ACD8-D00D29F02B9D}" srcOrd="1" destOrd="0" presId="urn:microsoft.com/office/officeart/2005/8/layout/vList2"/>
    <dgm:cxn modelId="{4622EA72-ECCA-46B5-974C-368A20F5A8BB}" type="presParOf" srcId="{22765613-D51E-40A8-9FF9-A6A2E8E6D75B}" destId="{0B2487E3-CCDB-4EBE-907B-C261AE265B2A}" srcOrd="2" destOrd="0" presId="urn:microsoft.com/office/officeart/2005/8/layout/vList2"/>
    <dgm:cxn modelId="{DF0DFF8A-D06C-4E70-A64E-519874C71A58}" type="presParOf" srcId="{22765613-D51E-40A8-9FF9-A6A2E8E6D75B}" destId="{9EB789AC-9EE2-4372-993E-632BD0C601CE}" srcOrd="3" destOrd="0" presId="urn:microsoft.com/office/officeart/2005/8/layout/vList2"/>
    <dgm:cxn modelId="{6B762E7E-98BE-48A5-BBC8-A8E3DDB7B802}" type="presParOf" srcId="{22765613-D51E-40A8-9FF9-A6A2E8E6D75B}" destId="{044539DE-5ACD-4158-AB9F-7FCE8E0E124E}" srcOrd="4" destOrd="0" presId="urn:microsoft.com/office/officeart/2005/8/layout/vList2"/>
    <dgm:cxn modelId="{7438036F-59C4-4EAA-ADD3-BFF355D260D0}" type="presParOf" srcId="{22765613-D51E-40A8-9FF9-A6A2E8E6D75B}" destId="{D4048617-AEDB-46D4-BD9B-BC6C7D2F243A}" srcOrd="5" destOrd="0" presId="urn:microsoft.com/office/officeart/2005/8/layout/vList2"/>
    <dgm:cxn modelId="{3E554153-B0D6-4B39-A7AF-3C7F4351137C}" type="presParOf" srcId="{22765613-D51E-40A8-9FF9-A6A2E8E6D75B}" destId="{925B4C95-0F61-4B28-A640-18D96D9DCD3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38362-3893-4CE6-BFC1-33F0040783CB}">
      <dsp:nvSpPr>
        <dsp:cNvPr id="0" name=""/>
        <dsp:cNvSpPr/>
      </dsp:nvSpPr>
      <dsp:spPr>
        <a:xfrm>
          <a:off x="0" y="0"/>
          <a:ext cx="7620000" cy="11547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Instant messengers</a:t>
          </a:r>
          <a:r>
            <a:rPr lang="en-US" sz="2100" kern="1200" smtClean="0"/>
            <a:t> − Chat apps like Whatsapp, Facebook Messenger, etc. You need not refresh your app/website to receive new messages.</a:t>
          </a:r>
          <a:endParaRPr lang="en-US" sz="2100" kern="1200"/>
        </a:p>
      </dsp:txBody>
      <dsp:txXfrm>
        <a:off x="56372" y="56372"/>
        <a:ext cx="7507256" cy="1042045"/>
      </dsp:txXfrm>
    </dsp:sp>
    <dsp:sp modelId="{0B2487E3-CCDB-4EBE-907B-C261AE265B2A}">
      <dsp:nvSpPr>
        <dsp:cNvPr id="0" name=""/>
        <dsp:cNvSpPr/>
      </dsp:nvSpPr>
      <dsp:spPr>
        <a:xfrm>
          <a:off x="0" y="1215270"/>
          <a:ext cx="7620000" cy="11547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Push Notifications</a:t>
          </a:r>
          <a:r>
            <a:rPr lang="en-US" sz="2100" kern="1200" smtClean="0"/>
            <a:t> − When someone tags you in a picture on Facebook, you receive a notification instantly.</a:t>
          </a:r>
          <a:endParaRPr lang="en-US" sz="2100" kern="1200"/>
        </a:p>
      </dsp:txBody>
      <dsp:txXfrm>
        <a:off x="56372" y="1271642"/>
        <a:ext cx="7507256" cy="1042045"/>
      </dsp:txXfrm>
    </dsp:sp>
    <dsp:sp modelId="{044539DE-5ACD-4158-AB9F-7FCE8E0E124E}">
      <dsp:nvSpPr>
        <dsp:cNvPr id="0" name=""/>
        <dsp:cNvSpPr/>
      </dsp:nvSpPr>
      <dsp:spPr>
        <a:xfrm>
          <a:off x="0" y="2430540"/>
          <a:ext cx="7620000" cy="11547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Collaboration Applications</a:t>
          </a:r>
          <a:r>
            <a:rPr lang="en-US" sz="2100" kern="1200" smtClean="0"/>
            <a:t> − Apps like Google Docs, which allow multiple people to update same documents simultaneously and apply changes to all people's instances.</a:t>
          </a:r>
          <a:endParaRPr lang="en-US" sz="2100" kern="1200"/>
        </a:p>
      </dsp:txBody>
      <dsp:txXfrm>
        <a:off x="56372" y="2486912"/>
        <a:ext cx="7507256" cy="1042045"/>
      </dsp:txXfrm>
    </dsp:sp>
    <dsp:sp modelId="{925B4C95-0F61-4B28-A640-18D96D9DCD3A}">
      <dsp:nvSpPr>
        <dsp:cNvPr id="0" name=""/>
        <dsp:cNvSpPr/>
      </dsp:nvSpPr>
      <dsp:spPr>
        <a:xfrm>
          <a:off x="0" y="3645810"/>
          <a:ext cx="7620000" cy="11547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Online Gaming</a:t>
          </a:r>
          <a:r>
            <a:rPr lang="en-US" sz="2100" kern="1200" smtClean="0"/>
            <a:t> − Games like Counter Strike, Call of Duty, etc., are also some examples of real-time applications.</a:t>
          </a:r>
          <a:endParaRPr lang="en-US" sz="2100" kern="1200"/>
        </a:p>
      </dsp:txBody>
      <dsp:txXfrm>
        <a:off x="56372" y="3702182"/>
        <a:ext cx="7507256" cy="104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4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app.js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4864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/>
              <a:t>//setup event listener</a:t>
            </a:r>
          </a:p>
          <a:p>
            <a:pPr marL="114300" indent="0">
              <a:buNone/>
            </a:pPr>
            <a:r>
              <a:rPr lang="en-US" b="1" dirty="0" err="1"/>
              <a:t>socket.on</a:t>
            </a:r>
            <a:r>
              <a:rPr lang="en-US" dirty="0"/>
              <a:t>("</a:t>
            </a:r>
            <a:r>
              <a:rPr lang="en-US" b="1" dirty="0"/>
              <a:t>connection</a:t>
            </a:r>
            <a:r>
              <a:rPr lang="en-US" dirty="0"/>
              <a:t>", socket =&gt; {</a:t>
            </a:r>
          </a:p>
          <a:p>
            <a:pPr marL="114300" indent="0">
              <a:buNone/>
            </a:pPr>
            <a:r>
              <a:rPr lang="en-US" dirty="0"/>
              <a:t>  console.log("user connected");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b="1" dirty="0" err="1"/>
              <a:t>socket.on</a:t>
            </a:r>
            <a:r>
              <a:rPr lang="en-US" dirty="0"/>
              <a:t>("</a:t>
            </a:r>
            <a:r>
              <a:rPr lang="en-US" b="1" dirty="0"/>
              <a:t>disconnect</a:t>
            </a:r>
            <a:r>
              <a:rPr lang="en-US" dirty="0"/>
              <a:t>", function() {</a:t>
            </a:r>
          </a:p>
          <a:p>
            <a:pPr marL="114300" indent="0">
              <a:buNone/>
            </a:pPr>
            <a:r>
              <a:rPr lang="en-US" dirty="0"/>
              <a:t>    console.log("user disconnected");</a:t>
            </a:r>
          </a:p>
          <a:p>
            <a:pPr marL="114300" indent="0">
              <a:buNone/>
            </a:pPr>
            <a:r>
              <a:rPr lang="en-US" dirty="0"/>
              <a:t>  });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//Someone is typing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b="1" dirty="0" err="1"/>
              <a:t>socket.on</a:t>
            </a:r>
            <a:r>
              <a:rPr lang="en-US" dirty="0"/>
              <a:t>("</a:t>
            </a:r>
            <a:r>
              <a:rPr lang="en-US" b="1" dirty="0"/>
              <a:t>typing</a:t>
            </a:r>
            <a:r>
              <a:rPr lang="en-US" dirty="0"/>
              <a:t>", data =&gt; {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socket.broadcast.emit</a:t>
            </a:r>
            <a:r>
              <a:rPr lang="en-US" dirty="0"/>
              <a:t>("</a:t>
            </a:r>
            <a:r>
              <a:rPr lang="en-US" dirty="0" err="1"/>
              <a:t>notifyTyping</a:t>
            </a:r>
            <a:r>
              <a:rPr lang="en-US" dirty="0"/>
              <a:t>", {</a:t>
            </a:r>
          </a:p>
          <a:p>
            <a:pPr marL="114300" indent="0">
              <a:buNone/>
            </a:pPr>
            <a:r>
              <a:rPr lang="en-US" dirty="0"/>
              <a:t>      user: </a:t>
            </a:r>
            <a:r>
              <a:rPr lang="en-US" dirty="0" err="1"/>
              <a:t>data.user</a:t>
            </a:r>
            <a:r>
              <a:rPr lang="en-US" dirty="0"/>
              <a:t>,</a:t>
            </a:r>
          </a:p>
          <a:p>
            <a:pPr marL="114300" indent="0">
              <a:buNone/>
            </a:pPr>
            <a:r>
              <a:rPr lang="en-US" dirty="0"/>
              <a:t>      message: </a:t>
            </a:r>
            <a:r>
              <a:rPr lang="en-US" dirty="0" err="1"/>
              <a:t>data.message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  });</a:t>
            </a:r>
          </a:p>
          <a:p>
            <a:pPr marL="114300" indent="0">
              <a:buNone/>
            </a:pPr>
            <a:r>
              <a:rPr lang="en-US" dirty="0"/>
              <a:t>  });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//when </a:t>
            </a:r>
            <a:r>
              <a:rPr lang="en-US" dirty="0" smtClean="0"/>
              <a:t>someone </a:t>
            </a:r>
            <a:r>
              <a:rPr lang="en-US" dirty="0"/>
              <a:t>stops typing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b="1" dirty="0" err="1"/>
              <a:t>socket.on</a:t>
            </a:r>
            <a:r>
              <a:rPr lang="en-US" dirty="0"/>
              <a:t>("</a:t>
            </a:r>
            <a:r>
              <a:rPr lang="en-US" b="1" dirty="0" err="1"/>
              <a:t>stopTyping</a:t>
            </a:r>
            <a:r>
              <a:rPr lang="en-US" dirty="0"/>
              <a:t>", () =&gt; {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socket.broadcast.emit</a:t>
            </a:r>
            <a:r>
              <a:rPr lang="en-US" dirty="0"/>
              <a:t>("</a:t>
            </a:r>
            <a:r>
              <a:rPr lang="en-US" dirty="0" err="1"/>
              <a:t>notifyStopTyping</a:t>
            </a:r>
            <a:r>
              <a:rPr lang="en-US" dirty="0"/>
              <a:t>");</a:t>
            </a:r>
          </a:p>
          <a:p>
            <a:pPr marL="114300" indent="0">
              <a:buNone/>
            </a:pPr>
            <a:r>
              <a:rPr lang="en-US" dirty="0"/>
              <a:t>  });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4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app.js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563880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b="1" dirty="0" err="1"/>
              <a:t>socket.on</a:t>
            </a:r>
            <a:r>
              <a:rPr lang="en-US" dirty="0"/>
              <a:t>("</a:t>
            </a:r>
            <a:r>
              <a:rPr lang="en-US" b="1" dirty="0"/>
              <a:t>chat message</a:t>
            </a:r>
            <a:r>
              <a:rPr lang="en-US" dirty="0"/>
              <a:t>", function(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pPr marL="114300" indent="0">
              <a:buNone/>
            </a:pPr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//broadcast message to everyone in port:5000 except yourself.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b="1" dirty="0" err="1"/>
              <a:t>socket.broadcast.emit</a:t>
            </a:r>
            <a:r>
              <a:rPr lang="en-US" dirty="0"/>
              <a:t>("</a:t>
            </a:r>
            <a:r>
              <a:rPr lang="en-US" b="1" dirty="0"/>
              <a:t>received</a:t>
            </a:r>
            <a:r>
              <a:rPr lang="en-US" dirty="0"/>
              <a:t>", { message: </a:t>
            </a:r>
            <a:r>
              <a:rPr lang="en-US" dirty="0" err="1"/>
              <a:t>msg</a:t>
            </a:r>
            <a:r>
              <a:rPr lang="en-US" dirty="0"/>
              <a:t> });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//save chat to the database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connect.then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 =&gt; {</a:t>
            </a:r>
          </a:p>
          <a:p>
            <a:pPr marL="114300" indent="0">
              <a:buNone/>
            </a:pPr>
            <a:r>
              <a:rPr lang="en-US" dirty="0"/>
              <a:t>      console.log("connected correctly to the server");</a:t>
            </a:r>
          </a:p>
          <a:p>
            <a:pPr marL="114300" indent="0">
              <a:buNone/>
            </a:pPr>
            <a:r>
              <a:rPr lang="en-US" dirty="0"/>
              <a:t>      </a:t>
            </a:r>
            <a:r>
              <a:rPr lang="en-US" b="1" dirty="0"/>
              <a:t>let </a:t>
            </a:r>
            <a:r>
              <a:rPr lang="en-US" b="1" dirty="0" err="1"/>
              <a:t>chatMessage</a:t>
            </a:r>
            <a:r>
              <a:rPr lang="en-US" b="1" dirty="0"/>
              <a:t> = new Chat({ message: </a:t>
            </a:r>
            <a:r>
              <a:rPr lang="en-US" b="1" dirty="0" err="1"/>
              <a:t>msg</a:t>
            </a:r>
            <a:r>
              <a:rPr lang="en-US" b="1" dirty="0"/>
              <a:t>, sender: "Anonymous" });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chatMessage.save</a:t>
            </a:r>
            <a:r>
              <a:rPr lang="en-US" b="1" dirty="0"/>
              <a:t>();</a:t>
            </a:r>
          </a:p>
          <a:p>
            <a:pPr marL="114300" indent="0">
              <a:buNone/>
            </a:pPr>
            <a:r>
              <a:rPr lang="en-US" dirty="0"/>
              <a:t>    });</a:t>
            </a:r>
          </a:p>
          <a:p>
            <a:pPr marL="114300" indent="0">
              <a:buNone/>
            </a:pPr>
            <a:r>
              <a:rPr lang="en-US" dirty="0"/>
              <a:t>  });</a:t>
            </a:r>
          </a:p>
          <a:p>
            <a:pPr marL="114300" indent="0">
              <a:buNone/>
            </a:pPr>
            <a:r>
              <a:rPr lang="en-US" dirty="0"/>
              <a:t>});</a:t>
            </a:r>
          </a:p>
          <a:p>
            <a:pPr marL="11430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4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dbconnect.js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Setting up connection to the database for saving and retrieving messages.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sz="2400" b="1" dirty="0" err="1" smtClean="0"/>
              <a:t>const</a:t>
            </a:r>
            <a:r>
              <a:rPr lang="en-US" sz="2400" b="1" dirty="0" smtClean="0"/>
              <a:t> </a:t>
            </a:r>
            <a:r>
              <a:rPr lang="en-US" sz="2400" b="1" dirty="0"/>
              <a:t>mongoose = require("mongoose");</a:t>
            </a:r>
          </a:p>
          <a:p>
            <a:pPr marL="114300" indent="0">
              <a:buNone/>
            </a:pPr>
            <a:r>
              <a:rPr lang="en-US" sz="2400" b="1" dirty="0" err="1"/>
              <a:t>mongoose.Promise</a:t>
            </a:r>
            <a:r>
              <a:rPr lang="en-US" sz="2400" b="1" dirty="0"/>
              <a:t> = require("bluebird");</a:t>
            </a:r>
          </a:p>
          <a:p>
            <a:pPr marL="114300" indent="0">
              <a:buNone/>
            </a:pPr>
            <a:endParaRPr lang="en-US" sz="2400" b="1" dirty="0"/>
          </a:p>
          <a:p>
            <a:pPr marL="114300" indent="0">
              <a:buNone/>
            </a:pPr>
            <a:r>
              <a:rPr lang="en-US" sz="2400" b="1" dirty="0" err="1"/>
              <a:t>const</a:t>
            </a:r>
            <a:r>
              <a:rPr lang="en-US" sz="2400" b="1" dirty="0"/>
              <a:t> </a:t>
            </a:r>
            <a:r>
              <a:rPr lang="en-US" sz="2400" b="1" dirty="0" err="1"/>
              <a:t>url</a:t>
            </a:r>
            <a:r>
              <a:rPr lang="en-US" sz="2400" b="1" dirty="0"/>
              <a:t> = "</a:t>
            </a:r>
            <a:r>
              <a:rPr lang="en-US" sz="2400" b="1" dirty="0" err="1"/>
              <a:t>mongodb</a:t>
            </a:r>
            <a:r>
              <a:rPr lang="en-US" sz="2400" b="1" dirty="0"/>
              <a:t>://localhost:27017/</a:t>
            </a:r>
            <a:r>
              <a:rPr lang="en-US" sz="2400" b="1" dirty="0" err="1"/>
              <a:t>chatApp</a:t>
            </a:r>
            <a:r>
              <a:rPr lang="en-US" sz="2400" b="1" dirty="0"/>
              <a:t>";</a:t>
            </a:r>
          </a:p>
          <a:p>
            <a:pPr marL="114300" indent="0">
              <a:buNone/>
            </a:pPr>
            <a:endParaRPr lang="en-US" sz="2400" b="1" dirty="0"/>
          </a:p>
          <a:p>
            <a:pPr marL="114300" indent="0">
              <a:buNone/>
            </a:pPr>
            <a:r>
              <a:rPr lang="en-US" sz="2400" b="1" dirty="0" err="1"/>
              <a:t>const</a:t>
            </a:r>
            <a:r>
              <a:rPr lang="en-US" sz="2400" b="1" dirty="0"/>
              <a:t> connect = </a:t>
            </a:r>
            <a:r>
              <a:rPr lang="en-US" sz="2400" b="1" dirty="0" err="1"/>
              <a:t>mongoose.connect</a:t>
            </a:r>
            <a:r>
              <a:rPr lang="en-US" sz="2400" b="1" dirty="0"/>
              <a:t>(</a:t>
            </a:r>
            <a:r>
              <a:rPr lang="en-US" sz="2400" b="1" dirty="0" err="1"/>
              <a:t>url</a:t>
            </a:r>
            <a:r>
              <a:rPr lang="en-US" sz="2400" b="1" dirty="0"/>
              <a:t>, { </a:t>
            </a:r>
            <a:r>
              <a:rPr lang="en-US" sz="2400" b="1" dirty="0" err="1"/>
              <a:t>useNewUrlParser</a:t>
            </a:r>
            <a:r>
              <a:rPr lang="en-US" sz="2400" b="1" dirty="0"/>
              <a:t>: true });</a:t>
            </a:r>
          </a:p>
          <a:p>
            <a:pPr marL="114300" indent="0">
              <a:buNone/>
            </a:pPr>
            <a:endParaRPr lang="en-US" sz="2400" b="1" dirty="0"/>
          </a:p>
          <a:p>
            <a:pPr marL="114300" indent="0">
              <a:buNone/>
            </a:pPr>
            <a:r>
              <a:rPr lang="en-US" sz="2400" b="1" dirty="0" err="1"/>
              <a:t>module.exports</a:t>
            </a:r>
            <a:r>
              <a:rPr lang="en-US" sz="2400" b="1" dirty="0"/>
              <a:t> = connect;</a:t>
            </a:r>
          </a:p>
        </p:txBody>
      </p:sp>
    </p:spTree>
    <p:extLst>
      <p:ext uri="{BB962C8B-B14F-4D97-AF65-F5344CB8AC3E}">
        <p14:creationId xmlns:p14="http://schemas.microsoft.com/office/powerpoint/2010/main" val="25819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chat.js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48640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socket = </a:t>
            </a:r>
            <a:r>
              <a:rPr lang="en-US" dirty="0" err="1" smtClean="0"/>
              <a:t>io</a:t>
            </a:r>
            <a:r>
              <a:rPr lang="en-US" dirty="0" smtClean="0"/>
              <a:t>();</a:t>
            </a:r>
          </a:p>
          <a:p>
            <a:pPr marL="11430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messages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("messages");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(function() {</a:t>
            </a:r>
          </a:p>
          <a:p>
            <a:pPr marL="114300" indent="0">
              <a:buNone/>
            </a:pPr>
            <a:r>
              <a:rPr lang="en-US" dirty="0"/>
              <a:t>  $("form").submit(function(e) {</a:t>
            </a:r>
          </a:p>
          <a:p>
            <a:pPr marL="114300" indent="0">
              <a:buNone/>
            </a:pPr>
            <a:r>
              <a:rPr lang="en-US" dirty="0"/>
              <a:t>    let li = </a:t>
            </a:r>
            <a:r>
              <a:rPr lang="en-US" dirty="0" err="1"/>
              <a:t>document.createElement</a:t>
            </a:r>
            <a:r>
              <a:rPr lang="en-US" dirty="0"/>
              <a:t>("li");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e.preventDefault</a:t>
            </a:r>
            <a:r>
              <a:rPr lang="en-US" dirty="0"/>
              <a:t>(); // prevents page reloading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socket.emit</a:t>
            </a:r>
            <a:r>
              <a:rPr lang="en-US" dirty="0"/>
              <a:t>("chat message", $("#message").</a:t>
            </a:r>
            <a:r>
              <a:rPr lang="en-US" dirty="0" err="1"/>
              <a:t>val</a:t>
            </a:r>
            <a:r>
              <a:rPr lang="en-US" dirty="0"/>
              <a:t>());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messages.appendChild</a:t>
            </a:r>
            <a:r>
              <a:rPr lang="en-US" dirty="0"/>
              <a:t>(li).append($("#message").</a:t>
            </a:r>
            <a:r>
              <a:rPr lang="en-US" dirty="0" err="1"/>
              <a:t>val</a:t>
            </a:r>
            <a:r>
              <a:rPr lang="en-US" dirty="0"/>
              <a:t>());</a:t>
            </a:r>
          </a:p>
          <a:p>
            <a:pPr marL="114300" indent="0">
              <a:buNone/>
            </a:pPr>
            <a:r>
              <a:rPr lang="en-US" dirty="0"/>
              <a:t>    let span = </a:t>
            </a:r>
            <a:r>
              <a:rPr lang="en-US" dirty="0" err="1"/>
              <a:t>document.createElement</a:t>
            </a:r>
            <a:r>
              <a:rPr lang="en-US" dirty="0"/>
              <a:t>("span");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messages.appendChild</a:t>
            </a:r>
            <a:r>
              <a:rPr lang="en-US" dirty="0"/>
              <a:t>(span).append("by " + "Anonymous" + ": " + "just now");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$("#message").</a:t>
            </a:r>
            <a:r>
              <a:rPr lang="en-US" dirty="0" err="1"/>
              <a:t>val</a:t>
            </a:r>
            <a:r>
              <a:rPr lang="en-US" dirty="0"/>
              <a:t>("");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return false;</a:t>
            </a:r>
          </a:p>
          <a:p>
            <a:pPr marL="114300" indent="0">
              <a:buNone/>
            </a:pPr>
            <a:r>
              <a:rPr lang="en-US" dirty="0"/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7921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chat.js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48640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/>
              <a:t>// fetching initial chat messages from the database</a:t>
            </a:r>
          </a:p>
          <a:p>
            <a:pPr marL="114300" indent="0">
              <a:buNone/>
            </a:pPr>
            <a:r>
              <a:rPr lang="en-US" dirty="0"/>
              <a:t>(function() {</a:t>
            </a:r>
          </a:p>
          <a:p>
            <a:pPr marL="114300" indent="0">
              <a:buNone/>
            </a:pPr>
            <a:r>
              <a:rPr lang="en-US" dirty="0"/>
              <a:t>  fetch("/chats")</a:t>
            </a:r>
          </a:p>
          <a:p>
            <a:pPr marL="114300" indent="0">
              <a:buNone/>
            </a:pPr>
            <a:r>
              <a:rPr lang="en-US" dirty="0"/>
              <a:t>    .then(data =&gt; {</a:t>
            </a:r>
          </a:p>
          <a:p>
            <a:pPr marL="114300" indent="0">
              <a:buNone/>
            </a:pPr>
            <a:r>
              <a:rPr lang="en-US" dirty="0"/>
              <a:t>      return </a:t>
            </a:r>
            <a:r>
              <a:rPr lang="en-US" dirty="0" err="1"/>
              <a:t>data.json</a:t>
            </a:r>
            <a:r>
              <a:rPr lang="en-US" dirty="0"/>
              <a:t>();</a:t>
            </a:r>
          </a:p>
          <a:p>
            <a:pPr marL="114300" indent="0">
              <a:buNone/>
            </a:pPr>
            <a:r>
              <a:rPr lang="en-US" dirty="0"/>
              <a:t>    })</a:t>
            </a:r>
          </a:p>
          <a:p>
            <a:pPr marL="114300" indent="0">
              <a:buNone/>
            </a:pPr>
            <a:r>
              <a:rPr lang="en-US" dirty="0"/>
              <a:t>    .then(</a:t>
            </a:r>
            <a:r>
              <a:rPr lang="en-US" dirty="0" err="1"/>
              <a:t>json</a:t>
            </a:r>
            <a:r>
              <a:rPr lang="en-US" dirty="0"/>
              <a:t> =&gt; {</a:t>
            </a:r>
          </a:p>
          <a:p>
            <a:pPr marL="114300" indent="0">
              <a:buNone/>
            </a:pPr>
            <a:r>
              <a:rPr lang="en-US" dirty="0"/>
              <a:t>      </a:t>
            </a:r>
            <a:r>
              <a:rPr lang="en-US" dirty="0" err="1"/>
              <a:t>json.map</a:t>
            </a:r>
            <a:r>
              <a:rPr lang="en-US" dirty="0"/>
              <a:t>(data =&gt; {</a:t>
            </a:r>
          </a:p>
          <a:p>
            <a:pPr marL="114300" indent="0">
              <a:buNone/>
            </a:pPr>
            <a:r>
              <a:rPr lang="en-US" dirty="0"/>
              <a:t>        let li = </a:t>
            </a:r>
            <a:r>
              <a:rPr lang="en-US" dirty="0" err="1"/>
              <a:t>document.createElement</a:t>
            </a:r>
            <a:r>
              <a:rPr lang="en-US" dirty="0"/>
              <a:t>("li");</a:t>
            </a:r>
          </a:p>
          <a:p>
            <a:pPr marL="114300" indent="0">
              <a:buNone/>
            </a:pPr>
            <a:r>
              <a:rPr lang="en-US" dirty="0"/>
              <a:t>        let span = </a:t>
            </a:r>
            <a:r>
              <a:rPr lang="en-US" dirty="0" err="1"/>
              <a:t>document.createElement</a:t>
            </a:r>
            <a:r>
              <a:rPr lang="en-US" dirty="0"/>
              <a:t>("span");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messages.appendChild</a:t>
            </a:r>
            <a:r>
              <a:rPr lang="en-US" dirty="0"/>
              <a:t>(li).append(</a:t>
            </a:r>
            <a:r>
              <a:rPr lang="en-US" dirty="0" err="1"/>
              <a:t>data.message</a:t>
            </a:r>
            <a:r>
              <a:rPr lang="en-US" dirty="0"/>
              <a:t>);</a:t>
            </a:r>
          </a:p>
          <a:p>
            <a:pPr marL="114300" indent="0">
              <a:buNone/>
            </a:pPr>
            <a:r>
              <a:rPr lang="en-US" dirty="0"/>
              <a:t>        messages</a:t>
            </a:r>
          </a:p>
          <a:p>
            <a:pPr marL="114300" indent="0">
              <a:buNone/>
            </a:pPr>
            <a:r>
              <a:rPr lang="en-US" dirty="0"/>
              <a:t>          .</a:t>
            </a:r>
            <a:r>
              <a:rPr lang="en-US" dirty="0" err="1"/>
              <a:t>appendChild</a:t>
            </a:r>
            <a:r>
              <a:rPr lang="en-US" dirty="0"/>
              <a:t>(span)</a:t>
            </a:r>
          </a:p>
          <a:p>
            <a:pPr marL="114300" indent="0">
              <a:buNone/>
            </a:pPr>
            <a:r>
              <a:rPr lang="en-US" dirty="0"/>
              <a:t>          .append("by " + </a:t>
            </a:r>
            <a:r>
              <a:rPr lang="en-US" dirty="0" err="1"/>
              <a:t>data.sender</a:t>
            </a:r>
            <a:r>
              <a:rPr lang="en-US" dirty="0"/>
              <a:t> + ": " + </a:t>
            </a:r>
            <a:r>
              <a:rPr lang="en-US" dirty="0" err="1"/>
              <a:t>formatTimeAgo</a:t>
            </a:r>
            <a:r>
              <a:rPr lang="en-US" dirty="0"/>
              <a:t>(</a:t>
            </a:r>
            <a:r>
              <a:rPr lang="en-US" dirty="0" err="1"/>
              <a:t>data.createdAt</a:t>
            </a:r>
            <a:r>
              <a:rPr lang="en-US" dirty="0"/>
              <a:t>));</a:t>
            </a:r>
          </a:p>
          <a:p>
            <a:pPr marL="114300" indent="0">
              <a:buNone/>
            </a:pPr>
            <a:r>
              <a:rPr lang="en-US" dirty="0"/>
              <a:t>      });</a:t>
            </a:r>
          </a:p>
          <a:p>
            <a:pPr marL="114300" indent="0">
              <a:buNone/>
            </a:pPr>
            <a:r>
              <a:rPr lang="en-US" dirty="0"/>
              <a:t>    });</a:t>
            </a:r>
          </a:p>
          <a:p>
            <a:pPr marL="114300" indent="0">
              <a:buNone/>
            </a:pPr>
            <a:r>
              <a:rPr lang="en-US" dirty="0"/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32866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chat.js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4864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/>
              <a:t>//is typing</a:t>
            </a:r>
            <a:r>
              <a:rPr lang="en-US" dirty="0" smtClean="0"/>
              <a:t>...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let </a:t>
            </a:r>
            <a:r>
              <a:rPr lang="en-US" dirty="0" err="1"/>
              <a:t>messageInput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("message");</a:t>
            </a:r>
          </a:p>
          <a:p>
            <a:pPr marL="114300" indent="0">
              <a:buNone/>
            </a:pPr>
            <a:r>
              <a:rPr lang="en-US" dirty="0"/>
              <a:t>let typing = </a:t>
            </a:r>
            <a:r>
              <a:rPr lang="en-US" dirty="0" err="1"/>
              <a:t>document.getElementById</a:t>
            </a:r>
            <a:r>
              <a:rPr lang="en-US" dirty="0"/>
              <a:t>("typing");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//</a:t>
            </a:r>
            <a:r>
              <a:rPr lang="en-US" dirty="0" err="1"/>
              <a:t>isTyping</a:t>
            </a:r>
            <a:r>
              <a:rPr lang="en-US" dirty="0"/>
              <a:t> event</a:t>
            </a:r>
          </a:p>
          <a:p>
            <a:pPr marL="114300" indent="0">
              <a:buNone/>
            </a:pPr>
            <a:r>
              <a:rPr lang="en-US" dirty="0" err="1"/>
              <a:t>messageInput.addEventListener</a:t>
            </a:r>
            <a:r>
              <a:rPr lang="en-US" dirty="0"/>
              <a:t>("</a:t>
            </a:r>
            <a:r>
              <a:rPr lang="en-US" dirty="0" err="1"/>
              <a:t>keypress</a:t>
            </a:r>
            <a:r>
              <a:rPr lang="en-US" dirty="0"/>
              <a:t>", () =&gt; {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socket.emit</a:t>
            </a:r>
            <a:r>
              <a:rPr lang="en-US" dirty="0"/>
              <a:t>("typing", { user: "Someone", message: "is typing..." });</a:t>
            </a:r>
          </a:p>
          <a:p>
            <a:pPr marL="114300" indent="0">
              <a:buNone/>
            </a:pPr>
            <a:r>
              <a:rPr lang="en-US" dirty="0"/>
              <a:t>});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socket.on</a:t>
            </a:r>
            <a:r>
              <a:rPr lang="en-US" dirty="0"/>
              <a:t>("</a:t>
            </a:r>
            <a:r>
              <a:rPr lang="en-US" dirty="0" err="1"/>
              <a:t>notifyTyping</a:t>
            </a:r>
            <a:r>
              <a:rPr lang="en-US" dirty="0"/>
              <a:t>", data =&gt; {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typing.innerText</a:t>
            </a:r>
            <a:r>
              <a:rPr lang="en-US" dirty="0"/>
              <a:t> = </a:t>
            </a:r>
            <a:r>
              <a:rPr lang="en-US" dirty="0" err="1"/>
              <a:t>data.user</a:t>
            </a:r>
            <a:r>
              <a:rPr lang="en-US" dirty="0"/>
              <a:t> + " " + </a:t>
            </a:r>
            <a:r>
              <a:rPr lang="en-US" dirty="0" err="1"/>
              <a:t>data.message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 smtClean="0"/>
              <a:t>});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//stop typing</a:t>
            </a:r>
          </a:p>
          <a:p>
            <a:pPr marL="114300" indent="0">
              <a:buNone/>
            </a:pPr>
            <a:r>
              <a:rPr lang="en-US" dirty="0" err="1"/>
              <a:t>messageInput.addEventListener</a:t>
            </a:r>
            <a:r>
              <a:rPr lang="en-US" dirty="0"/>
              <a:t>("</a:t>
            </a:r>
            <a:r>
              <a:rPr lang="en-US" dirty="0" err="1"/>
              <a:t>keyup</a:t>
            </a:r>
            <a:r>
              <a:rPr lang="en-US" dirty="0"/>
              <a:t>", () =&gt; {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socket.emit</a:t>
            </a:r>
            <a:r>
              <a:rPr lang="en-US" dirty="0"/>
              <a:t>("</a:t>
            </a:r>
            <a:r>
              <a:rPr lang="en-US" dirty="0" err="1"/>
              <a:t>stopTyping</a:t>
            </a:r>
            <a:r>
              <a:rPr lang="en-US" dirty="0"/>
              <a:t>", "");</a:t>
            </a:r>
          </a:p>
          <a:p>
            <a:pPr marL="114300" indent="0">
              <a:buNone/>
            </a:pPr>
            <a:r>
              <a:rPr lang="en-US" dirty="0"/>
              <a:t>});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socket.on</a:t>
            </a:r>
            <a:r>
              <a:rPr lang="en-US" dirty="0"/>
              <a:t>("</a:t>
            </a:r>
            <a:r>
              <a:rPr lang="en-US" dirty="0" err="1"/>
              <a:t>notifyStopTyping</a:t>
            </a:r>
            <a:r>
              <a:rPr lang="en-US" dirty="0"/>
              <a:t>", () =&gt; {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typing.innerText</a:t>
            </a:r>
            <a:r>
              <a:rPr lang="en-US" dirty="0"/>
              <a:t> = "";</a:t>
            </a:r>
          </a:p>
          <a:p>
            <a:pPr marL="11430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235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(1)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097"/>
            <a:ext cx="7620000" cy="4738805"/>
          </a:xfrm>
        </p:spPr>
      </p:pic>
    </p:spTree>
    <p:extLst>
      <p:ext uri="{BB962C8B-B14F-4D97-AF65-F5344CB8AC3E}">
        <p14:creationId xmlns:p14="http://schemas.microsoft.com/office/powerpoint/2010/main" val="1864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Allows predictive text facility.</a:t>
            </a:r>
          </a:p>
          <a:p>
            <a:r>
              <a:rPr lang="en-US" sz="2800" dirty="0" smtClean="0"/>
              <a:t>Keeps updating time.</a:t>
            </a:r>
          </a:p>
          <a:p>
            <a:r>
              <a:rPr lang="en-US" sz="2800" dirty="0" smtClean="0"/>
              <a:t>Saves  all messages.</a:t>
            </a:r>
          </a:p>
          <a:p>
            <a:r>
              <a:rPr lang="en-US" sz="2800" dirty="0" smtClean="0"/>
              <a:t>Shows when someone is typing.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86" y="3810000"/>
            <a:ext cx="3733800" cy="2003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81000"/>
            <a:ext cx="2676525" cy="630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96966"/>
            <a:ext cx="5943600" cy="5271892"/>
          </a:xfrm>
        </p:spPr>
      </p:pic>
    </p:spTree>
    <p:extLst>
      <p:ext uri="{BB962C8B-B14F-4D97-AF65-F5344CB8AC3E}">
        <p14:creationId xmlns:p14="http://schemas.microsoft.com/office/powerpoint/2010/main" val="277881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Socket.IO is a </a:t>
            </a:r>
            <a:r>
              <a:rPr lang="en-US" sz="2800" b="1" dirty="0"/>
              <a:t>JavaScript library</a:t>
            </a:r>
            <a:r>
              <a:rPr lang="en-US" sz="2800" dirty="0"/>
              <a:t> for </a:t>
            </a:r>
            <a:r>
              <a:rPr lang="en-US" sz="2800" dirty="0" smtClean="0"/>
              <a:t>real-time </a:t>
            </a:r>
            <a:r>
              <a:rPr lang="en-US" sz="2800" dirty="0"/>
              <a:t>web applications.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enables </a:t>
            </a:r>
            <a:r>
              <a:rPr lang="en-US" sz="2800" dirty="0" smtClean="0"/>
              <a:t>real-time, </a:t>
            </a:r>
            <a:r>
              <a:rPr lang="en-US" sz="2800" dirty="0"/>
              <a:t>bi-directional communication between web clients and servers.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has two </a:t>
            </a:r>
            <a:r>
              <a:rPr lang="en-US" sz="2800" dirty="0" smtClean="0"/>
              <a:t>parts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a client-side library that runs in the </a:t>
            </a:r>
            <a:r>
              <a:rPr lang="en-US" sz="2800" dirty="0" smtClean="0"/>
              <a:t>browser</a:t>
            </a:r>
          </a:p>
          <a:p>
            <a:pPr lvl="1"/>
            <a:r>
              <a:rPr lang="en-US" sz="2800" dirty="0" smtClean="0"/>
              <a:t>a  </a:t>
            </a:r>
            <a:r>
              <a:rPr lang="en-US" sz="2800" dirty="0"/>
              <a:t>server-side library for </a:t>
            </a:r>
            <a:r>
              <a:rPr lang="en-US" sz="2800" dirty="0" smtClean="0"/>
              <a:t>Node.js</a:t>
            </a:r>
          </a:p>
          <a:p>
            <a:r>
              <a:rPr lang="en-US" sz="2800" dirty="0" smtClean="0"/>
              <a:t>Both </a:t>
            </a:r>
            <a:r>
              <a:rPr lang="en-US" sz="2800" dirty="0"/>
              <a:t>components have a nearly identical API.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678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License</a:t>
            </a:r>
            <a:r>
              <a:rPr lang="en-US" sz="3600" dirty="0"/>
              <a:t>: MIT License</a:t>
            </a:r>
          </a:p>
          <a:p>
            <a:r>
              <a:rPr lang="en-US" sz="3600" b="1" dirty="0"/>
              <a:t>Written in</a:t>
            </a:r>
            <a:r>
              <a:rPr lang="en-US" sz="3600" dirty="0"/>
              <a:t>: JavaScript</a:t>
            </a:r>
          </a:p>
          <a:p>
            <a:r>
              <a:rPr lang="en-US" sz="3600" b="1" dirty="0"/>
              <a:t>Stable release</a:t>
            </a:r>
            <a:r>
              <a:rPr lang="en-US" sz="3600" dirty="0"/>
              <a:t>: 2.3.0 / September 20, 2019</a:t>
            </a:r>
          </a:p>
          <a:p>
            <a:r>
              <a:rPr lang="en-US" sz="3600" b="1" dirty="0"/>
              <a:t>Original </a:t>
            </a:r>
            <a:r>
              <a:rPr lang="en-US" sz="3600" b="1" dirty="0" smtClean="0"/>
              <a:t>author</a:t>
            </a:r>
            <a:r>
              <a:rPr lang="en-US" sz="3600" dirty="0" smtClean="0"/>
              <a:t>: </a:t>
            </a:r>
            <a:r>
              <a:rPr lang="en-US" sz="3600" dirty="0"/>
              <a:t>Guillermo Rauch</a:t>
            </a:r>
          </a:p>
          <a:p>
            <a:r>
              <a:rPr lang="en-US" sz="3600" b="1" dirty="0" smtClean="0"/>
              <a:t>Developer</a:t>
            </a:r>
            <a:r>
              <a:rPr lang="en-US" sz="3600" dirty="0" smtClean="0"/>
              <a:t>: </a:t>
            </a:r>
            <a:r>
              <a:rPr lang="en-US" sz="3600" dirty="0" err="1"/>
              <a:t>Automattic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449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Applications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71821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24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 in Socket.io: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Sockets work based on events. There are some reserved events, which can be accessed using the socket object on the server side.</a:t>
            </a:r>
          </a:p>
          <a:p>
            <a:pPr lvl="1"/>
            <a:r>
              <a:rPr lang="en-US" sz="2600" dirty="0" smtClean="0"/>
              <a:t>Connect</a:t>
            </a:r>
            <a:endParaRPr lang="en-US" sz="2600" dirty="0"/>
          </a:p>
          <a:p>
            <a:pPr lvl="1"/>
            <a:r>
              <a:rPr lang="en-US" sz="2600" dirty="0"/>
              <a:t>Message</a:t>
            </a:r>
          </a:p>
          <a:p>
            <a:pPr lvl="1"/>
            <a:r>
              <a:rPr lang="en-US" sz="2600" dirty="0"/>
              <a:t>Disconnect</a:t>
            </a:r>
          </a:p>
          <a:p>
            <a:pPr lvl="1"/>
            <a:r>
              <a:rPr lang="en-US" sz="2600" dirty="0"/>
              <a:t>Reconnect</a:t>
            </a:r>
          </a:p>
          <a:p>
            <a:pPr lvl="1"/>
            <a:r>
              <a:rPr lang="en-US" sz="2600" dirty="0"/>
              <a:t>Ping</a:t>
            </a:r>
          </a:p>
          <a:p>
            <a:pPr lvl="1"/>
            <a:r>
              <a:rPr lang="en-US" sz="2600" dirty="0"/>
              <a:t>Join and</a:t>
            </a:r>
          </a:p>
          <a:p>
            <a:pPr lvl="1"/>
            <a:r>
              <a:rPr lang="en-US" sz="2600" dirty="0"/>
              <a:t>Leave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86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 in Socket.io: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client-side socket object also provides us with some reserved </a:t>
            </a:r>
            <a:r>
              <a:rPr lang="en-US" sz="3200" dirty="0" smtClean="0"/>
              <a:t>events:</a:t>
            </a:r>
          </a:p>
          <a:p>
            <a:pPr lvl="1"/>
            <a:r>
              <a:rPr lang="en-US" sz="3000" dirty="0" smtClean="0"/>
              <a:t>Connect</a:t>
            </a:r>
          </a:p>
          <a:p>
            <a:pPr lvl="1"/>
            <a:r>
              <a:rPr lang="en-US" sz="3000" dirty="0" err="1" smtClean="0"/>
              <a:t>Connect_error</a:t>
            </a:r>
            <a:endParaRPr lang="en-US" sz="3000" dirty="0"/>
          </a:p>
          <a:p>
            <a:pPr lvl="1"/>
            <a:r>
              <a:rPr lang="en-US" sz="3000" dirty="0" err="1"/>
              <a:t>Connect_timeout</a:t>
            </a:r>
            <a:endParaRPr lang="en-US" sz="3000" dirty="0"/>
          </a:p>
          <a:p>
            <a:pPr lvl="1"/>
            <a:r>
              <a:rPr lang="en-US" sz="3000" dirty="0"/>
              <a:t>Reconnect, </a:t>
            </a:r>
            <a:r>
              <a:rPr lang="en-US" sz="3000" dirty="0" smtClean="0"/>
              <a:t>etc.</a:t>
            </a:r>
            <a:endParaRPr lang="en-US" sz="30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403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Chatting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With sockets, when the server receives a new message it will send it to the client and notify </a:t>
            </a:r>
            <a:r>
              <a:rPr lang="en-US" sz="3200" dirty="0" smtClean="0"/>
              <a:t>them.</a:t>
            </a:r>
          </a:p>
          <a:p>
            <a:r>
              <a:rPr lang="en-US" sz="3200" dirty="0" smtClean="0"/>
              <a:t>It is bypassing </a:t>
            </a:r>
            <a:r>
              <a:rPr lang="en-US" sz="3200" dirty="0"/>
              <a:t>the need to send requests between client and server. </a:t>
            </a:r>
            <a:endParaRPr lang="en-US" sz="3200" dirty="0" smtClean="0"/>
          </a:p>
          <a:p>
            <a:r>
              <a:rPr lang="en-US" sz="3200" dirty="0" smtClean="0"/>
              <a:t>A </a:t>
            </a:r>
            <a:r>
              <a:rPr lang="en-US" sz="3200" dirty="0"/>
              <a:t>simple chat application shows how this works.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87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We will be using express to build the web server that Socket.IO will work with</a:t>
            </a:r>
            <a:r>
              <a:rPr lang="en-US" sz="2800" dirty="0" smtClean="0"/>
              <a:t>.</a:t>
            </a:r>
          </a:p>
          <a:p>
            <a:r>
              <a:rPr lang="en-US" sz="2800" dirty="0" err="1"/>
              <a:t>ExpressJS</a:t>
            </a:r>
            <a:r>
              <a:rPr lang="en-US" sz="2800" dirty="0"/>
              <a:t> makes it easy to define routes and other things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data will be stored in a database which will be created using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 and Mongoose.</a:t>
            </a:r>
          </a:p>
          <a:p>
            <a:r>
              <a:rPr lang="en-US" sz="2800" dirty="0" smtClean="0"/>
              <a:t>Main frameworks used in the application:</a:t>
            </a:r>
          </a:p>
          <a:p>
            <a:pPr lvl="1"/>
            <a:r>
              <a:rPr lang="en-US" sz="2800" dirty="0" err="1" smtClean="0"/>
              <a:t>ExpressJS</a:t>
            </a:r>
            <a:endParaRPr lang="en-US" sz="2800" dirty="0" smtClean="0"/>
          </a:p>
          <a:p>
            <a:pPr lvl="1"/>
            <a:r>
              <a:rPr lang="en-US" sz="2800" dirty="0" smtClean="0"/>
              <a:t>Node.js</a:t>
            </a:r>
          </a:p>
          <a:p>
            <a:pPr lvl="1"/>
            <a:r>
              <a:rPr lang="en-US" sz="2800" dirty="0" smtClean="0"/>
              <a:t>Socket.io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80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app.js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2578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/>
              <a:t>//require the express module</a:t>
            </a:r>
          </a:p>
          <a:p>
            <a:pPr marL="114300" indent="0">
              <a:buNone/>
            </a:pPr>
            <a:r>
              <a:rPr lang="en-US" b="1" dirty="0" err="1"/>
              <a:t>const</a:t>
            </a:r>
            <a:r>
              <a:rPr lang="en-US" b="1" dirty="0"/>
              <a:t> express = require("express");</a:t>
            </a:r>
          </a:p>
          <a:p>
            <a:pPr marL="114300" indent="0">
              <a:buNone/>
            </a:pPr>
            <a:r>
              <a:rPr lang="en-US" b="1" dirty="0" err="1"/>
              <a:t>const</a:t>
            </a:r>
            <a:r>
              <a:rPr lang="en-US" b="1" dirty="0"/>
              <a:t> app = express();</a:t>
            </a:r>
          </a:p>
          <a:p>
            <a:pPr marL="114300" indent="0">
              <a:buNone/>
            </a:pP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dateTime</a:t>
            </a:r>
            <a:r>
              <a:rPr lang="en-US" b="1" dirty="0"/>
              <a:t> = require("simple-</a:t>
            </a:r>
            <a:r>
              <a:rPr lang="en-US" b="1" dirty="0" err="1"/>
              <a:t>datetime</a:t>
            </a:r>
            <a:r>
              <a:rPr lang="en-US" b="1" dirty="0"/>
              <a:t>-</a:t>
            </a:r>
            <a:r>
              <a:rPr lang="en-US" b="1" dirty="0" err="1"/>
              <a:t>formater</a:t>
            </a:r>
            <a:r>
              <a:rPr lang="en-US" b="1" dirty="0"/>
              <a:t>");</a:t>
            </a:r>
          </a:p>
          <a:p>
            <a:pPr marL="114300" indent="0">
              <a:buNone/>
            </a:pP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bodyParser</a:t>
            </a:r>
            <a:r>
              <a:rPr lang="en-US" b="1" dirty="0"/>
              <a:t> = require("body-parser");</a:t>
            </a:r>
          </a:p>
          <a:p>
            <a:pPr marL="11430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chatRouter</a:t>
            </a:r>
            <a:r>
              <a:rPr lang="en-US" dirty="0"/>
              <a:t> = require("./route/</a:t>
            </a:r>
            <a:r>
              <a:rPr lang="en-US" dirty="0" err="1"/>
              <a:t>chatroute</a:t>
            </a:r>
            <a:r>
              <a:rPr lang="en-US" dirty="0"/>
              <a:t>");</a:t>
            </a:r>
          </a:p>
          <a:p>
            <a:pPr marL="11430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loginRouter</a:t>
            </a:r>
            <a:r>
              <a:rPr lang="en-US" dirty="0"/>
              <a:t> = require("./route/</a:t>
            </a:r>
            <a:r>
              <a:rPr lang="en-US" dirty="0" err="1"/>
              <a:t>loginRoute</a:t>
            </a:r>
            <a:r>
              <a:rPr lang="en-US" dirty="0"/>
              <a:t>");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//require the http module</a:t>
            </a:r>
          </a:p>
          <a:p>
            <a:pPr marL="114300" indent="0">
              <a:buNone/>
            </a:pPr>
            <a:r>
              <a:rPr lang="en-US" b="1" dirty="0" err="1"/>
              <a:t>const</a:t>
            </a:r>
            <a:r>
              <a:rPr lang="en-US" b="1" dirty="0"/>
              <a:t> http = require("http").Server(app);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// require the socket.io module</a:t>
            </a:r>
          </a:p>
          <a:p>
            <a:pPr marL="114300" indent="0">
              <a:buNone/>
            </a:pP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io</a:t>
            </a:r>
            <a:r>
              <a:rPr lang="en-US" b="1" dirty="0"/>
              <a:t> = require("socket.io");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err="1"/>
              <a:t>const</a:t>
            </a:r>
            <a:r>
              <a:rPr lang="en-US" b="1" dirty="0"/>
              <a:t> port = 3000</a:t>
            </a:r>
            <a:r>
              <a:rPr lang="en-US" b="1" dirty="0" smtClean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4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92</TotalTime>
  <Words>874</Words>
  <Application>Microsoft Office PowerPoint</Application>
  <PresentationFormat>On-screen Show (4:3)</PresentationFormat>
  <Paragraphs>177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Socket.io</vt:lpstr>
      <vt:lpstr>Introduction</vt:lpstr>
      <vt:lpstr>Introduction contd.</vt:lpstr>
      <vt:lpstr>Real-time Applications</vt:lpstr>
      <vt:lpstr>Event Handling in Socket.io: Server Side</vt:lpstr>
      <vt:lpstr>Event Handling in Socket.io: Client Side</vt:lpstr>
      <vt:lpstr>Real-time Chatting Application</vt:lpstr>
      <vt:lpstr>Explanation</vt:lpstr>
      <vt:lpstr>Implementation: app.js </vt:lpstr>
      <vt:lpstr>Implementation: app.js </vt:lpstr>
      <vt:lpstr>Implementation: app.js </vt:lpstr>
      <vt:lpstr>Implementation: dbconnect.js</vt:lpstr>
      <vt:lpstr>Implementation: chat.js</vt:lpstr>
      <vt:lpstr>Implementation: chat.js</vt:lpstr>
      <vt:lpstr>Implementation: chat.js</vt:lpstr>
      <vt:lpstr>Results (1)</vt:lpstr>
      <vt:lpstr>Results (2)</vt:lpstr>
      <vt:lpstr>Results (3)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Nayyara Naseer</dc:creator>
  <cp:lastModifiedBy>Nayyara </cp:lastModifiedBy>
  <cp:revision>67</cp:revision>
  <dcterms:created xsi:type="dcterms:W3CDTF">2006-08-16T00:00:00Z</dcterms:created>
  <dcterms:modified xsi:type="dcterms:W3CDTF">2019-11-06T20:17:07Z</dcterms:modified>
</cp:coreProperties>
</file>