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99" r:id="rId5"/>
    <p:sldId id="313" r:id="rId6"/>
    <p:sldId id="400" r:id="rId7"/>
    <p:sldId id="385" r:id="rId8"/>
    <p:sldId id="340" r:id="rId9"/>
    <p:sldId id="395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5" r:id="rId18"/>
    <p:sldId id="424" r:id="rId19"/>
    <p:sldId id="426" r:id="rId20"/>
    <p:sldId id="427" r:id="rId21"/>
    <p:sldId id="432" r:id="rId22"/>
    <p:sldId id="280" r:id="rId23"/>
    <p:sldId id="315" r:id="rId24"/>
    <p:sldId id="283" r:id="rId25"/>
    <p:sldId id="285" r:id="rId26"/>
    <p:sldId id="396" r:id="rId27"/>
    <p:sldId id="292" r:id="rId28"/>
    <p:sldId id="412" r:id="rId29"/>
    <p:sldId id="429" r:id="rId30"/>
    <p:sldId id="413" r:id="rId31"/>
    <p:sldId id="430" r:id="rId32"/>
    <p:sldId id="449" r:id="rId33"/>
    <p:sldId id="287" r:id="rId34"/>
    <p:sldId id="387" r:id="rId35"/>
    <p:sldId id="368" r:id="rId36"/>
    <p:sldId id="447" r:id="rId37"/>
    <p:sldId id="431" r:id="rId38"/>
    <p:sldId id="318" r:id="rId39"/>
    <p:sldId id="300" r:id="rId40"/>
    <p:sldId id="407" r:id="rId41"/>
    <p:sldId id="416" r:id="rId42"/>
    <p:sldId id="306" r:id="rId43"/>
    <p:sldId id="310" r:id="rId44"/>
    <p:sldId id="364" r:id="rId45"/>
    <p:sldId id="301" r:id="rId46"/>
    <p:sldId id="302" r:id="rId47"/>
    <p:sldId id="303" r:id="rId48"/>
    <p:sldId id="312" r:id="rId49"/>
    <p:sldId id="448" r:id="rId50"/>
    <p:sldId id="305" r:id="rId51"/>
    <p:sldId id="384" r:id="rId52"/>
    <p:sldId id="28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med" initials="A" lastIdx="1" clrIdx="0"/>
  <p:cmAuthor id="1" name="Dell" initials="D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1" autoAdjust="0"/>
    <p:restoredTop sz="88708" autoAdjust="0"/>
  </p:normalViewPr>
  <p:slideViewPr>
    <p:cSldViewPr>
      <p:cViewPr varScale="1">
        <p:scale>
          <a:sx n="64" d="100"/>
          <a:sy n="64" d="100"/>
        </p:scale>
        <p:origin x="16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_habib" userId="af66b9f7-d318-4029-a629-a44df49701bf" providerId="ADAL" clId="{E4E67EA1-B982-4051-9F01-71E5D3F42559}"/>
    <pc:docChg chg="custSel modSld sldOrd">
      <pc:chgData name="ibrahim_habib" userId="af66b9f7-d318-4029-a629-a44df49701bf" providerId="ADAL" clId="{E4E67EA1-B982-4051-9F01-71E5D3F42559}" dt="2021-12-08T21:41:41.858" v="208"/>
      <pc:docMkLst>
        <pc:docMk/>
      </pc:docMkLst>
      <pc:sldChg chg="modSp modAnim">
        <pc:chgData name="ibrahim_habib" userId="af66b9f7-d318-4029-a629-a44df49701bf" providerId="ADAL" clId="{E4E67EA1-B982-4051-9F01-71E5D3F42559}" dt="2021-12-08T21:34:01.616" v="124" actId="27636"/>
        <pc:sldMkLst>
          <pc:docMk/>
          <pc:sldMk cId="0" sldId="257"/>
        </pc:sldMkLst>
        <pc:spChg chg="mod">
          <ac:chgData name="ibrahim_habib" userId="af66b9f7-d318-4029-a629-a44df49701bf" providerId="ADAL" clId="{E4E67EA1-B982-4051-9F01-71E5D3F42559}" dt="2021-12-08T21:34:01.616" v="124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ibrahim_habib" userId="af66b9f7-d318-4029-a629-a44df49701bf" providerId="ADAL" clId="{E4E67EA1-B982-4051-9F01-71E5D3F42559}" dt="2021-12-03T16:55:45.085" v="52" actId="20577"/>
        <pc:sldMkLst>
          <pc:docMk/>
          <pc:sldMk cId="0" sldId="300"/>
        </pc:sldMkLst>
        <pc:spChg chg="mod">
          <ac:chgData name="ibrahim_habib" userId="af66b9f7-d318-4029-a629-a44df49701bf" providerId="ADAL" clId="{E4E67EA1-B982-4051-9F01-71E5D3F42559}" dt="2021-12-03T16:55:45.085" v="52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Anim">
        <pc:chgData name="ibrahim_habib" userId="af66b9f7-d318-4029-a629-a44df49701bf" providerId="ADAL" clId="{E4E67EA1-B982-4051-9F01-71E5D3F42559}" dt="2021-12-08T21:41:41.858" v="208"/>
        <pc:sldMkLst>
          <pc:docMk/>
          <pc:sldMk cId="0" sldId="305"/>
        </pc:sldMkLst>
        <pc:spChg chg="mod">
          <ac:chgData name="ibrahim_habib" userId="af66b9f7-d318-4029-a629-a44df49701bf" providerId="ADAL" clId="{E4E67EA1-B982-4051-9F01-71E5D3F42559}" dt="2021-12-08T21:41:41.858" v="208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ibrahim_habib" userId="af66b9f7-d318-4029-a629-a44df49701bf" providerId="ADAL" clId="{E4E67EA1-B982-4051-9F01-71E5D3F42559}" dt="2021-12-05T15:52:17.612" v="69" actId="20577"/>
        <pc:sldMkLst>
          <pc:docMk/>
          <pc:sldMk cId="0" sldId="313"/>
        </pc:sldMkLst>
        <pc:spChg chg="mod">
          <ac:chgData name="ibrahim_habib" userId="af66b9f7-d318-4029-a629-a44df49701bf" providerId="ADAL" clId="{E4E67EA1-B982-4051-9F01-71E5D3F42559}" dt="2021-12-05T15:52:17.612" v="69" actId="20577"/>
          <ac:spMkLst>
            <pc:docMk/>
            <pc:sldMk cId="0" sldId="313"/>
            <ac:spMk id="3" creationId="{00000000-0000-0000-0000-000000000000}"/>
          </ac:spMkLst>
        </pc:spChg>
      </pc:sldChg>
      <pc:sldChg chg="modSp modAnim">
        <pc:chgData name="ibrahim_habib" userId="af66b9f7-d318-4029-a629-a44df49701bf" providerId="ADAL" clId="{E4E67EA1-B982-4051-9F01-71E5D3F42559}" dt="2021-12-08T21:38:44.587" v="185" actId="27636"/>
        <pc:sldMkLst>
          <pc:docMk/>
          <pc:sldMk cId="431351957" sldId="340"/>
        </pc:sldMkLst>
        <pc:spChg chg="mod">
          <ac:chgData name="ibrahim_habib" userId="af66b9f7-d318-4029-a629-a44df49701bf" providerId="ADAL" clId="{E4E67EA1-B982-4051-9F01-71E5D3F42559}" dt="2021-12-08T21:38:44.587" v="185" actId="27636"/>
          <ac:spMkLst>
            <pc:docMk/>
            <pc:sldMk cId="431351957" sldId="340"/>
            <ac:spMk id="3" creationId="{00000000-0000-0000-0000-000000000000}"/>
          </ac:spMkLst>
        </pc:spChg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43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829532861" sldId="344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3734172229" sldId="345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1251816059" sldId="346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2653209705" sldId="34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3443190555" sldId="348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49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0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1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2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2622262222" sldId="356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8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59"/>
        </pc:sldMkLst>
      </pc:sldChg>
      <pc:sldChg chg="modSp">
        <pc:chgData name="ibrahim_habib" userId="af66b9f7-d318-4029-a629-a44df49701bf" providerId="ADAL" clId="{E4E67EA1-B982-4051-9F01-71E5D3F42559}" dt="2021-12-08T21:40:20.243" v="199" actId="20577"/>
        <pc:sldMkLst>
          <pc:docMk/>
          <pc:sldMk cId="0" sldId="364"/>
        </pc:sldMkLst>
        <pc:spChg chg="mod">
          <ac:chgData name="ibrahim_habib" userId="af66b9f7-d318-4029-a629-a44df49701bf" providerId="ADAL" clId="{E4E67EA1-B982-4051-9F01-71E5D3F42559}" dt="2021-12-08T21:40:05.067" v="189" actId="20577"/>
          <ac:spMkLst>
            <pc:docMk/>
            <pc:sldMk cId="0" sldId="364"/>
            <ac:spMk id="3" creationId="{00000000-0000-0000-0000-000000000000}"/>
          </ac:spMkLst>
        </pc:spChg>
        <pc:spChg chg="mod">
          <ac:chgData name="ibrahim_habib" userId="af66b9f7-d318-4029-a629-a44df49701bf" providerId="ADAL" clId="{E4E67EA1-B982-4051-9F01-71E5D3F42559}" dt="2021-12-08T21:40:20.243" v="199" actId="20577"/>
          <ac:spMkLst>
            <pc:docMk/>
            <pc:sldMk cId="0" sldId="364"/>
            <ac:spMk id="4" creationId="{3345EE24-89E8-4821-B613-D3E7817433A4}"/>
          </ac:spMkLst>
        </pc:spChg>
      </pc:sldChg>
      <pc:sldChg chg="modSp">
        <pc:chgData name="ibrahim_habib" userId="af66b9f7-d318-4029-a629-a44df49701bf" providerId="ADAL" clId="{E4E67EA1-B982-4051-9F01-71E5D3F42559}" dt="2021-12-03T18:15:16.600" v="61" actId="20577"/>
        <pc:sldMkLst>
          <pc:docMk/>
          <pc:sldMk cId="0" sldId="368"/>
        </pc:sldMkLst>
        <pc:spChg chg="mod">
          <ac:chgData name="ibrahim_habib" userId="af66b9f7-d318-4029-a629-a44df49701bf" providerId="ADAL" clId="{E4E67EA1-B982-4051-9F01-71E5D3F42559}" dt="2021-12-03T18:15:12.969" v="59" actId="20577"/>
          <ac:spMkLst>
            <pc:docMk/>
            <pc:sldMk cId="0" sldId="368"/>
            <ac:spMk id="3" creationId="{00000000-0000-0000-0000-000000000000}"/>
          </ac:spMkLst>
        </pc:spChg>
        <pc:spChg chg="mod">
          <ac:chgData name="ibrahim_habib" userId="af66b9f7-d318-4029-a629-a44df49701bf" providerId="ADAL" clId="{E4E67EA1-B982-4051-9F01-71E5D3F42559}" dt="2021-12-03T18:15:16.600" v="61" actId="20577"/>
          <ac:spMkLst>
            <pc:docMk/>
            <pc:sldMk cId="0" sldId="368"/>
            <ac:spMk id="9" creationId="{3D41BE6D-F590-4240-8D28-77B605089041}"/>
          </ac:spMkLst>
        </pc:spChg>
      </pc:sldChg>
      <pc:sldChg chg="modSp">
        <pc:chgData name="ibrahim_habib" userId="af66b9f7-d318-4029-a629-a44df49701bf" providerId="ADAL" clId="{E4E67EA1-B982-4051-9F01-71E5D3F42559}" dt="2021-12-03T18:15:08.103" v="57" actId="20577"/>
        <pc:sldMkLst>
          <pc:docMk/>
          <pc:sldMk cId="0" sldId="387"/>
        </pc:sldMkLst>
        <pc:spChg chg="mod">
          <ac:chgData name="ibrahim_habib" userId="af66b9f7-d318-4029-a629-a44df49701bf" providerId="ADAL" clId="{E4E67EA1-B982-4051-9F01-71E5D3F42559}" dt="2021-12-03T18:15:08.103" v="57" actId="20577"/>
          <ac:spMkLst>
            <pc:docMk/>
            <pc:sldMk cId="0" sldId="387"/>
            <ac:spMk id="3" creationId="{00000000-0000-0000-0000-000000000000}"/>
          </ac:spMkLst>
        </pc:spChg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97"/>
        </pc:sldMkLst>
      </pc:sldChg>
      <pc:sldChg chg="modTransition">
        <pc:chgData name="ibrahim_habib" userId="af66b9f7-d318-4029-a629-a44df49701bf" providerId="ADAL" clId="{E4E67EA1-B982-4051-9F01-71E5D3F42559}" dt="2021-12-08T21:39:32.376" v="188"/>
        <pc:sldMkLst>
          <pc:docMk/>
          <pc:sldMk cId="0" sldId="398"/>
        </pc:sldMkLst>
      </pc:sldChg>
      <pc:sldChg chg="modSp modAnim">
        <pc:chgData name="ibrahim_habib" userId="af66b9f7-d318-4029-a629-a44df49701bf" providerId="ADAL" clId="{E4E67EA1-B982-4051-9F01-71E5D3F42559}" dt="2021-12-08T21:34:29.129" v="131" actId="20577"/>
        <pc:sldMkLst>
          <pc:docMk/>
          <pc:sldMk cId="0" sldId="399"/>
        </pc:sldMkLst>
        <pc:spChg chg="mod">
          <ac:chgData name="ibrahim_habib" userId="af66b9f7-d318-4029-a629-a44df49701bf" providerId="ADAL" clId="{E4E67EA1-B982-4051-9F01-71E5D3F42559}" dt="2021-12-08T21:34:23.889" v="127" actId="20577"/>
          <ac:spMkLst>
            <pc:docMk/>
            <pc:sldMk cId="0" sldId="399"/>
            <ac:spMk id="3" creationId="{00000000-0000-0000-0000-000000000000}"/>
          </ac:spMkLst>
        </pc:spChg>
        <pc:spChg chg="mod">
          <ac:chgData name="ibrahim_habib" userId="af66b9f7-d318-4029-a629-a44df49701bf" providerId="ADAL" clId="{E4E67EA1-B982-4051-9F01-71E5D3F42559}" dt="2021-12-08T21:34:29.129" v="131" actId="20577"/>
          <ac:spMkLst>
            <pc:docMk/>
            <pc:sldMk cId="0" sldId="399"/>
            <ac:spMk id="5" creationId="{00000000-0000-0000-0000-000000000000}"/>
          </ac:spMkLst>
        </pc:spChg>
      </pc:sldChg>
      <pc:sldChg chg="modSp modAnim">
        <pc:chgData name="ibrahim_habib" userId="af66b9f7-d318-4029-a629-a44df49701bf" providerId="ADAL" clId="{E4E67EA1-B982-4051-9F01-71E5D3F42559}" dt="2021-12-08T21:38:34.893" v="183"/>
        <pc:sldMkLst>
          <pc:docMk/>
          <pc:sldMk cId="0" sldId="400"/>
        </pc:sldMkLst>
        <pc:spChg chg="mod">
          <ac:chgData name="ibrahim_habib" userId="af66b9f7-d318-4029-a629-a44df49701bf" providerId="ADAL" clId="{E4E67EA1-B982-4051-9F01-71E5D3F42559}" dt="2021-12-08T21:38:34.893" v="183"/>
          <ac:spMkLst>
            <pc:docMk/>
            <pc:sldMk cId="0" sldId="400"/>
            <ac:spMk id="3" creationId="{00000000-0000-0000-0000-000000000000}"/>
          </ac:spMkLst>
        </pc:spChg>
        <pc:spChg chg="mod">
          <ac:chgData name="ibrahim_habib" userId="af66b9f7-d318-4029-a629-a44df49701bf" providerId="ADAL" clId="{E4E67EA1-B982-4051-9F01-71E5D3F42559}" dt="2021-12-05T15:52:26.074" v="71" actId="20577"/>
          <ac:spMkLst>
            <pc:docMk/>
            <pc:sldMk cId="0" sldId="400"/>
            <ac:spMk id="5" creationId="{32C88BA6-1BE8-43EB-9E61-545C6152F62E}"/>
          </ac:spMkLst>
        </pc:spChg>
      </pc:sldChg>
      <pc:sldChg chg="modAnim">
        <pc:chgData name="ibrahim_habib" userId="af66b9f7-d318-4029-a629-a44df49701bf" providerId="ADAL" clId="{E4E67EA1-B982-4051-9F01-71E5D3F42559}" dt="2021-12-03T15:52:20.250" v="28" actId="20577"/>
        <pc:sldMkLst>
          <pc:docMk/>
          <pc:sldMk cId="856878619" sldId="419"/>
        </pc:sldMkLst>
      </pc:sldChg>
      <pc:sldChg chg="modSp">
        <pc:chgData name="ibrahim_habib" userId="af66b9f7-d318-4029-a629-a44df49701bf" providerId="ADAL" clId="{E4E67EA1-B982-4051-9F01-71E5D3F42559}" dt="2021-12-03T15:57:21.842" v="35" actId="1076"/>
        <pc:sldMkLst>
          <pc:docMk/>
          <pc:sldMk cId="943545999" sldId="426"/>
        </pc:sldMkLst>
        <pc:spChg chg="mod">
          <ac:chgData name="ibrahim_habib" userId="af66b9f7-d318-4029-a629-a44df49701bf" providerId="ADAL" clId="{E4E67EA1-B982-4051-9F01-71E5D3F42559}" dt="2021-12-03T15:57:11.546" v="34" actId="1076"/>
          <ac:spMkLst>
            <pc:docMk/>
            <pc:sldMk cId="943545999" sldId="426"/>
            <ac:spMk id="85" creationId="{7C1B798A-5753-4D12-8577-3070F0AF490D}"/>
          </ac:spMkLst>
        </pc:spChg>
        <pc:spChg chg="mod">
          <ac:chgData name="ibrahim_habib" userId="af66b9f7-d318-4029-a629-a44df49701bf" providerId="ADAL" clId="{E4E67EA1-B982-4051-9F01-71E5D3F42559}" dt="2021-12-03T15:57:03.584" v="33" actId="20577"/>
          <ac:spMkLst>
            <pc:docMk/>
            <pc:sldMk cId="943545999" sldId="426"/>
            <ac:spMk id="94" creationId="{4D7AB07C-D3C0-4E7E-9C8D-03FC1129CBDE}"/>
          </ac:spMkLst>
        </pc:spChg>
        <pc:spChg chg="mod">
          <ac:chgData name="ibrahim_habib" userId="af66b9f7-d318-4029-a629-a44df49701bf" providerId="ADAL" clId="{E4E67EA1-B982-4051-9F01-71E5D3F42559}" dt="2021-12-03T15:57:21.842" v="35" actId="1076"/>
          <ac:spMkLst>
            <pc:docMk/>
            <pc:sldMk cId="943545999" sldId="426"/>
            <ac:spMk id="103" creationId="{F8E924EE-769D-4E3D-BD27-6870AE783AA5}"/>
          </ac:spMkLst>
        </pc:spChg>
      </pc:sldChg>
      <pc:sldChg chg="modSp">
        <pc:chgData name="ibrahim_habib" userId="af66b9f7-d318-4029-a629-a44df49701bf" providerId="ADAL" clId="{E4E67EA1-B982-4051-9F01-71E5D3F42559}" dt="2021-12-04T18:12:28.196" v="67" actId="20577"/>
        <pc:sldMkLst>
          <pc:docMk/>
          <pc:sldMk cId="43083137" sldId="429"/>
        </pc:sldMkLst>
        <pc:spChg chg="mod">
          <ac:chgData name="ibrahim_habib" userId="af66b9f7-d318-4029-a629-a44df49701bf" providerId="ADAL" clId="{E4E67EA1-B982-4051-9F01-71E5D3F42559}" dt="2021-12-04T18:12:28.196" v="67" actId="20577"/>
          <ac:spMkLst>
            <pc:docMk/>
            <pc:sldMk cId="43083137" sldId="429"/>
            <ac:spMk id="6" creationId="{00000000-0000-0000-0000-000000000000}"/>
          </ac:spMkLst>
        </pc:spChg>
      </pc:sldChg>
      <pc:sldChg chg="modAnim">
        <pc:chgData name="ibrahim_habib" userId="af66b9f7-d318-4029-a629-a44df49701bf" providerId="ADAL" clId="{E4E67EA1-B982-4051-9F01-71E5D3F42559}" dt="2021-12-03T16:16:32.788" v="38" actId="20577"/>
        <pc:sldMkLst>
          <pc:docMk/>
          <pc:sldMk cId="3576606218" sldId="431"/>
        </pc:sldMkLst>
      </pc:sldChg>
      <pc:sldChg chg="modSp ord">
        <pc:chgData name="ibrahim_habib" userId="af66b9f7-d318-4029-a629-a44df49701bf" providerId="ADAL" clId="{E4E67EA1-B982-4051-9F01-71E5D3F42559}" dt="2021-12-03T18:15:20.934" v="63" actId="20577"/>
        <pc:sldMkLst>
          <pc:docMk/>
          <pc:sldMk cId="177494703" sldId="447"/>
        </pc:sldMkLst>
        <pc:spChg chg="mod">
          <ac:chgData name="ibrahim_habib" userId="af66b9f7-d318-4029-a629-a44df49701bf" providerId="ADAL" clId="{E4E67EA1-B982-4051-9F01-71E5D3F42559}" dt="2021-12-03T18:15:20.934" v="63" actId="20577"/>
          <ac:spMkLst>
            <pc:docMk/>
            <pc:sldMk cId="177494703" sldId="447"/>
            <ac:spMk id="3" creationId="{00000000-0000-0000-0000-000000000000}"/>
          </ac:spMkLst>
        </pc:spChg>
      </pc:sldChg>
      <pc:sldChg chg="modSp">
        <pc:chgData name="ibrahim_habib" userId="af66b9f7-d318-4029-a629-a44df49701bf" providerId="ADAL" clId="{E4E67EA1-B982-4051-9F01-71E5D3F42559}" dt="2021-12-08T21:40:44.314" v="207"/>
        <pc:sldMkLst>
          <pc:docMk/>
          <pc:sldMk cId="2790830847" sldId="448"/>
        </pc:sldMkLst>
        <pc:spChg chg="mod">
          <ac:chgData name="ibrahim_habib" userId="af66b9f7-d318-4029-a629-a44df49701bf" providerId="ADAL" clId="{E4E67EA1-B982-4051-9F01-71E5D3F42559}" dt="2021-12-08T21:40:44.314" v="207"/>
          <ac:spMkLst>
            <pc:docMk/>
            <pc:sldMk cId="2790830847" sldId="448"/>
            <ac:spMk id="3" creationId="{00000000-0000-0000-0000-000000000000}"/>
          </ac:spMkLst>
        </pc:spChg>
      </pc:sldChg>
      <pc:sldChg chg="modSp">
        <pc:chgData name="ibrahim_habib" userId="af66b9f7-d318-4029-a629-a44df49701bf" providerId="ADAL" clId="{E4E67EA1-B982-4051-9F01-71E5D3F42559}" dt="2021-12-08T21:39:04.515" v="187" actId="27636"/>
        <pc:sldMkLst>
          <pc:docMk/>
          <pc:sldMk cId="2518792046" sldId="449"/>
        </pc:sldMkLst>
        <pc:spChg chg="mod">
          <ac:chgData name="ibrahim_habib" userId="af66b9f7-d318-4029-a629-a44df49701bf" providerId="ADAL" clId="{E4E67EA1-B982-4051-9F01-71E5D3F42559}" dt="2021-12-08T21:39:04.515" v="187" actId="27636"/>
          <ac:spMkLst>
            <pc:docMk/>
            <pc:sldMk cId="2518792046" sldId="44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891D847-6187-488F-B423-8D1EA43EEEF8}" type="datetimeFigureOut">
              <a:rPr lang="ar-EG" smtClean="0"/>
              <a:pPr/>
              <a:t>06/05/1443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B3E63D1-3FC3-4656-B103-9D505E488994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706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Need update the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995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12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Need to be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49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122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Need to be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50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927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52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AD97-EA89-4723-A9B4-E4C59FF7CC2F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3F4-35A4-46F0-963C-DA871E44108F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9CAA-BB16-4F93-A683-CB6C9DD0E275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4F7-DDAA-4308-8A59-A219C6052592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093B-AF4F-48C7-A1FC-4D131DCD1D3E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B330-E063-4379-BA29-A13098A5210B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885B-E7A0-40C5-9E18-B1F24F1F75DE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FCF1-87FF-48AC-AD6E-0F47C31B54D3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3B97-DBA8-4D53-975C-9CE5AEF2AAC5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87A-1026-4CA6-AEAC-631207F00851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B5C6-0FCB-4A48-A33D-A5BCD4F5C649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30AC-8D90-4E69-B7A8-003A04B8EFAB}" type="datetime1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HOW%20TO%20UPLOAD/%5bIMP%5d%20Instructions.pd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Systems’21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sz="2800" dirty="0"/>
              <a:t>Memory Manager: More Features</a:t>
            </a: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Handler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Fault:</a:t>
            </a:r>
            <a:r>
              <a:rPr lang="en-US" dirty="0"/>
              <a:t> is an exception thrown by the processor (MMU) to indicate that:</a:t>
            </a:r>
          </a:p>
          <a:p>
            <a:pPr lvl="1"/>
            <a:r>
              <a:rPr lang="en-US" b="1" dirty="0"/>
              <a:t>A page</a:t>
            </a:r>
            <a:r>
              <a:rPr lang="en-US" dirty="0"/>
              <a:t> can’t be accessed due to either it’s not present in the main memory or its table is not exists</a:t>
            </a:r>
            <a:endParaRPr lang="en-US" sz="3600" b="1" dirty="0">
              <a:ea typeface="Times New Roman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FF05E-C4F4-4854-8F34-EDD0282604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82528"/>
            <a:ext cx="7848600" cy="3038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7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Handler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How to handle?</a:t>
            </a:r>
            <a:endParaRPr lang="en-US" dirty="0"/>
          </a:p>
          <a:p>
            <a:pPr lvl="1"/>
            <a:r>
              <a:rPr lang="en-US" dirty="0"/>
              <a:t>The exception is caught and should be handled in </a:t>
            </a:r>
            <a:r>
              <a:rPr lang="en-US" b="1" dirty="0"/>
              <a:t>function </a:t>
            </a:r>
            <a:r>
              <a:rPr lang="en-US" dirty="0"/>
              <a:t>"</a:t>
            </a:r>
            <a:r>
              <a:rPr lang="en-US" b="1" dirty="0" err="1"/>
              <a:t>page_fault_handler</a:t>
            </a:r>
            <a:r>
              <a:rPr lang="en-US" b="1" dirty="0"/>
              <a:t>()</a:t>
            </a:r>
            <a:r>
              <a:rPr lang="en-US" dirty="0"/>
              <a:t>" in "</a:t>
            </a:r>
            <a:r>
              <a:rPr lang="en-US" dirty="0" err="1"/>
              <a:t>trap.c</a:t>
            </a:r>
            <a:r>
              <a:rPr lang="en-US" dirty="0"/>
              <a:t>". </a:t>
            </a:r>
          </a:p>
          <a:p>
            <a:pPr lvl="1"/>
            <a:r>
              <a:rPr lang="en-US" dirty="0"/>
              <a:t>Check the WORKING SET size: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If NOT full</a:t>
            </a:r>
            <a:r>
              <a:rPr lang="en-US" dirty="0"/>
              <a:t>, </a:t>
            </a:r>
            <a:r>
              <a:rPr lang="en-US" b="1" dirty="0"/>
              <a:t>load the page from the disk to memory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If full</a:t>
            </a:r>
            <a:r>
              <a:rPr lang="en-US" dirty="0"/>
              <a:t>, </a:t>
            </a:r>
            <a:r>
              <a:rPr lang="en-US" b="1" dirty="0"/>
              <a:t>search for a victim first </a:t>
            </a:r>
            <a:r>
              <a:rPr lang="en-US" dirty="0"/>
              <a:t>to be replace by the new faulted page using the </a:t>
            </a:r>
            <a:r>
              <a:rPr lang="en-US" b="1" dirty="0">
                <a:solidFill>
                  <a:srgbClr val="00B050"/>
                </a:solidFill>
              </a:rPr>
              <a:t>LRU approximation </a:t>
            </a:r>
            <a:r>
              <a:rPr lang="en-US" dirty="0"/>
              <a:t>page replacement algorithm. Then load the page from the disk to memory.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2798-B522-492C-95EB-DEDF30CD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608E-2543-4D51-BCE7-B650892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Replaces the page that has </a:t>
            </a:r>
            <a:r>
              <a:rPr lang="en-US" b="1" dirty="0"/>
              <a:t>not been referenced for the longest time.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Adv: </a:t>
            </a:r>
            <a:r>
              <a:rPr lang="en-US" b="1" dirty="0"/>
              <a:t>BEST </a:t>
            </a:r>
            <a:r>
              <a:rPr lang="en-US" dirty="0"/>
              <a:t>feasible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Probs: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Difficult </a:t>
            </a:r>
            <a:r>
              <a:rPr lang="en-US" dirty="0"/>
              <a:t>to implement .. WHY?? </a:t>
            </a:r>
          </a:p>
          <a:p>
            <a:pPr lvl="2"/>
            <a:r>
              <a:rPr lang="en-US" dirty="0"/>
              <a:t>HOW do you tag each page with the </a:t>
            </a:r>
            <a:r>
              <a:rPr lang="en-US" b="1" dirty="0"/>
              <a:t>time </a:t>
            </a:r>
            <a:r>
              <a:rPr lang="en-US" dirty="0"/>
              <a:t>of last </a:t>
            </a:r>
            <a:r>
              <a:rPr lang="en-US" b="1" dirty="0"/>
              <a:t>reference to be able to implement LRU</a:t>
            </a:r>
            <a:r>
              <a:rPr lang="en-US" dirty="0"/>
              <a:t>.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A343-AB64-40FE-9E70-169FA33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CADCB8-6808-433A-BFD9-5A233FA6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765" r="9463" b="36562"/>
          <a:stretch>
            <a:fillRect/>
          </a:stretch>
        </p:blipFill>
        <p:spPr bwMode="auto">
          <a:xfrm>
            <a:off x="0" y="4572000"/>
            <a:ext cx="9164784" cy="22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68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So, how to implement LRU?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 each use, remove page from list and place at head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LRU page is at tail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A3F740-2C2C-4889-B5B9-444E8D625551}"/>
              </a:ext>
            </a:extLst>
          </p:cNvPr>
          <p:cNvGrpSpPr/>
          <p:nvPr/>
        </p:nvGrpSpPr>
        <p:grpSpPr>
          <a:xfrm>
            <a:off x="5715000" y="1647825"/>
            <a:ext cx="2171700" cy="1829427"/>
            <a:chOff x="6705600" y="1417638"/>
            <a:chExt cx="2171700" cy="1829427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AE26C3DB-EBF6-4511-9339-BB7590CE8369}"/>
                </a:ext>
              </a:extLst>
            </p:cNvPr>
            <p:cNvSpPr/>
            <p:nvPr/>
          </p:nvSpPr>
          <p:spPr>
            <a:xfrm>
              <a:off x="6847367" y="1417638"/>
              <a:ext cx="2029933" cy="719506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Use a list!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A52855-F301-472D-814D-A446F67B1C8C}"/>
                </a:ext>
              </a:extLst>
            </p:cNvPr>
            <p:cNvGrpSpPr/>
            <p:nvPr/>
          </p:nvGrpSpPr>
          <p:grpSpPr>
            <a:xfrm>
              <a:off x="6705600" y="2408037"/>
              <a:ext cx="914400" cy="305202"/>
              <a:chOff x="2640782" y="2280268"/>
              <a:chExt cx="914400" cy="305202"/>
            </a:xfrm>
          </p:grpSpPr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1E53AFE9-5364-4271-B105-F5043A53D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9751" y="2432869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61" name="Text Box 12">
                <a:extLst>
                  <a:ext uri="{FF2B5EF4-FFF2-40B4-BE49-F238E27FC236}">
                    <a16:creationId xmlns:a16="http://schemas.microsoft.com/office/drawing/2014/main" id="{4501EB62-E50A-4913-8F0D-ACC880B5F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782" y="2280268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0FEEBCE-624D-404E-BECE-270DC368A236}"/>
                </a:ext>
              </a:extLst>
            </p:cNvPr>
            <p:cNvGrpSpPr/>
            <p:nvPr/>
          </p:nvGrpSpPr>
          <p:grpSpPr>
            <a:xfrm>
              <a:off x="7755098" y="2726417"/>
              <a:ext cx="863220" cy="520648"/>
              <a:chOff x="3742061" y="2739969"/>
              <a:chExt cx="863220" cy="520648"/>
            </a:xfrm>
          </p:grpSpPr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13802D09-70A7-425B-87F2-FCD282CD4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061" y="2739972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683B80AB-2D6C-4896-A20B-065F6FA53E2C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4404083" y="2739969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441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6766"/>
            <a:ext cx="8229600" cy="513659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panose="020B0600000101010101" pitchFamily="34" charset="-127"/>
              </a:rPr>
              <a:t>Example - If we have the following references: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2: 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sz="2000" dirty="0"/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6: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highlight>
                  <a:srgbClr val="FFFF00"/>
                </a:highlight>
                <a:ea typeface="굴림" panose="020B0600000101010101" pitchFamily="34" charset="-127"/>
              </a:rPr>
              <a:t>ACCESS</a:t>
            </a:r>
            <a:r>
              <a:rPr lang="en-US" altLang="ko-KR" sz="1600" dirty="0">
                <a:ea typeface="굴림" panose="020B0600000101010101" pitchFamily="34" charset="-127"/>
              </a:rPr>
              <a:t> already</a:t>
            </a:r>
            <a:br>
              <a:rPr lang="en-US" altLang="ko-KR" sz="1600" dirty="0">
                <a:ea typeface="굴림" panose="020B0600000101010101" pitchFamily="34" charset="-127"/>
              </a:rPr>
            </a:br>
            <a:r>
              <a:rPr lang="en-US" altLang="ko-KR" sz="1600" dirty="0">
                <a:ea typeface="굴림" panose="020B0600000101010101" pitchFamily="34" charset="-127"/>
              </a:rPr>
              <a:t>Existing page)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A502C1-B9DC-4013-94FB-9A071620BDFA}"/>
              </a:ext>
            </a:extLst>
          </p:cNvPr>
          <p:cNvGrpSpPr/>
          <p:nvPr/>
        </p:nvGrpSpPr>
        <p:grpSpPr>
          <a:xfrm>
            <a:off x="2133600" y="1798688"/>
            <a:ext cx="1629150" cy="993909"/>
            <a:chOff x="116186" y="3123798"/>
            <a:chExt cx="1629150" cy="9939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D0E6CB-F65D-496C-B633-E7EE7D1AAE90}"/>
                </a:ext>
              </a:extLst>
            </p:cNvPr>
            <p:cNvGrpSpPr/>
            <p:nvPr/>
          </p:nvGrpSpPr>
          <p:grpSpPr>
            <a:xfrm>
              <a:off x="116186" y="3123798"/>
              <a:ext cx="950614" cy="305202"/>
              <a:chOff x="116186" y="3390043"/>
              <a:chExt cx="950614" cy="305202"/>
            </a:xfrm>
          </p:grpSpPr>
          <p:sp>
            <p:nvSpPr>
              <p:cNvPr id="42" name="Line 11">
                <a:extLst>
                  <a:ext uri="{FF2B5EF4-FFF2-40B4-BE49-F238E27FC236}">
                    <a16:creationId xmlns:a16="http://schemas.microsoft.com/office/drawing/2014/main" id="{A71CF779-2A1E-447C-B8B7-3C4DA5C63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369" y="3581400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43" name="Text Box 12">
                <a:extLst>
                  <a:ext uri="{FF2B5EF4-FFF2-40B4-BE49-F238E27FC236}">
                    <a16:creationId xmlns:a16="http://schemas.microsoft.com/office/drawing/2014/main" id="{590B5ABD-0578-4EEE-B101-65AEFC46F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86" y="3390043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30A24D-7019-4396-9637-E414203A427E}"/>
                </a:ext>
              </a:extLst>
            </p:cNvPr>
            <p:cNvGrpSpPr/>
            <p:nvPr/>
          </p:nvGrpSpPr>
          <p:grpSpPr>
            <a:xfrm>
              <a:off x="543047" y="3597059"/>
              <a:ext cx="863220" cy="520648"/>
              <a:chOff x="594828" y="4004625"/>
              <a:chExt cx="863220" cy="520648"/>
            </a:xfrm>
          </p:grpSpPr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7DC18D2C-4C7E-4FBB-AACD-9311D570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828" y="4004628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A26E630A-4DFF-4E89-B7B1-093CCBB65233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 flipV="1">
                <a:off x="1256850" y="4004625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3DBF7C1-E665-4859-9FF6-E938D5C72B1D}"/>
                </a:ext>
              </a:extLst>
            </p:cNvPr>
            <p:cNvSpPr/>
            <p:nvPr/>
          </p:nvSpPr>
          <p:spPr>
            <a:xfrm>
              <a:off x="1135736" y="3123798"/>
              <a:ext cx="609600" cy="4762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A72890-40B8-4F6E-8047-3E8FB9FB4C0A}"/>
              </a:ext>
            </a:extLst>
          </p:cNvPr>
          <p:cNvGrpSpPr/>
          <p:nvPr/>
        </p:nvGrpSpPr>
        <p:grpSpPr>
          <a:xfrm>
            <a:off x="6310880" y="1265954"/>
            <a:ext cx="1994920" cy="1401046"/>
            <a:chOff x="6623386" y="1160514"/>
            <a:chExt cx="2253914" cy="2086551"/>
          </a:xfrm>
        </p:grpSpPr>
        <p:sp>
          <p:nvSpPr>
            <p:cNvPr id="22" name="Thought Bubble: Cloud 21">
              <a:extLst>
                <a:ext uri="{FF2B5EF4-FFF2-40B4-BE49-F238E27FC236}">
                  <a16:creationId xmlns:a16="http://schemas.microsoft.com/office/drawing/2014/main" id="{D6BB932B-2428-4819-B217-779531905B61}"/>
                </a:ext>
              </a:extLst>
            </p:cNvPr>
            <p:cNvSpPr/>
            <p:nvPr/>
          </p:nvSpPr>
          <p:spPr>
            <a:xfrm>
              <a:off x="6847367" y="1160514"/>
              <a:ext cx="2029933" cy="976632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Use a list!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3AF6AB0-3970-47BB-94FD-D2D56D30A681}"/>
                </a:ext>
              </a:extLst>
            </p:cNvPr>
            <p:cNvGrpSpPr/>
            <p:nvPr/>
          </p:nvGrpSpPr>
          <p:grpSpPr>
            <a:xfrm>
              <a:off x="6623386" y="2328476"/>
              <a:ext cx="996614" cy="305202"/>
              <a:chOff x="2558568" y="2200707"/>
              <a:chExt cx="996614" cy="305202"/>
            </a:xfrm>
          </p:grpSpPr>
          <p:sp>
            <p:nvSpPr>
              <p:cNvPr id="27" name="Line 11">
                <a:extLst>
                  <a:ext uri="{FF2B5EF4-FFF2-40B4-BE49-F238E27FC236}">
                    <a16:creationId xmlns:a16="http://schemas.microsoft.com/office/drawing/2014/main" id="{373CA00D-4189-4F93-950A-B42805F49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9751" y="2432869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09002489-EF84-4858-8292-A166F2AAB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8568" y="2200707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58496A-F08C-4048-A2EB-3DAA7F9531AA}"/>
                </a:ext>
              </a:extLst>
            </p:cNvPr>
            <p:cNvGrpSpPr/>
            <p:nvPr/>
          </p:nvGrpSpPr>
          <p:grpSpPr>
            <a:xfrm>
              <a:off x="7755098" y="2726417"/>
              <a:ext cx="863220" cy="520648"/>
              <a:chOff x="3742061" y="2739969"/>
              <a:chExt cx="863220" cy="520648"/>
            </a:xfrm>
          </p:grpSpPr>
          <p:sp>
            <p:nvSpPr>
              <p:cNvPr id="25" name="Text Box 12">
                <a:extLst>
                  <a:ext uri="{FF2B5EF4-FFF2-40B4-BE49-F238E27FC236}">
                    <a16:creationId xmlns:a16="http://schemas.microsoft.com/office/drawing/2014/main" id="{54214856-F7D7-41EF-95D8-78D0A62A5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061" y="2739972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9AD82C89-49A1-4915-BB7A-3E417E29DADE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4404083" y="2739969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ABB7E4-1BA4-4ADB-9D97-B6B9EFB5AE03}"/>
              </a:ext>
            </a:extLst>
          </p:cNvPr>
          <p:cNvGrpSpPr/>
          <p:nvPr/>
        </p:nvGrpSpPr>
        <p:grpSpPr>
          <a:xfrm>
            <a:off x="1976028" y="2904795"/>
            <a:ext cx="2595972" cy="1048409"/>
            <a:chOff x="2085206" y="3035287"/>
            <a:chExt cx="2595972" cy="1048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7C00DE-086D-4749-ADBB-E3AE7C2BED21}"/>
                </a:ext>
              </a:extLst>
            </p:cNvPr>
            <p:cNvGrpSpPr/>
            <p:nvPr/>
          </p:nvGrpSpPr>
          <p:grpSpPr>
            <a:xfrm>
              <a:off x="2085206" y="3035287"/>
              <a:ext cx="2595972" cy="1048409"/>
              <a:chOff x="2085206" y="3035287"/>
              <a:chExt cx="2595972" cy="1048409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FA6B00A-1539-4692-AEAD-DD7DFE97AB4D}"/>
                  </a:ext>
                </a:extLst>
              </p:cNvPr>
              <p:cNvSpPr/>
              <p:nvPr/>
            </p:nvSpPr>
            <p:spPr>
              <a:xfrm>
                <a:off x="3048000" y="3048000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2CFD92-36CF-4280-99C4-1132886C73D5}"/>
                  </a:ext>
                </a:extLst>
              </p:cNvPr>
              <p:cNvGrpSpPr/>
              <p:nvPr/>
            </p:nvGrpSpPr>
            <p:grpSpPr>
              <a:xfrm>
                <a:off x="2085206" y="3035287"/>
                <a:ext cx="2595972" cy="1048409"/>
                <a:chOff x="116186" y="3038257"/>
                <a:chExt cx="2595972" cy="104840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ADB08E1-1F44-49B9-8502-7E621196F3F5}"/>
                    </a:ext>
                  </a:extLst>
                </p:cNvPr>
                <p:cNvGrpSpPr/>
                <p:nvPr/>
              </p:nvGrpSpPr>
              <p:grpSpPr>
                <a:xfrm>
                  <a:off x="116186" y="3123798"/>
                  <a:ext cx="950614" cy="305202"/>
                  <a:chOff x="116186" y="3390043"/>
                  <a:chExt cx="950614" cy="305202"/>
                </a:xfrm>
              </p:grpSpPr>
              <p:sp>
                <p:nvSpPr>
                  <p:cNvPr id="35" name="Line 11">
                    <a:extLst>
                      <a:ext uri="{FF2B5EF4-FFF2-40B4-BE49-F238E27FC236}">
                        <a16:creationId xmlns:a16="http://schemas.microsoft.com/office/drawing/2014/main" id="{09D1F43C-4C5A-4DEA-9E3E-835858AB5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369" y="3581400"/>
                    <a:ext cx="35543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12">
                    <a:extLst>
                      <a:ext uri="{FF2B5EF4-FFF2-40B4-BE49-F238E27FC236}">
                        <a16:creationId xmlns:a16="http://schemas.microsoft.com/office/drawing/2014/main" id="{52DFED0A-55F5-4169-9EBF-9BB521D107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186" y="3390043"/>
                    <a:ext cx="626755" cy="305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Head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3DE4B37-0DEE-48D9-A49B-3A32F8C20C10}"/>
                    </a:ext>
                  </a:extLst>
                </p:cNvPr>
                <p:cNvGrpSpPr/>
                <p:nvPr/>
              </p:nvGrpSpPr>
              <p:grpSpPr>
                <a:xfrm>
                  <a:off x="1428849" y="3566018"/>
                  <a:ext cx="863220" cy="520648"/>
                  <a:chOff x="1480630" y="3973584"/>
                  <a:chExt cx="863220" cy="520648"/>
                </a:xfrm>
              </p:grpSpPr>
              <p:sp>
                <p:nvSpPr>
                  <p:cNvPr id="33" name="Text Box 12">
                    <a:extLst>
                      <a:ext uri="{FF2B5EF4-FFF2-40B4-BE49-F238E27FC236}">
                        <a16:creationId xmlns:a16="http://schemas.microsoft.com/office/drawing/2014/main" id="{8599F95A-0F16-4458-B8E6-EDE3506066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0630" y="3973587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34" name="Connector: Elbow 33">
                    <a:extLst>
                      <a:ext uri="{FF2B5EF4-FFF2-40B4-BE49-F238E27FC236}">
                        <a16:creationId xmlns:a16="http://schemas.microsoft.com/office/drawing/2014/main" id="{EEED8A16-9E29-4C88-8117-76CAE3221D49}"/>
                      </a:ext>
                    </a:extLst>
                  </p:cNvPr>
                  <p:cNvCxnSpPr>
                    <a:cxnSpLocks/>
                    <a:stCxn id="33" idx="3"/>
                  </p:cNvCxnSpPr>
                  <p:nvPr/>
                </p:nvCxnSpPr>
                <p:spPr>
                  <a:xfrm flipV="1">
                    <a:off x="2142652" y="3973584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3D0668A1-2874-4254-A6D7-707DE9479F4B}"/>
                    </a:ext>
                  </a:extLst>
                </p:cNvPr>
                <p:cNvSpPr/>
                <p:nvPr/>
              </p:nvSpPr>
              <p:spPr>
                <a:xfrm>
                  <a:off x="2102558" y="3038257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</p:grp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E2223735-F493-4D34-93DB-F1481D4F9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460" y="3312185"/>
              <a:ext cx="3554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21BA6C-AA00-4F80-B79D-17CBCB196F04}"/>
              </a:ext>
            </a:extLst>
          </p:cNvPr>
          <p:cNvGrpSpPr/>
          <p:nvPr/>
        </p:nvGrpSpPr>
        <p:grpSpPr>
          <a:xfrm>
            <a:off x="1924497" y="4191000"/>
            <a:ext cx="3257103" cy="1026060"/>
            <a:chOff x="1924497" y="4191000"/>
            <a:chExt cx="3257103" cy="10260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1C2350-D200-48E3-A31E-88224C8948AF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86D0627-7C34-4D43-AF4A-CB34ED2497CE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4669D22A-4483-42F3-B710-D481ADEEB99C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P1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F2691AA-A165-448B-9790-60B53C998D2A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CE33A88-5E93-41FA-A0B2-217E8E8EE59F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71" name="Line 11">
                      <a:extLst>
                        <a:ext uri="{FF2B5EF4-FFF2-40B4-BE49-F238E27FC236}">
                          <a16:creationId xmlns:a16="http://schemas.microsoft.com/office/drawing/2014/main" id="{3564971E-A5D9-40AC-90ED-52F4B609E0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Text Box 12">
                      <a:extLst>
                        <a:ext uri="{FF2B5EF4-FFF2-40B4-BE49-F238E27FC236}">
                          <a16:creationId xmlns:a16="http://schemas.microsoft.com/office/drawing/2014/main" id="{5B0849D0-E710-4BE3-AEBB-277C01F9A8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38C8FB17-BABE-42DD-B09A-A185E9038AA0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69" name="Text Box 12">
                      <a:extLst>
                        <a:ext uri="{FF2B5EF4-FFF2-40B4-BE49-F238E27FC236}">
                          <a16:creationId xmlns:a16="http://schemas.microsoft.com/office/drawing/2014/main" id="{2A1D87C2-F0B2-4FBB-9AA6-0309173922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70" name="Connector: Elbow 69">
                      <a:extLst>
                        <a:ext uri="{FF2B5EF4-FFF2-40B4-BE49-F238E27FC236}">
                          <a16:creationId xmlns:a16="http://schemas.microsoft.com/office/drawing/2014/main" id="{D1D3F482-AD13-4AD7-96A7-5BA788814110}"/>
                        </a:ext>
                      </a:extLst>
                    </p:cNvPr>
                    <p:cNvCxnSpPr>
                      <a:cxnSpLocks/>
                      <a:stCxn id="69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491D3729-7465-4004-856A-49B5C27C0CBB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FCF40A5-14AB-4DFE-AE11-EE12C16DB0E6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74" name="Line 11">
                <a:extLst>
                  <a:ext uri="{FF2B5EF4-FFF2-40B4-BE49-F238E27FC236}">
                    <a16:creationId xmlns:a16="http://schemas.microsoft.com/office/drawing/2014/main" id="{2214C4B8-9451-46AA-A426-FC4605140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F906C160-15ED-4CD0-BF69-CEEE4A87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2FA9A7-925B-48FF-BABC-446159D47351}"/>
              </a:ext>
            </a:extLst>
          </p:cNvPr>
          <p:cNvGrpSpPr/>
          <p:nvPr/>
        </p:nvGrpSpPr>
        <p:grpSpPr>
          <a:xfrm>
            <a:off x="1903190" y="5410485"/>
            <a:ext cx="2267177" cy="1070421"/>
            <a:chOff x="2914423" y="4146639"/>
            <a:chExt cx="2267177" cy="107042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B559410-C9A7-48C5-BDC1-81534AD50A6A}"/>
                </a:ext>
              </a:extLst>
            </p:cNvPr>
            <p:cNvGrpSpPr/>
            <p:nvPr/>
          </p:nvGrpSpPr>
          <p:grpSpPr>
            <a:xfrm>
              <a:off x="2914423" y="4146639"/>
              <a:ext cx="2267177" cy="1070421"/>
              <a:chOff x="2914423" y="4172869"/>
              <a:chExt cx="2267177" cy="1070421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2FA32CD-B526-40D3-BE13-A8D532D221E8}"/>
                  </a:ext>
                </a:extLst>
              </p:cNvPr>
              <p:cNvGrpSpPr/>
              <p:nvPr/>
            </p:nvGrpSpPr>
            <p:grpSpPr>
              <a:xfrm>
                <a:off x="2914423" y="4202914"/>
                <a:ext cx="2267177" cy="1040376"/>
                <a:chOff x="1106112" y="3077396"/>
                <a:chExt cx="2267177" cy="1040376"/>
              </a:xfrm>
            </p:grpSpPr>
            <p:sp>
              <p:nvSpPr>
                <p:cNvPr id="105" name="Text Box 12">
                  <a:extLst>
                    <a:ext uri="{FF2B5EF4-FFF2-40B4-BE49-F238E27FC236}">
                      <a16:creationId xmlns:a16="http://schemas.microsoft.com/office/drawing/2014/main" id="{E3068207-BB86-4BEA-978D-755F07FE2F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6112" y="3146989"/>
                  <a:ext cx="626755" cy="3052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400" dirty="0">
                      <a:ea typeface="굴림" panose="020B0600000101010101" pitchFamily="34" charset="-127"/>
                    </a:rPr>
                    <a:t>Head</a:t>
                  </a:r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2429E62-DD80-4083-BD49-0FA00B6BCEC6}"/>
                    </a:ext>
                  </a:extLst>
                </p:cNvPr>
                <p:cNvGrpSpPr/>
                <p:nvPr/>
              </p:nvGrpSpPr>
              <p:grpSpPr>
                <a:xfrm>
                  <a:off x="2205435" y="3597124"/>
                  <a:ext cx="863220" cy="520648"/>
                  <a:chOff x="2257216" y="4004690"/>
                  <a:chExt cx="863220" cy="520648"/>
                </a:xfrm>
              </p:grpSpPr>
              <p:sp>
                <p:nvSpPr>
                  <p:cNvPr id="102" name="Text Box 12">
                    <a:extLst>
                      <a:ext uri="{FF2B5EF4-FFF2-40B4-BE49-F238E27FC236}">
                        <a16:creationId xmlns:a16="http://schemas.microsoft.com/office/drawing/2014/main" id="{D99674EA-9BF9-4066-BAF8-472D5C9F22D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216" y="4004693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103" name="Connector: Elbow 102">
                    <a:extLst>
                      <a:ext uri="{FF2B5EF4-FFF2-40B4-BE49-F238E27FC236}">
                        <a16:creationId xmlns:a16="http://schemas.microsoft.com/office/drawing/2014/main" id="{DBAA84F3-FC61-4956-B549-D0E503658853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2919238" y="4004690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178593FD-62F3-46B8-873B-C616AEA945C9}"/>
                    </a:ext>
                  </a:extLst>
                </p:cNvPr>
                <p:cNvSpPr/>
                <p:nvPr/>
              </p:nvSpPr>
              <p:spPr>
                <a:xfrm>
                  <a:off x="2763689" y="3077396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E4144EC-D962-4F20-B201-B6AE7205E0A6}"/>
                  </a:ext>
                </a:extLst>
              </p:cNvPr>
              <p:cNvSpPr/>
              <p:nvPr/>
            </p:nvSpPr>
            <p:spPr>
              <a:xfrm>
                <a:off x="3724036" y="4172869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96" name="Line 11">
                <a:extLst>
                  <a:ext uri="{FF2B5EF4-FFF2-40B4-BE49-F238E27FC236}">
                    <a16:creationId xmlns:a16="http://schemas.microsoft.com/office/drawing/2014/main" id="{834C63C8-B0DE-4C3E-A547-92233D6B1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7630C7F6-AB42-438A-9B40-94E2E02DD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ED5FC5-8A3F-4516-BE23-945C06C28B55}"/>
              </a:ext>
            </a:extLst>
          </p:cNvPr>
          <p:cNvSpPr/>
          <p:nvPr/>
        </p:nvSpPr>
        <p:spPr>
          <a:xfrm>
            <a:off x="4310302" y="5566673"/>
            <a:ext cx="381000" cy="224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5230A6-E15F-4F48-92D8-FAC5402D255A}"/>
              </a:ext>
            </a:extLst>
          </p:cNvPr>
          <p:cNvGrpSpPr/>
          <p:nvPr/>
        </p:nvGrpSpPr>
        <p:grpSpPr>
          <a:xfrm>
            <a:off x="4776367" y="5462139"/>
            <a:ext cx="3257103" cy="1026060"/>
            <a:chOff x="1924497" y="4191000"/>
            <a:chExt cx="3257103" cy="102606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651BF3-F866-4DD8-8283-8553285420C2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6E110A6-E2FF-4A29-A280-DDBA44B2E172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02DAE8E3-2698-4F70-8965-4AC6D8E2969A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P6</a:t>
                  </a: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DE8E67CE-9CC7-4947-8CCF-904BDB7C0405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8477A5F-7A1A-4EA8-803F-131F4197B47C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130" name="Line 11">
                      <a:extLst>
                        <a:ext uri="{FF2B5EF4-FFF2-40B4-BE49-F238E27FC236}">
                          <a16:creationId xmlns:a16="http://schemas.microsoft.com/office/drawing/2014/main" id="{45B9C68F-7757-4F33-A36E-7919DB4D18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Text Box 12">
                      <a:extLst>
                        <a:ext uri="{FF2B5EF4-FFF2-40B4-BE49-F238E27FC236}">
                          <a16:creationId xmlns:a16="http://schemas.microsoft.com/office/drawing/2014/main" id="{E4E28906-444E-4D23-A1BC-F26C979EBF3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E612E9B-0F25-4142-99BF-4CC1E7A917B2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128" name="Text Box 12">
                      <a:extLst>
                        <a:ext uri="{FF2B5EF4-FFF2-40B4-BE49-F238E27FC236}">
                          <a16:creationId xmlns:a16="http://schemas.microsoft.com/office/drawing/2014/main" id="{AA7C2FD2-0717-4D91-910C-6AA817B4E5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129" name="Connector: Elbow 128">
                      <a:extLst>
                        <a:ext uri="{FF2B5EF4-FFF2-40B4-BE49-F238E27FC236}">
                          <a16:creationId xmlns:a16="http://schemas.microsoft.com/office/drawing/2014/main" id="{DC20D8B5-3D2D-459D-A722-46AD27088349}"/>
                        </a:ext>
                      </a:extLst>
                    </p:cNvPr>
                    <p:cNvCxnSpPr>
                      <a:cxnSpLocks/>
                      <a:stCxn id="128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A0CB4A9F-5C03-4C4F-9117-BD1716A9ACA0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48DB9E8-4C3B-42BC-9E34-25D7D50CB56E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122" name="Line 11">
                <a:extLst>
                  <a:ext uri="{FF2B5EF4-FFF2-40B4-BE49-F238E27FC236}">
                    <a16:creationId xmlns:a16="http://schemas.microsoft.com/office/drawing/2014/main" id="{2546EF35-8D61-4B65-9180-2DAB39928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19" name="Line 11">
              <a:extLst>
                <a:ext uri="{FF2B5EF4-FFF2-40B4-BE49-F238E27FC236}">
                  <a16:creationId xmlns:a16="http://schemas.microsoft.com/office/drawing/2014/main" id="{D18CB659-2C50-4382-9591-F98E0E9A7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95DA1-3E87-4CDE-BCDE-2D0CEA4CF823}"/>
              </a:ext>
            </a:extLst>
          </p:cNvPr>
          <p:cNvSpPr/>
          <p:nvPr/>
        </p:nvSpPr>
        <p:spPr>
          <a:xfrm>
            <a:off x="5486400" y="3381079"/>
            <a:ext cx="3548420" cy="15719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FF0000"/>
                </a:solidFill>
              </a:rPr>
              <a:t>Problems?</a:t>
            </a:r>
          </a:p>
          <a:p>
            <a:pPr marL="169863" indent="-169863"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Need to know immediately when each page used so that can change position in list…</a:t>
            </a:r>
          </a:p>
        </p:txBody>
      </p:sp>
      <p:pic>
        <p:nvPicPr>
          <p:cNvPr id="132" name="Picture 17">
            <a:extLst>
              <a:ext uri="{FF2B5EF4-FFF2-40B4-BE49-F238E27FC236}">
                <a16:creationId xmlns:a16="http://schemas.microsoft.com/office/drawing/2014/main" id="{AFB8B2ED-4D41-4829-A589-DCEB6E74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83" y="2753795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2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Least recently used (LRU)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B70B-3146-4890-85A8-51773A1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6766"/>
            <a:ext cx="8229600" cy="513659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panose="020B0600000101010101" pitchFamily="34" charset="-127"/>
              </a:rPr>
              <a:t>So, to implement LRU with know immediately when each page used: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2: 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sz="2000" dirty="0"/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6: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(Page Fault)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altLang="ko-KR" sz="1600" dirty="0">
              <a:ea typeface="굴림" panose="020B0600000101010101" pitchFamily="34" charset="-127"/>
            </a:endParaRP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Page 1:</a:t>
            </a:r>
          </a:p>
          <a:p>
            <a:pPr marL="457200" lvl="1" indent="0"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highlight>
                  <a:srgbClr val="FFFF00"/>
                </a:highlight>
                <a:ea typeface="굴림" panose="020B0600000101010101" pitchFamily="34" charset="-127"/>
              </a:rPr>
              <a:t>ACCESS</a:t>
            </a:r>
            <a:r>
              <a:rPr lang="en-US" altLang="ko-KR" sz="1600" dirty="0">
                <a:ea typeface="굴림" panose="020B0600000101010101" pitchFamily="34" charset="-127"/>
              </a:rPr>
              <a:t> already</a:t>
            </a:r>
            <a:br>
              <a:rPr lang="en-US" altLang="ko-KR" sz="1600" dirty="0">
                <a:ea typeface="굴림" panose="020B0600000101010101" pitchFamily="34" charset="-127"/>
              </a:rPr>
            </a:br>
            <a:r>
              <a:rPr lang="en-US" altLang="ko-KR" sz="1600" dirty="0">
                <a:ea typeface="굴림" panose="020B0600000101010101" pitchFamily="34" charset="-127"/>
              </a:rPr>
              <a:t>Existing page)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A502C1-B9DC-4013-94FB-9A071620BDFA}"/>
              </a:ext>
            </a:extLst>
          </p:cNvPr>
          <p:cNvGrpSpPr/>
          <p:nvPr/>
        </p:nvGrpSpPr>
        <p:grpSpPr>
          <a:xfrm>
            <a:off x="2133600" y="1798688"/>
            <a:ext cx="1629150" cy="993909"/>
            <a:chOff x="116186" y="3123798"/>
            <a:chExt cx="1629150" cy="99390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D0E6CB-F65D-496C-B633-E7EE7D1AAE90}"/>
                </a:ext>
              </a:extLst>
            </p:cNvPr>
            <p:cNvGrpSpPr/>
            <p:nvPr/>
          </p:nvGrpSpPr>
          <p:grpSpPr>
            <a:xfrm>
              <a:off x="116186" y="3123798"/>
              <a:ext cx="950614" cy="305202"/>
              <a:chOff x="116186" y="3390043"/>
              <a:chExt cx="950614" cy="305202"/>
            </a:xfrm>
          </p:grpSpPr>
          <p:sp>
            <p:nvSpPr>
              <p:cNvPr id="42" name="Line 11">
                <a:extLst>
                  <a:ext uri="{FF2B5EF4-FFF2-40B4-BE49-F238E27FC236}">
                    <a16:creationId xmlns:a16="http://schemas.microsoft.com/office/drawing/2014/main" id="{A71CF779-2A1E-447C-B8B7-3C4DA5C63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369" y="3581400"/>
                <a:ext cx="355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43" name="Text Box 12">
                <a:extLst>
                  <a:ext uri="{FF2B5EF4-FFF2-40B4-BE49-F238E27FC236}">
                    <a16:creationId xmlns:a16="http://schemas.microsoft.com/office/drawing/2014/main" id="{590B5ABD-0578-4EEE-B101-65AEFC46F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186" y="3390043"/>
                <a:ext cx="626755" cy="305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Head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30A24D-7019-4396-9637-E414203A427E}"/>
                </a:ext>
              </a:extLst>
            </p:cNvPr>
            <p:cNvGrpSpPr/>
            <p:nvPr/>
          </p:nvGrpSpPr>
          <p:grpSpPr>
            <a:xfrm>
              <a:off x="543047" y="3597059"/>
              <a:ext cx="863220" cy="520648"/>
              <a:chOff x="594828" y="4004625"/>
              <a:chExt cx="863220" cy="520648"/>
            </a:xfrm>
          </p:grpSpPr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7DC18D2C-4C7E-4FBB-AACD-9311D570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828" y="4004628"/>
                <a:ext cx="662022" cy="520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400" dirty="0">
                    <a:ea typeface="굴림" panose="020B0600000101010101" pitchFamily="34" charset="-127"/>
                  </a:rPr>
                  <a:t>Tail </a:t>
                </a:r>
                <a:br>
                  <a:rPr lang="en-US" altLang="ko-KR" sz="1400" dirty="0">
                    <a:ea typeface="굴림" panose="020B0600000101010101" pitchFamily="34" charset="-127"/>
                  </a:rPr>
                </a:br>
                <a:r>
                  <a:rPr lang="en-US" altLang="ko-KR" sz="1400" dirty="0">
                    <a:ea typeface="굴림" panose="020B0600000101010101" pitchFamily="34" charset="-127"/>
                  </a:rPr>
                  <a:t>(LRU)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A26E630A-4DFF-4E89-B7B1-093CCBB65233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 flipV="1">
                <a:off x="1256850" y="4004625"/>
                <a:ext cx="201198" cy="26032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3DBF7C1-E665-4859-9FF6-E938D5C72B1D}"/>
                </a:ext>
              </a:extLst>
            </p:cNvPr>
            <p:cNvSpPr/>
            <p:nvPr/>
          </p:nvSpPr>
          <p:spPr>
            <a:xfrm>
              <a:off x="1135736" y="3123798"/>
              <a:ext cx="609600" cy="4762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ABB7E4-1BA4-4ADB-9D97-B6B9EFB5AE03}"/>
              </a:ext>
            </a:extLst>
          </p:cNvPr>
          <p:cNvGrpSpPr/>
          <p:nvPr/>
        </p:nvGrpSpPr>
        <p:grpSpPr>
          <a:xfrm>
            <a:off x="1976028" y="2904795"/>
            <a:ext cx="2595972" cy="1048409"/>
            <a:chOff x="2085206" y="3035287"/>
            <a:chExt cx="2595972" cy="1048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7C00DE-086D-4749-ADBB-E3AE7C2BED21}"/>
                </a:ext>
              </a:extLst>
            </p:cNvPr>
            <p:cNvGrpSpPr/>
            <p:nvPr/>
          </p:nvGrpSpPr>
          <p:grpSpPr>
            <a:xfrm>
              <a:off x="2085206" y="3035287"/>
              <a:ext cx="2595972" cy="1048409"/>
              <a:chOff x="2085206" y="3035287"/>
              <a:chExt cx="2595972" cy="1048409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FA6B00A-1539-4692-AEAD-DD7DFE97AB4D}"/>
                  </a:ext>
                </a:extLst>
              </p:cNvPr>
              <p:cNvSpPr/>
              <p:nvPr/>
            </p:nvSpPr>
            <p:spPr>
              <a:xfrm>
                <a:off x="3048000" y="3048000"/>
                <a:ext cx="609600" cy="4762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2CFD92-36CF-4280-99C4-1132886C73D5}"/>
                  </a:ext>
                </a:extLst>
              </p:cNvPr>
              <p:cNvGrpSpPr/>
              <p:nvPr/>
            </p:nvGrpSpPr>
            <p:grpSpPr>
              <a:xfrm>
                <a:off x="2085206" y="3035287"/>
                <a:ext cx="2595972" cy="1048409"/>
                <a:chOff x="116186" y="3038257"/>
                <a:chExt cx="2595972" cy="104840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ADB08E1-1F44-49B9-8502-7E621196F3F5}"/>
                    </a:ext>
                  </a:extLst>
                </p:cNvPr>
                <p:cNvGrpSpPr/>
                <p:nvPr/>
              </p:nvGrpSpPr>
              <p:grpSpPr>
                <a:xfrm>
                  <a:off x="116186" y="3123798"/>
                  <a:ext cx="950614" cy="305202"/>
                  <a:chOff x="116186" y="3390043"/>
                  <a:chExt cx="950614" cy="305202"/>
                </a:xfrm>
              </p:grpSpPr>
              <p:sp>
                <p:nvSpPr>
                  <p:cNvPr id="35" name="Line 11">
                    <a:extLst>
                      <a:ext uri="{FF2B5EF4-FFF2-40B4-BE49-F238E27FC236}">
                        <a16:creationId xmlns:a16="http://schemas.microsoft.com/office/drawing/2014/main" id="{09D1F43C-4C5A-4DEA-9E3E-835858AB5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1369" y="3581400"/>
                    <a:ext cx="35543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12">
                    <a:extLst>
                      <a:ext uri="{FF2B5EF4-FFF2-40B4-BE49-F238E27FC236}">
                        <a16:creationId xmlns:a16="http://schemas.microsoft.com/office/drawing/2014/main" id="{52DFED0A-55F5-4169-9EBF-9BB521D107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186" y="3390043"/>
                    <a:ext cx="626755" cy="305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Head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3DE4B37-0DEE-48D9-A49B-3A32F8C20C10}"/>
                    </a:ext>
                  </a:extLst>
                </p:cNvPr>
                <p:cNvGrpSpPr/>
                <p:nvPr/>
              </p:nvGrpSpPr>
              <p:grpSpPr>
                <a:xfrm>
                  <a:off x="1428849" y="3566018"/>
                  <a:ext cx="863220" cy="520648"/>
                  <a:chOff x="1480630" y="3973584"/>
                  <a:chExt cx="863220" cy="520648"/>
                </a:xfrm>
              </p:grpSpPr>
              <p:sp>
                <p:nvSpPr>
                  <p:cNvPr id="33" name="Text Box 12">
                    <a:extLst>
                      <a:ext uri="{FF2B5EF4-FFF2-40B4-BE49-F238E27FC236}">
                        <a16:creationId xmlns:a16="http://schemas.microsoft.com/office/drawing/2014/main" id="{8599F95A-0F16-4458-B8E6-EDE3506066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0630" y="3973587"/>
                    <a:ext cx="662022" cy="5206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400" dirty="0">
                        <a:ea typeface="굴림" panose="020B0600000101010101" pitchFamily="34" charset="-127"/>
                      </a:rPr>
                      <a:t>Tail </a:t>
                    </a:r>
                    <a:br>
                      <a:rPr lang="en-US" altLang="ko-KR" sz="1400" dirty="0">
                        <a:ea typeface="굴림" panose="020B0600000101010101" pitchFamily="34" charset="-127"/>
                      </a:rPr>
                    </a:br>
                    <a:r>
                      <a:rPr lang="en-US" altLang="ko-KR" sz="1400" dirty="0">
                        <a:ea typeface="굴림" panose="020B0600000101010101" pitchFamily="34" charset="-127"/>
                      </a:rPr>
                      <a:t>(LRU)</a:t>
                    </a:r>
                  </a:p>
                </p:txBody>
              </p:sp>
              <p:cxnSp>
                <p:nvCxnSpPr>
                  <p:cNvPr id="34" name="Connector: Elbow 33">
                    <a:extLst>
                      <a:ext uri="{FF2B5EF4-FFF2-40B4-BE49-F238E27FC236}">
                        <a16:creationId xmlns:a16="http://schemas.microsoft.com/office/drawing/2014/main" id="{EEED8A16-9E29-4C88-8117-76CAE3221D49}"/>
                      </a:ext>
                    </a:extLst>
                  </p:cNvPr>
                  <p:cNvCxnSpPr>
                    <a:cxnSpLocks/>
                    <a:stCxn id="33" idx="3"/>
                  </p:cNvCxnSpPr>
                  <p:nvPr/>
                </p:nvCxnSpPr>
                <p:spPr>
                  <a:xfrm flipV="1">
                    <a:off x="2142652" y="3973584"/>
                    <a:ext cx="201198" cy="260326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3D0668A1-2874-4254-A6D7-707DE9479F4B}"/>
                    </a:ext>
                  </a:extLst>
                </p:cNvPr>
                <p:cNvSpPr/>
                <p:nvPr/>
              </p:nvSpPr>
              <p:spPr>
                <a:xfrm>
                  <a:off x="2102558" y="3038257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P2</a:t>
                  </a:r>
                </a:p>
              </p:txBody>
            </p:sp>
          </p:grpSp>
        </p:grp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E2223735-F493-4D34-93DB-F1481D4F9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460" y="3312185"/>
              <a:ext cx="3554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21BA6C-AA00-4F80-B79D-17CBCB196F04}"/>
              </a:ext>
            </a:extLst>
          </p:cNvPr>
          <p:cNvGrpSpPr/>
          <p:nvPr/>
        </p:nvGrpSpPr>
        <p:grpSpPr>
          <a:xfrm>
            <a:off x="1924497" y="4191000"/>
            <a:ext cx="3257103" cy="1026060"/>
            <a:chOff x="1924497" y="4191000"/>
            <a:chExt cx="3257103" cy="10260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1C2350-D200-48E3-A31E-88224C8948AF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86D0627-7C34-4D43-AF4A-CB34ED2497CE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4669D22A-4483-42F3-B710-D481ADEEB99C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P1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F2691AA-A165-448B-9790-60B53C998D2A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CE33A88-5E93-41FA-A0B2-217E8E8EE59F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71" name="Line 11">
                      <a:extLst>
                        <a:ext uri="{FF2B5EF4-FFF2-40B4-BE49-F238E27FC236}">
                          <a16:creationId xmlns:a16="http://schemas.microsoft.com/office/drawing/2014/main" id="{3564971E-A5D9-40AC-90ED-52F4B609E0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Text Box 12">
                      <a:extLst>
                        <a:ext uri="{FF2B5EF4-FFF2-40B4-BE49-F238E27FC236}">
                          <a16:creationId xmlns:a16="http://schemas.microsoft.com/office/drawing/2014/main" id="{5B0849D0-E710-4BE3-AEBB-277C01F9A8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38C8FB17-BABE-42DD-B09A-A185E9038AA0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69" name="Text Box 12">
                      <a:extLst>
                        <a:ext uri="{FF2B5EF4-FFF2-40B4-BE49-F238E27FC236}">
                          <a16:creationId xmlns:a16="http://schemas.microsoft.com/office/drawing/2014/main" id="{2A1D87C2-F0B2-4FBB-9AA6-0309173922F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70" name="Connector: Elbow 69">
                      <a:extLst>
                        <a:ext uri="{FF2B5EF4-FFF2-40B4-BE49-F238E27FC236}">
                          <a16:creationId xmlns:a16="http://schemas.microsoft.com/office/drawing/2014/main" id="{D1D3F482-AD13-4AD7-96A7-5BA788814110}"/>
                        </a:ext>
                      </a:extLst>
                    </p:cNvPr>
                    <p:cNvCxnSpPr>
                      <a:cxnSpLocks/>
                      <a:stCxn id="69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491D3729-7465-4004-856A-49B5C27C0CBB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FCF40A5-14AB-4DFE-AE11-EE12C16DB0E6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P6</a:t>
                </a:r>
              </a:p>
            </p:txBody>
          </p:sp>
          <p:sp>
            <p:nvSpPr>
              <p:cNvPr id="74" name="Line 11">
                <a:extLst>
                  <a:ext uri="{FF2B5EF4-FFF2-40B4-BE49-F238E27FC236}">
                    <a16:creationId xmlns:a16="http://schemas.microsoft.com/office/drawing/2014/main" id="{2214C4B8-9451-46AA-A426-FC4605140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F906C160-15ED-4CD0-BF69-CEEE4A87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5230A6-E15F-4F48-92D8-FAC5402D255A}"/>
              </a:ext>
            </a:extLst>
          </p:cNvPr>
          <p:cNvGrpSpPr/>
          <p:nvPr/>
        </p:nvGrpSpPr>
        <p:grpSpPr>
          <a:xfrm>
            <a:off x="1924497" y="5441994"/>
            <a:ext cx="3257103" cy="1026060"/>
            <a:chOff x="1924497" y="4191000"/>
            <a:chExt cx="3257103" cy="102606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651BF3-F866-4DD8-8283-8553285420C2}"/>
                </a:ext>
              </a:extLst>
            </p:cNvPr>
            <p:cNvGrpSpPr/>
            <p:nvPr/>
          </p:nvGrpSpPr>
          <p:grpSpPr>
            <a:xfrm>
              <a:off x="1924497" y="4191000"/>
              <a:ext cx="3257103" cy="1026060"/>
              <a:chOff x="1924497" y="4217230"/>
              <a:chExt cx="3257103" cy="102606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6E110A6-E2FF-4A29-A280-DDBA44B2E172}"/>
                  </a:ext>
                </a:extLst>
              </p:cNvPr>
              <p:cNvGrpSpPr/>
              <p:nvPr/>
            </p:nvGrpSpPr>
            <p:grpSpPr>
              <a:xfrm>
                <a:off x="1924497" y="4217230"/>
                <a:ext cx="3257103" cy="1026060"/>
                <a:chOff x="2085206" y="3088742"/>
                <a:chExt cx="3257103" cy="1026060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02DAE8E3-2698-4F70-8965-4AC6D8E2969A}"/>
                    </a:ext>
                  </a:extLst>
                </p:cNvPr>
                <p:cNvSpPr/>
                <p:nvPr/>
              </p:nvSpPr>
              <p:spPr>
                <a:xfrm>
                  <a:off x="3845640" y="3088742"/>
                  <a:ext cx="609600" cy="476284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P6</a:t>
                  </a: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DE8E67CE-9CC7-4947-8CCF-904BDB7C0405}"/>
                    </a:ext>
                  </a:extLst>
                </p:cNvPr>
                <p:cNvGrpSpPr/>
                <p:nvPr/>
              </p:nvGrpSpPr>
              <p:grpSpPr>
                <a:xfrm>
                  <a:off x="2085206" y="3095086"/>
                  <a:ext cx="3257103" cy="1019716"/>
                  <a:chOff x="116186" y="3098056"/>
                  <a:chExt cx="3257103" cy="101971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8477A5F-7A1A-4EA8-803F-131F4197B47C}"/>
                      </a:ext>
                    </a:extLst>
                  </p:cNvPr>
                  <p:cNvGrpSpPr/>
                  <p:nvPr/>
                </p:nvGrpSpPr>
                <p:grpSpPr>
                  <a:xfrm>
                    <a:off x="116186" y="3123798"/>
                    <a:ext cx="950614" cy="305202"/>
                    <a:chOff x="116186" y="3390043"/>
                    <a:chExt cx="950614" cy="305202"/>
                  </a:xfrm>
                </p:grpSpPr>
                <p:sp>
                  <p:nvSpPr>
                    <p:cNvPr id="130" name="Line 11">
                      <a:extLst>
                        <a:ext uri="{FF2B5EF4-FFF2-40B4-BE49-F238E27FC236}">
                          <a16:creationId xmlns:a16="http://schemas.microsoft.com/office/drawing/2014/main" id="{45B9C68F-7757-4F33-A36E-7919DB4D18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369" y="3581400"/>
                      <a:ext cx="35543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Text Box 12">
                      <a:extLst>
                        <a:ext uri="{FF2B5EF4-FFF2-40B4-BE49-F238E27FC236}">
                          <a16:creationId xmlns:a16="http://schemas.microsoft.com/office/drawing/2014/main" id="{E4E28906-444E-4D23-A1BC-F26C979EBF3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6186" y="3390043"/>
                      <a:ext cx="626755" cy="3052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Head</a:t>
                      </a: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E612E9B-0F25-4142-99BF-4CC1E7A917B2}"/>
                      </a:ext>
                    </a:extLst>
                  </p:cNvPr>
                  <p:cNvGrpSpPr/>
                  <p:nvPr/>
                </p:nvGrpSpPr>
                <p:grpSpPr>
                  <a:xfrm>
                    <a:off x="2205435" y="3597124"/>
                    <a:ext cx="863220" cy="520648"/>
                    <a:chOff x="2257216" y="4004690"/>
                    <a:chExt cx="863220" cy="520648"/>
                  </a:xfrm>
                </p:grpSpPr>
                <p:sp>
                  <p:nvSpPr>
                    <p:cNvPr id="128" name="Text Box 12">
                      <a:extLst>
                        <a:ext uri="{FF2B5EF4-FFF2-40B4-BE49-F238E27FC236}">
                          <a16:creationId xmlns:a16="http://schemas.microsoft.com/office/drawing/2014/main" id="{AA7C2FD2-0717-4D91-910C-6AA817B4E5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7216" y="4004693"/>
                      <a:ext cx="662022" cy="520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66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Tail </a:t>
                      </a:r>
                      <a:br>
                        <a:rPr lang="en-US" altLang="ko-KR" sz="1400" dirty="0">
                          <a:ea typeface="굴림" panose="020B0600000101010101" pitchFamily="34" charset="-127"/>
                        </a:rPr>
                      </a:br>
                      <a:r>
                        <a:rPr lang="en-US" altLang="ko-KR" sz="1400" dirty="0">
                          <a:ea typeface="굴림" panose="020B0600000101010101" pitchFamily="34" charset="-127"/>
                        </a:rPr>
                        <a:t>(LRU)</a:t>
                      </a:r>
                    </a:p>
                  </p:txBody>
                </p:sp>
                <p:cxnSp>
                  <p:nvCxnSpPr>
                    <p:cNvPr id="129" name="Connector: Elbow 128">
                      <a:extLst>
                        <a:ext uri="{FF2B5EF4-FFF2-40B4-BE49-F238E27FC236}">
                          <a16:creationId xmlns:a16="http://schemas.microsoft.com/office/drawing/2014/main" id="{DC20D8B5-3D2D-459D-A722-46AD27088349}"/>
                        </a:ext>
                      </a:extLst>
                    </p:cNvPr>
                    <p:cNvCxnSpPr>
                      <a:cxnSpLocks/>
                      <a:stCxn id="128" idx="3"/>
                    </p:cNvCxnSpPr>
                    <p:nvPr/>
                  </p:nvCxnSpPr>
                  <p:spPr>
                    <a:xfrm flipV="1">
                      <a:off x="2919238" y="4004690"/>
                      <a:ext cx="201198" cy="260326"/>
                    </a:xfrm>
                    <a:prstGeom prst="bentConnector2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A0CB4A9F-5C03-4C4F-9117-BD1716A9ACA0}"/>
                      </a:ext>
                    </a:extLst>
                  </p:cNvPr>
                  <p:cNvSpPr/>
                  <p:nvPr/>
                </p:nvSpPr>
                <p:spPr>
                  <a:xfrm>
                    <a:off x="2763689" y="3098056"/>
                    <a:ext cx="609600" cy="47628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P2</a:t>
                    </a:r>
                  </a:p>
                </p:txBody>
              </p:sp>
            </p:grpSp>
          </p:grp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48DB9E8-4C3B-42BC-9E34-25D7D50CB56E}"/>
                  </a:ext>
                </a:extLst>
              </p:cNvPr>
              <p:cNvSpPr/>
              <p:nvPr/>
            </p:nvSpPr>
            <p:spPr>
              <a:xfrm>
                <a:off x="2853336" y="4230299"/>
                <a:ext cx="609600" cy="46519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122" name="Line 11">
                <a:extLst>
                  <a:ext uri="{FF2B5EF4-FFF2-40B4-BE49-F238E27FC236}">
                    <a16:creationId xmlns:a16="http://schemas.microsoft.com/office/drawing/2014/main" id="{2546EF35-8D61-4B65-9180-2DAB39928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2936" y="4425108"/>
                <a:ext cx="282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19" name="Line 11">
              <a:extLst>
                <a:ext uri="{FF2B5EF4-FFF2-40B4-BE49-F238E27FC236}">
                  <a16:creationId xmlns:a16="http://schemas.microsoft.com/office/drawing/2014/main" id="{D18CB659-2C50-4382-9591-F98E0E9A7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050" y="4398878"/>
              <a:ext cx="282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95DA1-3E87-4CDE-BCDE-2D0CEA4CF823}"/>
              </a:ext>
            </a:extLst>
          </p:cNvPr>
          <p:cNvSpPr/>
          <p:nvPr/>
        </p:nvSpPr>
        <p:spPr>
          <a:xfrm>
            <a:off x="5482403" y="2210313"/>
            <a:ext cx="3449261" cy="30067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Solution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With handling each page fault, </a:t>
            </a:r>
            <a:r>
              <a:rPr lang="en-US" sz="1900" b="1" dirty="0">
                <a:solidFill>
                  <a:srgbClr val="0070C0"/>
                </a:solidFill>
              </a:rPr>
              <a:t>MARK</a:t>
            </a:r>
            <a:r>
              <a:rPr lang="en-US" sz="1900" b="1" dirty="0">
                <a:solidFill>
                  <a:srgbClr val="00B050"/>
                </a:solidFill>
              </a:rPr>
              <a:t> all pages as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, even if in memory, except the FAULTED one (head)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So, on reading a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 page, trap to OS (fault handler) to control .. </a:t>
            </a:r>
          </a:p>
          <a:p>
            <a:pPr marL="63500" lvl="1"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That’s what we need </a:t>
            </a:r>
            <a:r>
              <a:rPr lang="en-US" sz="19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1900" b="1" dirty="0">
              <a:solidFill>
                <a:srgbClr val="00B050"/>
              </a:solidFill>
            </a:endParaRPr>
          </a:p>
        </p:txBody>
      </p:sp>
      <p:pic>
        <p:nvPicPr>
          <p:cNvPr id="132" name="Picture 17">
            <a:extLst>
              <a:ext uri="{FF2B5EF4-FFF2-40B4-BE49-F238E27FC236}">
                <a16:creationId xmlns:a16="http://schemas.microsoft.com/office/drawing/2014/main" id="{AFB8B2ED-4D41-4829-A589-DCEB6E74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15" y="1529746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84CFC62C-7ACC-4429-B02E-CEF37E319A4D}"/>
              </a:ext>
            </a:extLst>
          </p:cNvPr>
          <p:cNvSpPr/>
          <p:nvPr/>
        </p:nvSpPr>
        <p:spPr>
          <a:xfrm>
            <a:off x="5482404" y="5455063"/>
            <a:ext cx="3204396" cy="1240407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known as: PERFECT LRU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F4F60-6630-4F28-9B03-297F614D9924}"/>
              </a:ext>
            </a:extLst>
          </p:cNvPr>
          <p:cNvSpPr txBox="1"/>
          <p:nvPr/>
        </p:nvSpPr>
        <p:spPr>
          <a:xfrm>
            <a:off x="3946488" y="25723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F510C0-9B23-4576-A21A-9A81663F7F98}"/>
              </a:ext>
            </a:extLst>
          </p:cNvPr>
          <p:cNvSpPr txBox="1"/>
          <p:nvPr/>
        </p:nvSpPr>
        <p:spPr>
          <a:xfrm>
            <a:off x="3676973" y="3877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BCC00-719D-49F6-A51A-6A83643C7946}"/>
              </a:ext>
            </a:extLst>
          </p:cNvPr>
          <p:cNvSpPr txBox="1"/>
          <p:nvPr/>
        </p:nvSpPr>
        <p:spPr>
          <a:xfrm>
            <a:off x="4572000" y="3886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FCC7E3-DF32-4751-8519-D6F6AA82F84A}"/>
              </a:ext>
            </a:extLst>
          </p:cNvPr>
          <p:cNvSpPr txBox="1"/>
          <p:nvPr/>
        </p:nvSpPr>
        <p:spPr>
          <a:xfrm>
            <a:off x="3346359" y="4572000"/>
            <a:ext cx="69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Page </a:t>
            </a:r>
          </a:p>
          <a:p>
            <a:r>
              <a:rPr lang="en-US" b="1" dirty="0">
                <a:solidFill>
                  <a:srgbClr val="FF0000"/>
                </a:solidFill>
              </a:rPr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29634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59" grpId="0"/>
      <p:bldP spid="59" grpId="1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BF7-E9B6-4529-8A31-835F285F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dirty="0"/>
            </a:br>
            <a:r>
              <a:rPr lang="en-NZ" dirty="0"/>
              <a:t>Perfect LRU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168B-DAA3-404D-BDD5-15B9C900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95DA1-3E87-4CDE-BCDE-2D0CEA4CF823}"/>
              </a:ext>
            </a:extLst>
          </p:cNvPr>
          <p:cNvSpPr/>
          <p:nvPr/>
        </p:nvSpPr>
        <p:spPr>
          <a:xfrm>
            <a:off x="5482403" y="2210313"/>
            <a:ext cx="3449261" cy="30067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Solution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With handling each page fault, </a:t>
            </a:r>
            <a:r>
              <a:rPr lang="en-US" sz="1900" b="1" dirty="0">
                <a:solidFill>
                  <a:srgbClr val="0070C0"/>
                </a:solidFill>
              </a:rPr>
              <a:t>MARK</a:t>
            </a:r>
            <a:r>
              <a:rPr lang="en-US" sz="1900" b="1" dirty="0">
                <a:solidFill>
                  <a:srgbClr val="00B050"/>
                </a:solidFill>
              </a:rPr>
              <a:t> all pages as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, even if in memory, except the FAULTED one (head)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00B050"/>
                </a:solidFill>
              </a:rPr>
              <a:t>So, on reading a </a:t>
            </a:r>
            <a:r>
              <a:rPr lang="en-US" sz="1900" b="1" dirty="0">
                <a:solidFill>
                  <a:srgbClr val="FF0000"/>
                </a:solidFill>
              </a:rPr>
              <a:t>NOT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present</a:t>
            </a:r>
            <a:r>
              <a:rPr lang="en-US" sz="1900" b="1" dirty="0">
                <a:solidFill>
                  <a:srgbClr val="00B050"/>
                </a:solidFill>
              </a:rPr>
              <a:t> page, trap to OS (fault handler) to control .. Which what we need </a:t>
            </a:r>
            <a:r>
              <a:rPr lang="en-US" sz="19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1900" b="1" dirty="0">
              <a:solidFill>
                <a:srgbClr val="00B050"/>
              </a:solidFill>
            </a:endParaRPr>
          </a:p>
        </p:txBody>
      </p:sp>
      <p:pic>
        <p:nvPicPr>
          <p:cNvPr id="132" name="Picture 17">
            <a:extLst>
              <a:ext uri="{FF2B5EF4-FFF2-40B4-BE49-F238E27FC236}">
                <a16:creationId xmlns:a16="http://schemas.microsoft.com/office/drawing/2014/main" id="{AFB8B2ED-4D41-4829-A589-DCEB6E74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15" y="1529746"/>
            <a:ext cx="980005" cy="98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84CFC62C-7ACC-4429-B02E-CEF37E319A4D}"/>
              </a:ext>
            </a:extLst>
          </p:cNvPr>
          <p:cNvSpPr/>
          <p:nvPr/>
        </p:nvSpPr>
        <p:spPr>
          <a:xfrm>
            <a:off x="5482404" y="5455063"/>
            <a:ext cx="3204396" cy="1240407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known as: PERFECT LRU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674CC28-14F2-4BB5-9F26-730085361C67}"/>
              </a:ext>
            </a:extLst>
          </p:cNvPr>
          <p:cNvSpPr/>
          <p:nvPr/>
        </p:nvSpPr>
        <p:spPr>
          <a:xfrm>
            <a:off x="103180" y="1549304"/>
            <a:ext cx="4512064" cy="45259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233363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Disadvantages ?!!</a:t>
            </a:r>
          </a:p>
          <a:p>
            <a:pPr marL="233363" lvl="1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Page fault exception with each access to a page (either exists or not).. So, for each user reference:</a:t>
            </a:r>
          </a:p>
          <a:p>
            <a:pPr marL="690563" lvl="2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CPU will be switched from user to kernel mode to handle the page fault</a:t>
            </a:r>
            <a:br>
              <a:rPr lang="en-US" sz="1900" b="1" dirty="0">
                <a:solidFill>
                  <a:srgbClr val="FF0000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(1 reference -&gt; execute code)</a:t>
            </a:r>
          </a:p>
          <a:p>
            <a:pPr marL="690563" lvl="2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Increase time required to handle ONE page access</a:t>
            </a:r>
          </a:p>
          <a:p>
            <a:pPr marL="690563" lvl="2" indent="-169863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900" b="1" dirty="0">
                <a:solidFill>
                  <a:srgbClr val="FF0000"/>
                </a:solidFill>
              </a:rPr>
              <a:t>Increase overhead in the memory access.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87C8AE3-392B-4D4D-B8AE-DAD92EF5068E}"/>
              </a:ext>
            </a:extLst>
          </p:cNvPr>
          <p:cNvSpPr/>
          <p:nvPr/>
        </p:nvSpPr>
        <p:spPr>
          <a:xfrm>
            <a:off x="4724400" y="3810000"/>
            <a:ext cx="513139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LRU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approximation</a:t>
            </a:r>
            <a:r>
              <a:rPr lang="en-US" altLang="ko-KR" dirty="0">
                <a:ea typeface="굴림" panose="020B0600000101010101" pitchFamily="34" charset="-127"/>
              </a:rPr>
              <a:t> using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E8A8C08-250C-4F07-91B0-C97D5A98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057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FB995C0-266A-4F05-B8C6-B3852059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391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C7A7C6A-D9F7-4B33-A491-3BC79C1C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725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99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5E480-C58D-467D-9EEB-A53544B0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90" y="1905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90" y="24391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90" y="29725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090" y="35059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521FDC9A-4F2A-45F1-A519-7D74BD37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96294"/>
            <a:ext cx="2580097" cy="132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Linked 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endParaRPr lang="en-US" altLang="ko-KR" sz="16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Marked: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PRESENT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List: FIFO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C6887CA4-ED5C-42A2-ADC4-E8865B39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67853"/>
            <a:ext cx="3124200" cy="132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Linked LIST 2: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endParaRPr lang="en-US" altLang="ko-KR" sz="16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Marked: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NOT</a:t>
            </a: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 PRESENT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List: LRU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634" y="3886994"/>
            <a:ext cx="95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284" y="3886994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6C6D2A3-1DE8-40DD-B64E-B602A3151B6F}"/>
              </a:ext>
            </a:extLst>
          </p:cNvPr>
          <p:cNvSpPr/>
          <p:nvPr/>
        </p:nvSpPr>
        <p:spPr>
          <a:xfrm>
            <a:off x="0" y="3886994"/>
            <a:ext cx="3202090" cy="23614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Remember:</a:t>
            </a:r>
          </a:p>
          <a:p>
            <a:pPr algn="ctr"/>
            <a:r>
              <a:rPr lang="en-US" dirty="0"/>
              <a:t>This approach is an approximation to the PERFECT LRU to avoid its disadvantages 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4212DDB-875C-445E-8646-FA898BD2EF2D}"/>
              </a:ext>
            </a:extLst>
          </p:cNvPr>
          <p:cNvSpPr/>
          <p:nvPr/>
        </p:nvSpPr>
        <p:spPr>
          <a:xfrm>
            <a:off x="1747248" y="5753949"/>
            <a:ext cx="1828800" cy="8223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29075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/>
      <p:bldP spid="20" grpId="0"/>
      <p:bldP spid="3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LRU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approximation</a:t>
            </a:r>
            <a:r>
              <a:rPr lang="en-US" altLang="ko-KR" dirty="0">
                <a:ea typeface="굴림" panose="020B0600000101010101" pitchFamily="34" charset="-127"/>
              </a:rPr>
              <a:t> using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32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567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3068"/>
            <a:ext cx="1377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214" y="5380829"/>
            <a:ext cx="95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617" y="5380830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522" y="5819517"/>
            <a:ext cx="665769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54090" y="1570380"/>
            <a:ext cx="830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Assume we have the following references with 2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EMPTY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 lists</a:t>
            </a:r>
            <a:r>
              <a:rPr lang="en-US" dirty="0">
                <a:latin typeface="Century Schoolbook" panose="02040604050505020304" pitchFamily="18" charset="0"/>
              </a:rPr>
              <a:t>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1DA056-6647-497D-A6CE-93999DB69B00}"/>
              </a:ext>
            </a:extLst>
          </p:cNvPr>
          <p:cNvSpPr/>
          <p:nvPr/>
        </p:nvSpPr>
        <p:spPr>
          <a:xfrm>
            <a:off x="762000" y="2691734"/>
            <a:ext cx="1073150" cy="5066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1-P1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7468C3-A79B-46BA-A2AC-9FF343D1BBE6}"/>
              </a:ext>
            </a:extLst>
          </p:cNvPr>
          <p:cNvSpPr/>
          <p:nvPr/>
        </p:nvSpPr>
        <p:spPr>
          <a:xfrm>
            <a:off x="710629" y="2649787"/>
            <a:ext cx="1219200" cy="5935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2- P2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A9486E-1580-4A82-B75E-99D5DEAC6DF3}"/>
              </a:ext>
            </a:extLst>
          </p:cNvPr>
          <p:cNvSpPr/>
          <p:nvPr/>
        </p:nvSpPr>
        <p:spPr>
          <a:xfrm>
            <a:off x="710629" y="2647194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3- P3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057400"/>
            <a:ext cx="2466100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738" y="2079252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133" y="4754045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562688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3886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3574311" y="4254326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3881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3569418" y="3586851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088" y="45336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6CEA4A-002E-490B-949A-61EB8539D1E6}"/>
              </a:ext>
            </a:extLst>
          </p:cNvPr>
          <p:cNvSpPr/>
          <p:nvPr/>
        </p:nvSpPr>
        <p:spPr>
          <a:xfrm>
            <a:off x="710629" y="2628717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4- P4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A17688CC-F6C2-47ED-989B-EA9AEBBC49EA}"/>
              </a:ext>
            </a:extLst>
          </p:cNvPr>
          <p:cNvSpPr/>
          <p:nvPr/>
        </p:nvSpPr>
        <p:spPr>
          <a:xfrm>
            <a:off x="373982" y="3586851"/>
            <a:ext cx="1684669" cy="9758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List 1 is FULL!!</a:t>
            </a:r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10A0510A-B4DA-4854-BBE7-764785499220}"/>
              </a:ext>
            </a:extLst>
          </p:cNvPr>
          <p:cNvSpPr/>
          <p:nvPr/>
        </p:nvSpPr>
        <p:spPr>
          <a:xfrm>
            <a:off x="10619" y="4307854"/>
            <a:ext cx="2193444" cy="9758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Then, apply FIFO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4171288" y="3245998"/>
            <a:ext cx="881562" cy="1508047"/>
            <a:chOff x="4171288" y="3245998"/>
            <a:chExt cx="881562" cy="1508047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8" y="3432878"/>
              <a:ext cx="881562" cy="1321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70270">
              <a:off x="4013901" y="3685405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3869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3557127" y="3609098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FA6780-E2D8-47B3-94D2-5A85A771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138" y="453865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9DA26B6-5CBE-41C0-B605-9E70383DFCA2}"/>
              </a:ext>
            </a:extLst>
          </p:cNvPr>
          <p:cNvSpPr/>
          <p:nvPr/>
        </p:nvSpPr>
        <p:spPr>
          <a:xfrm>
            <a:off x="714461" y="2611655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5- P5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0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0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563880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5316279" y="4251834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3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911E233-706E-45CD-9666-FD1F7C9F5391}"/>
              </a:ext>
            </a:extLst>
          </p:cNvPr>
          <p:cNvSpPr/>
          <p:nvPr/>
        </p:nvSpPr>
        <p:spPr>
          <a:xfrm>
            <a:off x="728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6- P6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4532866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22" y="452088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563880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537467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28EBCEB-1AA8-4589-9DA4-8AF02528F426}"/>
              </a:ext>
            </a:extLst>
          </p:cNvPr>
          <p:cNvSpPr/>
          <p:nvPr/>
        </p:nvSpPr>
        <p:spPr>
          <a:xfrm>
            <a:off x="6334143" y="3114884"/>
            <a:ext cx="2657453" cy="34684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/>
              <a:t> So, for each page fault, add it in </a:t>
            </a:r>
            <a:r>
              <a:rPr lang="en-US" b="1" dirty="0"/>
              <a:t>LIST 1</a:t>
            </a:r>
          </a:p>
          <a:p>
            <a:pPr>
              <a:buFontTx/>
              <a:buChar char="-"/>
            </a:pPr>
            <a:r>
              <a:rPr lang="en-US" dirty="0"/>
              <a:t> When </a:t>
            </a:r>
            <a:r>
              <a:rPr lang="en-US" b="1" dirty="0">
                <a:solidFill>
                  <a:srgbClr val="FF0000"/>
                </a:solidFill>
              </a:rPr>
              <a:t>LIST 1 is FULL</a:t>
            </a:r>
            <a:r>
              <a:rPr lang="en-US" dirty="0"/>
              <a:t>:</a:t>
            </a:r>
          </a:p>
          <a:p>
            <a:pPr marL="169863" lvl="1">
              <a:buFontTx/>
              <a:buChar char="-"/>
            </a:pPr>
            <a:r>
              <a:rPr lang="en-US" dirty="0"/>
              <a:t> Remove a page from </a:t>
            </a:r>
            <a:r>
              <a:rPr lang="en-US" b="1" dirty="0"/>
              <a:t>LIST 1 </a:t>
            </a:r>
            <a:r>
              <a:rPr lang="en-US" dirty="0"/>
              <a:t>using </a:t>
            </a:r>
            <a:r>
              <a:rPr lang="en-US" b="1" dirty="0"/>
              <a:t>FIFO</a:t>
            </a:r>
          </a:p>
          <a:p>
            <a:pPr marL="169863" lvl="1">
              <a:buFontTx/>
              <a:buChar char="-"/>
            </a:pPr>
            <a:r>
              <a:rPr lang="en-US" dirty="0"/>
              <a:t> Place the removed page at the head of </a:t>
            </a:r>
            <a:r>
              <a:rPr lang="en-US" b="1" dirty="0"/>
              <a:t>LIST 2</a:t>
            </a:r>
          </a:p>
          <a:p>
            <a:pPr marL="169863" lvl="1">
              <a:buFontTx/>
              <a:buChar char="-"/>
            </a:pPr>
            <a:r>
              <a:rPr lang="en-US" dirty="0"/>
              <a:t> Place the new faulted page at the head of </a:t>
            </a:r>
            <a:r>
              <a:rPr lang="en-US" b="1" dirty="0"/>
              <a:t>LIST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6F411A-71EB-4AC6-8AB8-271B2E162D93}"/>
              </a:ext>
            </a:extLst>
          </p:cNvPr>
          <p:cNvSpPr txBox="1"/>
          <p:nvPr/>
        </p:nvSpPr>
        <p:spPr>
          <a:xfrm>
            <a:off x="5140379" y="4972564"/>
            <a:ext cx="658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4DC4424-5E58-497E-8618-732BE23680A2}"/>
              </a:ext>
            </a:extLst>
          </p:cNvPr>
          <p:cNvSpPr txBox="1"/>
          <p:nvPr/>
        </p:nvSpPr>
        <p:spPr>
          <a:xfrm>
            <a:off x="3352800" y="4963486"/>
            <a:ext cx="658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= 1</a:t>
            </a:r>
          </a:p>
        </p:txBody>
      </p:sp>
      <p:sp>
        <p:nvSpPr>
          <p:cNvPr id="112" name="Line 22">
            <a:extLst>
              <a:ext uri="{FF2B5EF4-FFF2-40B4-BE49-F238E27FC236}">
                <a16:creationId xmlns:a16="http://schemas.microsoft.com/office/drawing/2014/main" id="{DCF823EE-FA24-432C-9478-24820A6E4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166" y="5819517"/>
            <a:ext cx="665769" cy="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24" grpId="0" animBg="1"/>
      <p:bldP spid="25" grpId="0" animBg="1"/>
      <p:bldP spid="28" grpId="0" animBg="1"/>
      <p:bldP spid="31" grpId="0" animBg="1"/>
      <p:bldP spid="32" grpId="0"/>
      <p:bldP spid="33" grpId="0" animBg="1"/>
      <p:bldP spid="33" grpId="1" animBg="1"/>
      <p:bldP spid="54" grpId="0" animBg="1"/>
      <p:bldP spid="55" grpId="0" animBg="1"/>
      <p:bldP spid="56" grpId="0" animBg="1"/>
      <p:bldP spid="56" grpId="1" animBg="1"/>
      <p:bldP spid="7" grpId="0" animBg="1"/>
      <p:bldP spid="7" grpId="1" animBg="1"/>
      <p:bldP spid="59" grpId="0" animBg="1"/>
      <p:bldP spid="60" grpId="0" animBg="1"/>
      <p:bldP spid="61" grpId="0" animBg="1"/>
      <p:bldP spid="70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1" grpId="0" animBg="1"/>
      <p:bldP spid="102" grpId="0" animBg="1"/>
      <p:bldP spid="103" grpId="0" animBg="1"/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LRU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approximation</a:t>
            </a:r>
            <a:r>
              <a:rPr lang="en-US" altLang="ko-KR" dirty="0">
                <a:ea typeface="굴림" panose="020B0600000101010101" pitchFamily="34" charset="-127"/>
              </a:rPr>
              <a:t> using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32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567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3068"/>
            <a:ext cx="1377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90" y="5273675"/>
            <a:ext cx="95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730" y="5294866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523" y="5819517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54090" y="1570380"/>
            <a:ext cx="78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Now, the 2 lists are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FULL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, and a new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FAULT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 is happened: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630" y="2047306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727" y="2024385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133" y="4754045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562688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3886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3574311" y="4254326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3881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3569418" y="3586851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088" y="45336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4171288" y="3245998"/>
            <a:ext cx="881562" cy="1508047"/>
            <a:chOff x="4171288" y="3245998"/>
            <a:chExt cx="881562" cy="1508047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8" y="3432878"/>
              <a:ext cx="881562" cy="1321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70270">
              <a:off x="4013901" y="3685405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3869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3557127" y="3609098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FA6780-E2D8-47B3-94D2-5A85A771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138" y="453865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0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0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563880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5316279" y="4251834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3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73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65" y="455311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563880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537467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C1F1136-3B30-434D-A38C-19FD6D04F63B}"/>
              </a:ext>
            </a:extLst>
          </p:cNvPr>
          <p:cNvSpPr/>
          <p:nvPr/>
        </p:nvSpPr>
        <p:spPr>
          <a:xfrm>
            <a:off x="728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7- P7</a:t>
            </a:r>
          </a:p>
        </p:txBody>
      </p:sp>
      <p:grpSp>
        <p:nvGrpSpPr>
          <p:cNvPr id="65" name="Group 31">
            <a:extLst>
              <a:ext uri="{FF2B5EF4-FFF2-40B4-BE49-F238E27FC236}">
                <a16:creationId xmlns:a16="http://schemas.microsoft.com/office/drawing/2014/main" id="{46F9880E-A79F-4E31-B6B9-42291150E5D2}"/>
              </a:ext>
            </a:extLst>
          </p:cNvPr>
          <p:cNvGrpSpPr>
            <a:grpSpLocks/>
          </p:cNvGrpSpPr>
          <p:nvPr/>
        </p:nvGrpSpPr>
        <p:grpSpPr bwMode="auto">
          <a:xfrm>
            <a:off x="5895101" y="3273760"/>
            <a:ext cx="2693988" cy="396875"/>
            <a:chOff x="3668" y="384"/>
            <a:chExt cx="1697" cy="250"/>
          </a:xfrm>
        </p:grpSpPr>
        <p:sp>
          <p:nvSpPr>
            <p:cNvPr id="67" name="Line 18">
              <a:extLst>
                <a:ext uri="{FF2B5EF4-FFF2-40B4-BE49-F238E27FC236}">
                  <a16:creationId xmlns:a16="http://schemas.microsoft.com/office/drawing/2014/main" id="{1608D611-A39C-420A-B706-2547802A5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480"/>
              <a:ext cx="7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id="{8BA3E38A-1355-4BFD-B429-0EB5A3B17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84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LRU victim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B880C6-86AB-48AF-9150-41F9F497A3E8}"/>
              </a:ext>
            </a:extLst>
          </p:cNvPr>
          <p:cNvSpPr/>
          <p:nvPr/>
        </p:nvSpPr>
        <p:spPr>
          <a:xfrm>
            <a:off x="6553200" y="2744741"/>
            <a:ext cx="2266075" cy="5696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Extract the LRU page from LIST 2 to DISK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C32EAD72-DE34-4DB5-8A50-383C48D5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510" y="325932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9" name="Rectangle 13">
            <a:extLst>
              <a:ext uri="{FF2B5EF4-FFF2-40B4-BE49-F238E27FC236}">
                <a16:creationId xmlns:a16="http://schemas.microsoft.com/office/drawing/2014/main" id="{2D208863-2D11-4AC4-9F5C-28D88210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510" y="388806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C23FE-173C-4DDA-9A3C-C63AAABC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31" y="322893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B798A-5753-4D12-8577-3070F0AF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905" y="389205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86" name="Line 22">
            <a:extLst>
              <a:ext uri="{FF2B5EF4-FFF2-40B4-BE49-F238E27FC236}">
                <a16:creationId xmlns:a16="http://schemas.microsoft.com/office/drawing/2014/main" id="{034AE3EA-7ED1-419A-971F-A8E918AB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288" y="5805304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2C952245-8374-4794-A805-39AAD132D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1301" y="5779427"/>
            <a:ext cx="1111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42139266-F5B2-4F17-85F7-E9D3D90CC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39" y="5489797"/>
            <a:ext cx="1106053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Page to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9435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03" grpId="0" animBg="1"/>
      <p:bldP spid="64" grpId="0" animBg="1"/>
      <p:bldP spid="3" grpId="0" animBg="1"/>
      <p:bldP spid="69" grpId="0" animBg="1"/>
      <p:bldP spid="79" grpId="0" animBg="1"/>
      <p:bldP spid="84" grpId="0" animBg="1"/>
      <p:bldP spid="85" grpId="0" animBg="1"/>
      <p:bldP spid="90" grpId="0" animBg="1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3000" dirty="0"/>
              <a:t>Logistics</a:t>
            </a:r>
          </a:p>
          <a:p>
            <a:r>
              <a:rPr lang="en-US" sz="3000" dirty="0"/>
              <a:t>What’s New?</a:t>
            </a:r>
          </a:p>
          <a:p>
            <a:r>
              <a:rPr lang="en-US" sz="3000" dirty="0"/>
              <a:t>[</a:t>
            </a:r>
            <a:r>
              <a:rPr lang="en-US" sz="3000" b="1" dirty="0"/>
              <a:t>Kernel</a:t>
            </a:r>
            <a:r>
              <a:rPr lang="en-US" sz="3000" dirty="0"/>
              <a:t>] Project Features</a:t>
            </a:r>
          </a:p>
          <a:p>
            <a:pPr lvl="1"/>
            <a:r>
              <a:rPr lang="en-US" sz="2600" dirty="0"/>
              <a:t>Page Fault Handler </a:t>
            </a:r>
            <a:r>
              <a:rPr lang="en-US" sz="2600" dirty="0">
                <a:sym typeface="Wingdings" panose="05000000000000000000" pitchFamily="2" charset="2"/>
              </a:rPr>
              <a:t> LRU approx. using Lists</a:t>
            </a:r>
            <a:endParaRPr lang="en-US" sz="2600" dirty="0"/>
          </a:p>
          <a:p>
            <a:r>
              <a:rPr lang="en-US" sz="3000" dirty="0"/>
              <a:t>[</a:t>
            </a:r>
            <a:r>
              <a:rPr lang="en-US" sz="3000" b="1" dirty="0"/>
              <a:t>User</a:t>
            </a:r>
            <a:r>
              <a:rPr lang="en-US" sz="3000" dirty="0"/>
              <a:t>] Project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User Heap </a:t>
            </a:r>
            <a:r>
              <a:rPr lang="en-US" sz="2400" dirty="0">
                <a:sym typeface="Wingdings" panose="05000000000000000000" pitchFamily="2" charset="2"/>
              </a:rPr>
              <a:t> Best Fit Strategy</a:t>
            </a:r>
            <a:endParaRPr lang="en-US" sz="2400" dirty="0"/>
          </a:p>
          <a:p>
            <a:r>
              <a:rPr lang="en-US" sz="3000" dirty="0"/>
              <a:t>Bonuses</a:t>
            </a:r>
          </a:p>
          <a:p>
            <a:r>
              <a:rPr lang="en-US" sz="3000" dirty="0"/>
              <a:t>CHALLENGES</a:t>
            </a:r>
          </a:p>
          <a:p>
            <a:r>
              <a:rPr lang="en-US" sz="3000" dirty="0"/>
              <a:t>Project Quick Guide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D95-69FF-46F3-A906-2FB66BC2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Page Fault Handler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LRU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approximation</a:t>
            </a:r>
            <a:r>
              <a:rPr lang="en-US" altLang="ko-KR" dirty="0">
                <a:ea typeface="굴림" panose="020B0600000101010101" pitchFamily="34" charset="-127"/>
              </a:rPr>
              <a:t> using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3C5-EDF6-430D-9847-CF840D1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B70387-2547-4A14-80F1-AADAC720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419" y="4547740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25D10-9FCA-415E-8BF3-58E09E6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BC5C7-74C2-4CEE-85AF-BFBAE3A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567" y="454526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DA6FC324-4E8E-45A4-A0BD-B722CFBD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3068"/>
            <a:ext cx="1377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Page-in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From disk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E1FEA2D4-BBD5-4F99-97A0-2E061ED2F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90" y="5273675"/>
            <a:ext cx="95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Active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Pages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CFE9F3C7-D53B-4DAC-B21C-CE1FDD4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730" y="5294866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New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SC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Victims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297E8186-18C3-4D83-A670-DEF01D04E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523" y="5819517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8C7F3-D01A-4670-8603-84DD3EC30D1A}"/>
              </a:ext>
            </a:extLst>
          </p:cNvPr>
          <p:cNvSpPr txBox="1"/>
          <p:nvPr/>
        </p:nvSpPr>
        <p:spPr>
          <a:xfrm>
            <a:off x="153245" y="1389207"/>
            <a:ext cx="883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Now, the 2 lists are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FULL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, and </a:t>
            </a:r>
            <a:r>
              <a:rPr lang="en-US" sz="2000" b="1" dirty="0">
                <a:solidFill>
                  <a:srgbClr val="00B0F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already existing page ACCESS </a:t>
            </a:r>
            <a:r>
              <a:rPr lang="en-US" sz="2000" b="1" dirty="0">
                <a:latin typeface="Comic Sans MS" panose="030F0702030302020204" pitchFamily="66" charset="0"/>
                <a:ea typeface="굴림" panose="020B0600000101010101" pitchFamily="34" charset="-127"/>
              </a:rPr>
              <a:t>is happened: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C5F141DB-8C68-41A2-8B36-A920EF4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630" y="2047306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1: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Directly Mapped Pages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464ADBBC-7BDC-4A2F-9D55-4ABEDFEA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727" y="2024385"/>
            <a:ext cx="2580097" cy="8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LIST 2: </a:t>
            </a:r>
            <a:b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Second Chance List</a:t>
            </a:r>
          </a:p>
          <a:p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</a:rPr>
              <a:t>Max Size = 3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B8C6705F-4B1A-4E0C-A2D1-437E9D5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8993" y="4761599"/>
            <a:ext cx="3554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89D67EAD-E6AC-4673-91FE-01247665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317" y="4596679"/>
            <a:ext cx="62675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dirty="0">
                <a:ea typeface="굴림" panose="020B0600000101010101" pitchFamily="34" charset="-127"/>
              </a:rPr>
              <a:t>Head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E47F7E-3831-4212-A067-FB388B4A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30" y="389361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879F81-D785-476A-A94C-83E14F86F68C}"/>
              </a:ext>
            </a:extLst>
          </p:cNvPr>
          <p:cNvCxnSpPr/>
          <p:nvPr/>
        </p:nvCxnSpPr>
        <p:spPr>
          <a:xfrm flipV="1">
            <a:off x="3886200" y="427461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14F774-138D-4ABB-A821-43EA32163C4B}"/>
              </a:ext>
            </a:extLst>
          </p:cNvPr>
          <p:cNvCxnSpPr>
            <a:cxnSpLocks/>
          </p:cNvCxnSpPr>
          <p:nvPr/>
        </p:nvCxnSpPr>
        <p:spPr>
          <a:xfrm>
            <a:off x="3574311" y="4254326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561AD60-F889-4068-ACB9-AE5C40D4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CA0204-7FE8-49B5-A9F9-5F6C632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674" y="387779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05D9D-98B5-4189-AF1B-CD929A7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337" y="322613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0AE89A-1B3C-4F67-B2E4-374191291F3A}"/>
              </a:ext>
            </a:extLst>
          </p:cNvPr>
          <p:cNvCxnSpPr/>
          <p:nvPr/>
        </p:nvCxnSpPr>
        <p:spPr>
          <a:xfrm flipV="1">
            <a:off x="3881307" y="3607135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78D483-5055-4E62-AB9B-71438D721ABE}"/>
              </a:ext>
            </a:extLst>
          </p:cNvPr>
          <p:cNvCxnSpPr>
            <a:cxnSpLocks/>
          </p:cNvCxnSpPr>
          <p:nvPr/>
        </p:nvCxnSpPr>
        <p:spPr>
          <a:xfrm>
            <a:off x="3569418" y="3586851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B0F34A-73C0-4724-BF90-6AA72FF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088" y="45336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A4FD0E-22EC-4A05-8D97-309A220EB3D7}"/>
              </a:ext>
            </a:extLst>
          </p:cNvPr>
          <p:cNvGrpSpPr/>
          <p:nvPr/>
        </p:nvGrpSpPr>
        <p:grpSpPr>
          <a:xfrm>
            <a:off x="4102706" y="3432878"/>
            <a:ext cx="1414536" cy="1328721"/>
            <a:chOff x="4102706" y="3432878"/>
            <a:chExt cx="1414536" cy="1328721"/>
          </a:xfrm>
        </p:grpSpPr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652291B0-D55C-4215-A5D1-A6EB33EB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287" y="3432878"/>
              <a:ext cx="1345955" cy="1328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6A8E12A5-6EEA-4621-92F6-3248DC5C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53404">
              <a:off x="4102706" y="3556084"/>
              <a:ext cx="1276350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ea typeface="굴림" panose="020B0600000101010101" pitchFamily="34" charset="-127"/>
                </a:rPr>
                <a:t>Overflow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6D946DB-878C-4C86-8C43-A23F70F5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C499B0-07CD-4433-A287-8F6227D4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383" y="390004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AE6AD-27AD-4A15-836E-8B6DB775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046" y="3248382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EF56F7-D25F-466E-AC16-8D2A3652C446}"/>
              </a:ext>
            </a:extLst>
          </p:cNvPr>
          <p:cNvCxnSpPr/>
          <p:nvPr/>
        </p:nvCxnSpPr>
        <p:spPr>
          <a:xfrm flipV="1">
            <a:off x="3869016" y="3629382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52173-5F05-4538-846D-54AA10231A2B}"/>
              </a:ext>
            </a:extLst>
          </p:cNvPr>
          <p:cNvCxnSpPr>
            <a:cxnSpLocks/>
          </p:cNvCxnSpPr>
          <p:nvPr/>
        </p:nvCxnSpPr>
        <p:spPr>
          <a:xfrm>
            <a:off x="3557127" y="3609098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749B2C8-D700-4CD2-8B1A-71DD5404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153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F01D5-FD93-431B-80B7-55129E3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90" y="323256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C246A7-7EF7-4170-A40E-C3FCC2A98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904" y="388842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FA6780-E2D8-47B3-94D2-5A85A771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138" y="453865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F9A39A2B-43A3-4675-A3C0-101E6FE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990" y="386983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0665C20E-37F3-4E09-9B9B-5FDEC731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990" y="4540303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D39BD5-E2B9-48BA-8FDA-AB54FFD3263B}"/>
              </a:ext>
            </a:extLst>
          </p:cNvPr>
          <p:cNvCxnSpPr>
            <a:cxnSpLocks/>
          </p:cNvCxnSpPr>
          <p:nvPr/>
        </p:nvCxnSpPr>
        <p:spPr>
          <a:xfrm flipV="1">
            <a:off x="6179890" y="425183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4B1C91-5DFA-4548-8819-20A77E8FE900}"/>
              </a:ext>
            </a:extLst>
          </p:cNvPr>
          <p:cNvCxnSpPr>
            <a:cxnSpLocks/>
          </p:cNvCxnSpPr>
          <p:nvPr/>
        </p:nvCxnSpPr>
        <p:spPr>
          <a:xfrm flipH="1">
            <a:off x="5857369" y="4251834"/>
            <a:ext cx="17721" cy="29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62CEC0-5F6C-413C-8272-485CBF97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33" y="324319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4ED035-0386-4827-B16B-FE4A7E95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67" y="389342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AB07C-D3C0-4E7E-9C8D-03FC1129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359" y="454030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73DA5292-A817-4A40-8464-C2FB28F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828" y="325321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E8B24206-E64E-42FA-BF70-8BF9D01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828" y="390412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F501B8EA-7141-4280-999F-B119FF4E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955" y="4553117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D5104B-63FA-43D6-8CD8-D71D2AB4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17" y="32271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3EEA48-CB18-4C2A-B7EA-0203A7E8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09" y="387400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E924EE-769D-4E3D-BD27-6870AE78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22" y="452088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C95188-6664-4956-91A5-1CC79AEB369F}"/>
              </a:ext>
            </a:extLst>
          </p:cNvPr>
          <p:cNvCxnSpPr>
            <a:cxnSpLocks/>
          </p:cNvCxnSpPr>
          <p:nvPr/>
        </p:nvCxnSpPr>
        <p:spPr>
          <a:xfrm flipV="1">
            <a:off x="6179890" y="3634214"/>
            <a:ext cx="0" cy="273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5081BC-B288-4579-A97D-351F85BA0F84}"/>
              </a:ext>
            </a:extLst>
          </p:cNvPr>
          <p:cNvCxnSpPr>
            <a:cxnSpLocks/>
          </p:cNvCxnSpPr>
          <p:nvPr/>
        </p:nvCxnSpPr>
        <p:spPr>
          <a:xfrm>
            <a:off x="5915766" y="3652521"/>
            <a:ext cx="0" cy="208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C1F1136-3B30-434D-A38C-19FD6D04F63B}"/>
              </a:ext>
            </a:extLst>
          </p:cNvPr>
          <p:cNvSpPr/>
          <p:nvPr/>
        </p:nvSpPr>
        <p:spPr>
          <a:xfrm>
            <a:off x="728695" y="2613336"/>
            <a:ext cx="1219200" cy="5696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8- P3</a:t>
            </a: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C32EAD72-DE34-4DB5-8A50-383C48D5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5932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79" name="Rectangle 13">
            <a:extLst>
              <a:ext uri="{FF2B5EF4-FFF2-40B4-BE49-F238E27FC236}">
                <a16:creationId xmlns:a16="http://schemas.microsoft.com/office/drawing/2014/main" id="{2D208863-2D11-4AC4-9F5C-28D88210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8065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4C23FE-173C-4DDA-9A3C-C63AAABC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31" y="322893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B798A-5753-4D12-8577-3070F0AF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44" y="387580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86" name="Line 22">
            <a:extLst>
              <a:ext uri="{FF2B5EF4-FFF2-40B4-BE49-F238E27FC236}">
                <a16:creationId xmlns:a16="http://schemas.microsoft.com/office/drawing/2014/main" id="{034AE3EA-7ED1-419A-971F-A8E918AB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288" y="5805304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/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2C952245-8374-4794-A805-39AAD132D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1301" y="5779427"/>
            <a:ext cx="1111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42139266-F5B2-4F17-85F7-E9D3D90CC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39" y="5489797"/>
            <a:ext cx="1106053" cy="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Page to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disk</a:t>
            </a: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1B0D6486-4F58-4D3D-BAE0-BE12FCB25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8188" y="4079183"/>
            <a:ext cx="1369053" cy="6824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12291A1E-508E-437C-A97A-D0C44C9132C7}"/>
              </a:ext>
            </a:extLst>
          </p:cNvPr>
          <p:cNvSpPr txBox="1">
            <a:spLocks noChangeArrowheads="1"/>
          </p:cNvSpPr>
          <p:nvPr/>
        </p:nvSpPr>
        <p:spPr bwMode="auto">
          <a:xfrm rot="20039323">
            <a:off x="4181796" y="4488257"/>
            <a:ext cx="1025903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dirty="0">
                <a:ea typeface="굴림" panose="020B0600000101010101" pitchFamily="34" charset="-127"/>
              </a:rPr>
              <a:t>Access</a:t>
            </a: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488E9486-7EE1-4DA4-B82E-177CA35F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789" y="3877274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0D40B7A6-BCC1-4BEF-828E-850E7FE6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84" y="4534926"/>
            <a:ext cx="838200" cy="3810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EADF92-1C29-4D78-9BD0-82628798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733" y="388955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DD6C3A-8F63-45A4-A2D2-A91CAE71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70" y="3889559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2A093B-2082-4EA0-B6D6-A0D91284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733" y="3237900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A864BFC-351C-4D36-8A85-5F466F02093F}"/>
              </a:ext>
            </a:extLst>
          </p:cNvPr>
          <p:cNvCxnSpPr/>
          <p:nvPr/>
        </p:nvCxnSpPr>
        <p:spPr>
          <a:xfrm flipV="1">
            <a:off x="3868703" y="3618900"/>
            <a:ext cx="0" cy="253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D208D72-0EE0-4531-8338-E1BFC04FACCC}"/>
              </a:ext>
            </a:extLst>
          </p:cNvPr>
          <p:cNvCxnSpPr>
            <a:cxnSpLocks/>
          </p:cNvCxnSpPr>
          <p:nvPr/>
        </p:nvCxnSpPr>
        <p:spPr>
          <a:xfrm>
            <a:off x="3556814" y="3598616"/>
            <a:ext cx="0" cy="294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8470FAB-1A81-42A1-A988-6016EFB1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40" y="322208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4B46D7-9622-400B-8E2D-5C3A016B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77" y="3222084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AE267FE-7EC1-4C39-87A0-657D330D7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591" y="387794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9605B4-01B6-4E4D-9F1E-1F155107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549" y="32443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4AB1089-7752-4617-90DA-86C0AB78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86" y="324433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C565910-940E-4B9A-B858-538D5BB0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7" y="3232717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236E5DD-29DB-4037-B4AA-CDCC5578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641" y="388294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998FF8B-ECDA-4F4F-B517-6FB0D5F2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0" y="323771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36FDC6-B551-4196-B79C-11979517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862" y="3884593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9CAC8F-0ADA-4BAA-A3A3-09FFA7A3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12" y="3218296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0E50D5-5024-4DF8-9B2E-7D4BEDBA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825" y="3865171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P7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EA6943C-1B13-4E5D-84D4-B25DB698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947" y="3220098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P6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C70431-2233-490A-88EC-C832B474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393" y="4524855"/>
            <a:ext cx="906360" cy="3810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/>
              <a:t>P3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601F0B2-558B-48E4-84ED-77F7DCD9FE26}"/>
              </a:ext>
            </a:extLst>
          </p:cNvPr>
          <p:cNvSpPr/>
          <p:nvPr/>
        </p:nvSpPr>
        <p:spPr>
          <a:xfrm>
            <a:off x="304815" y="3429000"/>
            <a:ext cx="2254178" cy="103363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Marked: PRESENT</a:t>
            </a:r>
          </a:p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List: FIFO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7064F679-17F5-4FD6-A4CB-838B438D3958}"/>
              </a:ext>
            </a:extLst>
          </p:cNvPr>
          <p:cNvSpPr/>
          <p:nvPr/>
        </p:nvSpPr>
        <p:spPr>
          <a:xfrm>
            <a:off x="6712828" y="3481488"/>
            <a:ext cx="2254178" cy="103363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Marked: </a:t>
            </a:r>
            <a:b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NOT </a:t>
            </a:r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PRESENT</a:t>
            </a:r>
          </a:p>
          <a:p>
            <a:pPr algn="ctr"/>
            <a:r>
              <a:rPr lang="en-US" altLang="ko-KR" sz="1400" dirty="0">
                <a:solidFill>
                  <a:schemeClr val="hlink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List: LRU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B01A276-BB07-434F-B695-2C0BA4423993}"/>
              </a:ext>
            </a:extLst>
          </p:cNvPr>
          <p:cNvSpPr/>
          <p:nvPr/>
        </p:nvSpPr>
        <p:spPr>
          <a:xfrm>
            <a:off x="2914887" y="3308298"/>
            <a:ext cx="203484" cy="164915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Up 123">
            <a:extLst>
              <a:ext uri="{FF2B5EF4-FFF2-40B4-BE49-F238E27FC236}">
                <a16:creationId xmlns:a16="http://schemas.microsoft.com/office/drawing/2014/main" id="{A133DA44-5226-4E52-B9FF-D54BE5D9485D}"/>
              </a:ext>
            </a:extLst>
          </p:cNvPr>
          <p:cNvSpPr/>
          <p:nvPr/>
        </p:nvSpPr>
        <p:spPr>
          <a:xfrm>
            <a:off x="6459667" y="3337368"/>
            <a:ext cx="203484" cy="164915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31">
            <a:extLst>
              <a:ext uri="{FF2B5EF4-FFF2-40B4-BE49-F238E27FC236}">
                <a16:creationId xmlns:a16="http://schemas.microsoft.com/office/drawing/2014/main" id="{5E0A417D-F378-4337-8363-379C7F03298E}"/>
              </a:ext>
            </a:extLst>
          </p:cNvPr>
          <p:cNvGrpSpPr>
            <a:grpSpLocks/>
          </p:cNvGrpSpPr>
          <p:nvPr/>
        </p:nvGrpSpPr>
        <p:grpSpPr bwMode="auto">
          <a:xfrm rot="20525349">
            <a:off x="6408071" y="2943147"/>
            <a:ext cx="1538723" cy="242764"/>
            <a:chOff x="3668" y="384"/>
            <a:chExt cx="1697" cy="250"/>
          </a:xfrm>
        </p:grpSpPr>
        <p:sp>
          <p:nvSpPr>
            <p:cNvPr id="126" name="Line 18">
              <a:extLst>
                <a:ext uri="{FF2B5EF4-FFF2-40B4-BE49-F238E27FC236}">
                  <a16:creationId xmlns:a16="http://schemas.microsoft.com/office/drawing/2014/main" id="{7601884A-CA5A-43C0-943A-0968B9A15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480"/>
              <a:ext cx="7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B40617A5-D10A-4C24-8857-D28591E12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84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  <a:ea typeface="굴림" panose="020B0600000101010101" pitchFamily="34" charset="-127"/>
                </a:rPr>
                <a:t>LRU victim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6" grpId="0" animBg="1"/>
      <p:bldP spid="72" grpId="0" animBg="1"/>
      <p:bldP spid="75" grpId="0" animBg="1"/>
      <p:bldP spid="76" grpId="0" animBg="1"/>
      <p:bldP spid="81" grpId="0" animBg="1"/>
      <p:bldP spid="82" grpId="0" animBg="1"/>
      <p:bldP spid="92" grpId="0" animBg="1"/>
      <p:bldP spid="97" grpId="0" animBg="1"/>
      <p:bldP spid="98" grpId="0" animBg="1"/>
      <p:bldP spid="101" grpId="0" animBg="1"/>
      <p:bldP spid="79" grpId="0" animBg="1"/>
      <p:bldP spid="84" grpId="0" animBg="1"/>
      <p:bldP spid="80" grpId="0" animBg="1"/>
      <p:bldP spid="80" grpId="1" animBg="1"/>
      <p:bldP spid="83" grpId="0"/>
      <p:bldP spid="83" grpId="1"/>
      <p:bldP spid="88" grpId="0" animBg="1"/>
      <p:bldP spid="95" grpId="0" animBg="1"/>
      <p:bldP spid="99" grpId="0" animBg="1"/>
      <p:bldP spid="100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5" grpId="0" animBg="1"/>
      <p:bldP spid="123" grpId="0" animBg="1"/>
      <p:bldP spid="6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Load and run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600" b="1" i="1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fault handler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during execution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LRU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User Heap: </a:t>
            </a:r>
            <a:r>
              <a:rPr lang="en-US" dirty="0"/>
              <a:t>dynamic allocation and free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Arial"/>
              </a:rPr>
              <a:t>BEST FIT </a:t>
            </a:r>
            <a:r>
              <a:rPr lang="en-US" dirty="0">
                <a:solidFill>
                  <a:srgbClr val="C00000"/>
                </a:solidFill>
                <a:ea typeface="Times New Roman"/>
                <a:cs typeface="Arial"/>
              </a:rPr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4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b="1" dirty="0"/>
              <a:t>[USER] 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Before we start!</a:t>
            </a:r>
          </a:p>
          <a:p>
            <a:pPr lvl="1"/>
            <a:r>
              <a:rPr lang="en-US" sz="2400" dirty="0"/>
              <a:t>Program runs in user mode (less privileges)</a:t>
            </a:r>
          </a:p>
          <a:p>
            <a:pPr lvl="1"/>
            <a:r>
              <a:rPr lang="en-US" sz="2400" dirty="0"/>
              <a:t>It requires functions from the kernel</a:t>
            </a:r>
          </a:p>
          <a:p>
            <a:pPr lvl="1"/>
            <a:r>
              <a:rPr lang="en-US" sz="2400" dirty="0"/>
              <a:t>So, need to switch to kernel mode, call the function, then return to user mode</a:t>
            </a:r>
          </a:p>
          <a:p>
            <a:pPr lvl="1"/>
            <a:r>
              <a:rPr lang="en-US" sz="2400" dirty="0"/>
              <a:t>SYSTEM CALLS (S/W interrupts) do this job!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pic>
        <p:nvPicPr>
          <p:cNvPr id="31774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86" y="4480588"/>
            <a:ext cx="8244114" cy="260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  <a:endParaRPr lang="en-US" sz="2200" dirty="0"/>
          </a:p>
          <a:p>
            <a:r>
              <a:rPr lang="en-US" dirty="0"/>
              <a:t>Why?</a:t>
            </a:r>
            <a:endParaRPr lang="en-US" sz="2200" dirty="0"/>
          </a:p>
          <a:p>
            <a:pPr lvl="2"/>
            <a:r>
              <a:rPr lang="en-US" dirty="0"/>
              <a:t>Program need </a:t>
            </a:r>
            <a:r>
              <a:rPr lang="en-US" b="1" dirty="0"/>
              <a:t>dynamic </a:t>
            </a:r>
            <a:r>
              <a:rPr lang="en-US" dirty="0"/>
              <a:t>allocations for its normal work</a:t>
            </a:r>
            <a:endParaRPr lang="en-US" sz="1800" b="1" dirty="0"/>
          </a:p>
          <a:p>
            <a:pPr lvl="2"/>
            <a:r>
              <a:rPr lang="en-US" dirty="0"/>
              <a:t>De-allocations are necessary after finished using allocated memory:</a:t>
            </a:r>
          </a:p>
          <a:p>
            <a:pPr lvl="3"/>
            <a:r>
              <a:rPr lang="en-US" dirty="0"/>
              <a:t>virtual address space fragmentation happens</a:t>
            </a:r>
            <a:endParaRPr lang="en-US" sz="1400" dirty="0"/>
          </a:p>
          <a:p>
            <a:pPr lvl="2"/>
            <a:r>
              <a:rPr lang="en-US" dirty="0"/>
              <a:t>Minimize virtual addresses fragmentation as possible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Allocation: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1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 	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 	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(4 bytes) in virtual memory and return the allocated virtual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2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	float*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float[200]; 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	float*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(float) * 200);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200 floats (800 bytes) in memory and return the allocated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De-allocation (free)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1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 	 delete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 	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2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deallocate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(free) 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(4 bytes) from virtual memory at address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Example 2 (C++ and C):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C++:	delete[]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de-allocate (free) 200 floats (800 bytes) from virtual memory at address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1" name="AutoShape 808"/>
          <p:cNvSpPr>
            <a:spLocks noChangeArrowheads="1"/>
          </p:cNvSpPr>
          <p:nvPr/>
        </p:nvSpPr>
        <p:spPr bwMode="auto">
          <a:xfrm>
            <a:off x="1905000" y="2133600"/>
            <a:ext cx="5029200" cy="3657600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700">
            <a:solidFill>
              <a:srgbClr val="5A5A5A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User Dynamic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malloc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rPr>
              <a:t>/free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*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73090" y="2664063"/>
            <a:ext cx="2214218" cy="2972264"/>
            <a:chOff x="2073090" y="2664063"/>
            <a:chExt cx="2214218" cy="2972264"/>
          </a:xfrm>
        </p:grpSpPr>
        <p:sp>
          <p:nvSpPr>
            <p:cNvPr id="1044" name="Rectangle 809"/>
            <p:cNvSpPr>
              <a:spLocks noChangeArrowheads="1"/>
            </p:cNvSpPr>
            <p:nvPr/>
          </p:nvSpPr>
          <p:spPr bwMode="auto">
            <a:xfrm>
              <a:off x="2073090" y="2664063"/>
              <a:ext cx="2214218" cy="2972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malloc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( )</a:t>
              </a:r>
              <a:b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</a:b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(</a:t>
              </a:r>
              <a:r>
                <a:rPr kumimoji="0" lang="en-US" sz="1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Next Fit, Best Fit, . . .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 ) 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AutoShape 812"/>
            <p:cNvSpPr>
              <a:spLocks noChangeArrowheads="1"/>
            </p:cNvSpPr>
            <p:nvPr/>
          </p:nvSpPr>
          <p:spPr bwMode="auto">
            <a:xfrm>
              <a:off x="3437521" y="4438148"/>
              <a:ext cx="681697" cy="766946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Text Box 818"/>
            <p:cNvSpPr txBox="1">
              <a:spLocks noChangeArrowheads="1"/>
            </p:cNvSpPr>
            <p:nvPr/>
          </p:nvSpPr>
          <p:spPr bwMode="auto">
            <a:xfrm>
              <a:off x="2073090" y="3429000"/>
              <a:ext cx="1009575" cy="85597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Nothing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 Created in Memory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Text Box 819"/>
            <p:cNvSpPr txBox="1">
              <a:spLocks noChangeArrowheads="1"/>
            </p:cNvSpPr>
            <p:nvPr/>
          </p:nvSpPr>
          <p:spPr bwMode="auto">
            <a:xfrm>
              <a:off x="3093720" y="3441829"/>
              <a:ext cx="1166251" cy="82537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 Added to Page File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5186" name="Group 18"/>
            <p:cNvGrpSpPr>
              <a:grpSpLocks/>
            </p:cNvGrpSpPr>
            <p:nvPr/>
          </p:nvGrpSpPr>
          <p:grpSpPr bwMode="auto">
            <a:xfrm>
              <a:off x="2257781" y="4459477"/>
              <a:ext cx="749140" cy="747471"/>
              <a:chOff x="6565" y="9543"/>
              <a:chExt cx="722" cy="806"/>
            </a:xfrm>
          </p:grpSpPr>
          <p:sp>
            <p:nvSpPr>
              <p:cNvPr id="6" name="Rectangle 814"/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" name="Rectangle 815"/>
              <p:cNvSpPr>
                <a:spLocks noChangeArrowheads="1"/>
              </p:cNvSpPr>
              <p:nvPr/>
            </p:nvSpPr>
            <p:spPr bwMode="auto">
              <a:xfrm>
                <a:off x="6568" y="9543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" name="Rectangle 816"/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" name="Rectangle 814"/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351638" y="2664063"/>
            <a:ext cx="2467390" cy="2972264"/>
            <a:chOff x="4351638" y="2664063"/>
            <a:chExt cx="2467390" cy="2972264"/>
          </a:xfrm>
        </p:grpSpPr>
        <p:sp>
          <p:nvSpPr>
            <p:cNvPr id="1043" name="Rectangle 810"/>
            <p:cNvSpPr>
              <a:spLocks noChangeArrowheads="1"/>
            </p:cNvSpPr>
            <p:nvPr/>
          </p:nvSpPr>
          <p:spPr bwMode="auto">
            <a:xfrm>
              <a:off x="4351638" y="2664063"/>
              <a:ext cx="2467390" cy="2972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free( 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AutoShape 822"/>
            <p:cNvSpPr>
              <a:spLocks noChangeArrowheads="1"/>
            </p:cNvSpPr>
            <p:nvPr/>
          </p:nvSpPr>
          <p:spPr bwMode="auto">
            <a:xfrm>
              <a:off x="5956790" y="4440002"/>
              <a:ext cx="681697" cy="766946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4" name="Group 823"/>
            <p:cNvGrpSpPr>
              <a:grpSpLocks/>
            </p:cNvGrpSpPr>
            <p:nvPr/>
          </p:nvGrpSpPr>
          <p:grpSpPr bwMode="auto">
            <a:xfrm>
              <a:off x="6094789" y="4071831"/>
              <a:ext cx="395322" cy="337568"/>
              <a:chOff x="10957" y="11124"/>
              <a:chExt cx="24" cy="24"/>
            </a:xfrm>
          </p:grpSpPr>
          <p:sp>
            <p:nvSpPr>
              <p:cNvPr id="1055" name="Rectangle 824"/>
              <p:cNvSpPr>
                <a:spLocks noChangeArrowheads="1"/>
              </p:cNvSpPr>
              <p:nvPr/>
            </p:nvSpPr>
            <p:spPr bwMode="auto">
              <a:xfrm rot="2700000">
                <a:off x="10957" y="11135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56" name="Rectangle 825"/>
              <p:cNvSpPr>
                <a:spLocks noChangeArrowheads="1"/>
              </p:cNvSpPr>
              <p:nvPr/>
            </p:nvSpPr>
            <p:spPr bwMode="auto">
              <a:xfrm rot="-2700000">
                <a:off x="10957" y="11134"/>
                <a:ext cx="24" cy="3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1062" name="Group 831"/>
            <p:cNvGrpSpPr>
              <a:grpSpLocks/>
            </p:cNvGrpSpPr>
            <p:nvPr/>
          </p:nvGrpSpPr>
          <p:grpSpPr bwMode="auto">
            <a:xfrm>
              <a:off x="4956553" y="4071831"/>
              <a:ext cx="394284" cy="337568"/>
              <a:chOff x="10968" y="11135"/>
              <a:chExt cx="24" cy="24"/>
            </a:xfrm>
          </p:grpSpPr>
          <p:sp>
            <p:nvSpPr>
              <p:cNvPr id="1063" name="Rectangle 832"/>
              <p:cNvSpPr>
                <a:spLocks noChangeArrowheads="1"/>
              </p:cNvSpPr>
              <p:nvPr/>
            </p:nvSpPr>
            <p:spPr bwMode="auto">
              <a:xfrm rot="2700000">
                <a:off x="10968" y="11146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64" name="Rectangle 833"/>
              <p:cNvSpPr>
                <a:spLocks noChangeArrowheads="1"/>
              </p:cNvSpPr>
              <p:nvPr/>
            </p:nvSpPr>
            <p:spPr bwMode="auto">
              <a:xfrm rot="-2700000">
                <a:off x="10968" y="11146"/>
                <a:ext cx="24" cy="2"/>
              </a:xfrm>
              <a:prstGeom prst="rect">
                <a:avLst/>
              </a:prstGeom>
              <a:solidFill>
                <a:srgbClr val="0000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1065" name="Text Box 834"/>
            <p:cNvSpPr txBox="1">
              <a:spLocks noChangeArrowheads="1"/>
            </p:cNvSpPr>
            <p:nvPr/>
          </p:nvSpPr>
          <p:spPr bwMode="auto">
            <a:xfrm>
              <a:off x="4394200" y="3286760"/>
              <a:ext cx="1447800" cy="100713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Working Sets Pages + Empty Tables in Given Range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Text Box 835"/>
            <p:cNvSpPr txBox="1">
              <a:spLocks noChangeArrowheads="1"/>
            </p:cNvSpPr>
            <p:nvPr/>
          </p:nvSpPr>
          <p:spPr bwMode="auto">
            <a:xfrm>
              <a:off x="5888309" y="3280000"/>
              <a:ext cx="891290" cy="7586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 in Given Range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5191" name="Group 23"/>
            <p:cNvGrpSpPr>
              <a:grpSpLocks/>
            </p:cNvGrpSpPr>
            <p:nvPr/>
          </p:nvGrpSpPr>
          <p:grpSpPr bwMode="auto">
            <a:xfrm>
              <a:off x="4773937" y="4459477"/>
              <a:ext cx="749140" cy="747471"/>
              <a:chOff x="6565" y="9543"/>
              <a:chExt cx="722" cy="806"/>
            </a:xfrm>
          </p:grpSpPr>
          <p:sp>
            <p:nvSpPr>
              <p:cNvPr id="1047" name="Rectangle 814"/>
              <p:cNvSpPr>
                <a:spLocks noChangeArrowheads="1"/>
              </p:cNvSpPr>
              <p:nvPr/>
            </p:nvSpPr>
            <p:spPr bwMode="auto">
              <a:xfrm>
                <a:off x="6568" y="9945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8" name="Rectangle 815"/>
              <p:cNvSpPr>
                <a:spLocks noChangeArrowheads="1"/>
              </p:cNvSpPr>
              <p:nvPr/>
            </p:nvSpPr>
            <p:spPr bwMode="auto">
              <a:xfrm>
                <a:off x="6568" y="9543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9" name="Rectangle 816"/>
              <p:cNvSpPr>
                <a:spLocks noChangeArrowheads="1"/>
              </p:cNvSpPr>
              <p:nvPr/>
            </p:nvSpPr>
            <p:spPr bwMode="auto">
              <a:xfrm>
                <a:off x="6568" y="9743"/>
                <a:ext cx="719" cy="201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5" name="Rectangle 814"/>
              <p:cNvSpPr>
                <a:spLocks noChangeArrowheads="1"/>
              </p:cNvSpPr>
              <p:nvPr/>
            </p:nvSpPr>
            <p:spPr bwMode="auto">
              <a:xfrm>
                <a:off x="6565" y="10149"/>
                <a:ext cx="719" cy="200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6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b="1" dirty="0"/>
              <a:t>Allocate pages on 4KB granularity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53000" y="2286000"/>
            <a:ext cx="4143123" cy="4267200"/>
            <a:chOff x="4953000" y="2286000"/>
            <a:chExt cx="4143123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34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189" y="5144589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2000" y="4598126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030299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(6 KB)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" y="4164874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KB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03684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KB)</a:t>
              </a:r>
              <a:endParaRPr lang="ar-E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2000" y="3657598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KB</a:t>
              </a:r>
              <a:endParaRPr lang="ar-E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0368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KB)</a:t>
              </a:r>
              <a:endParaRPr lang="ar-E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4947463" y="2432721"/>
            <a:ext cx="4148562" cy="4187743"/>
            <a:chOff x="4947561" y="2441657"/>
            <a:chExt cx="4148562" cy="4187743"/>
          </a:xfrm>
        </p:grpSpPr>
        <p:sp>
          <p:nvSpPr>
            <p:cNvPr id="5" name="Rectangle 4"/>
            <p:cNvSpPr/>
            <p:nvPr/>
          </p:nvSpPr>
          <p:spPr>
            <a:xfrm>
              <a:off x="4947561" y="5215147"/>
              <a:ext cx="1981200" cy="347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82446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774751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441657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Dynamic allocation/Deallocation </a:t>
            </a:r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[</a:t>
            </a:r>
            <a:r>
              <a:rPr lang="en-US" sz="3600" b="1" dirty="0">
                <a:solidFill>
                  <a:srgbClr val="FF0000"/>
                </a:solidFill>
              </a:rPr>
              <a:t>malloc() </a:t>
            </a:r>
            <a:r>
              <a:rPr lang="en-US" sz="3600" b="1" dirty="0">
                <a:solidFill>
                  <a:prstClr val="black"/>
                </a:solidFill>
              </a:rPr>
              <a:t>/ free()</a:t>
            </a:r>
            <a:r>
              <a:rPr lang="en-US" sz="3600" dirty="0">
                <a:solidFill>
                  <a:prstClr val="black"/>
                </a:solidFill>
              </a:rPr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02" y="1738312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BEST FIT Strategy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000" y="4988537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2098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0" y="3566942"/>
            <a:ext cx="6148063" cy="395458"/>
            <a:chOff x="762000" y="3566942"/>
            <a:chExt cx="6148063" cy="3954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3593068"/>
              <a:ext cx="22098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356694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0" y="4572000"/>
            <a:ext cx="6148063" cy="557348"/>
            <a:chOff x="762000" y="4572000"/>
            <a:chExt cx="6148063" cy="55734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4988616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4616948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4572000"/>
              <a:ext cx="211378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476001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endParaRPr lang="ar-EG" sz="1600" b="1" dirty="0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4B6805-04FA-4581-9715-A0B46B515287}"/>
              </a:ext>
            </a:extLst>
          </p:cNvPr>
          <p:cNvSpPr txBox="1"/>
          <p:nvPr/>
        </p:nvSpPr>
        <p:spPr>
          <a:xfrm>
            <a:off x="4343302" y="2183278"/>
            <a:ext cx="6988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 GB</a:t>
            </a:r>
            <a:endParaRPr lang="ar-EG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29BE2A-0222-4817-B21E-3334DC63B688}"/>
              </a:ext>
            </a:extLst>
          </p:cNvPr>
          <p:cNvSpPr/>
          <p:nvPr/>
        </p:nvSpPr>
        <p:spPr>
          <a:xfrm>
            <a:off x="4953000" y="2438400"/>
            <a:ext cx="1981200" cy="202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4BF72-84C8-4B42-BBF6-6CE293970001}"/>
              </a:ext>
            </a:extLst>
          </p:cNvPr>
          <p:cNvSpPr/>
          <p:nvPr/>
        </p:nvSpPr>
        <p:spPr>
          <a:xfrm>
            <a:off x="4952902" y="5540056"/>
            <a:ext cx="1981200" cy="347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9650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Required Functions</a:t>
            </a:r>
          </a:p>
          <a:p>
            <a:pPr>
              <a:buFont typeface="+mj-lt"/>
              <a:buAutoNum type="arabicPeriod"/>
            </a:pPr>
            <a:endParaRPr lang="ar-EG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676400"/>
            <a:ext cx="48585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br>
              <a:rPr lang="en-US" sz="2000" b="1" dirty="0"/>
            </a:br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memory_manager.c</a:t>
            </a:r>
            <a:endParaRPr lang="ar-EG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838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dirty="0" err="1">
                <a:latin typeface="Consolas"/>
              </a:rPr>
              <a:t>malloc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b="1" dirty="0">
                <a:latin typeface="Consolas"/>
              </a:rPr>
              <a:t>size)</a:t>
            </a:r>
          </a:p>
          <a:p>
            <a:endParaRPr lang="en-US" sz="1600" b="1" dirty="0">
              <a:latin typeface="Consola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Implement BEST FIT strategy to search the heap for suitable space to the required allocation size (space should be on </a:t>
            </a:r>
            <a:r>
              <a:rPr lang="en-US" sz="2000" b="1" dirty="0"/>
              <a:t>4 KB BOUNDARY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 no suitable space found, return NULL, else,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Call </a:t>
            </a:r>
            <a:r>
              <a:rPr lang="en-US" sz="2000" b="1" dirty="0" err="1"/>
              <a:t>sys_allocateMem</a:t>
            </a:r>
            <a:r>
              <a:rPr lang="en-US" sz="2000" dirty="0"/>
              <a:t> to invoke the Kernel for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Return pointer containing the virtual address of allocated space</a:t>
            </a:r>
            <a:endParaRPr lang="en-US" sz="2000" b="1" dirty="0">
              <a:latin typeface="Consolas"/>
            </a:endParaRP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allocateMem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Env</a:t>
            </a:r>
            <a:r>
              <a:rPr lang="en-US" sz="2000" b="1" dirty="0">
                <a:latin typeface="Consolas"/>
              </a:rPr>
              <a:t>* e,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size)</a:t>
            </a:r>
          </a:p>
          <a:p>
            <a:endParaRPr lang="en-US" sz="1400" b="1" dirty="0">
              <a:latin typeface="Consola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allocate ALL pages of the required size in the </a:t>
            </a:r>
            <a:r>
              <a:rPr lang="en-US" sz="2000" b="1" dirty="0"/>
              <a:t>Page File </a:t>
            </a:r>
            <a:r>
              <a:rPr lang="en-US" sz="2000" dirty="0"/>
              <a:t>(Don’t allocate any frame in the RAM) 	</a:t>
            </a:r>
          </a:p>
          <a:p>
            <a:endParaRPr lang="en-US" sz="1400" b="1" dirty="0">
              <a:latin typeface="Consolas"/>
            </a:endParaRP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>
                <a:solidFill>
                  <a:srgbClr val="FF0000"/>
                </a:solidFill>
              </a:rPr>
              <a:t>malloc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b="1" dirty="0"/>
              <a:t>/ 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>
            <a:off x="30480" y="4114800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8305800" y="4041648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839200" cy="4525963"/>
          </a:xfrm>
        </p:spPr>
        <p:txBody>
          <a:bodyPr>
            <a:normAutofit/>
          </a:bodyPr>
          <a:lstStyle/>
          <a:p>
            <a:r>
              <a:rPr lang="en-US" b="1" dirty="0"/>
              <a:t>Group Members: </a:t>
            </a:r>
            <a:r>
              <a:rPr lang="en-US" dirty="0"/>
              <a:t>3-5</a:t>
            </a:r>
          </a:p>
          <a:p>
            <a:pPr lvl="1"/>
            <a:r>
              <a:rPr lang="en-US" b="1" dirty="0"/>
              <a:t>Group of 6 members is asked to implement ONE of the BONUS tasks as </a:t>
            </a:r>
            <a:r>
              <a:rPr lang="en-US" b="1" dirty="0">
                <a:solidFill>
                  <a:srgbClr val="FF0000"/>
                </a:solidFill>
              </a:rPr>
              <a:t>MANDATORY</a:t>
            </a:r>
          </a:p>
          <a:p>
            <a:r>
              <a:rPr lang="en-US" b="1" dirty="0"/>
              <a:t>Startup Code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FOS_PROJECT_2021_template.zip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  <a:endParaRPr lang="ar-EG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36897EA-F3FD-4E06-8445-3623EFFD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662112"/>
            <a:ext cx="8229600" cy="4525963"/>
          </a:xfrm>
        </p:spPr>
        <p:txBody>
          <a:bodyPr/>
          <a:lstStyle/>
          <a:p>
            <a:r>
              <a:rPr lang="en-US" b="1" dirty="0"/>
              <a:t>BEST FIT Strategy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9" name="Group 30">
            <a:extLst>
              <a:ext uri="{FF2B5EF4-FFF2-40B4-BE49-F238E27FC236}">
                <a16:creationId xmlns:a16="http://schemas.microsoft.com/office/drawing/2014/main" id="{9E544669-356B-4D12-B9CE-91AC668D6747}"/>
              </a:ext>
            </a:extLst>
          </p:cNvPr>
          <p:cNvGrpSpPr/>
          <p:nvPr/>
        </p:nvGrpSpPr>
        <p:grpSpPr>
          <a:xfrm>
            <a:off x="4953000" y="1702526"/>
            <a:ext cx="4143123" cy="4926874"/>
            <a:chOff x="4953000" y="1702526"/>
            <a:chExt cx="4143123" cy="492687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0B8C00-42FE-4861-9823-7C2549AAFC6E}"/>
                </a:ext>
              </a:extLst>
            </p:cNvPr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BF66FE-4595-415F-A7EB-D236E43C0B30}"/>
                </a:ext>
              </a:extLst>
            </p:cNvPr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0BF00DA-FD45-46E2-8A05-A11B76A95FD5}"/>
                </a:ext>
              </a:extLst>
            </p:cNvPr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D46E17-5189-4ECC-BDA3-B3FC5D9A096D}"/>
                </a:ext>
              </a:extLst>
            </p:cNvPr>
            <p:cNvSpPr txBox="1"/>
            <p:nvPr/>
          </p:nvSpPr>
          <p:spPr>
            <a:xfrm>
              <a:off x="7278189" y="5681246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3A3BCC-DD01-4B1C-822E-6F3BFB464A83}"/>
                </a:ext>
              </a:extLst>
            </p:cNvPr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F64583C-92DF-43FB-940B-A14CE268B255}"/>
                </a:ext>
              </a:extLst>
            </p:cNvPr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6D39F1E-5D70-4F63-AF95-6ACD29D58994}"/>
                </a:ext>
              </a:extLst>
            </p:cNvPr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3EE682F-B8CD-4374-B689-0690B0CF5065}"/>
                </a:ext>
              </a:extLst>
            </p:cNvPr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E16665-643C-47F5-988F-BEBC41CE5CEA}"/>
                </a:ext>
              </a:extLst>
            </p:cNvPr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5E41B0-B34B-4E0E-A83F-A3D44417A4C5}"/>
                </a:ext>
              </a:extLst>
            </p:cNvPr>
            <p:cNvSpPr/>
            <p:nvPr/>
          </p:nvSpPr>
          <p:spPr>
            <a:xfrm>
              <a:off x="4953000" y="1702526"/>
              <a:ext cx="19812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76E2EB2-9B66-44B1-B442-5DA804FD672A}"/>
                </a:ext>
              </a:extLst>
            </p:cNvPr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61721E-CA17-452B-86F1-22DDC4E7B4DD}"/>
                </a:ext>
              </a:extLst>
            </p:cNvPr>
            <p:cNvSpPr txBox="1"/>
            <p:nvPr/>
          </p:nvSpPr>
          <p:spPr>
            <a:xfrm>
              <a:off x="7278189" y="2441657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AD43FA-5B9A-4CA1-9300-511238F5D66D}"/>
                </a:ext>
              </a:extLst>
            </p:cNvPr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8D794262-1BC8-4B0B-847D-432BC37CAE33}"/>
                </a:ext>
              </a:extLst>
            </p:cNvPr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3227EC-7F0A-4117-8AD1-B57C3CA8FE37}"/>
                </a:ext>
              </a:extLst>
            </p:cNvPr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D08660A4-6062-450A-98FC-326A14613073}"/>
                </a:ext>
              </a:extLst>
            </p:cNvPr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80E1A115-CDAF-4D55-A18C-93AE429832D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prstClr val="black"/>
                </a:solidFill>
              </a:rPr>
              <a:t>Dynamic allocation/Deallocation </a:t>
            </a:r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[</a:t>
            </a:r>
            <a:r>
              <a:rPr lang="en-US" sz="3600" b="1" dirty="0">
                <a:solidFill>
                  <a:prstClr val="black"/>
                </a:solidFill>
              </a:rPr>
              <a:t>malloc()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>
                <a:solidFill>
                  <a:prstClr val="black"/>
                </a:solidFill>
              </a:rPr>
              <a:t>]</a:t>
            </a:r>
            <a:endParaRPr lang="ar-EG" sz="36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9D9B1D-041E-4C0C-8955-A346719A255C}"/>
              </a:ext>
            </a:extLst>
          </p:cNvPr>
          <p:cNvGrpSpPr/>
          <p:nvPr/>
        </p:nvGrpSpPr>
        <p:grpSpPr>
          <a:xfrm>
            <a:off x="762000" y="4988537"/>
            <a:ext cx="6148063" cy="409995"/>
            <a:chOff x="762000" y="4188743"/>
            <a:chExt cx="6148063" cy="409995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E66ADF8-6A5E-437B-ACA8-A82E10042585}"/>
                </a:ext>
              </a:extLst>
            </p:cNvPr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1A50737-1D6B-4E64-AD2F-6034E5D4812B}"/>
                </a:ext>
              </a:extLst>
            </p:cNvPr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3C52869-9BF6-4BD4-B327-60806D2159F7}"/>
                </a:ext>
              </a:extLst>
            </p:cNvPr>
            <p:cNvSpPr txBox="1"/>
            <p:nvPr/>
          </p:nvSpPr>
          <p:spPr>
            <a:xfrm>
              <a:off x="762000" y="4229406"/>
              <a:ext cx="211378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39AA03-13D4-42E5-BA93-4A70F48C870D}"/>
                </a:ext>
              </a:extLst>
            </p:cNvPr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87" name="Group 31">
            <a:extLst>
              <a:ext uri="{FF2B5EF4-FFF2-40B4-BE49-F238E27FC236}">
                <a16:creationId xmlns:a16="http://schemas.microsoft.com/office/drawing/2014/main" id="{9BF97ADA-04A7-4042-9A56-E75DE77FDD3D}"/>
              </a:ext>
            </a:extLst>
          </p:cNvPr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193D0B-FF4F-42E1-A38E-02EE9581E342}"/>
                </a:ext>
              </a:extLst>
            </p:cNvPr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67170ED-47CD-4604-925A-6E2EB7808BF3}"/>
                </a:ext>
              </a:extLst>
            </p:cNvPr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2E91E6-43FD-4CB8-BD3E-8FECAFB25833}"/>
                </a:ext>
              </a:extLst>
            </p:cNvPr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E18AAE-16C9-4899-9E2C-326462779EFC}"/>
                </a:ext>
              </a:extLst>
            </p:cNvPr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F81C861-39E3-4D7C-A817-779A20AEBD46}"/>
              </a:ext>
            </a:extLst>
          </p:cNvPr>
          <p:cNvGrpSpPr/>
          <p:nvPr/>
        </p:nvGrpSpPr>
        <p:grpSpPr>
          <a:xfrm>
            <a:off x="762000" y="3566942"/>
            <a:ext cx="6148063" cy="395458"/>
            <a:chOff x="762000" y="3566942"/>
            <a:chExt cx="6148063" cy="39545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1CF6F71-FE2F-4280-8CB2-0F1BC38689B7}"/>
                </a:ext>
              </a:extLst>
            </p:cNvPr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171C6DF-B109-44C0-AD54-C0D6EA3E9100}"/>
                </a:ext>
              </a:extLst>
            </p:cNvPr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A61F50-3DDA-4275-8C34-14C324D0048C}"/>
                </a:ext>
              </a:extLst>
            </p:cNvPr>
            <p:cNvSpPr txBox="1"/>
            <p:nvPr/>
          </p:nvSpPr>
          <p:spPr>
            <a:xfrm>
              <a:off x="762000" y="3593068"/>
              <a:ext cx="211378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458BF-1508-4C81-A24D-31ADD7C857F2}"/>
                </a:ext>
              </a:extLst>
            </p:cNvPr>
            <p:cNvSpPr txBox="1"/>
            <p:nvPr/>
          </p:nvSpPr>
          <p:spPr>
            <a:xfrm>
              <a:off x="3733800" y="356694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102" name="Slide Number Placeholder 40">
            <a:extLst>
              <a:ext uri="{FF2B5EF4-FFF2-40B4-BE49-F238E27FC236}">
                <a16:creationId xmlns:a16="http://schemas.microsoft.com/office/drawing/2014/main" id="{8F01C7F1-C290-4FAC-BCA2-28D11C3F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FC8AB17-0CDE-4B3A-B022-760B620C8E69}"/>
              </a:ext>
            </a:extLst>
          </p:cNvPr>
          <p:cNvGrpSpPr/>
          <p:nvPr/>
        </p:nvGrpSpPr>
        <p:grpSpPr>
          <a:xfrm>
            <a:off x="1994263" y="4399308"/>
            <a:ext cx="2958737" cy="445532"/>
            <a:chOff x="1981200" y="4953000"/>
            <a:chExt cx="2958737" cy="44553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0CD3FD-3F11-4074-9B19-58393D7C250B}"/>
                </a:ext>
              </a:extLst>
            </p:cNvPr>
            <p:cNvSpPr txBox="1"/>
            <p:nvPr/>
          </p:nvSpPr>
          <p:spPr>
            <a:xfrm>
              <a:off x="1981200" y="5029200"/>
              <a:ext cx="81003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dirty="0"/>
                <a:t>free(</a:t>
              </a:r>
              <a:r>
                <a:rPr lang="en-US" b="1" dirty="0"/>
                <a:t>x</a:t>
              </a:r>
              <a:r>
                <a:rPr lang="en-US" dirty="0"/>
                <a:t>)</a:t>
              </a:r>
              <a:endParaRPr lang="ar-EG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01AFF8F-A193-4A1C-948C-2FDDA0F13DF5}"/>
                </a:ext>
              </a:extLst>
            </p:cNvPr>
            <p:cNvCxnSpPr/>
            <p:nvPr/>
          </p:nvCxnSpPr>
          <p:spPr>
            <a:xfrm>
              <a:off x="4330337" y="518020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3D771F-1802-48B0-AE33-92130309783B}"/>
                </a:ext>
              </a:extLst>
            </p:cNvPr>
            <p:cNvSpPr txBox="1"/>
            <p:nvPr/>
          </p:nvSpPr>
          <p:spPr>
            <a:xfrm>
              <a:off x="3985878" y="4953000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endParaRPr lang="ar-EG" sz="1600" b="1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2857F56-5A55-4E0B-A456-46B46BD3A6DF}"/>
              </a:ext>
            </a:extLst>
          </p:cNvPr>
          <p:cNvGrpSpPr/>
          <p:nvPr/>
        </p:nvGrpSpPr>
        <p:grpSpPr>
          <a:xfrm>
            <a:off x="4953000" y="4278868"/>
            <a:ext cx="2895600" cy="395133"/>
            <a:chOff x="4953000" y="4800600"/>
            <a:chExt cx="2895600" cy="39513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B9BAE3E-FCAE-476C-B000-16B5BF51DE76}"/>
                </a:ext>
              </a:extLst>
            </p:cNvPr>
            <p:cNvSpPr/>
            <p:nvPr/>
          </p:nvSpPr>
          <p:spPr>
            <a:xfrm>
              <a:off x="4953000" y="4821600"/>
              <a:ext cx="19812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3B8C25-9360-43C3-BA20-B073AEBBE38E}"/>
                </a:ext>
              </a:extLst>
            </p:cNvPr>
            <p:cNvSpPr txBox="1"/>
            <p:nvPr/>
          </p:nvSpPr>
          <p:spPr>
            <a:xfrm>
              <a:off x="7149738" y="4857179"/>
              <a:ext cx="69886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dirty="0"/>
                <a:t>2 MB</a:t>
              </a:r>
              <a:endParaRPr lang="ar-EG" sz="1600" b="1" dirty="0"/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29B8620-6306-4C0C-93C9-F35BC4E1F4A4}"/>
                </a:ext>
              </a:extLst>
            </p:cNvPr>
            <p:cNvSpPr/>
            <p:nvPr/>
          </p:nvSpPr>
          <p:spPr>
            <a:xfrm>
              <a:off x="6973388" y="4800600"/>
              <a:ext cx="239495" cy="3876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B59B7B-7AD5-4191-8170-58C0C8F9B8E9}"/>
              </a:ext>
            </a:extLst>
          </p:cNvPr>
          <p:cNvSpPr txBox="1"/>
          <p:nvPr/>
        </p:nvSpPr>
        <p:spPr>
          <a:xfrm>
            <a:off x="6969258" y="4636454"/>
            <a:ext cx="879342" cy="626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FC70B5E-41C8-4043-853A-8A402C87C04E}"/>
              </a:ext>
            </a:extLst>
          </p:cNvPr>
          <p:cNvSpPr/>
          <p:nvPr/>
        </p:nvSpPr>
        <p:spPr>
          <a:xfrm>
            <a:off x="7054056" y="4626031"/>
            <a:ext cx="239495" cy="387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81BCDE-7B7F-431D-9C97-9F2BC4DDC127}"/>
              </a:ext>
            </a:extLst>
          </p:cNvPr>
          <p:cNvSpPr txBox="1"/>
          <p:nvPr/>
        </p:nvSpPr>
        <p:spPr>
          <a:xfrm>
            <a:off x="7231362" y="4665466"/>
            <a:ext cx="63030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2 MB</a:t>
            </a:r>
            <a:endParaRPr lang="ar-EG" sz="1600" b="1" dirty="0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6FD6F481-70C7-4266-8FE9-55B8F1681478}"/>
              </a:ext>
            </a:extLst>
          </p:cNvPr>
          <p:cNvSpPr/>
          <p:nvPr/>
        </p:nvSpPr>
        <p:spPr>
          <a:xfrm>
            <a:off x="7772400" y="4312454"/>
            <a:ext cx="216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745CC5-EF37-4AA8-8885-19458ACA763F}"/>
              </a:ext>
            </a:extLst>
          </p:cNvPr>
          <p:cNvSpPr txBox="1"/>
          <p:nvPr/>
        </p:nvSpPr>
        <p:spPr>
          <a:xfrm>
            <a:off x="7904099" y="4493017"/>
            <a:ext cx="63030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4 MB</a:t>
            </a:r>
            <a:endParaRPr lang="ar-EG" sz="1600" b="1" dirty="0"/>
          </a:p>
        </p:txBody>
      </p:sp>
      <p:pic>
        <p:nvPicPr>
          <p:cNvPr id="61" name="Picture 63" descr="074499-simple-red-glossy-icon-alphanumeric-x-styled">
            <a:extLst>
              <a:ext uri="{FF2B5EF4-FFF2-40B4-BE49-F238E27FC236}">
                <a16:creationId xmlns:a16="http://schemas.microsoft.com/office/drawing/2014/main" id="{E4C6CF24-2B4C-49E6-913C-851AACDB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4049" y="4347859"/>
            <a:ext cx="296338" cy="310879"/>
          </a:xfrm>
          <a:prstGeom prst="rect">
            <a:avLst/>
          </a:prstGeom>
          <a:noFill/>
        </p:spPr>
      </p:pic>
      <p:pic>
        <p:nvPicPr>
          <p:cNvPr id="62" name="Picture 63" descr="074499-simple-red-glossy-icon-alphanumeric-x-styled">
            <a:extLst>
              <a:ext uri="{FF2B5EF4-FFF2-40B4-BE49-F238E27FC236}">
                <a16:creationId xmlns:a16="http://schemas.microsoft.com/office/drawing/2014/main" id="{1C5C02BC-3668-4C47-9A84-B8D02B9D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558" y="4699869"/>
            <a:ext cx="296338" cy="310879"/>
          </a:xfrm>
          <a:prstGeom prst="rect">
            <a:avLst/>
          </a:prstGeom>
          <a:noFill/>
        </p:spPr>
      </p:pic>
      <p:sp>
        <p:nvSpPr>
          <p:cNvPr id="81" name="Right Brace 80">
            <a:extLst>
              <a:ext uri="{FF2B5EF4-FFF2-40B4-BE49-F238E27FC236}">
                <a16:creationId xmlns:a16="http://schemas.microsoft.com/office/drawing/2014/main" id="{B183DAA8-50C9-4AC5-9645-8E5FAA01B33F}"/>
              </a:ext>
            </a:extLst>
          </p:cNvPr>
          <p:cNvSpPr/>
          <p:nvPr/>
        </p:nvSpPr>
        <p:spPr>
          <a:xfrm>
            <a:off x="8382000" y="4299868"/>
            <a:ext cx="239495" cy="387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C7E6FC8-6F34-4505-B767-895F59C39C5B}"/>
              </a:ext>
            </a:extLst>
          </p:cNvPr>
          <p:cNvSpPr/>
          <p:nvPr/>
        </p:nvSpPr>
        <p:spPr>
          <a:xfrm>
            <a:off x="4953000" y="4267200"/>
            <a:ext cx="19812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12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A0EC68F-3C6D-4E10-8B95-AEC48AAB2A0E}"/>
              </a:ext>
            </a:extLst>
          </p:cNvPr>
          <p:cNvSpPr txBox="1"/>
          <p:nvPr/>
        </p:nvSpPr>
        <p:spPr>
          <a:xfrm>
            <a:off x="8575528" y="4343400"/>
            <a:ext cx="63030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2 MB</a:t>
            </a:r>
            <a:endParaRPr lang="ar-EG" sz="1600" b="1" dirty="0"/>
          </a:p>
        </p:txBody>
      </p:sp>
      <p:pic>
        <p:nvPicPr>
          <p:cNvPr id="114" name="Picture 63" descr="074499-simple-red-glossy-icon-alphanumeric-x-styled">
            <a:extLst>
              <a:ext uri="{FF2B5EF4-FFF2-40B4-BE49-F238E27FC236}">
                <a16:creationId xmlns:a16="http://schemas.microsoft.com/office/drawing/2014/main" id="{3B433098-48A7-45D5-B5A1-81DF6866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9236" y="4518561"/>
            <a:ext cx="296338" cy="310879"/>
          </a:xfrm>
          <a:prstGeom prst="rect">
            <a:avLst/>
          </a:prstGeom>
          <a:noFill/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491D20DB-6AE3-4152-9B0B-1E25360D3994}"/>
              </a:ext>
            </a:extLst>
          </p:cNvPr>
          <p:cNvGrpSpPr/>
          <p:nvPr/>
        </p:nvGrpSpPr>
        <p:grpSpPr>
          <a:xfrm>
            <a:off x="762000" y="4552707"/>
            <a:ext cx="6148063" cy="557348"/>
            <a:chOff x="762000" y="4572000"/>
            <a:chExt cx="6148063" cy="55734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EF27C67-BFD0-4D36-9E2D-FADC054BE5D6}"/>
                </a:ext>
              </a:extLst>
            </p:cNvPr>
            <p:cNvCxnSpPr/>
            <p:nvPr/>
          </p:nvCxnSpPr>
          <p:spPr>
            <a:xfrm>
              <a:off x="4343400" y="4988616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389C43-860A-4002-89EC-64E0F919F2D5}"/>
                </a:ext>
              </a:extLst>
            </p:cNvPr>
            <p:cNvSpPr/>
            <p:nvPr/>
          </p:nvSpPr>
          <p:spPr>
            <a:xfrm>
              <a:off x="4966063" y="4616948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CE9352-5E26-4DFA-A081-6E6C25BCBEE4}"/>
                </a:ext>
              </a:extLst>
            </p:cNvPr>
            <p:cNvSpPr txBox="1"/>
            <p:nvPr/>
          </p:nvSpPr>
          <p:spPr>
            <a:xfrm>
              <a:off x="762000" y="4572000"/>
              <a:ext cx="211378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(2 MB)</a:t>
              </a:r>
              <a:endParaRPr lang="ar-EG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D265B4-7BD0-4BA6-99EE-145B9FACB017}"/>
                </a:ext>
              </a:extLst>
            </p:cNvPr>
            <p:cNvSpPr txBox="1"/>
            <p:nvPr/>
          </p:nvSpPr>
          <p:spPr>
            <a:xfrm>
              <a:off x="3733800" y="476001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endParaRPr lang="ar-EG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3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5" grpId="0" animBg="1"/>
      <p:bldP spid="50" grpId="0"/>
      <p:bldP spid="58" grpId="0" animBg="1"/>
      <p:bldP spid="60" grpId="0"/>
      <p:bldP spid="81" grpId="0" animBg="1"/>
      <p:bldP spid="115" grpId="0" animBg="1"/>
      <p:bldP spid="1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Required Functions</a:t>
            </a:r>
          </a:p>
          <a:p>
            <a:pPr>
              <a:buFont typeface="+mj-lt"/>
              <a:buAutoNum type="arabicPeriod"/>
            </a:pPr>
            <a:endParaRPr lang="ar-EG" sz="1800" dirty="0"/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838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>
                <a:latin typeface="Consolas"/>
              </a:rPr>
              <a:t>free(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)</a:t>
            </a:r>
          </a:p>
          <a:p>
            <a:endParaRPr lang="en-US" sz="2000" b="1" dirty="0"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allocated size of the given </a:t>
            </a:r>
            <a:r>
              <a:rPr lang="en-US" sz="2000" dirty="0" err="1"/>
              <a:t>virtual_address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Frees this allocation from the user Heap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Call “</a:t>
            </a:r>
            <a:r>
              <a:rPr lang="en-US" sz="2000" b="1" dirty="0" err="1"/>
              <a:t>sys_freeMem</a:t>
            </a:r>
            <a:r>
              <a:rPr lang="en-US" sz="2000" dirty="0"/>
              <a:t>” to free the allocation from the memory &amp; page file</a:t>
            </a:r>
          </a:p>
          <a:p>
            <a:pPr marL="342900" indent="-342900"/>
            <a:endParaRPr lang="en-US" sz="2000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freeMem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Env</a:t>
            </a:r>
            <a:r>
              <a:rPr lang="en-US" sz="2000" b="1" dirty="0">
                <a:latin typeface="Consolas"/>
              </a:rPr>
              <a:t>* e,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virtual_address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dirty="0">
                <a:latin typeface="Consolas"/>
              </a:rPr>
              <a:t> size)</a:t>
            </a:r>
          </a:p>
          <a:p>
            <a:endParaRPr lang="en-US" sz="2000" b="1" dirty="0">
              <a:latin typeface="Consola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Free ALL pages of the given range from the Page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Free ONLY pages that are resident in the working set from the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Removes ONLY the empty page tables (i.e. not used) (no pages are mapped in the table)</a:t>
            </a:r>
          </a:p>
          <a:p>
            <a:endParaRPr lang="en-US" sz="2000" b="1" dirty="0">
              <a:latin typeface="Consolas"/>
            </a:endParaRP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Dynamic allocation/</a:t>
            </a:r>
            <a:r>
              <a:rPr lang="en-US" sz="3600" b="1" dirty="0" err="1"/>
              <a:t>Deallocation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[</a:t>
            </a:r>
            <a:r>
              <a:rPr lang="en-US" sz="3600" b="1" dirty="0" err="1"/>
              <a:t>malloc</a:t>
            </a:r>
            <a:r>
              <a:rPr lang="en-US" sz="3600" b="1" dirty="0"/>
              <a:t>() / </a:t>
            </a:r>
            <a:r>
              <a:rPr lang="en-US" sz="3600" b="1" dirty="0">
                <a:solidFill>
                  <a:srgbClr val="FF0000"/>
                </a:solidFill>
              </a:rPr>
              <a:t>free()</a:t>
            </a:r>
            <a:r>
              <a:rPr lang="en-US" sz="3600" dirty="0"/>
              <a:t>]</a:t>
            </a:r>
            <a:endParaRPr lang="ar-EG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1676400"/>
            <a:ext cx="48585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br>
              <a:rPr lang="en-US" sz="2000" b="1" dirty="0"/>
            </a:br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memory_manager.c</a:t>
            </a:r>
            <a:endParaRPr lang="ar-EG" sz="2000" b="1" dirty="0"/>
          </a:p>
        </p:txBody>
      </p:sp>
      <p:sp>
        <p:nvSpPr>
          <p:cNvPr id="10" name="Curved Right Arrow 9"/>
          <p:cNvSpPr/>
          <p:nvPr/>
        </p:nvSpPr>
        <p:spPr>
          <a:xfrm>
            <a:off x="30480" y="3505200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flipH="1" flipV="1">
            <a:off x="8544560" y="3584448"/>
            <a:ext cx="609600" cy="1216152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7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Load and run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600" b="1" i="1" dirty="0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Page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fault handler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 during execution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LRU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User Heap: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allocation and free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685800" algn="l"/>
              </a:tabLst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ea typeface="Times New Roman"/>
                <a:cs typeface="Arial"/>
              </a:rPr>
              <a:t>BEST FIT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Times New Roman"/>
                <a:cs typeface="Arial"/>
              </a:rPr>
              <a:t>strategy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92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br>
              <a:rPr lang="en-US" dirty="0"/>
            </a:br>
            <a:r>
              <a:rPr lang="en-US" sz="2400" dirty="0"/>
              <a:t>6-member TEAM need to implement a single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AFC057B-9B74-4A42-ADD3-FBEEAB3EC3CF}"/>
              </a:ext>
            </a:extLst>
          </p:cNvPr>
          <p:cNvSpPr>
            <a:spLocks noChangeAspect="1"/>
          </p:cNvSpPr>
          <p:nvPr/>
        </p:nvSpPr>
        <p:spPr>
          <a:xfrm>
            <a:off x="7178040" y="502920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1. Free the entire environment (exit)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in the page working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LRU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 tables in the entire user virtual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Directory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from page file, this code </a:t>
            </a:r>
            <a:r>
              <a:rPr lang="en-US" b="1" i="1" dirty="0"/>
              <a:t>is already</a:t>
            </a:r>
            <a:r>
              <a:rPr lang="en-US" dirty="0"/>
              <a:t> written for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694CD2C-353E-499A-BAD0-E68E5713A8C6}"/>
              </a:ext>
            </a:extLst>
          </p:cNvPr>
          <p:cNvSpPr>
            <a:spLocks noChangeAspect="1"/>
          </p:cNvSpPr>
          <p:nvPr/>
        </p:nvSpPr>
        <p:spPr>
          <a:xfrm>
            <a:off x="7406640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876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2. Freeing RAM when it's Full</a:t>
            </a:r>
          </a:p>
          <a:p>
            <a:pPr lvl="1"/>
            <a:r>
              <a:rPr lang="en-US" dirty="0"/>
              <a:t>When allocating new frame, if there's no free frame, then you should: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remove one or more of the exited processes, if any, from the main memory (those with status ENV_EXIT)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not, then you should free at least 1 frame from the second list of user working set of </a:t>
            </a:r>
            <a:r>
              <a:rPr lang="en-US" b="1" dirty="0"/>
              <a:t>EACH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3961C39-6FCD-4C9B-B77B-AC0EADDFB8FD}"/>
              </a:ext>
            </a:extLst>
          </p:cNvPr>
          <p:cNvSpPr>
            <a:spLocks noChangeAspect="1"/>
          </p:cNvSpPr>
          <p:nvPr/>
        </p:nvSpPr>
        <p:spPr>
          <a:xfrm>
            <a:off x="6416040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98CAD15-054B-41D2-9602-DDE6AC85D9B5}"/>
              </a:ext>
            </a:extLst>
          </p:cNvPr>
          <p:cNvSpPr>
            <a:spLocks noChangeAspect="1"/>
          </p:cNvSpPr>
          <p:nvPr/>
        </p:nvSpPr>
        <p:spPr>
          <a:xfrm>
            <a:off x="6858000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D14A8-1D2C-4743-86BE-FD902510601B}"/>
              </a:ext>
            </a:extLst>
          </p:cNvPr>
          <p:cNvSpPr txBox="1"/>
          <p:nvPr/>
        </p:nvSpPr>
        <p:spPr>
          <a:xfrm>
            <a:off x="6477000" y="1154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Alone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2DF868C-3D99-4D77-8E31-32BD519254F4}"/>
              </a:ext>
            </a:extLst>
          </p:cNvPr>
          <p:cNvSpPr>
            <a:spLocks noChangeAspect="1"/>
          </p:cNvSpPr>
          <p:nvPr/>
        </p:nvSpPr>
        <p:spPr>
          <a:xfrm>
            <a:off x="7781848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1BE6D-F590-4240-8D28-77B605089041}"/>
              </a:ext>
            </a:extLst>
          </p:cNvPr>
          <p:cNvSpPr txBox="1"/>
          <p:nvPr/>
        </p:nvSpPr>
        <p:spPr>
          <a:xfrm>
            <a:off x="7518519" y="11546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76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3</a:t>
            </a:r>
            <a:r>
              <a:rPr lang="en-US" b="1"/>
              <a:t>. </a:t>
            </a:r>
            <a:r>
              <a:rPr lang="en-US" b="1" dirty="0"/>
              <a:t>O(1) Implementation of Fault Handler</a:t>
            </a:r>
          </a:p>
          <a:p>
            <a:pPr lvl="1"/>
            <a:r>
              <a:rPr lang="en-US" dirty="0"/>
              <a:t>Implement the main logic of re/placement in O(1) </a:t>
            </a:r>
          </a:p>
          <a:p>
            <a:pPr lvl="2"/>
            <a:r>
              <a:rPr lang="en-US" dirty="0"/>
              <a:t>Neglecting complexity of read/write from/to page file</a:t>
            </a:r>
          </a:p>
          <a:p>
            <a:pPr lvl="1"/>
            <a:r>
              <a:rPr lang="en-US" dirty="0"/>
              <a:t>Compare the performance of this implementation with the naïve one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4A0145E-3073-4A61-9518-20643E61E64B}"/>
              </a:ext>
            </a:extLst>
          </p:cNvPr>
          <p:cNvSpPr>
            <a:spLocks noChangeAspect="1"/>
          </p:cNvSpPr>
          <p:nvPr/>
        </p:nvSpPr>
        <p:spPr>
          <a:xfrm>
            <a:off x="7406640" y="153924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86800" cy="47545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4. Add “Program Priority” Feature to FOS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5 different priorities can be assigned to any environment:</a:t>
            </a:r>
          </a:p>
          <a:p>
            <a:pPr marL="1371600" lvl="2" indent="-457200">
              <a:buNone/>
            </a:pPr>
            <a:r>
              <a:rPr lang="en-US" sz="2000" dirty="0"/>
              <a:t>1. Low		2. Below Normal 		3. Normal </a:t>
            </a:r>
            <a:r>
              <a:rPr lang="en-US" sz="2000" b="1" dirty="0"/>
              <a:t>[default]</a:t>
            </a:r>
          </a:p>
          <a:p>
            <a:pPr marL="1371600" lvl="2" indent="-457200">
              <a:buNone/>
            </a:pPr>
            <a:r>
              <a:rPr lang="en-US" sz="2000" dirty="0"/>
              <a:t>4. Above Normal	5. High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Kernel can set/change the priority of any environment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Priority affects the working set (WS) size,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45970"/>
              </p:ext>
            </p:extLst>
          </p:nvPr>
        </p:nvGraphicFramePr>
        <p:xfrm>
          <a:off x="609600" y="4094480"/>
          <a:ext cx="79248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on WS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WS size by its half </a:t>
                      </a:r>
                      <a:r>
                        <a:rPr lang="en-US" b="1" dirty="0"/>
                        <a:t>IMMEDIATELY</a:t>
                      </a:r>
                      <a:r>
                        <a:rPr lang="en-US" dirty="0"/>
                        <a:t> by removing half of it using replacement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Below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WS size by its half </a:t>
                      </a:r>
                      <a:r>
                        <a:rPr lang="en-US" b="1" dirty="0"/>
                        <a:t>ONLY</a:t>
                      </a:r>
                      <a:r>
                        <a:rPr lang="en-US" dirty="0"/>
                        <a:t> when half of it become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change </a:t>
                      </a:r>
                      <a:r>
                        <a:rPr lang="en-US" dirty="0"/>
                        <a:t>in the original WS size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Above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the WS size when it becomes full (</a:t>
                      </a:r>
                      <a:r>
                        <a:rPr lang="en-US" b="1" dirty="0"/>
                        <a:t>1 time only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the WS size </a:t>
                      </a:r>
                      <a:r>
                        <a:rPr lang="en-US" b="1" dirty="0"/>
                        <a:t>EACH TIME</a:t>
                      </a:r>
                      <a:r>
                        <a:rPr lang="en-US" dirty="0"/>
                        <a:t> it becomes full (until reaching half the RAM 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72EB449F-C878-42BF-842A-7D86998099DA}"/>
              </a:ext>
            </a:extLst>
          </p:cNvPr>
          <p:cNvSpPr>
            <a:spLocks noChangeAspect="1"/>
          </p:cNvSpPr>
          <p:nvPr/>
        </p:nvSpPr>
        <p:spPr>
          <a:xfrm>
            <a:off x="7406640" y="152400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94AECA2-0D1D-49CE-91EE-01C85BC6AEC7}"/>
              </a:ext>
            </a:extLst>
          </p:cNvPr>
          <p:cNvSpPr>
            <a:spLocks noChangeAspect="1"/>
          </p:cNvSpPr>
          <p:nvPr/>
        </p:nvSpPr>
        <p:spPr>
          <a:xfrm>
            <a:off x="7825740" y="152400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641DCEA-8D0D-4CDD-ACD1-DDCA93230420}"/>
              </a:ext>
            </a:extLst>
          </p:cNvPr>
          <p:cNvSpPr>
            <a:spLocks noChangeAspect="1"/>
          </p:cNvSpPr>
          <p:nvPr/>
        </p:nvSpPr>
        <p:spPr>
          <a:xfrm>
            <a:off x="8244840" y="1524000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FIRST: Stack De-Allocation</a:t>
            </a:r>
          </a:p>
          <a:p>
            <a:r>
              <a:rPr lang="en-US" dirty="0"/>
              <a:t>To avoid the leak in the stack area, remove the UN-NEEDED stack pages every while from both memory and its copy on the page file as well.</a:t>
            </a:r>
          </a:p>
          <a:p>
            <a:r>
              <a:rPr lang="en-US" dirty="0"/>
              <a:t>Refer to documentation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ADVICE#1</a:t>
            </a:r>
            <a:r>
              <a:rPr lang="en-US" sz="4000" b="1" dirty="0"/>
              <a:t>: WORK AS A TEAM</a:t>
            </a:r>
          </a:p>
          <a:p>
            <a:r>
              <a:rPr lang="en-US" dirty="0"/>
              <a:t>Project Functions: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Page Fault Handler		</a:t>
            </a:r>
            <a:r>
              <a:rPr lang="en-US" dirty="0">
                <a:sym typeface="Wingdings" pitchFamily="2" charset="2"/>
              </a:rPr>
              <a:t> 2 cases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User Heap (Best Fit)		 4 functions</a:t>
            </a:r>
          </a:p>
          <a:p>
            <a:pPr marL="971550" lvl="1" indent="-514350"/>
            <a:r>
              <a:rPr lang="en-US" dirty="0"/>
              <a:t>TOTAL				=    </a:t>
            </a:r>
            <a:r>
              <a:rPr lang="en-US" b="1" dirty="0"/>
              <a:t>6</a:t>
            </a:r>
            <a:r>
              <a:rPr lang="en-US" dirty="0"/>
              <a:t> </a:t>
            </a:r>
            <a:r>
              <a:rPr lang="en-US" b="1" dirty="0"/>
              <a:t>tasks</a:t>
            </a:r>
          </a:p>
          <a:p>
            <a:pPr marL="571500" indent="-514350"/>
            <a:r>
              <a:rPr lang="en-US" dirty="0"/>
              <a:t>Average # Tasks / Member = 6 / 4 members</a:t>
            </a:r>
          </a:p>
          <a:p>
            <a:pPr marL="971550" lvl="1" indent="-514350">
              <a:buFont typeface="+mj-lt"/>
              <a:buAutoNum type="arabicPeriod"/>
            </a:pPr>
            <a:endParaRPr lang="ar-EG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49696" y="5638800"/>
            <a:ext cx="3727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2 Tasks </a:t>
            </a:r>
            <a:r>
              <a:rPr lang="en-US" sz="3200" dirty="0"/>
              <a:t>on </a:t>
            </a:r>
            <a:r>
              <a:rPr lang="en-US" sz="3200" b="1" dirty="0"/>
              <a:t>2 Weeks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7E5E1-4DE6-4655-9EC4-7255B92575BA}"/>
              </a:ext>
            </a:extLst>
          </p:cNvPr>
          <p:cNvSpPr/>
          <p:nvPr/>
        </p:nvSpPr>
        <p:spPr>
          <a:xfrm>
            <a:off x="5449696" y="6197025"/>
            <a:ext cx="3095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 </a:t>
            </a:r>
            <a:r>
              <a:rPr lang="en-US" sz="3200" b="1" dirty="0">
                <a:solidFill>
                  <a:srgbClr val="FF0000"/>
                </a:solidFill>
              </a:rPr>
              <a:t>1 ASSIGNMENT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SECOND: System Hibernate</a:t>
            </a:r>
          </a:p>
          <a:p>
            <a:r>
              <a:rPr lang="en-US" dirty="0"/>
              <a:t>Add a command to hibernate the system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Saving the status of:</a:t>
            </a:r>
          </a:p>
          <a:p>
            <a:pPr lvl="2"/>
            <a:r>
              <a:rPr lang="en-US" dirty="0"/>
              <a:t>Main memory</a:t>
            </a:r>
          </a:p>
          <a:p>
            <a:pPr lvl="2"/>
            <a:r>
              <a:rPr lang="en-US" dirty="0"/>
              <a:t>Page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Close the system</a:t>
            </a:r>
          </a:p>
          <a:p>
            <a:pPr marL="571500" indent="-514350"/>
            <a:r>
              <a:rPr lang="en-US" dirty="0"/>
              <a:t>When opened again, without recompilation, the system is restored.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B500-D6C9-4EA7-83C9-DE56EDD4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9828-562C-4913-BD20-17DDC371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US" sz="4600" b="1" dirty="0"/>
              <a:t>THIRD: Dynamic </a:t>
            </a:r>
            <a:r>
              <a:rPr lang="en-US" sz="4600" b="1" dirty="0" err="1"/>
              <a:t>Alloc</a:t>
            </a:r>
            <a:r>
              <a:rPr lang="en-US" sz="4600" b="1" dirty="0"/>
              <a:t>, Local Scope Strategy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The drawback of FIXED allocation is twofold: 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Too small allocations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high page fault rate, causing the entire multiprogramming system to run slowly. 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Unnecessarily large allocations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too few programs in main memory and there will either be considerable processor idle time or considerable time spent in swapping.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To solve this problem, a </a:t>
            </a:r>
            <a:r>
              <a:rPr lang="en-US" sz="3600" b="1" dirty="0"/>
              <a:t>Dynamic Allocation</a:t>
            </a:r>
            <a:r>
              <a:rPr lang="en-US" sz="3600" dirty="0"/>
              <a:t> is used 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a process experiencing page faults will gradually grow in size, limited by Max Size that a process can't exceed (to avoid greedy process for allocating the whole memory).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Refer to textbook for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E12D0-AD23-4931-AC02-C19E2F24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3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quick guide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FOS_PROJECT_2020_Template.Zip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</a:t>
            </a:r>
            <a:r>
              <a:rPr lang="en-US" dirty="0"/>
              <a:t>Required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Final Delivery</a:t>
            </a:r>
            <a:endParaRPr lang="en-US" sz="3600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Page Fault Handler		</a:t>
            </a:r>
            <a:r>
              <a:rPr lang="en-US" dirty="0"/>
              <a:t>[2 cases]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User Heap [Best Fit]		</a:t>
            </a:r>
            <a:r>
              <a:rPr lang="en-US" sz="3000" dirty="0"/>
              <a:t>[4 functions]</a:t>
            </a:r>
          </a:p>
          <a:p>
            <a:pPr marL="514350" indent="-514350">
              <a:buFont typeface="+mj-lt"/>
              <a:buAutoNum type="arabicPeriod"/>
            </a:pPr>
            <a:endParaRPr lang="ar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5EE24-89E8-4821-B613-D3E7817433A4}"/>
              </a:ext>
            </a:extLst>
          </p:cNvPr>
          <p:cNvSpPr/>
          <p:nvPr/>
        </p:nvSpPr>
        <p:spPr>
          <a:xfrm>
            <a:off x="972885" y="5486400"/>
            <a:ext cx="669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Date: </a:t>
            </a:r>
            <a:r>
              <a:rPr lang="en-US" sz="2800" b="1" dirty="0">
                <a:solidFill>
                  <a:srgbClr val="FF0000"/>
                </a:solidFill>
              </a:rPr>
              <a:t>SUN </a:t>
            </a:r>
            <a:r>
              <a:rPr lang="en-US" sz="2800" dirty="0">
                <a:solidFill>
                  <a:srgbClr val="FF0000"/>
                </a:solidFill>
              </a:rPr>
              <a:t>of Week#12 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i="1" dirty="0">
                <a:solidFill>
                  <a:srgbClr val="FF0000"/>
                </a:solidFill>
              </a:rPr>
              <a:t>26 DEC </a:t>
            </a:r>
            <a:r>
              <a:rPr lang="en-US" sz="2800" b="1" dirty="0">
                <a:solidFill>
                  <a:srgbClr val="FF0000"/>
                </a:solidFill>
              </a:rPr>
              <a:t>@10:00 PM)</a:t>
            </a:r>
            <a:endParaRPr 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755F08D-49CD-4E0A-8DB7-A765BB6C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1153"/>
            <a:ext cx="9144000" cy="2309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5878A4-7FDD-4E8C-A362-07C60257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230"/>
            <a:ext cx="9144000" cy="2309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should I write the Code?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600163" y="1219200"/>
            <a:ext cx="808663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There’re shortcut links that direct you to the function definition</a:t>
            </a:r>
            <a:endParaRPr lang="ar-EG" sz="2400" dirty="0"/>
          </a:p>
        </p:txBody>
      </p:sp>
      <p:sp>
        <p:nvSpPr>
          <p:cNvPr id="6" name="Down Arrow 5"/>
          <p:cNvSpPr/>
          <p:nvPr/>
        </p:nvSpPr>
        <p:spPr>
          <a:xfrm rot="4059418">
            <a:off x="1385443" y="1688457"/>
            <a:ext cx="484632" cy="684255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1935793" y="1676401"/>
            <a:ext cx="23314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8" name="Down Arrow 7"/>
          <p:cNvSpPr/>
          <p:nvPr/>
        </p:nvSpPr>
        <p:spPr>
          <a:xfrm rot="1836352">
            <a:off x="4343170" y="1708808"/>
            <a:ext cx="484632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5129375" y="1676401"/>
            <a:ext cx="40146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4343400"/>
            <a:ext cx="52276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13" name="Down Arrow 12"/>
          <p:cNvSpPr/>
          <p:nvPr/>
        </p:nvSpPr>
        <p:spPr>
          <a:xfrm rot="4210381">
            <a:off x="2636166" y="4162659"/>
            <a:ext cx="484632" cy="1408904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19228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347FE4-07E9-4F5B-A9A8-42519E1512DB}"/>
              </a:ext>
            </a:extLst>
          </p:cNvPr>
          <p:cNvSpPr/>
          <p:nvPr/>
        </p:nvSpPr>
        <p:spPr>
          <a:xfrm>
            <a:off x="457200" y="2655333"/>
            <a:ext cx="4495800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C17B0E-4D40-405F-8E56-99BF48C82214}"/>
              </a:ext>
            </a:extLst>
          </p:cNvPr>
          <p:cNvSpPr/>
          <p:nvPr/>
        </p:nvSpPr>
        <p:spPr>
          <a:xfrm>
            <a:off x="457200" y="3627133"/>
            <a:ext cx="4495800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  <p:bldP spid="13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the steps?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Refer to project </a:t>
            </a:r>
            <a:r>
              <a:rPr lang="en-US" b="1" dirty="0"/>
              <a:t>doc </a:t>
            </a:r>
            <a:r>
              <a:rPr lang="en-US" dirty="0"/>
              <a:t>&amp; </a:t>
            </a:r>
            <a:r>
              <a:rPr lang="en-US" b="1" dirty="0"/>
              <a:t>ppt</a:t>
            </a:r>
            <a:endParaRPr lang="ar-EG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" name="Picture 8" descr="WordExcelPPT2.png">
            <a:extLst>
              <a:ext uri="{FF2B5EF4-FFF2-40B4-BE49-F238E27FC236}">
                <a16:creationId xmlns:a16="http://schemas.microsoft.com/office/drawing/2014/main" id="{7C43BA55-B628-409B-96A2-B7B2E2AE1B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4086" t="62057" r="78142" b="14893"/>
          <a:stretch>
            <a:fillRect/>
          </a:stretch>
        </p:blipFill>
        <p:spPr>
          <a:xfrm>
            <a:off x="5971790" y="2817019"/>
            <a:ext cx="1343410" cy="1338262"/>
          </a:xfrm>
          <a:prstGeom prst="rect">
            <a:avLst/>
          </a:prstGeom>
        </p:spPr>
      </p:pic>
      <p:pic>
        <p:nvPicPr>
          <p:cNvPr id="1026" name="Picture 2" descr="Pdf Icons - Download 112 Free Pdf icons here">
            <a:extLst>
              <a:ext uri="{FF2B5EF4-FFF2-40B4-BE49-F238E27FC236}">
                <a16:creationId xmlns:a16="http://schemas.microsoft.com/office/drawing/2014/main" id="{55EA69DE-A072-468C-B058-EA0A6E893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80" y="2819400"/>
            <a:ext cx="1338262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 ensure it’s correct?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test programs </a:t>
            </a:r>
            <a:r>
              <a:rPr lang="en-US" dirty="0"/>
              <a:t>that test </a:t>
            </a:r>
          </a:p>
          <a:p>
            <a:pPr lvl="1"/>
            <a:r>
              <a:rPr lang="en-US" dirty="0"/>
              <a:t>Each function separately</a:t>
            </a:r>
          </a:p>
          <a:p>
            <a:pPr lvl="1"/>
            <a:r>
              <a:rPr lang="en-US" dirty="0"/>
              <a:t>Entire project</a:t>
            </a:r>
          </a:p>
          <a:p>
            <a:r>
              <a:rPr lang="en-US" dirty="0"/>
              <a:t>Just run the test program &amp; it tell you if it succeed or not</a:t>
            </a:r>
          </a:p>
          <a:p>
            <a:r>
              <a:rPr lang="en-US" dirty="0"/>
              <a:t>Tests will be </a:t>
            </a:r>
            <a:r>
              <a:rPr lang="en-US" b="1" dirty="0"/>
              <a:t>released later </a:t>
            </a:r>
            <a:r>
              <a:rPr lang="en-US" dirty="0" err="1"/>
              <a:t>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 Functions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r>
              <a:rPr lang="en-US" dirty="0"/>
              <a:t>Set of </a:t>
            </a:r>
            <a:r>
              <a:rPr lang="en-US" b="1" dirty="0"/>
              <a:t>ready-made functions </a:t>
            </a:r>
            <a:r>
              <a:rPr lang="en-US" dirty="0"/>
              <a:t>are available to help you when writing your solution.</a:t>
            </a:r>
          </a:p>
          <a:p>
            <a:r>
              <a:rPr lang="en-US" b="1" dirty="0"/>
              <a:t>Detailed description </a:t>
            </a:r>
            <a:r>
              <a:rPr lang="en-US" dirty="0"/>
              <a:t>can be found in </a:t>
            </a:r>
            <a:r>
              <a:rPr lang="en-US" b="1" dirty="0">
                <a:solidFill>
                  <a:srgbClr val="FF0000"/>
                </a:solidFill>
              </a:rPr>
              <a:t>document.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Dropox</a:t>
            </a:r>
            <a:r>
              <a:rPr lang="en-US" b="1" dirty="0"/>
              <a:t>-based… Fully automated</a:t>
            </a:r>
          </a:p>
          <a:p>
            <a:r>
              <a:rPr lang="en-US" b="1" dirty="0"/>
              <a:t>Test cases </a:t>
            </a:r>
            <a:r>
              <a:rPr lang="en-US" dirty="0"/>
              <a:t>will be used to evaluate your solution</a:t>
            </a:r>
          </a:p>
          <a:p>
            <a:r>
              <a:rPr lang="en-US" dirty="0"/>
              <a:t>Each case </a:t>
            </a:r>
            <a:r>
              <a:rPr lang="en-US" b="1" dirty="0"/>
              <a:t>is binary</a:t>
            </a:r>
            <a:r>
              <a:rPr lang="en-US" dirty="0"/>
              <a:t>: success (1) or not (0)</a:t>
            </a:r>
          </a:p>
          <a:p>
            <a:r>
              <a:rPr lang="en-US" b="1" dirty="0"/>
              <a:t>Make sure </a:t>
            </a:r>
            <a:r>
              <a:rPr lang="en-US" dirty="0"/>
              <a:t>they are run correctly before you deliver </a:t>
            </a:r>
            <a:r>
              <a:rPr lang="en-US" dirty="0" err="1"/>
              <a:t>isA</a:t>
            </a:r>
            <a:endParaRPr lang="en-US" dirty="0"/>
          </a:p>
          <a:p>
            <a:r>
              <a:rPr lang="en-US" b="1" dirty="0"/>
              <a:t>Delivery Dates:</a:t>
            </a:r>
          </a:p>
          <a:p>
            <a:pPr lvl="1"/>
            <a:r>
              <a:rPr lang="en-US" b="1" dirty="0"/>
              <a:t>Final Delivery: SUN </a:t>
            </a:r>
            <a:r>
              <a:rPr lang="en-US" dirty="0"/>
              <a:t>of Week#12 </a:t>
            </a:r>
            <a:r>
              <a:rPr lang="en-US" b="1" dirty="0"/>
              <a:t>(</a:t>
            </a:r>
            <a:r>
              <a:rPr lang="en-US" b="1" i="1" dirty="0"/>
              <a:t>26 DEC @10:00 PM</a:t>
            </a:r>
            <a:r>
              <a:rPr lang="en-US" b="1" dirty="0"/>
              <a:t>)</a:t>
            </a:r>
            <a:endParaRPr lang="en-US" sz="3600" dirty="0"/>
          </a:p>
          <a:p>
            <a:r>
              <a:rPr lang="en-US" b="1" dirty="0"/>
              <a:t>ONE MILESTONE </a:t>
            </a:r>
            <a:r>
              <a:rPr lang="en-US" dirty="0"/>
              <a:t>IS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sz="360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Delivery Method: </a:t>
            </a:r>
            <a:r>
              <a:rPr lang="en-US" b="1" dirty="0" err="1">
                <a:solidFill>
                  <a:srgbClr val="00B050"/>
                </a:solidFill>
              </a:rPr>
              <a:t>Dropbox</a:t>
            </a:r>
            <a:r>
              <a:rPr lang="en-US" b="1" dirty="0">
                <a:solidFill>
                  <a:srgbClr val="00B050"/>
                </a:solidFill>
              </a:rPr>
              <a:t>-Based</a:t>
            </a:r>
          </a:p>
          <a:p>
            <a:r>
              <a:rPr lang="en-US" b="1" dirty="0"/>
              <a:t>Steps:</a:t>
            </a:r>
          </a:p>
          <a:p>
            <a:pPr lvl="1"/>
            <a:r>
              <a:rPr lang="en-US" dirty="0"/>
              <a:t>Carefully read and follow </a:t>
            </a:r>
            <a:r>
              <a:rPr lang="en-US" b="1" dirty="0">
                <a:hlinkClick r:id="rId2" action="ppaction://hlinkfile"/>
              </a:rPr>
              <a:t>this file</a:t>
            </a:r>
            <a:endParaRPr lang="en-US" b="1" dirty="0"/>
          </a:p>
          <a:p>
            <a:r>
              <a:rPr lang="en-US" b="1" dirty="0"/>
              <a:t>For Delivery</a:t>
            </a:r>
            <a:endParaRPr lang="en-US" sz="2800" dirty="0"/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</a:p>
          <a:p>
            <a:pPr>
              <a:spcBef>
                <a:spcPts val="1800"/>
              </a:spcBef>
            </a:pPr>
            <a:r>
              <a:rPr lang="en-US" b="1" dirty="0"/>
              <a:t>GUIDE: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ADVICE#2</a:t>
            </a:r>
            <a:r>
              <a:rPr lang="en-US" b="1" dirty="0"/>
              <a:t>: MUST </a:t>
            </a:r>
            <a:r>
              <a:rPr lang="en-US" dirty="0"/>
              <a:t>read the </a:t>
            </a:r>
            <a:r>
              <a:rPr lang="en-US" b="1" dirty="0"/>
              <a:t>doc &amp; ppt</a:t>
            </a:r>
            <a:r>
              <a:rPr lang="en-US" dirty="0"/>
              <a:t> for</a:t>
            </a:r>
          </a:p>
          <a:p>
            <a:pPr lvl="2"/>
            <a:r>
              <a:rPr lang="en-US" dirty="0"/>
              <a:t>Detailed steps</a:t>
            </a:r>
          </a:p>
          <a:p>
            <a:pPr lvl="2"/>
            <a:r>
              <a:rPr lang="en-US" dirty="0"/>
              <a:t>Helper functions (</a:t>
            </a:r>
            <a:r>
              <a:rPr lang="en-US" i="1" dirty="0"/>
              <a:t>appendices</a:t>
            </a:r>
            <a:r>
              <a:rPr lang="en-US" dirty="0"/>
              <a:t>)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r>
              <a:rPr lang="en-US" b="1" dirty="0"/>
              <a:t>Support Dates: </a:t>
            </a:r>
          </a:p>
          <a:p>
            <a:pPr lvl="2"/>
            <a:r>
              <a:rPr lang="en-US" i="1" dirty="0"/>
              <a:t>Week#9 </a:t>
            </a:r>
            <a:r>
              <a:rPr lang="en-US" i="1" dirty="0">
                <a:sym typeface="Wingdings" panose="05000000000000000000" pitchFamily="2" charset="2"/>
              </a:rPr>
              <a:t> Project Explanation 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Week#10  Office Hours Support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Week#11 Dedicated Support</a:t>
            </a:r>
          </a:p>
          <a:p>
            <a:pPr lvl="2"/>
            <a:r>
              <a:rPr lang="en-US" i="1" dirty="0"/>
              <a:t>Week#12 (SUN 26 DEC) </a:t>
            </a:r>
            <a:r>
              <a:rPr lang="en-US" i="1" dirty="0">
                <a:sym typeface="Wingdings" panose="05000000000000000000" pitchFamily="2" charset="2"/>
              </a:rPr>
              <a:t> Final Delivery Deadline</a:t>
            </a:r>
            <a:endParaRPr lang="en-US" i="1" dirty="0"/>
          </a:p>
          <a:p>
            <a:pPr lvl="2"/>
            <a:r>
              <a:rPr lang="en-US" i="1" dirty="0"/>
              <a:t>Week#12 </a:t>
            </a:r>
            <a:r>
              <a:rPr lang="en-US" i="1" dirty="0">
                <a:sym typeface="Wingdings" panose="05000000000000000000" pitchFamily="2" charset="2"/>
              </a:rPr>
              <a:t> Project Discussion</a:t>
            </a:r>
            <a:endParaRPr lang="en-US" i="1" dirty="0"/>
          </a:p>
          <a:p>
            <a:pPr lvl="2"/>
            <a:endParaRPr lang="en-US" i="1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b="1" dirty="0"/>
              <a:t>#1: Work as a Team </a:t>
            </a:r>
          </a:p>
          <a:p>
            <a:pPr lvl="1"/>
            <a:r>
              <a:rPr lang="en-US" dirty="0"/>
              <a:t>Task division guide may help</a:t>
            </a:r>
          </a:p>
          <a:p>
            <a:r>
              <a:rPr lang="en-US" b="1" dirty="0"/>
              <a:t>#2: Start Immediately</a:t>
            </a:r>
          </a:p>
          <a:p>
            <a:pPr lvl="1"/>
            <a:r>
              <a:rPr lang="en-US" dirty="0"/>
              <a:t>To get benefit of the support </a:t>
            </a:r>
          </a:p>
          <a:p>
            <a:r>
              <a:rPr lang="en-US" b="1" dirty="0"/>
              <a:t>#3: Read docs &amp; ppt</a:t>
            </a:r>
          </a:p>
          <a:p>
            <a:pPr lvl="1"/>
            <a:r>
              <a:rPr lang="en-US" dirty="0"/>
              <a:t>Detailed steps &amp; helper functions</a:t>
            </a:r>
          </a:p>
          <a:p>
            <a:r>
              <a:rPr lang="en-US" b="1" dirty="0"/>
              <a:t>#4: Read and Adhere to Instructions</a:t>
            </a:r>
          </a:p>
          <a:p>
            <a:pPr lvl="1"/>
            <a:r>
              <a:rPr lang="en-US" dirty="0"/>
              <a:t>To successfully deliver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1143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b="1" dirty="0"/>
              <a:t>Support Dates: </a:t>
            </a:r>
          </a:p>
          <a:p>
            <a:pPr lvl="2"/>
            <a:r>
              <a:rPr lang="en-US" i="1" dirty="0"/>
              <a:t>Week#9 </a:t>
            </a:r>
            <a:r>
              <a:rPr lang="en-US" i="1" dirty="0">
                <a:sym typeface="Wingdings" panose="05000000000000000000" pitchFamily="2" charset="2"/>
              </a:rPr>
              <a:t> Project Explanation 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Week#10  Office Hours Support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Week#11 Dedicated Support</a:t>
            </a:r>
          </a:p>
          <a:p>
            <a:pPr lvl="2"/>
            <a:r>
              <a:rPr lang="en-US" i="1" dirty="0"/>
              <a:t>Week#12 (SUN 26 DEC) </a:t>
            </a:r>
            <a:r>
              <a:rPr lang="en-US" i="1" dirty="0">
                <a:sym typeface="Wingdings" panose="05000000000000000000" pitchFamily="2" charset="2"/>
              </a:rPr>
              <a:t> Final Delivery Deadline</a:t>
            </a:r>
            <a:endParaRPr lang="en-US" i="1" dirty="0"/>
          </a:p>
          <a:p>
            <a:pPr lvl="2"/>
            <a:r>
              <a:rPr lang="en-US" i="1" dirty="0"/>
              <a:t>Week#12 </a:t>
            </a:r>
            <a:r>
              <a:rPr lang="en-US" i="1" dirty="0">
                <a:sym typeface="Wingdings" panose="05000000000000000000" pitchFamily="2" charset="2"/>
              </a:rPr>
              <a:t> Project Discussion</a:t>
            </a:r>
            <a:endParaRPr lang="en-US" i="1" dirty="0"/>
          </a:p>
          <a:p>
            <a:pPr lvl="2"/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88BA6-1BE8-43EB-9E61-545C6152F62E}"/>
              </a:ext>
            </a:extLst>
          </p:cNvPr>
          <p:cNvSpPr/>
          <p:nvPr/>
        </p:nvSpPr>
        <p:spPr>
          <a:xfrm>
            <a:off x="4563083" y="5029200"/>
            <a:ext cx="3056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ADVICE#3</a:t>
            </a:r>
            <a:r>
              <a:rPr lang="en-US" sz="2800" b="1"/>
              <a:t>: </a:t>
            </a:r>
            <a:r>
              <a:rPr lang="en-US" sz="2800" b="1" dirty="0"/>
              <a:t>START </a:t>
            </a:r>
            <a:r>
              <a:rPr lang="en-US" sz="2800" dirty="0"/>
              <a:t>immediately!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6398" name="Rectangle 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6361" name="Group 41"/>
          <p:cNvGrpSpPr>
            <a:grpSpLocks noChangeAspect="1"/>
          </p:cNvGrpSpPr>
          <p:nvPr/>
        </p:nvGrpSpPr>
        <p:grpSpPr bwMode="auto">
          <a:xfrm>
            <a:off x="228600" y="2286000"/>
            <a:ext cx="2286000" cy="1995148"/>
            <a:chOff x="3461" y="8676"/>
            <a:chExt cx="1540" cy="1346"/>
          </a:xfrm>
        </p:grpSpPr>
        <p:sp>
          <p:nvSpPr>
            <p:cNvPr id="56397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461" y="8676"/>
              <a:ext cx="1540" cy="134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362" name="Group 42"/>
            <p:cNvGrpSpPr>
              <a:grpSpLocks/>
            </p:cNvGrpSpPr>
            <p:nvPr/>
          </p:nvGrpSpPr>
          <p:grpSpPr bwMode="auto">
            <a:xfrm>
              <a:off x="3461" y="8676"/>
              <a:ext cx="1540" cy="1346"/>
              <a:chOff x="3461" y="8676"/>
              <a:chExt cx="1540" cy="1346"/>
            </a:xfrm>
          </p:grpSpPr>
          <p:grpSp>
            <p:nvGrpSpPr>
              <p:cNvPr id="56378" name="Group 989"/>
              <p:cNvGrpSpPr>
                <a:grpSpLocks/>
              </p:cNvGrpSpPr>
              <p:nvPr/>
            </p:nvGrpSpPr>
            <p:grpSpPr bwMode="auto">
              <a:xfrm>
                <a:off x="3461" y="8676"/>
                <a:ext cx="1540" cy="1346"/>
                <a:chOff x="1194" y="1424"/>
                <a:chExt cx="2239" cy="1957"/>
              </a:xfrm>
            </p:grpSpPr>
            <p:sp>
              <p:nvSpPr>
                <p:cNvPr id="22" name="AutoShape 990"/>
                <p:cNvSpPr>
                  <a:spLocks noChangeArrowheads="1"/>
                </p:cNvSpPr>
                <p:nvPr/>
              </p:nvSpPr>
              <p:spPr bwMode="auto">
                <a:xfrm>
                  <a:off x="1194" y="1424"/>
                  <a:ext cx="2239" cy="1957"/>
                </a:xfrm>
                <a:prstGeom prst="roundRect">
                  <a:avLst>
                    <a:gd name="adj" fmla="val 9019"/>
                  </a:avLst>
                </a:prstGeom>
                <a:noFill/>
                <a:ln w="9525" algn="in">
                  <a:solidFill>
                    <a:srgbClr val="80808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395" name="AutoShape 991"/>
                <p:cNvSpPr>
                  <a:spLocks noChangeArrowheads="1"/>
                </p:cNvSpPr>
                <p:nvPr/>
              </p:nvSpPr>
              <p:spPr bwMode="auto">
                <a:xfrm>
                  <a:off x="1251" y="1624"/>
                  <a:ext cx="595" cy="9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6F6F6"/>
                    </a:gs>
                    <a:gs pos="50000">
                      <a:srgbClr val="C0C0C0"/>
                    </a:gs>
                    <a:gs pos="100000">
                      <a:srgbClr val="F6F6F6"/>
                    </a:gs>
                  </a:gsLst>
                  <a:lin ang="2700000" scaled="1"/>
                </a:gradFill>
                <a:ln w="9525" algn="in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Times New Roman" pitchFamily="18" charset="0"/>
                      <a:cs typeface="Calibri" pitchFamily="34" charset="0"/>
                    </a:rPr>
                    <a:t>BIN</a:t>
                  </a: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3" name="Group 992"/>
                <p:cNvGrpSpPr>
                  <a:grpSpLocks/>
                </p:cNvGrpSpPr>
                <p:nvPr/>
              </p:nvGrpSpPr>
              <p:grpSpPr bwMode="auto">
                <a:xfrm>
                  <a:off x="1959" y="1829"/>
                  <a:ext cx="942" cy="538"/>
                  <a:chOff x="1686" y="1751"/>
                  <a:chExt cx="942" cy="538"/>
                </a:xfrm>
              </p:grpSpPr>
              <p:sp>
                <p:nvSpPr>
                  <p:cNvPr id="1379" name="AutoShape 993"/>
                  <p:cNvSpPr>
                    <a:spLocks noChangeArrowheads="1"/>
                  </p:cNvSpPr>
                  <p:nvPr/>
                </p:nvSpPr>
                <p:spPr bwMode="auto">
                  <a:xfrm>
                    <a:off x="1692" y="1751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0" name="AutoShape 994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1901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0" name="AutoShape 995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2048"/>
                    <a:ext cx="936" cy="114"/>
                  </a:xfrm>
                  <a:prstGeom prst="rightArrow">
                    <a:avLst>
                      <a:gd name="adj1" fmla="val 43324"/>
                      <a:gd name="adj2" fmla="val 9943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1" name="AutoShape 996"/>
                  <p:cNvSpPr>
                    <a:spLocks noChangeArrowheads="1"/>
                  </p:cNvSpPr>
                  <p:nvPr/>
                </p:nvSpPr>
                <p:spPr bwMode="auto">
                  <a:xfrm>
                    <a:off x="1686" y="2176"/>
                    <a:ext cx="936" cy="113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1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39998"/>
                        </a:srgbClr>
                      </a:gs>
                      <a:gs pos="100000">
                        <a:srgbClr val="DD7676"/>
                      </a:gs>
                    </a:gsLst>
                    <a:lin ang="0" scaled="1"/>
                  </a:gradFill>
                  <a:ln w="25400">
                    <a:noFill/>
                    <a:prstDash val="dash"/>
                    <a:miter lim="800000"/>
                    <a:headEnd/>
                    <a:tailEnd/>
                  </a:ln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997"/>
                <p:cNvGrpSpPr>
                  <a:grpSpLocks/>
                </p:cNvGrpSpPr>
                <p:nvPr/>
              </p:nvGrpSpPr>
              <p:grpSpPr bwMode="auto">
                <a:xfrm>
                  <a:off x="2980" y="1702"/>
                  <a:ext cx="340" cy="759"/>
                  <a:chOff x="2707" y="1403"/>
                  <a:chExt cx="340" cy="593"/>
                </a:xfrm>
              </p:grpSpPr>
              <p:grpSp>
                <p:nvGrpSpPr>
                  <p:cNvPr id="25" name="Group 998"/>
                  <p:cNvGrpSpPr>
                    <a:grpSpLocks/>
                  </p:cNvGrpSpPr>
                  <p:nvPr/>
                </p:nvGrpSpPr>
                <p:grpSpPr bwMode="auto">
                  <a:xfrm>
                    <a:off x="2714" y="1403"/>
                    <a:ext cx="333" cy="340"/>
                    <a:chOff x="-10637" y="-10480"/>
                    <a:chExt cx="0" cy="0"/>
                  </a:xfrm>
                </p:grpSpPr>
                <p:sp>
                  <p:nvSpPr>
                    <p:cNvPr id="31" name="Rectangle 9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6" name="Rectangle 10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7" name="Rectangle 10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8" name="Rectangle 10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1003"/>
                  <p:cNvGrpSpPr>
                    <a:grpSpLocks/>
                  </p:cNvGrpSpPr>
                  <p:nvPr/>
                </p:nvGrpSpPr>
                <p:grpSpPr bwMode="auto">
                  <a:xfrm>
                    <a:off x="2707" y="1656"/>
                    <a:ext cx="333" cy="340"/>
                    <a:chOff x="-10637" y="-10480"/>
                    <a:chExt cx="0" cy="0"/>
                  </a:xfrm>
                </p:grpSpPr>
                <p:sp>
                  <p:nvSpPr>
                    <p:cNvPr id="27" name="Rectangle 10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Rectangle 10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Rectangle 10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Rectangle 10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0637" y="-10480"/>
                      <a:ext cx="0" cy="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39998"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56363" name="Group 43"/>
              <p:cNvGrpSpPr>
                <a:grpSpLocks/>
              </p:cNvGrpSpPr>
              <p:nvPr/>
            </p:nvGrpSpPr>
            <p:grpSpPr bwMode="auto">
              <a:xfrm>
                <a:off x="3550" y="8710"/>
                <a:ext cx="1362" cy="1182"/>
                <a:chOff x="5013" y="7060"/>
                <a:chExt cx="1979" cy="1717"/>
              </a:xfrm>
            </p:grpSpPr>
            <p:grpSp>
              <p:nvGrpSpPr>
                <p:cNvPr id="56373" name="Group 1010"/>
                <p:cNvGrpSpPr>
                  <a:grpSpLocks/>
                </p:cNvGrpSpPr>
                <p:nvPr/>
              </p:nvGrpSpPr>
              <p:grpSpPr bwMode="auto">
                <a:xfrm>
                  <a:off x="5013" y="7060"/>
                  <a:ext cx="1835" cy="1717"/>
                  <a:chOff x="905" y="4260"/>
                  <a:chExt cx="1835" cy="1717"/>
                </a:xfrm>
              </p:grpSpPr>
              <p:grpSp>
                <p:nvGrpSpPr>
                  <p:cNvPr id="965" name="Group 1009"/>
                  <p:cNvGrpSpPr>
                    <a:grpSpLocks/>
                  </p:cNvGrpSpPr>
                  <p:nvPr/>
                </p:nvGrpSpPr>
                <p:grpSpPr bwMode="auto">
                  <a:xfrm>
                    <a:off x="1442" y="4260"/>
                    <a:ext cx="1102" cy="969"/>
                    <a:chOff x="1442" y="4260"/>
                    <a:chExt cx="1102" cy="969"/>
                  </a:xfrm>
                </p:grpSpPr>
                <p:sp>
                  <p:nvSpPr>
                    <p:cNvPr id="56377" name="Text Box 9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2" y="4260"/>
                      <a:ext cx="1102" cy="227"/>
                    </a:xfrm>
                    <a:prstGeom prst="rect">
                      <a:avLst/>
                    </a:prstGeom>
                    <a:noFill/>
                    <a:ln w="9525" algn="in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env_create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( )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6376" name="Text Box 9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73" y="4584"/>
                      <a:ext cx="305" cy="6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in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All</a:t>
                      </a:r>
                      <a:endParaRPr kumimoji="0" 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56374" name="Text Box 10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5" y="5524"/>
                    <a:ext cx="1835" cy="453"/>
                  </a:xfrm>
                  <a:prstGeom prst="rect">
                    <a:avLst/>
                  </a:prstGeom>
                  <a:noFill/>
                  <a:ln w="9525" algn="in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If</a:t>
                    </a:r>
                    <a:r>
                      <a: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 no enough memory, </a:t>
                    </a: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then</a:t>
                    </a:r>
                    <a:r>
                      <a: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rPr>
                      <a:t> don’t load it</a:t>
                    </a:r>
                    <a:endParaRPr kumimoji="0" lang="en-US" sz="4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81" name="Group 1310"/>
                <p:cNvGrpSpPr>
                  <a:grpSpLocks/>
                </p:cNvGrpSpPr>
                <p:nvPr/>
              </p:nvGrpSpPr>
              <p:grpSpPr bwMode="auto">
                <a:xfrm>
                  <a:off x="6615" y="7328"/>
                  <a:ext cx="377" cy="842"/>
                  <a:chOff x="6495" y="7540"/>
                  <a:chExt cx="259" cy="580"/>
                </a:xfrm>
              </p:grpSpPr>
              <p:sp>
                <p:nvSpPr>
                  <p:cNvPr id="1382" name="Rectangle 1016"/>
                  <p:cNvSpPr>
                    <a:spLocks noChangeArrowheads="1"/>
                  </p:cNvSpPr>
                  <p:nvPr/>
                </p:nvSpPr>
                <p:spPr bwMode="auto">
                  <a:xfrm>
                    <a:off x="6499" y="8048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3" name="Rectangle 1017"/>
                  <p:cNvSpPr>
                    <a:spLocks noChangeArrowheads="1"/>
                  </p:cNvSpPr>
                  <p:nvPr/>
                </p:nvSpPr>
                <p:spPr bwMode="auto">
                  <a:xfrm>
                    <a:off x="6498" y="7830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4" name="Rectangle 1018"/>
                  <p:cNvSpPr>
                    <a:spLocks noChangeArrowheads="1"/>
                  </p:cNvSpPr>
                  <p:nvPr/>
                </p:nvSpPr>
                <p:spPr bwMode="auto">
                  <a:xfrm>
                    <a:off x="6499" y="7902"/>
                    <a:ext cx="254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5" name="Rectangle 1019"/>
                  <p:cNvSpPr>
                    <a:spLocks noChangeArrowheads="1"/>
                  </p:cNvSpPr>
                  <p:nvPr/>
                </p:nvSpPr>
                <p:spPr bwMode="auto">
                  <a:xfrm>
                    <a:off x="6498" y="7975"/>
                    <a:ext cx="255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6" name="Rectangle 1306"/>
                  <p:cNvSpPr>
                    <a:spLocks noChangeArrowheads="1"/>
                  </p:cNvSpPr>
                  <p:nvPr/>
                </p:nvSpPr>
                <p:spPr bwMode="auto">
                  <a:xfrm>
                    <a:off x="6497" y="7758"/>
                    <a:ext cx="255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7" name="Rectangle 1307"/>
                  <p:cNvSpPr>
                    <a:spLocks noChangeArrowheads="1"/>
                  </p:cNvSpPr>
                  <p:nvPr/>
                </p:nvSpPr>
                <p:spPr bwMode="auto">
                  <a:xfrm>
                    <a:off x="6495" y="7540"/>
                    <a:ext cx="257" cy="7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8" name="Rectangle 1308"/>
                  <p:cNvSpPr>
                    <a:spLocks noChangeArrowheads="1"/>
                  </p:cNvSpPr>
                  <p:nvPr/>
                </p:nvSpPr>
                <p:spPr bwMode="auto">
                  <a:xfrm>
                    <a:off x="6497" y="7612"/>
                    <a:ext cx="255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9" name="Rectangle 1309"/>
                  <p:cNvSpPr>
                    <a:spLocks noChangeArrowheads="1"/>
                  </p:cNvSpPr>
                  <p:nvPr/>
                </p:nvSpPr>
                <p:spPr bwMode="auto">
                  <a:xfrm>
                    <a:off x="6495" y="7685"/>
                    <a:ext cx="257" cy="7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39998"/>
                        </a:srgbClr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2" name="TextBox 81"/>
          <p:cNvSpPr txBox="1"/>
          <p:nvPr/>
        </p:nvSpPr>
        <p:spPr>
          <a:xfrm>
            <a:off x="859407" y="160020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OLD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07407" y="160020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</a:t>
            </a:r>
          </a:p>
        </p:txBody>
      </p:sp>
      <p:grpSp>
        <p:nvGrpSpPr>
          <p:cNvPr id="56403" name="Canvas 1013"/>
          <p:cNvGrpSpPr>
            <a:grpSpLocks/>
          </p:cNvGrpSpPr>
          <p:nvPr/>
        </p:nvGrpSpPr>
        <p:grpSpPr bwMode="auto">
          <a:xfrm>
            <a:off x="3276600" y="2209800"/>
            <a:ext cx="2286000" cy="1993392"/>
            <a:chOff x="0" y="0"/>
            <a:chExt cx="15894" cy="12890"/>
          </a:xfrm>
        </p:grpSpPr>
        <p:sp>
          <p:nvSpPr>
            <p:cNvPr id="56404" name="AutoShape 8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5894" cy="128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AutoShape 1020"/>
            <p:cNvSpPr>
              <a:spLocks noChangeArrowheads="1"/>
            </p:cNvSpPr>
            <p:nvPr/>
          </p:nvSpPr>
          <p:spPr bwMode="auto">
            <a:xfrm>
              <a:off x="12573" y="8661"/>
              <a:ext cx="2590" cy="3765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>
                    <a:alpha val="39998"/>
                  </a:srgbClr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3" name="AutoShape 1022"/>
            <p:cNvSpPr>
              <a:spLocks noChangeArrowheads="1"/>
            </p:cNvSpPr>
            <p:nvPr/>
          </p:nvSpPr>
          <p:spPr bwMode="auto">
            <a:xfrm>
              <a:off x="0" y="609"/>
              <a:ext cx="15894" cy="12281"/>
            </a:xfrm>
            <a:prstGeom prst="roundRect">
              <a:avLst>
                <a:gd name="adj" fmla="val 9019"/>
              </a:avLst>
            </a:prstGeom>
            <a:noFill/>
            <a:ln w="9525" algn="in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AutoShape 1023"/>
            <p:cNvSpPr>
              <a:spLocks noChangeArrowheads="1"/>
            </p:cNvSpPr>
            <p:nvPr/>
          </p:nvSpPr>
          <p:spPr bwMode="auto">
            <a:xfrm>
              <a:off x="406" y="2641"/>
              <a:ext cx="4229" cy="979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6F6F6"/>
                </a:gs>
                <a:gs pos="50000">
                  <a:srgbClr val="C0C0C0"/>
                </a:gs>
                <a:gs pos="100000">
                  <a:srgbClr val="F6F6F6"/>
                </a:gs>
              </a:gsLst>
              <a:lin ang="2700000" scaled="1"/>
            </a:gradFill>
            <a:ln w="9525" algn="in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BIN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5" name="AutoShape 1024"/>
            <p:cNvSpPr>
              <a:spLocks noChangeArrowheads="1"/>
            </p:cNvSpPr>
            <p:nvPr/>
          </p:nvSpPr>
          <p:spPr bwMode="auto">
            <a:xfrm>
              <a:off x="5378" y="7435"/>
              <a:ext cx="6642" cy="889"/>
            </a:xfrm>
            <a:prstGeom prst="rightArrow">
              <a:avLst>
                <a:gd name="adj1" fmla="val 43324"/>
                <a:gd name="adj2" fmla="val 90486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AutoShape 1025"/>
            <p:cNvSpPr>
              <a:spLocks noChangeArrowheads="1"/>
            </p:cNvSpPr>
            <p:nvPr/>
          </p:nvSpPr>
          <p:spPr bwMode="auto">
            <a:xfrm>
              <a:off x="8877" y="9182"/>
              <a:ext cx="3207" cy="1035"/>
            </a:xfrm>
            <a:prstGeom prst="rightArrow">
              <a:avLst>
                <a:gd name="adj1" fmla="val 43324"/>
                <a:gd name="adj2" fmla="val 37527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AutoShape 1026"/>
            <p:cNvSpPr>
              <a:spLocks noChangeArrowheads="1"/>
            </p:cNvSpPr>
            <p:nvPr/>
          </p:nvSpPr>
          <p:spPr bwMode="auto">
            <a:xfrm>
              <a:off x="8877" y="10217"/>
              <a:ext cx="3207" cy="1060"/>
            </a:xfrm>
            <a:prstGeom prst="rightArrow">
              <a:avLst>
                <a:gd name="adj1" fmla="val 43324"/>
                <a:gd name="adj2" fmla="val 3664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AutoShape 1027"/>
            <p:cNvSpPr>
              <a:spLocks noChangeArrowheads="1"/>
            </p:cNvSpPr>
            <p:nvPr/>
          </p:nvSpPr>
          <p:spPr bwMode="auto">
            <a:xfrm>
              <a:off x="8877" y="11226"/>
              <a:ext cx="3207" cy="1054"/>
            </a:xfrm>
            <a:prstGeom prst="rightArrow">
              <a:avLst>
                <a:gd name="adj1" fmla="val 43324"/>
                <a:gd name="adj2" fmla="val 36850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Text Box 1028"/>
            <p:cNvSpPr txBox="1">
              <a:spLocks noChangeArrowheads="1"/>
            </p:cNvSpPr>
            <p:nvPr/>
          </p:nvSpPr>
          <p:spPr bwMode="auto">
            <a:xfrm>
              <a:off x="5334" y="6045"/>
              <a:ext cx="6635" cy="144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Required Tables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6" name="Text Box 1029"/>
            <p:cNvSpPr txBox="1">
              <a:spLocks noChangeArrowheads="1"/>
            </p:cNvSpPr>
            <p:nvPr/>
          </p:nvSpPr>
          <p:spPr bwMode="auto">
            <a:xfrm>
              <a:off x="5245" y="9105"/>
              <a:ext cx="3632" cy="3334"/>
            </a:xfrm>
            <a:prstGeom prst="rect">
              <a:avLst/>
            </a:prstGeom>
            <a:solidFill>
              <a:srgbClr val="FFFFFF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7" name="Group 94"/>
            <p:cNvGrpSpPr>
              <a:grpSpLocks/>
            </p:cNvGrpSpPr>
            <p:nvPr/>
          </p:nvGrpSpPr>
          <p:grpSpPr bwMode="auto">
            <a:xfrm>
              <a:off x="12700" y="2641"/>
              <a:ext cx="2393" cy="5347"/>
              <a:chOff x="6495" y="7540"/>
              <a:chExt cx="259" cy="580"/>
            </a:xfrm>
          </p:grpSpPr>
          <p:sp>
            <p:nvSpPr>
              <p:cNvPr id="1351" name="Rectangle 1016"/>
              <p:cNvSpPr>
                <a:spLocks noChangeArrowheads="1"/>
              </p:cNvSpPr>
              <p:nvPr/>
            </p:nvSpPr>
            <p:spPr bwMode="auto">
              <a:xfrm>
                <a:off x="6499" y="804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017"/>
              <p:cNvSpPr>
                <a:spLocks noChangeArrowheads="1"/>
              </p:cNvSpPr>
              <p:nvPr/>
            </p:nvSpPr>
            <p:spPr bwMode="auto">
              <a:xfrm>
                <a:off x="6498" y="7830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018"/>
              <p:cNvSpPr>
                <a:spLocks noChangeArrowheads="1"/>
              </p:cNvSpPr>
              <p:nvPr/>
            </p:nvSpPr>
            <p:spPr bwMode="auto">
              <a:xfrm>
                <a:off x="6499" y="7902"/>
                <a:ext cx="254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019"/>
              <p:cNvSpPr>
                <a:spLocks noChangeArrowheads="1"/>
              </p:cNvSpPr>
              <p:nvPr/>
            </p:nvSpPr>
            <p:spPr bwMode="auto">
              <a:xfrm>
                <a:off x="6498" y="7975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306"/>
              <p:cNvSpPr>
                <a:spLocks noChangeArrowheads="1"/>
              </p:cNvSpPr>
              <p:nvPr/>
            </p:nvSpPr>
            <p:spPr bwMode="auto">
              <a:xfrm>
                <a:off x="6497" y="775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7"/>
              <p:cNvSpPr>
                <a:spLocks noChangeArrowheads="1"/>
              </p:cNvSpPr>
              <p:nvPr/>
            </p:nvSpPr>
            <p:spPr bwMode="auto">
              <a:xfrm>
                <a:off x="6495" y="7540"/>
                <a:ext cx="257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08"/>
              <p:cNvSpPr>
                <a:spLocks noChangeArrowheads="1"/>
              </p:cNvSpPr>
              <p:nvPr/>
            </p:nvSpPr>
            <p:spPr bwMode="auto">
              <a:xfrm>
                <a:off x="6497" y="7612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1309"/>
              <p:cNvSpPr>
                <a:spLocks noChangeArrowheads="1"/>
              </p:cNvSpPr>
              <p:nvPr/>
            </p:nvSpPr>
            <p:spPr bwMode="auto">
              <a:xfrm>
                <a:off x="6495" y="7685"/>
                <a:ext cx="257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48" name="AutoShape 1311"/>
            <p:cNvSpPr>
              <a:spLocks noChangeArrowheads="1"/>
            </p:cNvSpPr>
            <p:nvPr/>
          </p:nvSpPr>
          <p:spPr bwMode="auto">
            <a:xfrm>
              <a:off x="5448" y="4699"/>
              <a:ext cx="6636" cy="882"/>
            </a:xfrm>
            <a:prstGeom prst="rightArrow">
              <a:avLst>
                <a:gd name="adj1" fmla="val 43324"/>
                <a:gd name="adj2" fmla="val 9112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Text Box 1312"/>
            <p:cNvSpPr txBox="1">
              <a:spLocks noChangeArrowheads="1"/>
            </p:cNvSpPr>
            <p:nvPr/>
          </p:nvSpPr>
          <p:spPr bwMode="auto">
            <a:xfrm>
              <a:off x="5397" y="3302"/>
              <a:ext cx="6636" cy="1447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Set of pages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0" name="Text Box 1021"/>
            <p:cNvSpPr txBox="1">
              <a:spLocks noChangeArrowheads="1"/>
            </p:cNvSpPr>
            <p:nvPr/>
          </p:nvSpPr>
          <p:spPr bwMode="auto">
            <a:xfrm>
              <a:off x="4660" y="850"/>
              <a:ext cx="7830" cy="179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env_create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( )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248400" y="1600200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 Concepts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457462" y="3611880"/>
            <a:ext cx="2632966" cy="461665"/>
            <a:chOff x="5457462" y="3611880"/>
            <a:chExt cx="2632966" cy="461665"/>
          </a:xfrm>
        </p:grpSpPr>
        <p:sp>
          <p:nvSpPr>
            <p:cNvPr id="108" name="TextBox 107"/>
            <p:cNvSpPr txBox="1"/>
            <p:nvPr/>
          </p:nvSpPr>
          <p:spPr>
            <a:xfrm>
              <a:off x="6781800" y="3611880"/>
              <a:ext cx="1308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Page File</a:t>
              </a:r>
              <a:endParaRPr lang="en-US" sz="3200" b="1" dirty="0"/>
            </a:p>
          </p:txBody>
        </p:sp>
        <p:cxnSp>
          <p:nvCxnSpPr>
            <p:cNvPr id="111" name="Straight Arrow Connector 110"/>
            <p:cNvCxnSpPr>
              <a:stCxn id="108" idx="1"/>
              <a:endCxn id="1372" idx="4"/>
            </p:cNvCxnSpPr>
            <p:nvPr/>
          </p:nvCxnSpPr>
          <p:spPr>
            <a:xfrm flipH="1" flipV="1">
              <a:off x="5457462" y="3840314"/>
              <a:ext cx="1324338" cy="23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86400" y="2743200"/>
            <a:ext cx="2954227" cy="461665"/>
            <a:chOff x="5486400" y="2743200"/>
            <a:chExt cx="2954227" cy="461665"/>
          </a:xfrm>
        </p:grpSpPr>
        <p:sp>
          <p:nvSpPr>
            <p:cNvPr id="109" name="TextBox 108"/>
            <p:cNvSpPr txBox="1"/>
            <p:nvPr/>
          </p:nvSpPr>
          <p:spPr>
            <a:xfrm>
              <a:off x="6705600" y="2743200"/>
              <a:ext cx="1735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Working Set</a:t>
              </a:r>
              <a:endParaRPr lang="en-US" sz="3200" b="1" dirty="0"/>
            </a:p>
          </p:txBody>
        </p:sp>
        <p:cxnSp>
          <p:nvCxnSpPr>
            <p:cNvPr id="112" name="Straight Arrow Connector 111"/>
            <p:cNvCxnSpPr>
              <a:stCxn id="109" idx="1"/>
            </p:cNvCxnSpPr>
            <p:nvPr/>
          </p:nvCxnSpPr>
          <p:spPr>
            <a:xfrm flipH="1" flipV="1">
              <a:off x="5486400" y="2971801"/>
              <a:ext cx="1219200" cy="2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>
            <a:off x="2209800" y="4953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ctr">
              <a:buNone/>
            </a:pPr>
            <a:r>
              <a:rPr lang="en-US" sz="3200" dirty="0">
                <a:ea typeface="Times New Roman"/>
                <a:cs typeface="Arial"/>
              </a:rPr>
              <a:t>Refer to the </a:t>
            </a:r>
          </a:p>
          <a:p>
            <a:pPr marL="514350" indent="-514350" algn="ctr">
              <a:buNone/>
            </a:pPr>
            <a:r>
              <a:rPr lang="en-US" sz="3200" b="1" dirty="0">
                <a:ea typeface="Times New Roman"/>
                <a:cs typeface="Arial"/>
              </a:rPr>
              <a:t>Project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7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[KERNEL]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Load and run</a:t>
            </a:r>
            <a:r>
              <a:rPr lang="en-US" dirty="0"/>
              <a:t> multiple user programs</a:t>
            </a:r>
            <a:r>
              <a:rPr lang="en-US" b="1" dirty="0"/>
              <a:t> (</a:t>
            </a:r>
            <a:r>
              <a:rPr lang="en-US" sz="2600" b="1" i="1" dirty="0">
                <a:solidFill>
                  <a:srgbClr val="00B050"/>
                </a:solidFill>
              </a:rPr>
              <a:t>DONE</a:t>
            </a:r>
            <a:r>
              <a:rPr lang="en-US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Page</a:t>
            </a:r>
            <a:r>
              <a:rPr lang="en-US" b="1" dirty="0">
                <a:ea typeface="Times New Roman"/>
                <a:cs typeface="Arial"/>
              </a:rPr>
              <a:t> fault handler</a:t>
            </a:r>
            <a:r>
              <a:rPr lang="en-US" dirty="0">
                <a:ea typeface="Times New Roman"/>
                <a:cs typeface="Arial"/>
              </a:rPr>
              <a:t> during execution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tabLst>
                <a:tab pos="685800" algn="l"/>
              </a:tabLst>
            </a:pPr>
            <a:r>
              <a:rPr lang="en-US" b="1" dirty="0">
                <a:ea typeface="Times New Roman"/>
                <a:cs typeface="Arial"/>
              </a:rPr>
              <a:t>LRU </a:t>
            </a:r>
            <a:r>
              <a:rPr lang="en-US" dirty="0">
                <a:ea typeface="Times New Roman"/>
                <a:cs typeface="Arial"/>
              </a:rPr>
              <a:t>replacement algorithm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en-US" b="1" dirty="0"/>
              <a:t>[USER]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User Heap: </a:t>
            </a:r>
            <a:r>
              <a:rPr lang="en-US" dirty="0"/>
              <a:t>dynamic allocation and free </a:t>
            </a:r>
          </a:p>
          <a:p>
            <a:pPr marL="914400" lvl="1" indent="-514350"/>
            <a:r>
              <a:rPr lang="en-US" b="1" dirty="0">
                <a:ea typeface="Times New Roman"/>
                <a:cs typeface="Arial"/>
              </a:rPr>
              <a:t>BEST FIT </a:t>
            </a:r>
            <a:r>
              <a:rPr lang="en-US" dirty="0">
                <a:ea typeface="Times New Roman"/>
                <a:cs typeface="Arial"/>
              </a:rPr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Program (</a:t>
            </a:r>
            <a:r>
              <a:rPr lang="en-US" dirty="0" err="1"/>
              <a:t>env_create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Canvas 1013"/>
          <p:cNvGrpSpPr>
            <a:grpSpLocks/>
          </p:cNvGrpSpPr>
          <p:nvPr/>
        </p:nvGrpSpPr>
        <p:grpSpPr bwMode="auto">
          <a:xfrm>
            <a:off x="3352800" y="1447800"/>
            <a:ext cx="2286000" cy="1993392"/>
            <a:chOff x="0" y="0"/>
            <a:chExt cx="15894" cy="12890"/>
          </a:xfrm>
        </p:grpSpPr>
        <p:sp>
          <p:nvSpPr>
            <p:cNvPr id="6" name="AutoShape 8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5894" cy="128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020"/>
            <p:cNvSpPr>
              <a:spLocks noChangeArrowheads="1"/>
            </p:cNvSpPr>
            <p:nvPr/>
          </p:nvSpPr>
          <p:spPr bwMode="auto">
            <a:xfrm>
              <a:off x="12573" y="8661"/>
              <a:ext cx="2590" cy="3765"/>
            </a:xfrm>
            <a:prstGeom prst="flowChartMagneticDisk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>
                    <a:alpha val="39998"/>
                  </a:srgbClr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1022"/>
            <p:cNvSpPr>
              <a:spLocks noChangeArrowheads="1"/>
            </p:cNvSpPr>
            <p:nvPr/>
          </p:nvSpPr>
          <p:spPr bwMode="auto">
            <a:xfrm>
              <a:off x="0" y="609"/>
              <a:ext cx="15894" cy="12281"/>
            </a:xfrm>
            <a:prstGeom prst="roundRect">
              <a:avLst>
                <a:gd name="adj" fmla="val 9019"/>
              </a:avLst>
            </a:prstGeom>
            <a:noFill/>
            <a:ln w="9525" algn="in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23"/>
            <p:cNvSpPr>
              <a:spLocks noChangeArrowheads="1"/>
            </p:cNvSpPr>
            <p:nvPr/>
          </p:nvSpPr>
          <p:spPr bwMode="auto">
            <a:xfrm>
              <a:off x="406" y="2641"/>
              <a:ext cx="4229" cy="979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6F6F6"/>
                </a:gs>
                <a:gs pos="50000">
                  <a:srgbClr val="C0C0C0"/>
                </a:gs>
                <a:gs pos="100000">
                  <a:srgbClr val="F6F6F6"/>
                </a:gs>
              </a:gsLst>
              <a:lin ang="2700000" scaled="1"/>
            </a:gradFill>
            <a:ln w="9525" algn="in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BIN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1024"/>
            <p:cNvSpPr>
              <a:spLocks noChangeArrowheads="1"/>
            </p:cNvSpPr>
            <p:nvPr/>
          </p:nvSpPr>
          <p:spPr bwMode="auto">
            <a:xfrm>
              <a:off x="5378" y="7435"/>
              <a:ext cx="6642" cy="889"/>
            </a:xfrm>
            <a:prstGeom prst="rightArrow">
              <a:avLst>
                <a:gd name="adj1" fmla="val 43324"/>
                <a:gd name="adj2" fmla="val 90486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025"/>
            <p:cNvSpPr>
              <a:spLocks noChangeArrowheads="1"/>
            </p:cNvSpPr>
            <p:nvPr/>
          </p:nvSpPr>
          <p:spPr bwMode="auto">
            <a:xfrm>
              <a:off x="8877" y="9182"/>
              <a:ext cx="3207" cy="1035"/>
            </a:xfrm>
            <a:prstGeom prst="rightArrow">
              <a:avLst>
                <a:gd name="adj1" fmla="val 43324"/>
                <a:gd name="adj2" fmla="val 37527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026"/>
            <p:cNvSpPr>
              <a:spLocks noChangeArrowheads="1"/>
            </p:cNvSpPr>
            <p:nvPr/>
          </p:nvSpPr>
          <p:spPr bwMode="auto">
            <a:xfrm>
              <a:off x="8877" y="10217"/>
              <a:ext cx="3207" cy="1060"/>
            </a:xfrm>
            <a:prstGeom prst="rightArrow">
              <a:avLst>
                <a:gd name="adj1" fmla="val 43324"/>
                <a:gd name="adj2" fmla="val 3664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1027"/>
            <p:cNvSpPr>
              <a:spLocks noChangeArrowheads="1"/>
            </p:cNvSpPr>
            <p:nvPr/>
          </p:nvSpPr>
          <p:spPr bwMode="auto">
            <a:xfrm>
              <a:off x="8877" y="11226"/>
              <a:ext cx="3207" cy="1054"/>
            </a:xfrm>
            <a:prstGeom prst="rightArrow">
              <a:avLst>
                <a:gd name="adj1" fmla="val 43324"/>
                <a:gd name="adj2" fmla="val 36850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1028"/>
            <p:cNvSpPr txBox="1">
              <a:spLocks noChangeArrowheads="1"/>
            </p:cNvSpPr>
            <p:nvPr/>
          </p:nvSpPr>
          <p:spPr bwMode="auto">
            <a:xfrm>
              <a:off x="5334" y="6045"/>
              <a:ext cx="6635" cy="144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Required Tables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029"/>
            <p:cNvSpPr txBox="1">
              <a:spLocks noChangeArrowheads="1"/>
            </p:cNvSpPr>
            <p:nvPr/>
          </p:nvSpPr>
          <p:spPr bwMode="auto">
            <a:xfrm>
              <a:off x="5245" y="9105"/>
              <a:ext cx="3632" cy="3334"/>
            </a:xfrm>
            <a:prstGeom prst="rect">
              <a:avLst/>
            </a:prstGeom>
            <a:solidFill>
              <a:srgbClr val="FFFFFF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All Pages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94"/>
            <p:cNvGrpSpPr>
              <a:grpSpLocks/>
            </p:cNvGrpSpPr>
            <p:nvPr/>
          </p:nvGrpSpPr>
          <p:grpSpPr bwMode="auto">
            <a:xfrm>
              <a:off x="12700" y="2641"/>
              <a:ext cx="2393" cy="5347"/>
              <a:chOff x="6495" y="7540"/>
              <a:chExt cx="259" cy="580"/>
            </a:xfrm>
          </p:grpSpPr>
          <p:sp>
            <p:nvSpPr>
              <p:cNvPr id="20" name="Rectangle 1016"/>
              <p:cNvSpPr>
                <a:spLocks noChangeArrowheads="1"/>
              </p:cNvSpPr>
              <p:nvPr/>
            </p:nvSpPr>
            <p:spPr bwMode="auto">
              <a:xfrm>
                <a:off x="6499" y="804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017"/>
              <p:cNvSpPr>
                <a:spLocks noChangeArrowheads="1"/>
              </p:cNvSpPr>
              <p:nvPr/>
            </p:nvSpPr>
            <p:spPr bwMode="auto">
              <a:xfrm>
                <a:off x="6498" y="7830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018"/>
              <p:cNvSpPr>
                <a:spLocks noChangeArrowheads="1"/>
              </p:cNvSpPr>
              <p:nvPr/>
            </p:nvSpPr>
            <p:spPr bwMode="auto">
              <a:xfrm>
                <a:off x="6499" y="7902"/>
                <a:ext cx="254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019"/>
              <p:cNvSpPr>
                <a:spLocks noChangeArrowheads="1"/>
              </p:cNvSpPr>
              <p:nvPr/>
            </p:nvSpPr>
            <p:spPr bwMode="auto">
              <a:xfrm>
                <a:off x="6498" y="7975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306"/>
              <p:cNvSpPr>
                <a:spLocks noChangeArrowheads="1"/>
              </p:cNvSpPr>
              <p:nvPr/>
            </p:nvSpPr>
            <p:spPr bwMode="auto">
              <a:xfrm>
                <a:off x="6497" y="7758"/>
                <a:ext cx="255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307"/>
              <p:cNvSpPr>
                <a:spLocks noChangeArrowheads="1"/>
              </p:cNvSpPr>
              <p:nvPr/>
            </p:nvSpPr>
            <p:spPr bwMode="auto">
              <a:xfrm>
                <a:off x="6495" y="7540"/>
                <a:ext cx="257" cy="72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308"/>
              <p:cNvSpPr>
                <a:spLocks noChangeArrowheads="1"/>
              </p:cNvSpPr>
              <p:nvPr/>
            </p:nvSpPr>
            <p:spPr bwMode="auto">
              <a:xfrm>
                <a:off x="6497" y="7612"/>
                <a:ext cx="255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309"/>
              <p:cNvSpPr>
                <a:spLocks noChangeArrowheads="1"/>
              </p:cNvSpPr>
              <p:nvPr/>
            </p:nvSpPr>
            <p:spPr bwMode="auto">
              <a:xfrm>
                <a:off x="6495" y="7685"/>
                <a:ext cx="257" cy="73"/>
              </a:xfrm>
              <a:prstGeom prst="rect">
                <a:avLst/>
              </a:prstGeom>
              <a:gradFill rotWithShape="1">
                <a:gsLst>
                  <a:gs pos="0">
                    <a:srgbClr val="005125"/>
                  </a:gs>
                  <a:gs pos="100000">
                    <a:srgbClr val="00B050">
                      <a:alpha val="39998"/>
                    </a:srgbClr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AutoShape 1311"/>
            <p:cNvSpPr>
              <a:spLocks noChangeArrowheads="1"/>
            </p:cNvSpPr>
            <p:nvPr/>
          </p:nvSpPr>
          <p:spPr bwMode="auto">
            <a:xfrm>
              <a:off x="5448" y="4699"/>
              <a:ext cx="6636" cy="882"/>
            </a:xfrm>
            <a:prstGeom prst="rightArrow">
              <a:avLst>
                <a:gd name="adj1" fmla="val 43324"/>
                <a:gd name="adj2" fmla="val 91122"/>
              </a:avLst>
            </a:prstGeom>
            <a:gradFill rotWithShape="1">
              <a:gsLst>
                <a:gs pos="0">
                  <a:srgbClr val="DD7676"/>
                </a:gs>
                <a:gs pos="50000">
                  <a:srgbClr val="C00000">
                    <a:alpha val="39998"/>
                  </a:srgbClr>
                </a:gs>
                <a:gs pos="100000">
                  <a:srgbClr val="DD7676"/>
                </a:gs>
              </a:gsLst>
              <a:lin ang="0" scaled="1"/>
            </a:gradFill>
            <a:ln w="25400">
              <a:noFill/>
              <a:prstDash val="dash"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1312"/>
            <p:cNvSpPr txBox="1">
              <a:spLocks noChangeArrowheads="1"/>
            </p:cNvSpPr>
            <p:nvPr/>
          </p:nvSpPr>
          <p:spPr bwMode="auto">
            <a:xfrm>
              <a:off x="5397" y="3302"/>
              <a:ext cx="6636" cy="1447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C0000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Set of pages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021"/>
            <p:cNvSpPr txBox="1">
              <a:spLocks noChangeArrowheads="1"/>
            </p:cNvSpPr>
            <p:nvPr/>
          </p:nvSpPr>
          <p:spPr bwMode="auto">
            <a:xfrm>
              <a:off x="4660" y="850"/>
              <a:ext cx="7830" cy="179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env_create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969696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( )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0417" name="Canvas 1067"/>
          <p:cNvGrpSpPr>
            <a:grpSpLocks/>
          </p:cNvGrpSpPr>
          <p:nvPr/>
        </p:nvGrpSpPr>
        <p:grpSpPr bwMode="auto">
          <a:xfrm>
            <a:off x="1566862" y="3660775"/>
            <a:ext cx="6586541" cy="3197225"/>
            <a:chOff x="0" y="0"/>
            <a:chExt cx="65862" cy="31978"/>
          </a:xfrm>
        </p:grpSpPr>
        <p:sp>
          <p:nvSpPr>
            <p:cNvPr id="60447" name="AutoShape 3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5862" cy="3197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6" name="AutoShape 1070"/>
            <p:cNvSpPr>
              <a:spLocks noChangeArrowheads="1"/>
            </p:cNvSpPr>
            <p:nvPr/>
          </p:nvSpPr>
          <p:spPr bwMode="auto">
            <a:xfrm>
              <a:off x="800" y="514"/>
              <a:ext cx="15430" cy="21425"/>
            </a:xfrm>
            <a:prstGeom prst="roundRect">
              <a:avLst>
                <a:gd name="adj" fmla="val 7736"/>
              </a:avLst>
            </a:prstGeom>
            <a:gradFill rotWithShape="1">
              <a:gsLst>
                <a:gs pos="0">
                  <a:srgbClr val="F6F6F6"/>
                </a:gs>
                <a:gs pos="50000">
                  <a:srgbClr val="C0C0C0"/>
                </a:gs>
                <a:gs pos="100000">
                  <a:srgbClr val="F6F6F6"/>
                </a:gs>
              </a:gsLst>
              <a:lin ang="2700000" scaled="1"/>
            </a:gradFill>
            <a:ln w="9525" algn="in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3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BIN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rc 1071"/>
            <p:cNvSpPr>
              <a:spLocks/>
            </p:cNvSpPr>
            <p:nvPr/>
          </p:nvSpPr>
          <p:spPr bwMode="auto">
            <a:xfrm rot="4794551" flipH="1" flipV="1">
              <a:off x="34722" y="21742"/>
              <a:ext cx="3606" cy="3994"/>
            </a:xfrm>
            <a:custGeom>
              <a:avLst/>
              <a:gdLst>
                <a:gd name="T0" fmla="*/ 0 w 21600"/>
                <a:gd name="T1" fmla="*/ 0 h 21600"/>
                <a:gd name="T2" fmla="*/ 359745 w 21600"/>
                <a:gd name="T3" fmla="*/ 399415 h 21600"/>
                <a:gd name="T4" fmla="*/ 0 w 21600"/>
                <a:gd name="T5" fmla="*/ 372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19"/>
                    <a:pt x="21581" y="22638"/>
                    <a:pt x="21543" y="23155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19"/>
                    <a:pt x="21581" y="22638"/>
                    <a:pt x="21543" y="23155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4" name="Rectangle 1072"/>
            <p:cNvSpPr>
              <a:spLocks noChangeArrowheads="1"/>
            </p:cNvSpPr>
            <p:nvPr/>
          </p:nvSpPr>
          <p:spPr bwMode="auto">
            <a:xfrm>
              <a:off x="1606" y="1079"/>
              <a:ext cx="13995" cy="4007"/>
            </a:xfrm>
            <a:prstGeom prst="rect">
              <a:avLst/>
            </a:prstGeom>
            <a:solidFill>
              <a:srgbClr val="FFCC66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1, page 1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43" name="Rectangle 1073"/>
            <p:cNvSpPr>
              <a:spLocks noChangeArrowheads="1"/>
            </p:cNvSpPr>
            <p:nvPr/>
          </p:nvSpPr>
          <p:spPr bwMode="auto">
            <a:xfrm>
              <a:off x="1606" y="5149"/>
              <a:ext cx="13995" cy="4007"/>
            </a:xfrm>
            <a:prstGeom prst="rect">
              <a:avLst/>
            </a:prstGeom>
            <a:solidFill>
              <a:srgbClr val="FFCC66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1, page 2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42" name="Rectangle 1074"/>
            <p:cNvSpPr>
              <a:spLocks noChangeArrowheads="1"/>
            </p:cNvSpPr>
            <p:nvPr/>
          </p:nvSpPr>
          <p:spPr bwMode="auto">
            <a:xfrm>
              <a:off x="1606" y="9220"/>
              <a:ext cx="13995" cy="4007"/>
            </a:xfrm>
            <a:prstGeom prst="rect">
              <a:avLst/>
            </a:prstGeom>
            <a:solidFill>
              <a:srgbClr val="FFCC66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1, page 3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41" name="Rectangle 1075"/>
            <p:cNvSpPr>
              <a:spLocks noChangeArrowheads="1"/>
            </p:cNvSpPr>
            <p:nvPr/>
          </p:nvSpPr>
          <p:spPr bwMode="auto">
            <a:xfrm>
              <a:off x="1606" y="13296"/>
              <a:ext cx="13995" cy="4007"/>
            </a:xfrm>
            <a:prstGeom prst="rect">
              <a:avLst/>
            </a:prstGeom>
            <a:solidFill>
              <a:srgbClr val="FF6600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2, page 1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40" name="Rectangle 1076"/>
            <p:cNvSpPr>
              <a:spLocks noChangeArrowheads="1"/>
            </p:cNvSpPr>
            <p:nvPr/>
          </p:nvSpPr>
          <p:spPr bwMode="auto">
            <a:xfrm>
              <a:off x="1606" y="17367"/>
              <a:ext cx="13995" cy="4007"/>
            </a:xfrm>
            <a:prstGeom prst="rect">
              <a:avLst/>
            </a:prstGeom>
            <a:solidFill>
              <a:srgbClr val="FF6600">
                <a:alpha val="39999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Segment 2, page 2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9" name="Rectangle 1077"/>
            <p:cNvSpPr>
              <a:spLocks noChangeArrowheads="1"/>
            </p:cNvSpPr>
            <p:nvPr/>
          </p:nvSpPr>
          <p:spPr bwMode="auto">
            <a:xfrm>
              <a:off x="39096" y="1155"/>
              <a:ext cx="14263" cy="4001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201000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8" name="Rectangle 1078"/>
            <p:cNvSpPr>
              <a:spLocks noChangeArrowheads="1"/>
            </p:cNvSpPr>
            <p:nvPr/>
          </p:nvSpPr>
          <p:spPr bwMode="auto">
            <a:xfrm>
              <a:off x="39096" y="5264"/>
              <a:ext cx="14263" cy="4013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202000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7" name="Rectangle 1079"/>
            <p:cNvSpPr>
              <a:spLocks noChangeArrowheads="1"/>
            </p:cNvSpPr>
            <p:nvPr/>
          </p:nvSpPr>
          <p:spPr bwMode="auto">
            <a:xfrm>
              <a:off x="39096" y="9385"/>
              <a:ext cx="14263" cy="4007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203000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6" name="Rectangle 1080"/>
            <p:cNvSpPr>
              <a:spLocks noChangeArrowheads="1"/>
            </p:cNvSpPr>
            <p:nvPr/>
          </p:nvSpPr>
          <p:spPr bwMode="auto">
            <a:xfrm>
              <a:off x="39096" y="13506"/>
              <a:ext cx="14263" cy="4000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801000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5" name="Text Box 1081"/>
            <p:cNvSpPr txBox="1">
              <a:spLocks noChangeArrowheads="1"/>
            </p:cNvSpPr>
            <p:nvPr/>
          </p:nvSpPr>
          <p:spPr bwMode="auto">
            <a:xfrm>
              <a:off x="1289" y="22364"/>
              <a:ext cx="14859" cy="823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Program Binary Segments and pages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34" name="Text Box 1082"/>
            <p:cNvSpPr txBox="1">
              <a:spLocks noChangeArrowheads="1"/>
            </p:cNvSpPr>
            <p:nvPr/>
          </p:nvSpPr>
          <p:spPr bwMode="auto">
            <a:xfrm>
              <a:off x="38817" y="22364"/>
              <a:ext cx="15939" cy="872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Working Set after loading (</a:t>
              </a: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pages_WS_size</a:t>
              </a: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 = </a:t>
              </a: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5</a:t>
              </a: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Times New Roman" pitchFamily="18" charset="0"/>
                  <a:cs typeface="Calibri" pitchFamily="34" charset="0"/>
                </a:rPr>
                <a:t>)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Line 1083"/>
            <p:cNvSpPr>
              <a:spLocks noChangeShapeType="1"/>
            </p:cNvSpPr>
            <p:nvPr/>
          </p:nvSpPr>
          <p:spPr bwMode="auto">
            <a:xfrm>
              <a:off x="15373" y="5086"/>
              <a:ext cx="23723" cy="6"/>
            </a:xfrm>
            <a:prstGeom prst="line">
              <a:avLst/>
            </a:pr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084"/>
            <p:cNvSpPr>
              <a:spLocks noChangeShapeType="1"/>
            </p:cNvSpPr>
            <p:nvPr/>
          </p:nvSpPr>
          <p:spPr bwMode="auto">
            <a:xfrm>
              <a:off x="15373" y="9086"/>
              <a:ext cx="23723" cy="7"/>
            </a:xfrm>
            <a:prstGeom prst="line">
              <a:avLst/>
            </a:pr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085"/>
            <p:cNvSpPr>
              <a:spLocks noChangeShapeType="1"/>
            </p:cNvSpPr>
            <p:nvPr/>
          </p:nvSpPr>
          <p:spPr bwMode="auto">
            <a:xfrm>
              <a:off x="15373" y="13081"/>
              <a:ext cx="23723" cy="6"/>
            </a:xfrm>
            <a:prstGeom prst="line">
              <a:avLst/>
            </a:pr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086"/>
            <p:cNvSpPr>
              <a:spLocks noChangeShapeType="1"/>
            </p:cNvSpPr>
            <p:nvPr/>
          </p:nvSpPr>
          <p:spPr bwMode="auto">
            <a:xfrm>
              <a:off x="15373" y="17367"/>
              <a:ext cx="23723" cy="6"/>
            </a:xfrm>
            <a:prstGeom prst="line">
              <a:avLst/>
            </a:prstGeom>
            <a:noFill/>
            <a:ln w="25400">
              <a:solidFill>
                <a:srgbClr val="5A5A5A">
                  <a:alpha val="83136"/>
                </a:srgb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9" name="Text Box 1087"/>
            <p:cNvSpPr txBox="1">
              <a:spLocks noChangeArrowheads="1"/>
            </p:cNvSpPr>
            <p:nvPr/>
          </p:nvSpPr>
          <p:spPr bwMode="auto">
            <a:xfrm>
              <a:off x="19094" y="2228"/>
              <a:ext cx="17996" cy="2001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Loaded in virtual address 201000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8" name="Text Box 1088"/>
            <p:cNvSpPr txBox="1">
              <a:spLocks noChangeArrowheads="1"/>
            </p:cNvSpPr>
            <p:nvPr/>
          </p:nvSpPr>
          <p:spPr bwMode="auto">
            <a:xfrm>
              <a:off x="19094" y="6515"/>
              <a:ext cx="17996" cy="1994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Loaded in virtual address 202000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7" name="Text Box 1089"/>
            <p:cNvSpPr txBox="1">
              <a:spLocks noChangeArrowheads="1"/>
            </p:cNvSpPr>
            <p:nvPr/>
          </p:nvSpPr>
          <p:spPr bwMode="auto">
            <a:xfrm>
              <a:off x="19094" y="10795"/>
              <a:ext cx="17996" cy="2006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Loaded in virtual address 203000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6" name="Text Box 1090"/>
            <p:cNvSpPr txBox="1">
              <a:spLocks noChangeArrowheads="1"/>
            </p:cNvSpPr>
            <p:nvPr/>
          </p:nvSpPr>
          <p:spPr bwMode="auto">
            <a:xfrm>
              <a:off x="19094" y="19373"/>
              <a:ext cx="9430" cy="4287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NOT Loaded in main memory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5" name="Rectangle 1091"/>
            <p:cNvSpPr>
              <a:spLocks noChangeArrowheads="1"/>
            </p:cNvSpPr>
            <p:nvPr/>
          </p:nvSpPr>
          <p:spPr bwMode="auto">
            <a:xfrm>
              <a:off x="39096" y="17583"/>
              <a:ext cx="14263" cy="4000"/>
            </a:xfrm>
            <a:prstGeom prst="rect">
              <a:avLst/>
            </a:prstGeom>
            <a:gradFill rotWithShape="1">
              <a:gsLst>
                <a:gs pos="0">
                  <a:srgbClr val="41A374"/>
                </a:gs>
                <a:gs pos="100000">
                  <a:srgbClr val="4BBD87"/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USTAKTOP —PAGESIZE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4" name="Rectangle 1092"/>
            <p:cNvSpPr>
              <a:spLocks noChangeArrowheads="1"/>
            </p:cNvSpPr>
            <p:nvPr/>
          </p:nvSpPr>
          <p:spPr bwMode="auto">
            <a:xfrm>
              <a:off x="20885" y="26511"/>
              <a:ext cx="14001" cy="4007"/>
            </a:xfrm>
            <a:prstGeom prst="rect">
              <a:avLst/>
            </a:prstGeom>
            <a:solidFill>
              <a:srgbClr val="0066FF">
                <a:alpha val="30196"/>
              </a:srgbClr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First Stack Page </a:t>
              </a: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" name="Group 1093"/>
            <p:cNvGrpSpPr>
              <a:grpSpLocks/>
            </p:cNvGrpSpPr>
            <p:nvPr/>
          </p:nvGrpSpPr>
          <p:grpSpPr bwMode="auto">
            <a:xfrm>
              <a:off x="16313" y="19297"/>
              <a:ext cx="2121" cy="2134"/>
              <a:chOff x="112784" y="168465"/>
              <a:chExt cx="2416" cy="2416"/>
            </a:xfrm>
          </p:grpSpPr>
          <p:sp>
            <p:nvSpPr>
              <p:cNvPr id="52" name="Rectangle 1094"/>
              <p:cNvSpPr>
                <a:spLocks noChangeArrowheads="1"/>
              </p:cNvSpPr>
              <p:nvPr/>
            </p:nvSpPr>
            <p:spPr bwMode="auto">
              <a:xfrm rot="2700000">
                <a:off x="112786" y="169551"/>
                <a:ext cx="2416" cy="243"/>
              </a:xfrm>
              <a:prstGeom prst="rect">
                <a:avLst/>
              </a:prstGeom>
              <a:solidFill>
                <a:srgbClr val="FF66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095"/>
              <p:cNvSpPr>
                <a:spLocks noChangeArrowheads="1"/>
              </p:cNvSpPr>
              <p:nvPr/>
            </p:nvSpPr>
            <p:spPr bwMode="auto">
              <a:xfrm rot="-2700000">
                <a:off x="112784" y="169552"/>
                <a:ext cx="2417" cy="243"/>
              </a:xfrm>
              <a:prstGeom prst="rect">
                <a:avLst/>
              </a:prstGeom>
              <a:solidFill>
                <a:srgbClr val="FF6600"/>
              </a:solidFill>
              <a:ln w="9525" algn="in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7F7F7F">
                    <a:alpha val="50000"/>
                  </a:srgbClr>
                </a:outerShdw>
              </a:effec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20" name="Text Box 1096"/>
            <p:cNvSpPr txBox="1">
              <a:spLocks noChangeArrowheads="1"/>
            </p:cNvSpPr>
            <p:nvPr/>
          </p:nvSpPr>
          <p:spPr bwMode="auto">
            <a:xfrm>
              <a:off x="19094" y="15087"/>
              <a:ext cx="17996" cy="20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Loaded in virtual address 801000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16835</TotalTime>
  <Words>2808</Words>
  <Application>Microsoft Office PowerPoint</Application>
  <PresentationFormat>On-screen Show (4:3)</PresentationFormat>
  <Paragraphs>764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굴림</vt:lpstr>
      <vt:lpstr>Arial</vt:lpstr>
      <vt:lpstr>Calibri</vt:lpstr>
      <vt:lpstr>Cambria</vt:lpstr>
      <vt:lpstr>Century Schoolbook</vt:lpstr>
      <vt:lpstr>Comic Sans MS</vt:lpstr>
      <vt:lpstr>Consolas</vt:lpstr>
      <vt:lpstr>Times New Roman</vt:lpstr>
      <vt:lpstr>Wingdings</vt:lpstr>
      <vt:lpstr>Office Theme</vt:lpstr>
      <vt:lpstr>Operating Systems’21</vt:lpstr>
      <vt:lpstr>Agenda</vt:lpstr>
      <vt:lpstr>Logistics</vt:lpstr>
      <vt:lpstr>Logistics</vt:lpstr>
      <vt:lpstr>Logistics</vt:lpstr>
      <vt:lpstr>Logistics</vt:lpstr>
      <vt:lpstr>What’s New?</vt:lpstr>
      <vt:lpstr>Project Features</vt:lpstr>
      <vt:lpstr>Loading Program (env_create)</vt:lpstr>
      <vt:lpstr>Page Fault Handler</vt:lpstr>
      <vt:lpstr>Page Fault Handler</vt:lpstr>
      <vt:lpstr>Page Fault Handler Least recently used (LRU)</vt:lpstr>
      <vt:lpstr>Page Fault Handler Least recently used (LRU)</vt:lpstr>
      <vt:lpstr>Page Fault Handler Least recently used (LRU)</vt:lpstr>
      <vt:lpstr>Page Fault Handler Least recently used (LRU)</vt:lpstr>
      <vt:lpstr>Page Fault Handler Perfect LRU</vt:lpstr>
      <vt:lpstr>Page Fault Handler LRU approximation using lists</vt:lpstr>
      <vt:lpstr>Page Fault Handler LRU approximation using lists</vt:lpstr>
      <vt:lpstr>Page Fault Handler LRU approximation using lists</vt:lpstr>
      <vt:lpstr>Page Fault Handler LRU approximation using lists</vt:lpstr>
      <vt:lpstr>Project Features</vt:lpstr>
      <vt:lpstr>[USER] Project Features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Dynamic allocation/Deallocation  [malloc() / free()]</vt:lpstr>
      <vt:lpstr>PowerPoint Presentation</vt:lpstr>
      <vt:lpstr>Dynamic allocation/Deallocation  [malloc() / free()]</vt:lpstr>
      <vt:lpstr>Project Features</vt:lpstr>
      <vt:lpstr>Bonuses 6-member TEAM need to implement a single </vt:lpstr>
      <vt:lpstr>Bonuses</vt:lpstr>
      <vt:lpstr>Bonuses</vt:lpstr>
      <vt:lpstr>Bonuses</vt:lpstr>
      <vt:lpstr>Bonuses</vt:lpstr>
      <vt:lpstr>CHALLENGES</vt:lpstr>
      <vt:lpstr>CHALLENGES</vt:lpstr>
      <vt:lpstr>CHALLENGES</vt:lpstr>
      <vt:lpstr>CHALLENGES</vt:lpstr>
      <vt:lpstr>Project quick guide</vt:lpstr>
      <vt:lpstr>Startup Code</vt:lpstr>
      <vt:lpstr>ALL Required Functions</vt:lpstr>
      <vt:lpstr>Where should I write the Code?</vt:lpstr>
      <vt:lpstr>What about the steps?</vt:lpstr>
      <vt:lpstr>How I ensure it’s correct?</vt:lpstr>
      <vt:lpstr>Helper Functions</vt:lpstr>
      <vt:lpstr>Delivery</vt:lpstr>
      <vt:lpstr>Delivery</vt:lpstr>
      <vt:lpstr>ADVICES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Systems’13</dc:title>
  <dc:creator>Ahmed</dc:creator>
  <cp:lastModifiedBy>ibrahim_habib</cp:lastModifiedBy>
  <cp:revision>981</cp:revision>
  <dcterms:created xsi:type="dcterms:W3CDTF">2006-08-16T00:00:00Z</dcterms:created>
  <dcterms:modified xsi:type="dcterms:W3CDTF">2021-12-10T19:25:41Z</dcterms:modified>
</cp:coreProperties>
</file>