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aven Pro" charset="0"/>
      <p:regular r:id="rId9"/>
      <p:bold r:id="rId10"/>
    </p:embeddedFont>
    <p:embeddedFont>
      <p:font typeface="Nunito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24683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8898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8898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8898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8898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8898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8898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9dff50c7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9dff50c7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9dff50c72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9dff50c72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9dff50c72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9dff50c72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2 Assessment ITI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Osama Ayman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887500" y="6523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Recommender systems.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Anomaly detection.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Matrix Decomposition.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K-means suffers a lot when the dataset is not flat.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 b="0"/>
              <a:t>Learned Lessons</a:t>
            </a:r>
            <a:endParaRPr sz="2577" b="0"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291" name="Google Shape;291;p15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15"/>
          <p:cNvSpPr txBox="1">
            <a:spLocks noGrp="1"/>
          </p:cNvSpPr>
          <p:nvPr>
            <p:ph type="body" idx="4294967295"/>
          </p:nvPr>
        </p:nvSpPr>
        <p:spPr>
          <a:xfrm>
            <a:off x="48919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94" name="Google Shape;294;p15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5" name="Google Shape;295;p15"/>
          <p:cNvSpPr txBox="1">
            <a:spLocks noGrp="1"/>
          </p:cNvSpPr>
          <p:nvPr>
            <p:ph type="body" idx="4294967295"/>
          </p:nvPr>
        </p:nvSpPr>
        <p:spPr>
          <a:xfrm>
            <a:off x="933875" y="13377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Content-Based Recommender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96" name="Google Shape;296;p15"/>
          <p:cNvSpPr txBox="1">
            <a:spLocks noGrp="1"/>
          </p:cNvSpPr>
          <p:nvPr>
            <p:ph type="body" idx="4294967295"/>
          </p:nvPr>
        </p:nvSpPr>
        <p:spPr>
          <a:xfrm>
            <a:off x="50812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Literal_eval.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Apply function on df column.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CountVectorizer.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Be familiar with NLP preprocessing steps.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15"/>
          <p:cNvGrpSpPr/>
          <p:nvPr/>
        </p:nvGrpSpPr>
        <p:grpSpPr>
          <a:xfrm>
            <a:off x="3221800" y="1342525"/>
            <a:ext cx="2673003" cy="3302700"/>
            <a:chOff x="3221800" y="1342525"/>
            <a:chExt cx="2673003" cy="3302700"/>
          </a:xfrm>
        </p:grpSpPr>
        <p:sp>
          <p:nvSpPr>
            <p:cNvPr id="298" name="Google Shape;298;p15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5"/>
          <p:cNvSpPr txBox="1">
            <a:spLocks noGrp="1"/>
          </p:cNvSpPr>
          <p:nvPr>
            <p:ph type="body" idx="4294967295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01" name="Google Shape;301;p15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p15"/>
          <p:cNvSpPr txBox="1">
            <a:spLocks noGrp="1"/>
          </p:cNvSpPr>
          <p:nvPr>
            <p:ph type="body" idx="4294967295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Model-Based Recommender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03" name="Google Shape;303;p15"/>
          <p:cNvSpPr txBox="1">
            <a:spLocks noGrp="1"/>
          </p:cNvSpPr>
          <p:nvPr>
            <p:ph type="body" idx="4294967295"/>
          </p:nvPr>
        </p:nvSpPr>
        <p:spPr>
          <a:xfrm>
            <a:off x="3294700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Dealing with surprise.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Surprise reader.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Grid search in surprise.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Recommend user rating.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15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305" name="Google Shape;305;p15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15"/>
          <p:cNvSpPr txBox="1">
            <a:spLocks noGrp="1"/>
          </p:cNvSpPr>
          <p:nvPr>
            <p:ph type="body" idx="4294967295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08" name="Google Shape;308;p15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15"/>
          <p:cNvSpPr txBox="1">
            <a:spLocks noGrp="1"/>
          </p:cNvSpPr>
          <p:nvPr>
            <p:ph type="body" idx="4294967295"/>
          </p:nvPr>
        </p:nvSpPr>
        <p:spPr>
          <a:xfrm>
            <a:off x="6503425" y="13425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Negative Matrix Factorization(NMF)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10" name="Google Shape;310;p15"/>
          <p:cNvSpPr txBox="1">
            <a:spLocks noGrp="1"/>
          </p:cNvSpPr>
          <p:nvPr>
            <p:ph type="body" idx="4294967295"/>
          </p:nvPr>
        </p:nvSpPr>
        <p:spPr>
          <a:xfrm>
            <a:off x="607767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huge sparse item matrix is decomposed into two smaller dense matrices- a user-factor matrix that has user representations and an item-factor matrix that has item representation.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 b="0"/>
              <a:t>Learned Lessons</a:t>
            </a:r>
            <a:endParaRPr sz="2577" b="0"/>
          </a:p>
        </p:txBody>
      </p:sp>
      <p:grpSp>
        <p:nvGrpSpPr>
          <p:cNvPr id="316" name="Google Shape;316;p16"/>
          <p:cNvGrpSpPr/>
          <p:nvPr/>
        </p:nvGrpSpPr>
        <p:grpSpPr>
          <a:xfrm>
            <a:off x="1412175" y="1347313"/>
            <a:ext cx="2683300" cy="3302700"/>
            <a:chOff x="431825" y="1342525"/>
            <a:chExt cx="2683300" cy="3302700"/>
          </a:xfrm>
        </p:grpSpPr>
        <p:sp>
          <p:nvSpPr>
            <p:cNvPr id="317" name="Google Shape;317;p16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6"/>
          <p:cNvSpPr txBox="1">
            <a:spLocks noGrp="1"/>
          </p:cNvSpPr>
          <p:nvPr>
            <p:ph type="body" idx="4294967295"/>
          </p:nvPr>
        </p:nvSpPr>
        <p:spPr>
          <a:xfrm>
            <a:off x="1469542" y="1342513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20" name="Google Shape;320;p16"/>
          <p:cNvCxnSpPr/>
          <p:nvPr/>
        </p:nvCxnSpPr>
        <p:spPr>
          <a:xfrm>
            <a:off x="1838025" y="1519513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16"/>
          <p:cNvSpPr txBox="1">
            <a:spLocks noGrp="1"/>
          </p:cNvSpPr>
          <p:nvPr>
            <p:ph type="body" idx="4294967295"/>
          </p:nvPr>
        </p:nvSpPr>
        <p:spPr>
          <a:xfrm>
            <a:off x="1914225" y="1342513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GMM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22" name="Google Shape;322;p16"/>
          <p:cNvSpPr txBox="1">
            <a:spLocks noGrp="1"/>
          </p:cNvSpPr>
          <p:nvPr>
            <p:ph type="body" idx="4294967295"/>
          </p:nvPr>
        </p:nvSpPr>
        <p:spPr>
          <a:xfrm>
            <a:off x="1488475" y="2273738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Learn distribution of main class.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Deal with imbalance dataset.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Outlier VS novelty.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Soft clustering VS Hard clustering.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6"/>
          <p:cNvGrpSpPr/>
          <p:nvPr/>
        </p:nvGrpSpPr>
        <p:grpSpPr>
          <a:xfrm>
            <a:off x="5464525" y="1344913"/>
            <a:ext cx="2673004" cy="3302700"/>
            <a:chOff x="3221800" y="1342525"/>
            <a:chExt cx="2673004" cy="3302700"/>
          </a:xfrm>
        </p:grpSpPr>
        <p:sp>
          <p:nvSpPr>
            <p:cNvPr id="324" name="Google Shape;324;p16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6"/>
          <p:cNvSpPr txBox="1">
            <a:spLocks noGrp="1"/>
          </p:cNvSpPr>
          <p:nvPr>
            <p:ph type="body" idx="4294967295"/>
          </p:nvPr>
        </p:nvSpPr>
        <p:spPr>
          <a:xfrm>
            <a:off x="5518492" y="1340113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27" name="Google Shape;327;p16"/>
          <p:cNvCxnSpPr/>
          <p:nvPr/>
        </p:nvCxnSpPr>
        <p:spPr>
          <a:xfrm>
            <a:off x="5890275" y="1517113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16"/>
          <p:cNvSpPr txBox="1">
            <a:spLocks noGrp="1"/>
          </p:cNvSpPr>
          <p:nvPr>
            <p:ph type="body" idx="4294967295"/>
          </p:nvPr>
        </p:nvSpPr>
        <p:spPr>
          <a:xfrm>
            <a:off x="5966475" y="1344913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PyOD library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body" idx="4294967295"/>
          </p:nvPr>
        </p:nvSpPr>
        <p:spPr>
          <a:xfrm>
            <a:off x="5537425" y="2271338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Deal with COPOD detector.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16"/>
          <p:cNvCxnSpPr/>
          <p:nvPr/>
        </p:nvCxnSpPr>
        <p:spPr>
          <a:xfrm>
            <a:off x="8669950" y="1517113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Decomposition.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 b="0"/>
              <a:t>Learned Lessons</a:t>
            </a:r>
            <a:endParaRPr sz="2577" b="0"/>
          </a:p>
        </p:txBody>
      </p:sp>
      <p:grpSp>
        <p:nvGrpSpPr>
          <p:cNvPr id="336" name="Google Shape;336;p17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337" name="Google Shape;337;p17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17"/>
          <p:cNvSpPr txBox="1">
            <a:spLocks noGrp="1"/>
          </p:cNvSpPr>
          <p:nvPr>
            <p:ph type="body" idx="4294967295"/>
          </p:nvPr>
        </p:nvSpPr>
        <p:spPr>
          <a:xfrm>
            <a:off x="48919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0" name="Google Shape;340;p17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1" name="Google Shape;341;p17"/>
          <p:cNvSpPr txBox="1">
            <a:spLocks noGrp="1"/>
          </p:cNvSpPr>
          <p:nvPr>
            <p:ph type="body" idx="4294967295"/>
          </p:nvPr>
        </p:nvSpPr>
        <p:spPr>
          <a:xfrm>
            <a:off x="933875" y="13377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Add noise to image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42" name="Google Shape;342;p17"/>
          <p:cNvSpPr txBox="1">
            <a:spLocks noGrp="1"/>
          </p:cNvSpPr>
          <p:nvPr>
            <p:ph type="body" idx="4294967295"/>
          </p:nvPr>
        </p:nvSpPr>
        <p:spPr>
          <a:xfrm>
            <a:off x="50812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Deal with skimage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Gaussian VS salt &amp; pepper noise.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Bluer image by pca.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7"/>
          <p:cNvGrpSpPr/>
          <p:nvPr/>
        </p:nvGrpSpPr>
        <p:grpSpPr>
          <a:xfrm>
            <a:off x="3221800" y="1342525"/>
            <a:ext cx="2673004" cy="3302700"/>
            <a:chOff x="3221800" y="1342525"/>
            <a:chExt cx="2673004" cy="3302700"/>
          </a:xfrm>
        </p:grpSpPr>
        <p:sp>
          <p:nvSpPr>
            <p:cNvPr id="344" name="Google Shape;344;p17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17"/>
          <p:cNvSpPr txBox="1">
            <a:spLocks noGrp="1"/>
          </p:cNvSpPr>
          <p:nvPr>
            <p:ph type="body" idx="4294967295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7" name="Google Shape;347;p17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8" name="Google Shape;348;p17"/>
          <p:cNvSpPr txBox="1">
            <a:spLocks noGrp="1"/>
          </p:cNvSpPr>
          <p:nvPr>
            <p:ph type="body" idx="4294967295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PCA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49" name="Google Shape;349;p17"/>
          <p:cNvSpPr txBox="1">
            <a:spLocks noGrp="1"/>
          </p:cNvSpPr>
          <p:nvPr>
            <p:ph type="body" idx="4294967295"/>
          </p:nvPr>
        </p:nvSpPr>
        <p:spPr>
          <a:xfrm>
            <a:off x="3294700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Decorrelate the features using matrix decomposition.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17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351" name="Google Shape;351;p17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17"/>
          <p:cNvSpPr txBox="1">
            <a:spLocks noGrp="1"/>
          </p:cNvSpPr>
          <p:nvPr>
            <p:ph type="body" idx="4294967295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54" name="Google Shape;354;p17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5" name="Google Shape;355;p17"/>
          <p:cNvSpPr txBox="1">
            <a:spLocks noGrp="1"/>
          </p:cNvSpPr>
          <p:nvPr>
            <p:ph type="body" idx="4294967295"/>
          </p:nvPr>
        </p:nvSpPr>
        <p:spPr>
          <a:xfrm>
            <a:off x="6503425" y="13425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LDA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4294967295"/>
          </p:nvPr>
        </p:nvSpPr>
        <p:spPr>
          <a:xfrm>
            <a:off x="607767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Deal with multicollinearity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" sz="1500" smtClea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lang="en" sz="15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PCA.</a:t>
            </a:r>
            <a:endParaRPr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>
            <a:spLocks noGrp="1"/>
          </p:cNvSpPr>
          <p:nvPr>
            <p:ph type="title" idx="4294967295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suffers a lot when the dataset is not flat.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 b="0"/>
              <a:t>Learned Lessons</a:t>
            </a:r>
            <a:endParaRPr sz="2577" b="0"/>
          </a:p>
        </p:txBody>
      </p:sp>
      <p:grpSp>
        <p:nvGrpSpPr>
          <p:cNvPr id="362" name="Google Shape;362;p18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363" name="Google Shape;363;p18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8"/>
          <p:cNvSpPr txBox="1">
            <a:spLocks noGrp="1"/>
          </p:cNvSpPr>
          <p:nvPr>
            <p:ph type="body" idx="4294967295"/>
          </p:nvPr>
        </p:nvSpPr>
        <p:spPr>
          <a:xfrm>
            <a:off x="48919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6" name="Google Shape;366;p18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18"/>
          <p:cNvSpPr txBox="1">
            <a:spLocks noGrp="1"/>
          </p:cNvSpPr>
          <p:nvPr>
            <p:ph type="body" idx="4294967295"/>
          </p:nvPr>
        </p:nvSpPr>
        <p:spPr>
          <a:xfrm>
            <a:off x="933875" y="13377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Moons dataset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68" name="Google Shape;368;p18"/>
          <p:cNvSpPr txBox="1">
            <a:spLocks noGrp="1"/>
          </p:cNvSpPr>
          <p:nvPr>
            <p:ph type="body" idx="4294967295"/>
          </p:nvPr>
        </p:nvSpPr>
        <p:spPr>
          <a:xfrm>
            <a:off x="50812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Deal with not flat data.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Create data that i need.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18"/>
          <p:cNvGrpSpPr/>
          <p:nvPr/>
        </p:nvGrpSpPr>
        <p:grpSpPr>
          <a:xfrm>
            <a:off x="3221800" y="1342525"/>
            <a:ext cx="2673004" cy="3302700"/>
            <a:chOff x="3221800" y="1342525"/>
            <a:chExt cx="2673004" cy="3302700"/>
          </a:xfrm>
        </p:grpSpPr>
        <p:sp>
          <p:nvSpPr>
            <p:cNvPr id="370" name="Google Shape;370;p18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18"/>
          <p:cNvSpPr txBox="1">
            <a:spLocks noGrp="1"/>
          </p:cNvSpPr>
          <p:nvPr>
            <p:ph type="body" idx="4294967295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73" name="Google Shape;373;p18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4" name="Google Shape;374;p18"/>
          <p:cNvSpPr txBox="1">
            <a:spLocks noGrp="1"/>
          </p:cNvSpPr>
          <p:nvPr>
            <p:ph type="body" idx="4294967295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Spectral clustering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75" name="Google Shape;375;p18"/>
          <p:cNvSpPr txBox="1">
            <a:spLocks noGrp="1"/>
          </p:cNvSpPr>
          <p:nvPr>
            <p:ph type="body" idx="4294967295"/>
          </p:nvPr>
        </p:nvSpPr>
        <p:spPr>
          <a:xfrm>
            <a:off x="3294700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Apply technique on the data before feed data to k-means.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Two ways to apply spectral.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18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377" name="Google Shape;377;p18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18"/>
          <p:cNvSpPr txBox="1">
            <a:spLocks noGrp="1"/>
          </p:cNvSpPr>
          <p:nvPr>
            <p:ph type="body" idx="4294967295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0" name="Google Shape;380;p18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1" name="Google Shape;381;p18"/>
          <p:cNvSpPr txBox="1">
            <a:spLocks noGrp="1"/>
          </p:cNvSpPr>
          <p:nvPr>
            <p:ph type="body" idx="4294967295"/>
          </p:nvPr>
        </p:nvSpPr>
        <p:spPr>
          <a:xfrm>
            <a:off x="6503425" y="1342525"/>
            <a:ext cx="2101800" cy="8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Evaluate clustering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82" name="Google Shape;382;p18"/>
          <p:cNvSpPr txBox="1">
            <a:spLocks noGrp="1"/>
          </p:cNvSpPr>
          <p:nvPr>
            <p:ph type="body" idx="4294967295"/>
          </p:nvPr>
        </p:nvSpPr>
        <p:spPr>
          <a:xfrm>
            <a:off x="6077675" y="2268950"/>
            <a:ext cx="2530800" cy="23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Silhouette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adjusted rand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(16:9)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Maven Pro</vt:lpstr>
      <vt:lpstr>Nunito</vt:lpstr>
      <vt:lpstr>Momentum</vt:lpstr>
      <vt:lpstr>Machine Learning 2 Assessment ITI</vt:lpstr>
      <vt:lpstr>Agenda</vt:lpstr>
      <vt:lpstr>Recommender systems. Learned Lessons</vt:lpstr>
      <vt:lpstr>Anomaly detection. Learned Lessons</vt:lpstr>
      <vt:lpstr>Matrix Decomposition. Learned Lessons</vt:lpstr>
      <vt:lpstr>K-means suffers a lot when the dataset is not flat. Learned Lessons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2 Assessment ITI</dc:title>
  <cp:lastModifiedBy>OsOs</cp:lastModifiedBy>
  <cp:revision>1</cp:revision>
  <dcterms:modified xsi:type="dcterms:W3CDTF">2021-10-21T16:50:22Z</dcterms:modified>
</cp:coreProperties>
</file>