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</p:sldIdLst>
  <p:sldSz cx="18288000" cy="10287000"/>
  <p:notesSz cx="6858000" cy="9144000"/>
  <p:embeddedFontLst>
    <p:embeddedFont>
      <p:font typeface="Bicubik" panose="02000503020000020004" charset="0"/>
      <p:regular r:id="rId7"/>
    </p:embeddedFont>
    <p:embeddedFont>
      <p:font typeface="Open Sauce" panose="020B0604020202020204" charset="0"/>
      <p:regular r:id="rId8"/>
    </p:embeddedFont>
    <p:embeddedFont>
      <p:font typeface="Open Sauce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4.svg"/><Relationship Id="rId4" Type="http://schemas.openxmlformats.org/officeDocument/2006/relationships/image" Target="../media/image12.jpe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4.svg"/><Relationship Id="rId5" Type="http://schemas.openxmlformats.org/officeDocument/2006/relationships/image" Target="../media/image9.sv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9334" y="585496"/>
            <a:ext cx="220398" cy="191145"/>
          </a:xfrm>
          <a:custGeom>
            <a:avLst/>
            <a:gdLst/>
            <a:ahLst/>
            <a:cxnLst/>
            <a:rect l="l" t="t" r="r" b="b"/>
            <a:pathLst>
              <a:path w="220398" h="191145">
                <a:moveTo>
                  <a:pt x="0" y="0"/>
                </a:moveTo>
                <a:lnTo>
                  <a:pt x="220399" y="0"/>
                </a:lnTo>
                <a:lnTo>
                  <a:pt x="220399" y="191145"/>
                </a:lnTo>
                <a:lnTo>
                  <a:pt x="0" y="19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93181" y="3724029"/>
            <a:ext cx="1466119" cy="802367"/>
          </a:xfrm>
          <a:custGeom>
            <a:avLst/>
            <a:gdLst/>
            <a:ahLst/>
            <a:cxnLst/>
            <a:rect l="l" t="t" r="r" b="b"/>
            <a:pathLst>
              <a:path w="1466119" h="802367">
                <a:moveTo>
                  <a:pt x="0" y="0"/>
                </a:moveTo>
                <a:lnTo>
                  <a:pt x="1466119" y="0"/>
                </a:lnTo>
                <a:lnTo>
                  <a:pt x="1466119" y="802367"/>
                </a:lnTo>
                <a:lnTo>
                  <a:pt x="0" y="802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224900" y="2001515"/>
            <a:ext cx="3838199" cy="383819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6"/>
              <a:stretch>
                <a:fillRect l="-30753" r="-30753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-584095">
            <a:off x="3427895" y="2801180"/>
            <a:ext cx="2686958" cy="268695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7"/>
              <a:stretch>
                <a:fillRect l="-24985" r="-24985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578107">
            <a:off x="12175060" y="2803093"/>
            <a:ext cx="2686958" cy="268695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8"/>
              <a:stretch>
                <a:fillRect l="-16734" r="-16734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7108768" y="7589261"/>
            <a:ext cx="4074290" cy="608345"/>
            <a:chOff x="0" y="0"/>
            <a:chExt cx="1073064" cy="1602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73064" cy="160223"/>
            </a:xfrm>
            <a:custGeom>
              <a:avLst/>
              <a:gdLst/>
              <a:ahLst/>
              <a:cxnLst/>
              <a:rect l="l" t="t" r="r" b="b"/>
              <a:pathLst>
                <a:path w="1073064" h="160223">
                  <a:moveTo>
                    <a:pt x="0" y="0"/>
                  </a:moveTo>
                  <a:lnTo>
                    <a:pt x="1073064" y="0"/>
                  </a:lnTo>
                  <a:lnTo>
                    <a:pt x="1073064" y="160223"/>
                  </a:lnTo>
                  <a:lnTo>
                    <a:pt x="0" y="160223"/>
                  </a:lnTo>
                  <a:close/>
                </a:path>
              </a:pathLst>
            </a:custGeom>
            <a:solidFill>
              <a:srgbClr val="1E1E1E"/>
            </a:solidFill>
            <a:ln w="9525" cap="sq">
              <a:solidFill>
                <a:srgbClr val="737373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47625"/>
              <a:ext cx="1073064" cy="1125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2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6163322" y="8930724"/>
            <a:ext cx="316219" cy="79055"/>
          </a:xfrm>
          <a:custGeom>
            <a:avLst/>
            <a:gdLst/>
            <a:ahLst/>
            <a:cxnLst/>
            <a:rect l="l" t="t" r="r" b="b"/>
            <a:pathLst>
              <a:path w="316219" h="79055">
                <a:moveTo>
                  <a:pt x="0" y="0"/>
                </a:moveTo>
                <a:lnTo>
                  <a:pt x="316220" y="0"/>
                </a:lnTo>
                <a:lnTo>
                  <a:pt x="316220" y="79055"/>
                </a:lnTo>
                <a:lnTo>
                  <a:pt x="0" y="790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809795" y="8930724"/>
            <a:ext cx="316219" cy="79055"/>
          </a:xfrm>
          <a:custGeom>
            <a:avLst/>
            <a:gdLst/>
            <a:ahLst/>
            <a:cxnLst/>
            <a:rect l="l" t="t" r="r" b="b"/>
            <a:pathLst>
              <a:path w="316219" h="79055">
                <a:moveTo>
                  <a:pt x="0" y="0"/>
                </a:moveTo>
                <a:lnTo>
                  <a:pt x="316219" y="0"/>
                </a:lnTo>
                <a:lnTo>
                  <a:pt x="316219" y="79055"/>
                </a:lnTo>
                <a:lnTo>
                  <a:pt x="0" y="790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28700" y="3724029"/>
            <a:ext cx="1466119" cy="802367"/>
          </a:xfrm>
          <a:custGeom>
            <a:avLst/>
            <a:gdLst/>
            <a:ahLst/>
            <a:cxnLst/>
            <a:rect l="l" t="t" r="r" b="b"/>
            <a:pathLst>
              <a:path w="1466119" h="802367">
                <a:moveTo>
                  <a:pt x="0" y="0"/>
                </a:moveTo>
                <a:lnTo>
                  <a:pt x="1466119" y="0"/>
                </a:lnTo>
                <a:lnTo>
                  <a:pt x="1466119" y="802367"/>
                </a:lnTo>
                <a:lnTo>
                  <a:pt x="0" y="802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8869726" y="5563527"/>
            <a:ext cx="552375" cy="552375"/>
          </a:xfrm>
          <a:custGeom>
            <a:avLst/>
            <a:gdLst/>
            <a:ahLst/>
            <a:cxnLst/>
            <a:rect l="l" t="t" r="r" b="b"/>
            <a:pathLst>
              <a:path w="552375" h="552375">
                <a:moveTo>
                  <a:pt x="0" y="0"/>
                </a:moveTo>
                <a:lnTo>
                  <a:pt x="552375" y="0"/>
                </a:lnTo>
                <a:lnTo>
                  <a:pt x="552375" y="552375"/>
                </a:lnTo>
                <a:lnTo>
                  <a:pt x="0" y="55237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4162382" y="8821960"/>
            <a:ext cx="2468009" cy="522905"/>
            <a:chOff x="0" y="0"/>
            <a:chExt cx="650011" cy="13772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50011" cy="137720"/>
            </a:xfrm>
            <a:custGeom>
              <a:avLst/>
              <a:gdLst/>
              <a:ahLst/>
              <a:cxnLst/>
              <a:rect l="l" t="t" r="r" b="b"/>
              <a:pathLst>
                <a:path w="650011" h="137720">
                  <a:moveTo>
                    <a:pt x="0" y="0"/>
                  </a:moveTo>
                  <a:lnTo>
                    <a:pt x="650011" y="0"/>
                  </a:lnTo>
                  <a:lnTo>
                    <a:pt x="650011" y="137720"/>
                  </a:lnTo>
                  <a:lnTo>
                    <a:pt x="0" y="137720"/>
                  </a:lnTo>
                  <a:close/>
                </a:path>
              </a:pathLst>
            </a:custGeom>
            <a:solidFill>
              <a:srgbClr val="1E1E1E"/>
            </a:solidFill>
            <a:ln w="9525" cap="sq">
              <a:solidFill>
                <a:srgbClr val="737373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47625"/>
              <a:ext cx="650011" cy="90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2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351296" y="6247790"/>
            <a:ext cx="9589235" cy="1161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7"/>
              </a:lnSpc>
              <a:spcBef>
                <a:spcPct val="0"/>
              </a:spcBef>
            </a:pPr>
            <a:r>
              <a:rPr lang="en-US" sz="3312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AI Solutions for Smarter Manufacturing Operations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328595" y="7838823"/>
            <a:ext cx="3634637" cy="156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An AI/ML-Based Approach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613244" y="9057404"/>
            <a:ext cx="3634637" cy="156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Prepared by: Usama Abid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9334" y="585496"/>
            <a:ext cx="220398" cy="191145"/>
          </a:xfrm>
          <a:custGeom>
            <a:avLst/>
            <a:gdLst/>
            <a:ahLst/>
            <a:cxnLst/>
            <a:rect l="l" t="t" r="r" b="b"/>
            <a:pathLst>
              <a:path w="220398" h="191145">
                <a:moveTo>
                  <a:pt x="0" y="0"/>
                </a:moveTo>
                <a:lnTo>
                  <a:pt x="220399" y="0"/>
                </a:lnTo>
                <a:lnTo>
                  <a:pt x="220399" y="191145"/>
                </a:lnTo>
                <a:lnTo>
                  <a:pt x="0" y="19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578107">
            <a:off x="11931383" y="3546342"/>
            <a:ext cx="4948683" cy="4948683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4"/>
              <a:stretch>
                <a:fillRect l="-21713" r="-21713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1472508" y="8907350"/>
            <a:ext cx="316219" cy="79055"/>
          </a:xfrm>
          <a:custGeom>
            <a:avLst/>
            <a:gdLst/>
            <a:ahLst/>
            <a:cxnLst/>
            <a:rect l="l" t="t" r="r" b="b"/>
            <a:pathLst>
              <a:path w="316219" h="79055">
                <a:moveTo>
                  <a:pt x="0" y="0"/>
                </a:moveTo>
                <a:lnTo>
                  <a:pt x="316219" y="0"/>
                </a:lnTo>
                <a:lnTo>
                  <a:pt x="316219" y="79054"/>
                </a:lnTo>
                <a:lnTo>
                  <a:pt x="0" y="790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891596" y="4189941"/>
            <a:ext cx="953559" cy="953559"/>
          </a:xfrm>
          <a:custGeom>
            <a:avLst/>
            <a:gdLst/>
            <a:ahLst/>
            <a:cxnLst/>
            <a:rect l="l" t="t" r="r" b="b"/>
            <a:pathLst>
              <a:path w="953559" h="953559">
                <a:moveTo>
                  <a:pt x="0" y="0"/>
                </a:moveTo>
                <a:lnTo>
                  <a:pt x="953558" y="0"/>
                </a:lnTo>
                <a:lnTo>
                  <a:pt x="953558" y="953559"/>
                </a:lnTo>
                <a:lnTo>
                  <a:pt x="0" y="9535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93431" y="8455933"/>
            <a:ext cx="1466119" cy="802367"/>
          </a:xfrm>
          <a:custGeom>
            <a:avLst/>
            <a:gdLst/>
            <a:ahLst/>
            <a:cxnLst/>
            <a:rect l="l" t="t" r="r" b="b"/>
            <a:pathLst>
              <a:path w="1466119" h="802367">
                <a:moveTo>
                  <a:pt x="0" y="0"/>
                </a:moveTo>
                <a:lnTo>
                  <a:pt x="1466119" y="0"/>
                </a:lnTo>
                <a:lnTo>
                  <a:pt x="1466119" y="802367"/>
                </a:lnTo>
                <a:lnTo>
                  <a:pt x="0" y="8023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93431" y="2190364"/>
            <a:ext cx="10443808" cy="976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6"/>
              </a:lnSpc>
            </a:pPr>
            <a:r>
              <a:rPr lang="en-US" sz="7874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48212" y="4075001"/>
            <a:ext cx="4510011" cy="271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What Were the Key Challenges?</a:t>
            </a:r>
          </a:p>
          <a:p>
            <a:pPr algn="l">
              <a:lnSpc>
                <a:spcPts val="1960"/>
              </a:lnSpc>
            </a:pPr>
            <a:endParaRPr lang="en-US" sz="1400" spc="-56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Manual QC evaluation was slow and inconsistent, delaying batch decisions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Operators lacked real-time visibility into equipment and batch progress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No centralized system to monitor equipment utilization or idle time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Difficulty in identifying bottlenecks, stuck equipment, or underutilized resources</a:t>
            </a:r>
          </a:p>
          <a:p>
            <a:pPr algn="l">
              <a:lnSpc>
                <a:spcPts val="1960"/>
              </a:lnSpc>
            </a:pPr>
            <a:endParaRPr lang="en-US" sz="1400" spc="-56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48212" y="6979412"/>
            <a:ext cx="5066066" cy="296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What was my solution?</a:t>
            </a:r>
          </a:p>
          <a:p>
            <a:pPr algn="l">
              <a:lnSpc>
                <a:spcPts val="1960"/>
              </a:lnSpc>
            </a:pPr>
            <a:endParaRPr lang="en-US" sz="1400" spc="-56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Built an ML model to automate QC pass/fail classification with high accuracy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Deployed the model via API for real-time usage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Created a live dashboard to visualize:</a:t>
            </a:r>
          </a:p>
          <a:p>
            <a:pPr marL="604521" lvl="2" indent="-201507" algn="l">
              <a:lnSpc>
                <a:spcPts val="1960"/>
              </a:lnSpc>
              <a:buFont typeface="Arial"/>
              <a:buChar char="⚬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Equipment status (active, idle, stuck)</a:t>
            </a:r>
          </a:p>
          <a:p>
            <a:pPr marL="604521" lvl="2" indent="-201507" algn="l">
              <a:lnSpc>
                <a:spcPts val="1960"/>
              </a:lnSpc>
              <a:buFont typeface="Arial"/>
              <a:buChar char="⚬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Batch progress (start time, stage, end time)</a:t>
            </a:r>
          </a:p>
          <a:p>
            <a:pPr marL="604521" lvl="2" indent="-201507" algn="l">
              <a:lnSpc>
                <a:spcPts val="1960"/>
              </a:lnSpc>
              <a:buFont typeface="Arial"/>
              <a:buChar char="⚬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Utilization metrics (daily, weekly, monthly)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Focused on increasing throughput, reducing delays, and enabling real-time operational visibility.</a:t>
            </a:r>
          </a:p>
          <a:p>
            <a:pPr algn="l">
              <a:lnSpc>
                <a:spcPts val="1960"/>
              </a:lnSpc>
            </a:pPr>
            <a:endParaRPr lang="en-US" sz="1400" spc="-56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5095875"/>
            <a:ext cx="3417761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9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What Business Problems Did I Solve and How?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9334" y="585496"/>
            <a:ext cx="220398" cy="191145"/>
          </a:xfrm>
          <a:custGeom>
            <a:avLst/>
            <a:gdLst/>
            <a:ahLst/>
            <a:cxnLst/>
            <a:rect l="l" t="t" r="r" b="b"/>
            <a:pathLst>
              <a:path w="220398" h="191145">
                <a:moveTo>
                  <a:pt x="0" y="0"/>
                </a:moveTo>
                <a:lnTo>
                  <a:pt x="220399" y="0"/>
                </a:lnTo>
                <a:lnTo>
                  <a:pt x="220399" y="191145"/>
                </a:lnTo>
                <a:lnTo>
                  <a:pt x="0" y="19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755988" y="5133073"/>
            <a:ext cx="7863110" cy="107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8"/>
              </a:lnSpc>
            </a:pPr>
            <a:r>
              <a:rPr lang="en-US" sz="4531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AI-Powered QC Evaluation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70259" y="2063483"/>
            <a:ext cx="2665717" cy="123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Built and deployed a machine learning model to classify QC test results as pass/fail</a:t>
            </a:r>
          </a:p>
          <a:p>
            <a:pPr algn="l">
              <a:lnSpc>
                <a:spcPts val="1960"/>
              </a:lnSpc>
            </a:pPr>
            <a:endParaRPr lang="en-US" sz="1400" spc="-56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1960"/>
              </a:lnSpc>
            </a:pPr>
            <a:endParaRPr lang="en-US" sz="1400" spc="-56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6669202" y="8342519"/>
            <a:ext cx="1673355" cy="915781"/>
          </a:xfrm>
          <a:custGeom>
            <a:avLst/>
            <a:gdLst/>
            <a:ahLst/>
            <a:cxnLst/>
            <a:rect l="l" t="t" r="r" b="b"/>
            <a:pathLst>
              <a:path w="1673355" h="915781">
                <a:moveTo>
                  <a:pt x="0" y="0"/>
                </a:moveTo>
                <a:lnTo>
                  <a:pt x="1673355" y="0"/>
                </a:lnTo>
                <a:lnTo>
                  <a:pt x="1673355" y="915781"/>
                </a:lnTo>
                <a:lnTo>
                  <a:pt x="0" y="915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68655" y="1646321"/>
            <a:ext cx="266571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-56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AI-Powered QC Evaluation</a:t>
            </a:r>
          </a:p>
        </p:txBody>
      </p:sp>
      <p:grpSp>
        <p:nvGrpSpPr>
          <p:cNvPr id="7" name="Group 7"/>
          <p:cNvGrpSpPr/>
          <p:nvPr/>
        </p:nvGrpSpPr>
        <p:grpSpPr>
          <a:xfrm rot="-584095">
            <a:off x="13270669" y="7503229"/>
            <a:ext cx="3818992" cy="3818992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6"/>
              <a:stretch>
                <a:fillRect l="-25031" r="-25031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6550129" y="7987933"/>
            <a:ext cx="709171" cy="709171"/>
          </a:xfrm>
          <a:custGeom>
            <a:avLst/>
            <a:gdLst/>
            <a:ahLst/>
            <a:cxnLst/>
            <a:rect l="l" t="t" r="r" b="b"/>
            <a:pathLst>
              <a:path w="709171" h="709171">
                <a:moveTo>
                  <a:pt x="0" y="0"/>
                </a:moveTo>
                <a:lnTo>
                  <a:pt x="709171" y="0"/>
                </a:lnTo>
                <a:lnTo>
                  <a:pt x="709171" y="709171"/>
                </a:lnTo>
                <a:lnTo>
                  <a:pt x="0" y="7091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028700" y="5009248"/>
            <a:ext cx="4249052" cy="4249052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9"/>
              <a:stretch>
                <a:fillRect l="-16653" r="-16653"/>
              </a:stretch>
            </a:blipFill>
          </p:spPr>
        </p:sp>
      </p:grpSp>
      <p:sp>
        <p:nvSpPr>
          <p:cNvPr id="12" name="Freeform 12"/>
          <p:cNvSpPr/>
          <p:nvPr/>
        </p:nvSpPr>
        <p:spPr>
          <a:xfrm>
            <a:off x="2914836" y="8697104"/>
            <a:ext cx="476779" cy="119195"/>
          </a:xfrm>
          <a:custGeom>
            <a:avLst/>
            <a:gdLst/>
            <a:ahLst/>
            <a:cxnLst/>
            <a:rect l="l" t="t" r="r" b="b"/>
            <a:pathLst>
              <a:path w="476779" h="119195">
                <a:moveTo>
                  <a:pt x="0" y="0"/>
                </a:moveTo>
                <a:lnTo>
                  <a:pt x="476779" y="0"/>
                </a:lnTo>
                <a:lnTo>
                  <a:pt x="476779" y="119195"/>
                </a:lnTo>
                <a:lnTo>
                  <a:pt x="0" y="1191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659876" y="2063483"/>
            <a:ext cx="2665717" cy="488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Created an API to integrate model into live production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59876" y="1646321"/>
            <a:ext cx="266571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-56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API Integration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51097" y="2063483"/>
            <a:ext cx="2665717" cy="73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Implemented threshold tuning and fallback review for false positive handling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051097" y="1646321"/>
            <a:ext cx="266571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-56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Handling False Positive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440714" y="2063483"/>
            <a:ext cx="2665717" cy="746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Enabled </a:t>
            </a:r>
            <a:r>
              <a:rPr lang="en-US" sz="1400" spc="-56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faster decisions while preserving manual oversight for critical checks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40714" y="1646321"/>
            <a:ext cx="266571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-56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Speed with Safety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440714" y="4237084"/>
            <a:ext cx="3558928" cy="2691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9428" lvl="1" indent="-149714" algn="l">
              <a:lnSpc>
                <a:spcPts val="1941"/>
              </a:lnSpc>
              <a:buFont typeface="Arial"/>
              <a:buChar char="•"/>
            </a:pPr>
            <a:r>
              <a:rPr lang="en-US" sz="1386" spc="-55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31% reduction in turnaround time</a:t>
            </a:r>
          </a:p>
          <a:p>
            <a:pPr marL="299428" lvl="1" indent="-149714" algn="l">
              <a:lnSpc>
                <a:spcPts val="1941"/>
              </a:lnSpc>
              <a:buFont typeface="Arial"/>
              <a:buChar char="•"/>
            </a:pPr>
            <a:r>
              <a:rPr lang="en-US" sz="1386" spc="-55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→ Increased daily output from 6–7 to 9–10 batches</a:t>
            </a:r>
          </a:p>
          <a:p>
            <a:pPr marL="299428" lvl="1" indent="-149714" algn="l">
              <a:lnSpc>
                <a:spcPts val="1941"/>
              </a:lnSpc>
              <a:buFont typeface="Arial"/>
              <a:buChar char="•"/>
            </a:pPr>
            <a:r>
              <a:rPr lang="en-US" sz="1386" spc="-55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85%+ model accuracy</a:t>
            </a:r>
          </a:p>
          <a:p>
            <a:pPr marL="299428" lvl="1" indent="-149714" algn="l">
              <a:lnSpc>
                <a:spcPts val="1941"/>
              </a:lnSpc>
              <a:buFont typeface="Arial"/>
              <a:buChar char="•"/>
            </a:pPr>
            <a:r>
              <a:rPr lang="en-US" sz="1386" spc="-55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Manual QC still involved for cross-verification, but operators can now:</a:t>
            </a:r>
          </a:p>
          <a:p>
            <a:pPr marL="299428" lvl="1" indent="-149714" algn="l">
              <a:lnSpc>
                <a:spcPts val="1941"/>
              </a:lnSpc>
              <a:buFont typeface="Arial"/>
              <a:buChar char="•"/>
            </a:pPr>
            <a:r>
              <a:rPr lang="en-US" sz="1386" spc="-55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Send batches forward based on model output</a:t>
            </a:r>
          </a:p>
          <a:p>
            <a:pPr marL="299428" lvl="1" indent="-149714" algn="l">
              <a:lnSpc>
                <a:spcPts val="1941"/>
              </a:lnSpc>
              <a:buFont typeface="Arial"/>
              <a:buChar char="•"/>
            </a:pPr>
            <a:r>
              <a:rPr lang="en-US" sz="1386" spc="-55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Stop batches immediately if manual review later identifies issues</a:t>
            </a:r>
          </a:p>
          <a:p>
            <a:pPr algn="l">
              <a:lnSpc>
                <a:spcPts val="1941"/>
              </a:lnSpc>
            </a:pPr>
            <a:endParaRPr lang="en-US" sz="1386" spc="-55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592734" y="3759426"/>
            <a:ext cx="3369803" cy="296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7"/>
              </a:lnSpc>
            </a:pPr>
            <a:r>
              <a:rPr lang="en-US" sz="1769" b="1" spc="-70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9334" y="585496"/>
            <a:ext cx="220398" cy="191145"/>
          </a:xfrm>
          <a:custGeom>
            <a:avLst/>
            <a:gdLst/>
            <a:ahLst/>
            <a:cxnLst/>
            <a:rect l="l" t="t" r="r" b="b"/>
            <a:pathLst>
              <a:path w="220398" h="191145">
                <a:moveTo>
                  <a:pt x="0" y="0"/>
                </a:moveTo>
                <a:lnTo>
                  <a:pt x="220399" y="0"/>
                </a:lnTo>
                <a:lnTo>
                  <a:pt x="220399" y="191145"/>
                </a:lnTo>
                <a:lnTo>
                  <a:pt x="0" y="19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69202" y="8342519"/>
            <a:ext cx="1673355" cy="915781"/>
          </a:xfrm>
          <a:custGeom>
            <a:avLst/>
            <a:gdLst/>
            <a:ahLst/>
            <a:cxnLst/>
            <a:rect l="l" t="t" r="r" b="b"/>
            <a:pathLst>
              <a:path w="1673355" h="915781">
                <a:moveTo>
                  <a:pt x="0" y="0"/>
                </a:moveTo>
                <a:lnTo>
                  <a:pt x="1673355" y="0"/>
                </a:lnTo>
                <a:lnTo>
                  <a:pt x="1673355" y="915781"/>
                </a:lnTo>
                <a:lnTo>
                  <a:pt x="0" y="915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-584095">
            <a:off x="13270669" y="7503229"/>
            <a:ext cx="3818992" cy="381899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6"/>
              <a:stretch>
                <a:fillRect l="-24985" r="-24985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16550129" y="7987933"/>
            <a:ext cx="709171" cy="709171"/>
          </a:xfrm>
          <a:custGeom>
            <a:avLst/>
            <a:gdLst/>
            <a:ahLst/>
            <a:cxnLst/>
            <a:rect l="l" t="t" r="r" b="b"/>
            <a:pathLst>
              <a:path w="709171" h="709171">
                <a:moveTo>
                  <a:pt x="0" y="0"/>
                </a:moveTo>
                <a:lnTo>
                  <a:pt x="709171" y="0"/>
                </a:lnTo>
                <a:lnTo>
                  <a:pt x="709171" y="709171"/>
                </a:lnTo>
                <a:lnTo>
                  <a:pt x="0" y="7091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5009248"/>
            <a:ext cx="4249052" cy="4249052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9"/>
              <a:stretch>
                <a:fillRect l="-21414" r="-21414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2914836" y="8697104"/>
            <a:ext cx="476779" cy="119195"/>
          </a:xfrm>
          <a:custGeom>
            <a:avLst/>
            <a:gdLst/>
            <a:ahLst/>
            <a:cxnLst/>
            <a:rect l="l" t="t" r="r" b="b"/>
            <a:pathLst>
              <a:path w="476779" h="119195">
                <a:moveTo>
                  <a:pt x="0" y="0"/>
                </a:moveTo>
                <a:lnTo>
                  <a:pt x="476779" y="0"/>
                </a:lnTo>
                <a:lnTo>
                  <a:pt x="476779" y="119195"/>
                </a:lnTo>
                <a:lnTo>
                  <a:pt x="0" y="1191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835516" y="5104498"/>
            <a:ext cx="7139772" cy="1351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2"/>
              </a:lnSpc>
            </a:pPr>
            <a:r>
              <a:rPr lang="en-US" sz="3813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Equipment Utilization Dashboard for  Operations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70259" y="2063483"/>
            <a:ext cx="2665717" cy="1974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Built a real-time dashboard with bar and bubble charts to visualize: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Equipment status (in use, idle, or stuck)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Batch timeline: start time, process stage, end time</a:t>
            </a:r>
          </a:p>
          <a:p>
            <a:pPr algn="l">
              <a:lnSpc>
                <a:spcPts val="1960"/>
              </a:lnSpc>
            </a:pPr>
            <a:endParaRPr lang="en-US" sz="1400" spc="-56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268655" y="1646321"/>
            <a:ext cx="266571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-56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Dashboard Features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59876" y="2063483"/>
            <a:ext cx="2665717" cy="488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Designed for Operations Managers at the site level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59876" y="1646321"/>
            <a:ext cx="266571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-56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User-Centric Design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51097" y="2063483"/>
            <a:ext cx="2665717" cy="123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Included utilization percentages across:</a:t>
            </a:r>
          </a:p>
          <a:p>
            <a:pPr marL="302261" lvl="1" indent="-151130" algn="l">
              <a:lnSpc>
                <a:spcPts val="1960"/>
              </a:lnSpc>
              <a:buFont typeface="Arial"/>
              <a:buChar char="•"/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Daily, Weekly, and Monthly views</a:t>
            </a:r>
          </a:p>
          <a:p>
            <a:pPr algn="l">
              <a:lnSpc>
                <a:spcPts val="1960"/>
              </a:lnSpc>
            </a:pPr>
            <a:endParaRPr lang="en-US" sz="1400" spc="-56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051097" y="1646321"/>
            <a:ext cx="266571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-56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Time-Frame Analysis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440714" y="2311200"/>
            <a:ext cx="2665717" cy="73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-56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Turned operational data into actionable insights directly on the production floor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40714" y="1646321"/>
            <a:ext cx="266571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 spc="-56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From Data to Action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440714" y="4237084"/>
            <a:ext cx="3558928" cy="1710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9428" lvl="1" indent="-149714" algn="l">
              <a:lnSpc>
                <a:spcPts val="1941"/>
              </a:lnSpc>
              <a:buFont typeface="Arial"/>
              <a:buChar char="•"/>
            </a:pPr>
            <a:r>
              <a:rPr lang="en-US" sz="1386" spc="-55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Improved response time for stuck or idle equipment</a:t>
            </a:r>
          </a:p>
          <a:p>
            <a:pPr marL="299428" lvl="1" indent="-149714" algn="l">
              <a:lnSpc>
                <a:spcPts val="1941"/>
              </a:lnSpc>
              <a:buFont typeface="Arial"/>
              <a:buChar char="•"/>
            </a:pPr>
            <a:r>
              <a:rPr lang="en-US" sz="1386" spc="-55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Enabled live batch tracking for better scheduling and traceability</a:t>
            </a:r>
          </a:p>
          <a:p>
            <a:pPr marL="299428" lvl="1" indent="-149714" algn="l">
              <a:lnSpc>
                <a:spcPts val="1941"/>
              </a:lnSpc>
              <a:buFont typeface="Arial"/>
              <a:buChar char="•"/>
            </a:pPr>
            <a:r>
              <a:rPr lang="en-US" sz="1386" spc="-55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Provided data-driven decision support at a glance</a:t>
            </a:r>
          </a:p>
          <a:p>
            <a:pPr algn="l">
              <a:lnSpc>
                <a:spcPts val="1941"/>
              </a:lnSpc>
            </a:pPr>
            <a:endParaRPr lang="en-US" sz="1386" spc="-55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592734" y="3759426"/>
            <a:ext cx="3369803" cy="296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7"/>
              </a:lnSpc>
            </a:pPr>
            <a:r>
              <a:rPr lang="en-US" sz="1769" b="1" spc="-70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Impact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9334" y="585496"/>
            <a:ext cx="220398" cy="191145"/>
          </a:xfrm>
          <a:custGeom>
            <a:avLst/>
            <a:gdLst/>
            <a:ahLst/>
            <a:cxnLst/>
            <a:rect l="l" t="t" r="r" b="b"/>
            <a:pathLst>
              <a:path w="220398" h="191145">
                <a:moveTo>
                  <a:pt x="0" y="0"/>
                </a:moveTo>
                <a:lnTo>
                  <a:pt x="220399" y="0"/>
                </a:lnTo>
                <a:lnTo>
                  <a:pt x="220399" y="191145"/>
                </a:lnTo>
                <a:lnTo>
                  <a:pt x="0" y="19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07391" y="3912266"/>
            <a:ext cx="13073218" cy="1135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52"/>
              </a:lnSpc>
            </a:pPr>
            <a:r>
              <a:rPr lang="en-US" sz="9057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8905610" y="2813402"/>
            <a:ext cx="476779" cy="119195"/>
          </a:xfrm>
          <a:custGeom>
            <a:avLst/>
            <a:gdLst/>
            <a:ahLst/>
            <a:cxnLst/>
            <a:rect l="l" t="t" r="r" b="b"/>
            <a:pathLst>
              <a:path w="476779" h="119195">
                <a:moveTo>
                  <a:pt x="0" y="0"/>
                </a:moveTo>
                <a:lnTo>
                  <a:pt x="476780" y="0"/>
                </a:lnTo>
                <a:lnTo>
                  <a:pt x="476780" y="119194"/>
                </a:lnTo>
                <a:lnTo>
                  <a:pt x="0" y="1191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584095">
            <a:off x="1236524" y="3140420"/>
            <a:ext cx="2686958" cy="2686958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6"/>
              <a:stretch>
                <a:fillRect t="-19277" b="-19277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3740755" y="4091436"/>
            <a:ext cx="781100" cy="781100"/>
          </a:xfrm>
          <a:custGeom>
            <a:avLst/>
            <a:gdLst/>
            <a:ahLst/>
            <a:cxnLst/>
            <a:rect l="l" t="t" r="r" b="b"/>
            <a:pathLst>
              <a:path w="781100" h="781100">
                <a:moveTo>
                  <a:pt x="0" y="0"/>
                </a:moveTo>
                <a:lnTo>
                  <a:pt x="781101" y="0"/>
                </a:lnTo>
                <a:lnTo>
                  <a:pt x="781101" y="781100"/>
                </a:lnTo>
                <a:lnTo>
                  <a:pt x="0" y="7811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578107">
            <a:off x="14366431" y="3138507"/>
            <a:ext cx="2686958" cy="268695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9"/>
              <a:stretch>
                <a:fillRect l="-24985" r="-24985"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>
            <a:off x="13769971" y="4093349"/>
            <a:ext cx="781100" cy="781100"/>
          </a:xfrm>
          <a:custGeom>
            <a:avLst/>
            <a:gdLst/>
            <a:ahLst/>
            <a:cxnLst/>
            <a:rect l="l" t="t" r="r" b="b"/>
            <a:pathLst>
              <a:path w="781100" h="781100">
                <a:moveTo>
                  <a:pt x="0" y="0"/>
                </a:moveTo>
                <a:lnTo>
                  <a:pt x="781100" y="0"/>
                </a:lnTo>
                <a:lnTo>
                  <a:pt x="781100" y="781100"/>
                </a:lnTo>
                <a:lnTo>
                  <a:pt x="0" y="7811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50928" y="6778152"/>
            <a:ext cx="1616773" cy="884816"/>
          </a:xfrm>
          <a:custGeom>
            <a:avLst/>
            <a:gdLst/>
            <a:ahLst/>
            <a:cxnLst/>
            <a:rect l="l" t="t" r="r" b="b"/>
            <a:pathLst>
              <a:path w="1616773" h="884816">
                <a:moveTo>
                  <a:pt x="0" y="0"/>
                </a:moveTo>
                <a:lnTo>
                  <a:pt x="1616773" y="0"/>
                </a:lnTo>
                <a:lnTo>
                  <a:pt x="1616773" y="884816"/>
                </a:lnTo>
                <a:lnTo>
                  <a:pt x="0" y="8848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620299" y="6778152"/>
            <a:ext cx="1616773" cy="884816"/>
          </a:xfrm>
          <a:custGeom>
            <a:avLst/>
            <a:gdLst/>
            <a:ahLst/>
            <a:cxnLst/>
            <a:rect l="l" t="t" r="r" b="b"/>
            <a:pathLst>
              <a:path w="1616773" h="884816">
                <a:moveTo>
                  <a:pt x="0" y="0"/>
                </a:moveTo>
                <a:lnTo>
                  <a:pt x="1616773" y="0"/>
                </a:lnTo>
                <a:lnTo>
                  <a:pt x="1616773" y="884816"/>
                </a:lnTo>
                <a:lnTo>
                  <a:pt x="0" y="8848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521856" y="6002801"/>
            <a:ext cx="9248115" cy="1478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Predicting the future isn’t magic — it’s machine learning.</a:t>
            </a:r>
          </a:p>
          <a:p>
            <a:pPr algn="ctr">
              <a:lnSpc>
                <a:spcPts val="1960"/>
              </a:lnSpc>
            </a:pPr>
            <a:r>
              <a:rPr lang="en-US" sz="1400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Don’t just explore models — build them, question them, improve them.</a:t>
            </a:r>
          </a:p>
          <a:p>
            <a:pPr algn="ctr">
              <a:lnSpc>
                <a:spcPts val="1960"/>
              </a:lnSpc>
            </a:pPr>
            <a:r>
              <a:rPr lang="en-US" sz="1400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Start small, stay curious, and grow with every dataset.</a:t>
            </a:r>
          </a:p>
          <a:p>
            <a:pPr algn="ctr">
              <a:lnSpc>
                <a:spcPts val="1960"/>
              </a:lnSpc>
            </a:pPr>
            <a:r>
              <a:rPr lang="en-US" sz="1400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Whether you’re optimizing business decisions or advancing research, your journey in ML can shape how the world understands data.</a:t>
            </a:r>
          </a:p>
          <a:p>
            <a:pPr algn="ctr">
              <a:lnSpc>
                <a:spcPts val="1960"/>
              </a:lnSpc>
              <a:spcBef>
                <a:spcPct val="0"/>
              </a:spcBef>
            </a:pPr>
            <a:endParaRPr lang="en-US" sz="1400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Custom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Bicubik</vt:lpstr>
      <vt:lpstr>Open Sauce</vt:lpstr>
      <vt:lpstr>Arial</vt:lpstr>
      <vt:lpstr>Calibri</vt:lpstr>
      <vt:lpstr>Open Sauce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Black Modern Machine Learning Presentation</dc:title>
  <cp:lastModifiedBy>Usama Abid</cp:lastModifiedBy>
  <cp:revision>2</cp:revision>
  <dcterms:created xsi:type="dcterms:W3CDTF">2006-08-16T00:00:00Z</dcterms:created>
  <dcterms:modified xsi:type="dcterms:W3CDTF">2025-07-14T02:24:11Z</dcterms:modified>
  <dc:identifier>DAGpW37ks2Y</dc:identifier>
</cp:coreProperties>
</file>