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B79284-7A86-4780-B8D7-439DDBBD5A65}">
  <a:tblStyle styleId="{0DB79284-7A86-4780-B8D7-439DDBBD5A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4c0dcf4f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4c0dcf4f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c0dcf4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4c0dcf4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4c0dcf4f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4c0dcf4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4c0dcf4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4c0dcf4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4c0dcf4f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4c0dcf4f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4c0dcf4f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4c0dcf4f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4c0dcf4f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4c0dcf4f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4c0dcf4f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4c0dcf4f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4c0dcf4f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4c0dcf4f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 Commerce</a:t>
            </a:r>
            <a:r>
              <a:rPr lang="en"/>
              <a:t> Recommendation System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 Osama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154575" y="1518200"/>
            <a:ext cx="52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KNN with Mean Model Result</a:t>
            </a:r>
            <a:endParaRPr>
              <a:latin typeface="Lato"/>
              <a:ea typeface="Lato"/>
              <a:cs typeface="Lato"/>
              <a:sym typeface="Lato"/>
            </a:endParaRPr>
          </a:p>
        </p:txBody>
      </p:sp>
      <p:sp>
        <p:nvSpPr>
          <p:cNvPr id="150" name="Google Shape;150;p22"/>
          <p:cNvSpPr txBox="1"/>
          <p:nvPr/>
        </p:nvSpPr>
        <p:spPr>
          <a:xfrm>
            <a:off x="236350" y="1181950"/>
            <a:ext cx="52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Collaborative Filtering Recommendation Model</a:t>
            </a:r>
            <a:endParaRPr>
              <a:latin typeface="Lato"/>
              <a:ea typeface="Lato"/>
              <a:cs typeface="Lato"/>
              <a:sym typeface="Lato"/>
            </a:endParaRPr>
          </a:p>
        </p:txBody>
      </p:sp>
      <p:sp>
        <p:nvSpPr>
          <p:cNvPr id="151" name="Google Shape;151;p22"/>
          <p:cNvSpPr txBox="1"/>
          <p:nvPr/>
        </p:nvSpPr>
        <p:spPr>
          <a:xfrm>
            <a:off x="306900" y="3179125"/>
            <a:ext cx="52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2" name="Google Shape;152;p22"/>
          <p:cNvSpPr txBox="1"/>
          <p:nvPr/>
        </p:nvSpPr>
        <p:spPr>
          <a:xfrm>
            <a:off x="236350" y="3115500"/>
            <a:ext cx="52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SVD Model</a:t>
            </a:r>
            <a:r>
              <a:rPr lang="en">
                <a:latin typeface="Lato"/>
                <a:ea typeface="Lato"/>
                <a:cs typeface="Lato"/>
                <a:sym typeface="Lato"/>
              </a:rPr>
              <a:t> Result</a:t>
            </a:r>
            <a:endParaRPr>
              <a:latin typeface="Lato"/>
              <a:ea typeface="Lato"/>
              <a:cs typeface="Lato"/>
              <a:sym typeface="Lato"/>
            </a:endParaRPr>
          </a:p>
        </p:txBody>
      </p:sp>
      <p:pic>
        <p:nvPicPr>
          <p:cNvPr id="153" name="Google Shape;153;p22"/>
          <p:cNvPicPr preferRelativeResize="0"/>
          <p:nvPr/>
        </p:nvPicPr>
        <p:blipFill>
          <a:blip r:embed="rId3">
            <a:alphaModFix/>
          </a:blip>
          <a:stretch>
            <a:fillRect/>
          </a:stretch>
        </p:blipFill>
        <p:spPr>
          <a:xfrm>
            <a:off x="154575" y="1871650"/>
            <a:ext cx="8607975" cy="1190625"/>
          </a:xfrm>
          <a:prstGeom prst="rect">
            <a:avLst/>
          </a:prstGeom>
          <a:noFill/>
          <a:ln>
            <a:noFill/>
          </a:ln>
        </p:spPr>
      </p:pic>
      <p:pic>
        <p:nvPicPr>
          <p:cNvPr id="154" name="Google Shape;154;p22"/>
          <p:cNvPicPr preferRelativeResize="0"/>
          <p:nvPr/>
        </p:nvPicPr>
        <p:blipFill>
          <a:blip r:embed="rId4">
            <a:alphaModFix/>
          </a:blip>
          <a:stretch>
            <a:fillRect/>
          </a:stretch>
        </p:blipFill>
        <p:spPr>
          <a:xfrm>
            <a:off x="154575" y="3452100"/>
            <a:ext cx="8607976" cy="1190625"/>
          </a:xfrm>
          <a:prstGeom prst="rect">
            <a:avLst/>
          </a:prstGeom>
          <a:noFill/>
          <a:ln>
            <a:noFill/>
          </a:ln>
        </p:spPr>
      </p:pic>
      <p:sp>
        <p:nvSpPr>
          <p:cNvPr id="155" name="Google Shape;155;p22"/>
          <p:cNvSpPr txBox="1"/>
          <p:nvPr/>
        </p:nvSpPr>
        <p:spPr>
          <a:xfrm>
            <a:off x="104475" y="4712800"/>
            <a:ext cx="860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SVD is better model compared to KNN or Popularity with a better RMSE value of 0.981. We can also see the products that are recommended in SVD is different to that of KNNWithMeans as SVD uses matrix factorization. This is more useful when the data is sparse with many missing ratings.</a:t>
            </a:r>
            <a:endParaRPr sz="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of Project</a:t>
            </a:r>
            <a:endParaRPr/>
          </a:p>
        </p:txBody>
      </p:sp>
      <p:sp>
        <p:nvSpPr>
          <p:cNvPr id="93" name="Google Shape;93;p14"/>
          <p:cNvSpPr txBox="1"/>
          <p:nvPr>
            <p:ph idx="1" type="body"/>
          </p:nvPr>
        </p:nvSpPr>
        <p:spPr>
          <a:xfrm>
            <a:off x="729450" y="2078875"/>
            <a:ext cx="7688700" cy="26745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205"/>
              <a:t>E-commerce companies like Amazon, and Flipkart uses different recommendation systems to provide suggestions to customers.  Amazon uses currently item-item collaborative filtering, which scales to massive datasets and produces high-quality recommendation systems in real time. This system is a kind of information filtering system which seeks to predict the "rating" or preferences that the user is interested in.</a:t>
            </a:r>
            <a:endParaRPr sz="2205"/>
          </a:p>
          <a:p>
            <a:pPr indent="0" lvl="0" marL="0" rtl="0" algn="l">
              <a:spcBef>
                <a:spcPts val="1200"/>
              </a:spcBef>
              <a:spcAft>
                <a:spcPts val="0"/>
              </a:spcAft>
              <a:buNone/>
            </a:pPr>
            <a:r>
              <a:rPr lang="en" sz="2205"/>
              <a:t>What recommended system can solve this?</a:t>
            </a:r>
            <a:endParaRPr sz="2205"/>
          </a:p>
          <a:p>
            <a:pPr indent="-295130" lvl="0" marL="457200" rtl="0" algn="l">
              <a:spcBef>
                <a:spcPts val="1200"/>
              </a:spcBef>
              <a:spcAft>
                <a:spcPts val="0"/>
              </a:spcAft>
              <a:buSzPct val="100000"/>
              <a:buChar char="●"/>
            </a:pPr>
            <a:r>
              <a:rPr lang="en" sz="2205"/>
              <a:t>It can help the user to find the right product.</a:t>
            </a:r>
            <a:endParaRPr sz="2205"/>
          </a:p>
          <a:p>
            <a:pPr indent="-295130" lvl="0" marL="457200" rtl="0" algn="l">
              <a:spcBef>
                <a:spcPts val="0"/>
              </a:spcBef>
              <a:spcAft>
                <a:spcPts val="0"/>
              </a:spcAft>
              <a:buSzPct val="100000"/>
              <a:buChar char="●"/>
            </a:pPr>
            <a:r>
              <a:rPr lang="en" sz="2205"/>
              <a:t>It can increase user engagement. For example, there are 40% more clicks on google news due to recommendations.</a:t>
            </a:r>
            <a:endParaRPr sz="2205"/>
          </a:p>
          <a:p>
            <a:pPr indent="-295130" lvl="0" marL="457200" rtl="0" algn="l">
              <a:spcBef>
                <a:spcPts val="0"/>
              </a:spcBef>
              <a:spcAft>
                <a:spcPts val="0"/>
              </a:spcAft>
              <a:buSzPct val="100000"/>
              <a:buChar char="●"/>
            </a:pPr>
            <a:r>
              <a:rPr lang="en" sz="2205"/>
              <a:t>It helps the item providers to deliver the items to the right user. On Amazon, 35 % of products get sold due to recommendations.</a:t>
            </a:r>
            <a:endParaRPr sz="2205"/>
          </a:p>
          <a:p>
            <a:pPr indent="-295130" lvl="0" marL="457200" rtl="0" algn="l">
              <a:spcBef>
                <a:spcPts val="0"/>
              </a:spcBef>
              <a:spcAft>
                <a:spcPts val="0"/>
              </a:spcAft>
              <a:buSzPct val="100000"/>
              <a:buChar char="●"/>
            </a:pPr>
            <a:r>
              <a:rPr lang="en" sz="2205"/>
              <a:t>It helps to make the content more personalized. On Netflix, most of the rented movies are from recommendations.</a:t>
            </a:r>
            <a:endParaRPr sz="2205"/>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System and </a:t>
            </a:r>
            <a:r>
              <a:rPr lang="en"/>
              <a:t>Its</a:t>
            </a:r>
            <a:r>
              <a:rPr lang="en"/>
              <a:t> Type</a:t>
            </a:r>
            <a:endParaRPr/>
          </a:p>
        </p:txBody>
      </p:sp>
      <p:sp>
        <p:nvSpPr>
          <p:cNvPr id="99" name="Google Shape;99;p15"/>
          <p:cNvSpPr txBox="1"/>
          <p:nvPr>
            <p:ph idx="1" type="body"/>
          </p:nvPr>
        </p:nvSpPr>
        <p:spPr>
          <a:xfrm>
            <a:off x="729450" y="2078875"/>
            <a:ext cx="7688700" cy="2729100"/>
          </a:xfrm>
          <a:prstGeom prst="rect">
            <a:avLst/>
          </a:prstGeom>
        </p:spPr>
        <p:txBody>
          <a:bodyPr anchorCtr="0" anchor="t" bIns="91425" lIns="91425" spcFirstLastPara="1" rIns="91425" wrap="square" tIns="91425">
            <a:normAutofit fontScale="77500" lnSpcReduction="20000"/>
          </a:bodyPr>
          <a:lstStyle/>
          <a:p>
            <a:pPr indent="0" lvl="0" marL="0" rtl="0" algn="l">
              <a:lnSpc>
                <a:spcPct val="170000"/>
              </a:lnSpc>
              <a:spcBef>
                <a:spcPts val="1200"/>
              </a:spcBef>
              <a:spcAft>
                <a:spcPts val="0"/>
              </a:spcAft>
              <a:buNone/>
            </a:pPr>
            <a:r>
              <a:rPr lang="en" sz="1250"/>
              <a:t>In this modern world, we are overloaded with data and this data provides us with useful information. But it's not possible for the user to extract the information which interests them from these data. In order to help the user to find out information about the product, recommendation systems were developed. The recommender system creates a similarity between the user and items and exploits the similarity between the user/item to make recommendations.</a:t>
            </a:r>
            <a:endParaRPr sz="1250"/>
          </a:p>
          <a:p>
            <a:pPr indent="0" lvl="0" marL="0" rtl="0" algn="l">
              <a:lnSpc>
                <a:spcPct val="170000"/>
              </a:lnSpc>
              <a:spcBef>
                <a:spcPts val="1200"/>
              </a:spcBef>
              <a:spcAft>
                <a:spcPts val="0"/>
              </a:spcAft>
              <a:buNone/>
            </a:pPr>
            <a:r>
              <a:rPr lang="en" sz="1250"/>
              <a:t>There are mainly 6 types of recommendations systems:</a:t>
            </a:r>
            <a:endParaRPr sz="1250"/>
          </a:p>
          <a:p>
            <a:pPr indent="-290115" lvl="0" marL="457200" rtl="0" algn="l">
              <a:spcBef>
                <a:spcPts val="1200"/>
              </a:spcBef>
              <a:spcAft>
                <a:spcPts val="0"/>
              </a:spcAft>
              <a:buSzPct val="100000"/>
              <a:buChar char="●"/>
            </a:pPr>
            <a:r>
              <a:rPr lang="en" sz="1250"/>
              <a:t>Popularity-based recommender system</a:t>
            </a:r>
            <a:endParaRPr sz="1250"/>
          </a:p>
          <a:p>
            <a:pPr indent="-290115" lvl="0" marL="457200" rtl="0" algn="l">
              <a:spcBef>
                <a:spcPts val="0"/>
              </a:spcBef>
              <a:spcAft>
                <a:spcPts val="0"/>
              </a:spcAft>
              <a:buSzPct val="100000"/>
              <a:buChar char="●"/>
            </a:pPr>
            <a:r>
              <a:rPr lang="en" sz="1250"/>
              <a:t>Collaborative recommender system,</a:t>
            </a:r>
            <a:endParaRPr sz="1250"/>
          </a:p>
          <a:p>
            <a:pPr indent="-290115" lvl="0" marL="457200" rtl="0" algn="l">
              <a:spcBef>
                <a:spcPts val="0"/>
              </a:spcBef>
              <a:spcAft>
                <a:spcPts val="0"/>
              </a:spcAft>
              <a:buSzPct val="100000"/>
              <a:buChar char="●"/>
            </a:pPr>
            <a:r>
              <a:rPr lang="en" sz="1250"/>
              <a:t>Content-based recommender system,</a:t>
            </a:r>
            <a:endParaRPr sz="1250"/>
          </a:p>
          <a:p>
            <a:pPr indent="-290115" lvl="0" marL="457200" rtl="0" algn="l">
              <a:spcBef>
                <a:spcPts val="0"/>
              </a:spcBef>
              <a:spcAft>
                <a:spcPts val="0"/>
              </a:spcAft>
              <a:buSzPct val="100000"/>
              <a:buChar char="●"/>
            </a:pPr>
            <a:r>
              <a:rPr lang="en" sz="1250"/>
              <a:t>Demographic-based recommender system,</a:t>
            </a:r>
            <a:endParaRPr sz="1250"/>
          </a:p>
          <a:p>
            <a:pPr indent="-290115" lvl="0" marL="457200" rtl="0" algn="l">
              <a:spcBef>
                <a:spcPts val="0"/>
              </a:spcBef>
              <a:spcAft>
                <a:spcPts val="0"/>
              </a:spcAft>
              <a:buSzPct val="100000"/>
              <a:buChar char="●"/>
            </a:pPr>
            <a:r>
              <a:rPr lang="en" sz="1250"/>
              <a:t>Utility-based recommender system,</a:t>
            </a:r>
            <a:endParaRPr sz="1250"/>
          </a:p>
          <a:p>
            <a:pPr indent="-290115" lvl="0" marL="457200" rtl="0" algn="l">
              <a:spcBef>
                <a:spcPts val="0"/>
              </a:spcBef>
              <a:spcAft>
                <a:spcPts val="0"/>
              </a:spcAft>
              <a:buSzPct val="100000"/>
              <a:buChar char="●"/>
            </a:pPr>
            <a:r>
              <a:rPr lang="en" sz="1250"/>
              <a:t>Hybrid recommender system.</a:t>
            </a:r>
            <a:endParaRPr sz="1250"/>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Used</a:t>
            </a:r>
            <a:endParaRPr/>
          </a:p>
        </p:txBody>
      </p:sp>
      <p:pic>
        <p:nvPicPr>
          <p:cNvPr id="105" name="Google Shape;105;p16"/>
          <p:cNvPicPr preferRelativeResize="0"/>
          <p:nvPr/>
        </p:nvPicPr>
        <p:blipFill>
          <a:blip r:embed="rId3">
            <a:alphaModFix/>
          </a:blip>
          <a:stretch>
            <a:fillRect/>
          </a:stretch>
        </p:blipFill>
        <p:spPr>
          <a:xfrm>
            <a:off x="5288371" y="3983775"/>
            <a:ext cx="3667208" cy="1017950"/>
          </a:xfrm>
          <a:prstGeom prst="rect">
            <a:avLst/>
          </a:prstGeom>
          <a:noFill/>
          <a:ln>
            <a:noFill/>
          </a:ln>
        </p:spPr>
      </p:pic>
      <p:pic>
        <p:nvPicPr>
          <p:cNvPr id="106" name="Google Shape;106;p16"/>
          <p:cNvPicPr preferRelativeResize="0"/>
          <p:nvPr/>
        </p:nvPicPr>
        <p:blipFill>
          <a:blip r:embed="rId4">
            <a:alphaModFix/>
          </a:blip>
          <a:stretch>
            <a:fillRect/>
          </a:stretch>
        </p:blipFill>
        <p:spPr>
          <a:xfrm>
            <a:off x="4105850" y="2059537"/>
            <a:ext cx="4804299" cy="1153000"/>
          </a:xfrm>
          <a:prstGeom prst="rect">
            <a:avLst/>
          </a:prstGeom>
          <a:noFill/>
          <a:ln>
            <a:noFill/>
          </a:ln>
        </p:spPr>
      </p:pic>
      <p:pic>
        <p:nvPicPr>
          <p:cNvPr id="107" name="Google Shape;107;p16"/>
          <p:cNvPicPr preferRelativeResize="0"/>
          <p:nvPr/>
        </p:nvPicPr>
        <p:blipFill>
          <a:blip r:embed="rId5">
            <a:alphaModFix/>
          </a:blip>
          <a:stretch>
            <a:fillRect/>
          </a:stretch>
        </p:blipFill>
        <p:spPr>
          <a:xfrm>
            <a:off x="199975" y="3256775"/>
            <a:ext cx="2571651" cy="1017950"/>
          </a:xfrm>
          <a:prstGeom prst="rect">
            <a:avLst/>
          </a:prstGeom>
          <a:noFill/>
          <a:ln>
            <a:noFill/>
          </a:ln>
        </p:spPr>
      </p:pic>
      <p:pic>
        <p:nvPicPr>
          <p:cNvPr id="108" name="Google Shape;108;p16"/>
          <p:cNvPicPr preferRelativeResize="0"/>
          <p:nvPr/>
        </p:nvPicPr>
        <p:blipFill>
          <a:blip r:embed="rId6">
            <a:alphaModFix/>
          </a:blip>
          <a:stretch>
            <a:fillRect/>
          </a:stretch>
        </p:blipFill>
        <p:spPr>
          <a:xfrm>
            <a:off x="1726669" y="1955650"/>
            <a:ext cx="1490736" cy="1484100"/>
          </a:xfrm>
          <a:prstGeom prst="rect">
            <a:avLst/>
          </a:prstGeom>
          <a:noFill/>
          <a:ln>
            <a:noFill/>
          </a:ln>
        </p:spPr>
      </p:pic>
      <p:pic>
        <p:nvPicPr>
          <p:cNvPr id="109" name="Google Shape;109;p16"/>
          <p:cNvPicPr preferRelativeResize="0"/>
          <p:nvPr/>
        </p:nvPicPr>
        <p:blipFill>
          <a:blip r:embed="rId7">
            <a:alphaModFix/>
          </a:blip>
          <a:stretch>
            <a:fillRect/>
          </a:stretch>
        </p:blipFill>
        <p:spPr>
          <a:xfrm>
            <a:off x="1217775" y="3872625"/>
            <a:ext cx="3672000" cy="148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Recommender System In Project</a:t>
            </a:r>
            <a:endParaRPr/>
          </a:p>
        </p:txBody>
      </p:sp>
      <p:sp>
        <p:nvSpPr>
          <p:cNvPr id="115" name="Google Shape;115;p17"/>
          <p:cNvSpPr txBox="1"/>
          <p:nvPr>
            <p:ph idx="1" type="body"/>
          </p:nvPr>
        </p:nvSpPr>
        <p:spPr>
          <a:xfrm>
            <a:off x="729450" y="2078875"/>
            <a:ext cx="8149200" cy="281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 have build two types of recommendation system in the project using the </a:t>
            </a:r>
            <a:r>
              <a:rPr lang="en"/>
              <a:t>e commerce</a:t>
            </a:r>
            <a:r>
              <a:rPr lang="en"/>
              <a:t> dataset.</a:t>
            </a:r>
            <a:endParaRPr/>
          </a:p>
          <a:p>
            <a:pPr indent="-298767" lvl="0" marL="457200" rtl="0" algn="l">
              <a:spcBef>
                <a:spcPts val="1200"/>
              </a:spcBef>
              <a:spcAft>
                <a:spcPts val="0"/>
              </a:spcAft>
              <a:buSzPct val="100000"/>
              <a:buChar char="●"/>
            </a:pPr>
            <a:r>
              <a:rPr lang="en"/>
              <a:t>Popularity-Based Recommendation System:</a:t>
            </a:r>
            <a:endParaRPr/>
          </a:p>
          <a:p>
            <a:pPr indent="0" lvl="0" marL="457200" rtl="0" algn="l">
              <a:spcBef>
                <a:spcPts val="1200"/>
              </a:spcBef>
              <a:spcAft>
                <a:spcPts val="0"/>
              </a:spcAft>
              <a:buNone/>
            </a:pPr>
            <a:r>
              <a:rPr lang="en" sz="1200">
                <a:solidFill>
                  <a:srgbClr val="202124"/>
                </a:solidFill>
                <a:highlight>
                  <a:srgbClr val="FFFFFF"/>
                </a:highlight>
              </a:rPr>
              <a:t>It is </a:t>
            </a:r>
            <a:r>
              <a:rPr b="1" lang="en" sz="1200">
                <a:solidFill>
                  <a:srgbClr val="202124"/>
                </a:solidFill>
                <a:highlight>
                  <a:srgbClr val="FFFFFF"/>
                </a:highlight>
              </a:rPr>
              <a:t>a type of recommendation system which works on the principle of popularity and or anything which is in trend</a:t>
            </a:r>
            <a:r>
              <a:rPr lang="en" sz="1200">
                <a:solidFill>
                  <a:srgbClr val="202124"/>
                </a:solidFill>
                <a:highlight>
                  <a:srgbClr val="FFFFFF"/>
                </a:highlight>
              </a:rPr>
              <a:t>. These systems check about the product or movie which are in trend or are most popular among the users and directly recommend those.</a:t>
            </a:r>
            <a:endParaRPr/>
          </a:p>
          <a:p>
            <a:pPr indent="-298767" lvl="0" marL="457200" rtl="0" algn="l">
              <a:spcBef>
                <a:spcPts val="1200"/>
              </a:spcBef>
              <a:spcAft>
                <a:spcPts val="0"/>
              </a:spcAft>
              <a:buSzPct val="100000"/>
              <a:buChar char="●"/>
            </a:pPr>
            <a:r>
              <a:rPr lang="en"/>
              <a:t>Collaborative</a:t>
            </a:r>
            <a:r>
              <a:rPr lang="en"/>
              <a:t>-Based Recommendation System:</a:t>
            </a:r>
            <a:endParaRPr/>
          </a:p>
          <a:p>
            <a:pPr indent="0" lvl="0" marL="457200" rtl="0" algn="l">
              <a:spcBef>
                <a:spcPts val="1200"/>
              </a:spcBef>
              <a:spcAft>
                <a:spcPts val="0"/>
              </a:spcAft>
              <a:buNone/>
            </a:pPr>
            <a:r>
              <a:rPr lang="en" sz="1150">
                <a:solidFill>
                  <a:srgbClr val="000000"/>
                </a:solidFill>
                <a:highlight>
                  <a:srgbClr val="FFFFFF"/>
                </a:highlight>
              </a:rPr>
              <a:t>Collaborative filtering needs a set of items that are based on the user’s historical choices. This system does not require a good amount of product features to work. An embedding or feature vector describes each item and User, and it sinks both the items and the users in a similar embedding location. It creates enclosures for items and users on its own.</a:t>
            </a:r>
            <a:endParaRPr sz="1150">
              <a:solidFill>
                <a:srgbClr val="000000"/>
              </a:solidFill>
              <a:highlight>
                <a:srgbClr val="FFFFFF"/>
              </a:highlight>
            </a:endParaRPr>
          </a:p>
          <a:p>
            <a:pPr indent="0" lvl="0" marL="457200" rtl="0" algn="l">
              <a:spcBef>
                <a:spcPts val="1200"/>
              </a:spcBef>
              <a:spcAft>
                <a:spcPts val="0"/>
              </a:spcAft>
              <a:buNone/>
            </a:pPr>
            <a:r>
              <a:rPr lang="en" sz="1157"/>
              <a:t>There are two types of the collaborative filtering process:</a:t>
            </a:r>
            <a:endParaRPr sz="1157"/>
          </a:p>
          <a:p>
            <a:pPr indent="-291056" lvl="0" marL="914400" rtl="0" algn="l">
              <a:spcBef>
                <a:spcPts val="1200"/>
              </a:spcBef>
              <a:spcAft>
                <a:spcPts val="0"/>
              </a:spcAft>
              <a:buClr>
                <a:schemeClr val="dk2"/>
              </a:buClr>
              <a:buSzPct val="100000"/>
              <a:buAutoNum type="arabicPeriod"/>
            </a:pPr>
            <a:r>
              <a:rPr lang="en" sz="1157">
                <a:solidFill>
                  <a:schemeClr val="dk2"/>
                </a:solidFill>
              </a:rPr>
              <a:t>Memory-based collaborative filtering</a:t>
            </a:r>
            <a:endParaRPr sz="1157">
              <a:solidFill>
                <a:schemeClr val="dk2"/>
              </a:solidFill>
            </a:endParaRPr>
          </a:p>
          <a:p>
            <a:pPr indent="-291056" lvl="0" marL="914400" rtl="0" algn="l">
              <a:spcBef>
                <a:spcPts val="0"/>
              </a:spcBef>
              <a:spcAft>
                <a:spcPts val="0"/>
              </a:spcAft>
              <a:buClr>
                <a:schemeClr val="dk2"/>
              </a:buClr>
              <a:buSzPct val="100000"/>
              <a:buAutoNum type="arabicPeriod"/>
            </a:pPr>
            <a:r>
              <a:rPr lang="en" sz="1157">
                <a:solidFill>
                  <a:schemeClr val="dk2"/>
                </a:solidFill>
              </a:rPr>
              <a:t>Model-based collaborative filtering</a:t>
            </a:r>
            <a:endParaRPr sz="1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In </a:t>
            </a:r>
            <a:r>
              <a:rPr lang="en"/>
              <a:t>Recommender System</a:t>
            </a:r>
            <a:endParaRPr/>
          </a:p>
        </p:txBody>
      </p:sp>
      <p:sp>
        <p:nvSpPr>
          <p:cNvPr id="121" name="Google Shape;121;p18"/>
          <p:cNvSpPr txBox="1"/>
          <p:nvPr>
            <p:ph idx="1" type="body"/>
          </p:nvPr>
        </p:nvSpPr>
        <p:spPr>
          <a:xfrm>
            <a:off x="729450" y="2078875"/>
            <a:ext cx="7688700" cy="25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have used  two types of algorithms in the </a:t>
            </a:r>
            <a:r>
              <a:rPr lang="en"/>
              <a:t>collaborative</a:t>
            </a:r>
            <a:r>
              <a:rPr lang="en"/>
              <a:t>  recommendation system in the project.</a:t>
            </a:r>
            <a:endParaRPr/>
          </a:p>
          <a:p>
            <a:pPr indent="-311150" lvl="0" marL="457200" rtl="0" algn="l">
              <a:spcBef>
                <a:spcPts val="1200"/>
              </a:spcBef>
              <a:spcAft>
                <a:spcPts val="0"/>
              </a:spcAft>
              <a:buSzPts val="1300"/>
              <a:buChar char="●"/>
            </a:pPr>
            <a:r>
              <a:rPr lang="en"/>
              <a:t>SVD - </a:t>
            </a:r>
            <a:r>
              <a:rPr lang="en"/>
              <a:t>Singular Value Decomposition:</a:t>
            </a:r>
            <a:endParaRPr/>
          </a:p>
          <a:p>
            <a:pPr indent="457200" lvl="0" marL="457200" rtl="0" algn="l">
              <a:spcBef>
                <a:spcPts val="1200"/>
              </a:spcBef>
              <a:spcAft>
                <a:spcPts val="0"/>
              </a:spcAft>
              <a:buNone/>
            </a:pPr>
            <a:r>
              <a:rPr lang="en" sz="800"/>
              <a:t>The Singular Value Decomposition (SVD), a method from linear algebra that has been generally used as a dimensionality reduction technique in machine learning. SVD is a matrix factorisation technique, which reduces the number of features of a dataset by reducing the space dimension from N-dimension to K-dimension (where K&lt;N). In the context of the recommender system, the SVD is used as a collaborative filtering technique. It uses a matrix structure where each row represents a user, and each column represents an item. The elements of this matrix are the ratings that are given to items by users.</a:t>
            </a:r>
            <a:endParaRPr sz="800"/>
          </a:p>
          <a:p>
            <a:pPr indent="-311150" lvl="0" marL="457200" rtl="0" algn="l">
              <a:spcBef>
                <a:spcPts val="1200"/>
              </a:spcBef>
              <a:spcAft>
                <a:spcPts val="0"/>
              </a:spcAft>
              <a:buSzPts val="1300"/>
              <a:buChar char="●"/>
            </a:pPr>
            <a:r>
              <a:rPr lang="en"/>
              <a:t>KNN - </a:t>
            </a:r>
            <a:r>
              <a:rPr lang="en"/>
              <a:t>K Nearest Neighbour:</a:t>
            </a:r>
            <a:endParaRPr/>
          </a:p>
          <a:p>
            <a:pPr indent="457200" lvl="0" marL="457200" rtl="0" algn="l">
              <a:spcBef>
                <a:spcPts val="1200"/>
              </a:spcBef>
              <a:spcAft>
                <a:spcPts val="1200"/>
              </a:spcAft>
              <a:buNone/>
            </a:pPr>
            <a:r>
              <a:rPr lang="en" sz="900"/>
              <a:t>kNN is a machine learning algorithm to find clusters of similar users based on common product ratings, and make predictions using the average rating of top-k nearest neighbors.</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a:t>
            </a:r>
            <a:r>
              <a:rPr lang="en"/>
              <a:t> the data</a:t>
            </a:r>
            <a:endParaRPr/>
          </a:p>
        </p:txBody>
      </p:sp>
      <p:pic>
        <p:nvPicPr>
          <p:cNvPr id="127" name="Google Shape;127;p19"/>
          <p:cNvPicPr preferRelativeResize="0"/>
          <p:nvPr/>
        </p:nvPicPr>
        <p:blipFill>
          <a:blip r:embed="rId3">
            <a:alphaModFix/>
          </a:blip>
          <a:stretch>
            <a:fillRect/>
          </a:stretch>
        </p:blipFill>
        <p:spPr>
          <a:xfrm>
            <a:off x="392725" y="2469700"/>
            <a:ext cx="4133850" cy="2324100"/>
          </a:xfrm>
          <a:prstGeom prst="rect">
            <a:avLst/>
          </a:prstGeom>
          <a:noFill/>
          <a:ln>
            <a:noFill/>
          </a:ln>
        </p:spPr>
      </p:pic>
      <p:pic>
        <p:nvPicPr>
          <p:cNvPr id="128" name="Google Shape;128;p19"/>
          <p:cNvPicPr preferRelativeResize="0"/>
          <p:nvPr/>
        </p:nvPicPr>
        <p:blipFill>
          <a:blip r:embed="rId4">
            <a:alphaModFix/>
          </a:blip>
          <a:stretch>
            <a:fillRect/>
          </a:stretch>
        </p:blipFill>
        <p:spPr>
          <a:xfrm>
            <a:off x="4678975" y="2571750"/>
            <a:ext cx="4208625" cy="2081625"/>
          </a:xfrm>
          <a:prstGeom prst="rect">
            <a:avLst/>
          </a:prstGeom>
          <a:noFill/>
          <a:ln>
            <a:noFill/>
          </a:ln>
        </p:spPr>
      </p:pic>
      <p:sp>
        <p:nvSpPr>
          <p:cNvPr id="129" name="Google Shape;129;p19"/>
          <p:cNvSpPr txBox="1"/>
          <p:nvPr/>
        </p:nvSpPr>
        <p:spPr>
          <a:xfrm>
            <a:off x="345375" y="2012700"/>
            <a:ext cx="42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Rating Distribution</a:t>
            </a:r>
            <a:endParaRPr>
              <a:latin typeface="Lato"/>
              <a:ea typeface="Lato"/>
              <a:cs typeface="Lato"/>
              <a:sym typeface="Lato"/>
            </a:endParaRPr>
          </a:p>
        </p:txBody>
      </p:sp>
      <p:sp>
        <p:nvSpPr>
          <p:cNvPr id="130" name="Google Shape;130;p19"/>
          <p:cNvSpPr txBox="1"/>
          <p:nvPr/>
        </p:nvSpPr>
        <p:spPr>
          <a:xfrm>
            <a:off x="4841550" y="2069500"/>
            <a:ext cx="42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Count Distribution grouped by Products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Summary</a:t>
            </a:r>
            <a:endParaRPr/>
          </a:p>
        </p:txBody>
      </p:sp>
      <p:graphicFrame>
        <p:nvGraphicFramePr>
          <p:cNvPr id="136" name="Google Shape;136;p20"/>
          <p:cNvGraphicFramePr/>
          <p:nvPr/>
        </p:nvGraphicFramePr>
        <p:xfrm>
          <a:off x="952500" y="2000250"/>
          <a:ext cx="3000000" cy="3000000"/>
        </p:xfrm>
        <a:graphic>
          <a:graphicData uri="http://schemas.openxmlformats.org/drawingml/2006/table">
            <a:tbl>
              <a:tblPr>
                <a:noFill/>
                <a:tableStyleId>{0DB79284-7A86-4780-B8D7-439DDBBD5A65}</a:tableStyleId>
              </a:tblPr>
              <a:tblGrid>
                <a:gridCol w="2413000"/>
                <a:gridCol w="2413000"/>
              </a:tblGrid>
              <a:tr h="381000">
                <a:tc>
                  <a:txBody>
                    <a:bodyPr/>
                    <a:lstStyle/>
                    <a:p>
                      <a:pPr indent="0" lvl="0" marL="0" rtl="0" algn="ctr">
                        <a:spcBef>
                          <a:spcPts val="0"/>
                        </a:spcBef>
                        <a:spcAft>
                          <a:spcPts val="0"/>
                        </a:spcAft>
                        <a:buNone/>
                      </a:pPr>
                      <a:r>
                        <a:rPr lang="en">
                          <a:latin typeface="Lato"/>
                          <a:ea typeface="Lato"/>
                          <a:cs typeface="Lato"/>
                          <a:sym typeface="Lato"/>
                        </a:rPr>
                        <a:t>Model Name</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RMSE</a:t>
                      </a:r>
                      <a:endParaRPr>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900">
                          <a:latin typeface="Lato"/>
                          <a:ea typeface="Lato"/>
                          <a:cs typeface="Lato"/>
                          <a:sym typeface="Lato"/>
                        </a:rPr>
                        <a:t>Popular based</a:t>
                      </a:r>
                      <a:endParaRPr sz="9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900">
                          <a:latin typeface="Lato"/>
                          <a:ea typeface="Lato"/>
                          <a:cs typeface="Lato"/>
                          <a:sym typeface="Lato"/>
                        </a:rPr>
                        <a:t>2.50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900">
                          <a:latin typeface="Lato"/>
                          <a:ea typeface="Lato"/>
                          <a:cs typeface="Lato"/>
                          <a:sym typeface="Lato"/>
                        </a:rPr>
                        <a:t>KNN</a:t>
                      </a:r>
                      <a:endParaRPr sz="9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900">
                          <a:latin typeface="Lato"/>
                          <a:ea typeface="Lato"/>
                          <a:cs typeface="Lato"/>
                          <a:sym typeface="Lato"/>
                        </a:rPr>
                        <a:t>1.0417</a:t>
                      </a:r>
                      <a:endParaRPr sz="900">
                        <a:highlight>
                          <a:srgbClr val="111111"/>
                        </a:highlight>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900">
                          <a:latin typeface="Lato"/>
                          <a:ea typeface="Lato"/>
                          <a:cs typeface="Lato"/>
                          <a:sym typeface="Lato"/>
                        </a:rPr>
                        <a:t>SVD</a:t>
                      </a:r>
                      <a:endParaRPr sz="9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900">
                          <a:latin typeface="Lato"/>
                          <a:ea typeface="Lato"/>
                          <a:cs typeface="Lato"/>
                          <a:sym typeface="Lato"/>
                        </a:rPr>
                        <a:t>0.9902</a:t>
                      </a:r>
                      <a:endParaRPr sz="900">
                        <a:highlight>
                          <a:srgbClr val="111111"/>
                        </a:highlight>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pic>
        <p:nvPicPr>
          <p:cNvPr id="142" name="Google Shape;142;p21"/>
          <p:cNvPicPr preferRelativeResize="0"/>
          <p:nvPr/>
        </p:nvPicPr>
        <p:blipFill>
          <a:blip r:embed="rId3">
            <a:alphaModFix/>
          </a:blip>
          <a:stretch>
            <a:fillRect/>
          </a:stretch>
        </p:blipFill>
        <p:spPr>
          <a:xfrm>
            <a:off x="199925" y="3731425"/>
            <a:ext cx="8839200" cy="1265375"/>
          </a:xfrm>
          <a:prstGeom prst="rect">
            <a:avLst/>
          </a:prstGeom>
          <a:noFill/>
          <a:ln>
            <a:noFill/>
          </a:ln>
        </p:spPr>
      </p:pic>
      <p:sp>
        <p:nvSpPr>
          <p:cNvPr id="143" name="Google Shape;143;p21"/>
          <p:cNvSpPr txBox="1"/>
          <p:nvPr/>
        </p:nvSpPr>
        <p:spPr>
          <a:xfrm>
            <a:off x="308400" y="1855950"/>
            <a:ext cx="7688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Recommender systems are algorithms aimed at suggesting relevant items to users (items being movies to watch, text to read, products to buy or anything else depending on industries). Recommender systems are really critical in some industries as they can generate a huge amount of income when they are efficient or also be a way to stand out significantly from competitors.</a:t>
            </a:r>
            <a:endParaRPr sz="900">
              <a:latin typeface="Lato"/>
              <a:ea typeface="Lato"/>
              <a:cs typeface="Lato"/>
              <a:sym typeface="Lato"/>
            </a:endParaRPr>
          </a:p>
          <a:p>
            <a:pPr indent="0" lvl="0" marL="0" rtl="0" algn="l">
              <a:spcBef>
                <a:spcPts val="0"/>
              </a:spcBef>
              <a:spcAft>
                <a:spcPts val="0"/>
              </a:spcAft>
              <a:buNone/>
            </a:pPr>
            <a:r>
              <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We have used 2 different types here,</a:t>
            </a:r>
            <a:endParaRPr sz="900">
              <a:latin typeface="Lato"/>
              <a:ea typeface="Lato"/>
              <a:cs typeface="Lato"/>
              <a:sym typeface="Lato"/>
            </a:endParaRPr>
          </a:p>
          <a:p>
            <a:pPr indent="0" lvl="0" marL="0" rtl="0" algn="l">
              <a:spcBef>
                <a:spcPts val="0"/>
              </a:spcBef>
              <a:spcAft>
                <a:spcPts val="0"/>
              </a:spcAft>
              <a:buNone/>
            </a:pPr>
            <a:r>
              <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Popularity Based Recommender System</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Collaborative Filtering Recommender System</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Below are the recommended results of same 3 users picked at random for all the models</a:t>
            </a:r>
            <a:endParaRPr sz="900">
              <a:latin typeface="Lato"/>
              <a:ea typeface="Lato"/>
              <a:cs typeface="Lato"/>
              <a:sym typeface="Lato"/>
            </a:endParaRPr>
          </a:p>
          <a:p>
            <a:pPr indent="0" lvl="0" marL="0" rtl="0" algn="l">
              <a:spcBef>
                <a:spcPts val="0"/>
              </a:spcBef>
              <a:spcAft>
                <a:spcPts val="0"/>
              </a:spcAft>
              <a:buNone/>
            </a:pPr>
            <a:r>
              <a:t/>
            </a:r>
            <a:endParaRPr sz="900">
              <a:latin typeface="Lato"/>
              <a:ea typeface="Lato"/>
              <a:cs typeface="Lato"/>
              <a:sym typeface="Lato"/>
            </a:endParaRPr>
          </a:p>
        </p:txBody>
      </p:sp>
      <p:sp>
        <p:nvSpPr>
          <p:cNvPr id="144" name="Google Shape;144;p21"/>
          <p:cNvSpPr txBox="1"/>
          <p:nvPr/>
        </p:nvSpPr>
        <p:spPr>
          <a:xfrm>
            <a:off x="308400" y="3289650"/>
            <a:ext cx="52344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Popularity Based Recommender System</a:t>
            </a:r>
            <a:endParaRPr b="1" sz="10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