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83" r:id="rId1"/>
  </p:sldMasterIdLst>
  <p:notesMasterIdLst>
    <p:notesMasterId r:id="rId34"/>
  </p:notesMasterIdLst>
  <p:handoutMasterIdLst>
    <p:handoutMasterId r:id="rId35"/>
  </p:handoutMasterIdLst>
  <p:sldIdLst>
    <p:sldId id="353" r:id="rId2"/>
    <p:sldId id="426" r:id="rId3"/>
    <p:sldId id="427" r:id="rId4"/>
    <p:sldId id="405" r:id="rId5"/>
    <p:sldId id="406" r:id="rId6"/>
    <p:sldId id="258" r:id="rId7"/>
    <p:sldId id="448" r:id="rId8"/>
    <p:sldId id="357" r:id="rId9"/>
    <p:sldId id="359" r:id="rId10"/>
    <p:sldId id="360" r:id="rId11"/>
    <p:sldId id="361" r:id="rId12"/>
    <p:sldId id="358" r:id="rId13"/>
    <p:sldId id="356" r:id="rId14"/>
    <p:sldId id="259" r:id="rId15"/>
    <p:sldId id="260" r:id="rId16"/>
    <p:sldId id="363" r:id="rId17"/>
    <p:sldId id="261" r:id="rId18"/>
    <p:sldId id="435" r:id="rId19"/>
    <p:sldId id="436" r:id="rId20"/>
    <p:sldId id="438" r:id="rId21"/>
    <p:sldId id="439" r:id="rId22"/>
    <p:sldId id="440" r:id="rId23"/>
    <p:sldId id="441" r:id="rId24"/>
    <p:sldId id="442" r:id="rId25"/>
    <p:sldId id="443" r:id="rId26"/>
    <p:sldId id="430" r:id="rId27"/>
    <p:sldId id="431" r:id="rId28"/>
    <p:sldId id="263" r:id="rId29"/>
    <p:sldId id="364" r:id="rId30"/>
    <p:sldId id="446" r:id="rId31"/>
    <p:sldId id="449" r:id="rId32"/>
    <p:sldId id="447" r:id="rId33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36"/>
      <p:bold r:id="rId37"/>
      <p:italic r:id="rId38"/>
      <p:boldItalic r:id="rId39"/>
    </p:embeddedFont>
    <p:embeddedFont>
      <p:font typeface="Corbel" panose="020B0503020204020204" pitchFamily="34" charset="0"/>
      <p:regular r:id="rId40"/>
      <p:bold r:id="rId41"/>
      <p:italic r:id="rId42"/>
      <p:boldItalic r:id="rId43"/>
    </p:embeddedFont>
    <p:embeddedFont>
      <p:font typeface="Monotype Sorts" panose="020B0604020202020204" charset="2"/>
      <p:regular r:id="rId44"/>
    </p:embeddedFont>
    <p:embeddedFont>
      <p:font typeface="MS Reference Serif" panose="020B0604020202020204" charset="0"/>
      <p:regular r:id="rId45"/>
      <p:bold r:id="rId46"/>
      <p:italic r:id="rId47"/>
      <p:boldItalic r:id="rId48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1">
          <p15:clr>
            <a:srgbClr val="A4A3A4"/>
          </p15:clr>
        </p15:guide>
        <p15:guide id="2" pos="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66FFFF"/>
    <a:srgbClr val="FFFF99"/>
    <a:srgbClr val="006699"/>
    <a:srgbClr val="660033"/>
    <a:srgbClr val="FFFF00"/>
    <a:srgbClr val="021D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17" y="72"/>
      </p:cViewPr>
      <p:guideLst>
        <p:guide orient="horz" pos="3971"/>
        <p:guide pos="1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9.xml"/><Relationship Id="rId3" Type="http://schemas.openxmlformats.org/officeDocument/2006/relationships/slide" Target="slides/slide8.xml"/><Relationship Id="rId7" Type="http://schemas.openxmlformats.org/officeDocument/2006/relationships/slide" Target="slides/slide17.xml"/><Relationship Id="rId2" Type="http://schemas.openxmlformats.org/officeDocument/2006/relationships/slide" Target="slides/slide6.xml"/><Relationship Id="rId1" Type="http://schemas.openxmlformats.org/officeDocument/2006/relationships/slide" Target="slides/slide4.xml"/><Relationship Id="rId6" Type="http://schemas.openxmlformats.org/officeDocument/2006/relationships/slide" Target="slides/slide16.xml"/><Relationship Id="rId5" Type="http://schemas.openxmlformats.org/officeDocument/2006/relationships/slide" Target="slides/slide11.xml"/><Relationship Id="rId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uqeer Hashmi" userId="b009761494f9531a" providerId="LiveId" clId="{048C7335-2AE4-4DC7-8C27-CA5A6BD31E41}"/>
    <pc:docChg chg="addSld modSld">
      <pc:chgData name="Tauqeer Hashmi" userId="b009761494f9531a" providerId="LiveId" clId="{048C7335-2AE4-4DC7-8C27-CA5A6BD31E41}" dt="2023-01-04T16:35:30.796" v="1" actId="680"/>
      <pc:docMkLst>
        <pc:docMk/>
      </pc:docMkLst>
      <pc:sldChg chg="modSp mod">
        <pc:chgData name="Tauqeer Hashmi" userId="b009761494f9531a" providerId="LiveId" clId="{048C7335-2AE4-4DC7-8C27-CA5A6BD31E41}" dt="2023-01-04T16:35:04.813" v="0" actId="6549"/>
        <pc:sldMkLst>
          <pc:docMk/>
          <pc:sldMk cId="0" sldId="353"/>
        </pc:sldMkLst>
        <pc:spChg chg="mod">
          <ac:chgData name="Tauqeer Hashmi" userId="b009761494f9531a" providerId="LiveId" clId="{048C7335-2AE4-4DC7-8C27-CA5A6BD31E41}" dt="2023-01-04T16:35:04.813" v="0" actId="6549"/>
          <ac:spMkLst>
            <pc:docMk/>
            <pc:sldMk cId="0" sldId="353"/>
            <ac:spMk id="7" creationId="{00000000-0000-0000-0000-000000000000}"/>
          </ac:spMkLst>
        </pc:spChg>
      </pc:sldChg>
      <pc:sldChg chg="new">
        <pc:chgData name="Tauqeer Hashmi" userId="b009761494f9531a" providerId="LiveId" clId="{048C7335-2AE4-4DC7-8C27-CA5A6BD31E41}" dt="2023-01-04T16:35:30.796" v="1" actId="680"/>
        <pc:sldMkLst>
          <pc:docMk/>
          <pc:sldMk cId="1468065000" sldId="44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MS Reference Serif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MS Reference Serif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MS Reference Serif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MS Reference Serif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MS Reference Serif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MS Reference Serif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MS Reference Serif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MS Reference Serif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MS Reference Serif" charset="0"/>
              </a:defRPr>
            </a:lvl9pPr>
          </a:lstStyle>
          <a:p>
            <a:pPr algn="r">
              <a:defRPr/>
            </a:pPr>
            <a:fld id="{48E2CE33-EED5-46DF-9986-07E81CD4E112}" type="slidenum">
              <a:rPr lang="en-US" altLang="en-US" sz="1400" smtClean="0">
                <a:latin typeface="Book Antiqua" panose="02040602050305030304" pitchFamily="18" charset="0"/>
              </a:rPr>
              <a:pPr algn="r">
                <a:defRPr/>
              </a:pPr>
              <a:t>‹#›</a:t>
            </a:fld>
            <a:endParaRPr lang="en-US" altLang="en-US" sz="140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592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MS Reference Serif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MS Reference Serif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MS Reference Serif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MS Reference Serif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MS Reference Serif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MS Reference Serif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MS Reference Serif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MS Reference Serif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MS Reference Serif" charset="0"/>
              </a:defRPr>
            </a:lvl9pPr>
          </a:lstStyle>
          <a:p>
            <a:pPr algn="r">
              <a:defRPr/>
            </a:pPr>
            <a:fld id="{67347BFB-D04F-48D2-9FF2-30FE26D089AC}" type="slidenum">
              <a:rPr lang="en-US" altLang="en-US" sz="1400" smtClean="0">
                <a:latin typeface="Book Antiqua" panose="02040602050305030304" pitchFamily="18" charset="0"/>
              </a:rPr>
              <a:pPr algn="r">
                <a:defRPr/>
              </a:pPr>
              <a:t>‹#›</a:t>
            </a:fld>
            <a:endParaRPr lang="en-US" altLang="en-US" sz="140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2875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9D40-7B1C-4581-A378-BDA93A40F6C6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41084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34B9-80C9-4D72-8541-60815A69AB2E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6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B8ED-5765-4314-854D-6349FBF061A3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90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9359-A28E-4DAE-8922-93680B6A58F3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0398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5C10-35A7-4FD6-97AD-09A9D93977AA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60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FF7CD-B932-448C-9449-0004F76794FA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21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FEBF-4111-4574-A288-CBC3D1664B75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14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6601-FF67-4C0A-B0B8-52BA5F3FEFF8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08429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FFD4-99B5-428D-9D09-A5E2345A45CB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951995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BAC0-9A26-4BEF-9494-1E377C01DB32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52342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3CF2-D39F-4089-B0AA-12964690E364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36746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C950-9D8D-4312-A34A-5D7DA7FCEE8C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47974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9EE0-F577-41CF-9E6C-22830B07D038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7180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5579-E211-41AE-B6A5-D45E682F117B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39759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BEB1-C66C-4A8E-88E2-CACD70D82F3A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50661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D18A-0C2A-45E0-BA65-3884D6BF3D05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10836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0E99-5209-4BC4-AB7F-770A3D6E7730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08761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6774095-E5C5-4BE8-96EE-9A73D403C812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826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transition>
    <p:zoom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68" name="AutoShape 44" descr="ASW0324360681_amzn"/>
          <p:cNvSpPr>
            <a:spLocks noChangeAspect="1" noChangeArrowheads="1"/>
          </p:cNvSpPr>
          <p:nvPr/>
        </p:nvSpPr>
        <p:spPr bwMode="auto">
          <a:xfrm>
            <a:off x="2514600" y="874713"/>
            <a:ext cx="4114800" cy="5108575"/>
          </a:xfrm>
          <a:prstGeom prst="rect">
            <a:avLst/>
          </a:prstGeom>
          <a:noFill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54669" name="AutoShape 45" descr="ASW0324360681_amzn"/>
          <p:cNvSpPr>
            <a:spLocks noChangeAspect="1" noChangeArrowheads="1"/>
          </p:cNvSpPr>
          <p:nvPr/>
        </p:nvSpPr>
        <p:spPr bwMode="auto">
          <a:xfrm>
            <a:off x="2514600" y="874713"/>
            <a:ext cx="4114800" cy="5108575"/>
          </a:xfrm>
          <a:prstGeom prst="rect">
            <a:avLst/>
          </a:prstGeom>
          <a:noFill/>
        </p:spPr>
        <p:txBody>
          <a:bodyPr/>
          <a:lstStyle/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542033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28000">
                    <a:schemeClr val="tx1">
                      <a:lumMod val="93000"/>
                    </a:schemeClr>
                  </a:gs>
                  <a:gs pos="0">
                    <a:schemeClr val="bg1">
                      <a:lumMod val="38000"/>
                      <a:lumOff val="62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5669" y="930167"/>
            <a:ext cx="827689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Presentation on</a:t>
            </a:r>
          </a:p>
          <a:p>
            <a:endParaRPr lang="en-US" sz="28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r>
              <a:rPr lang="en-US" sz="4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</a:t>
            </a:r>
          </a:p>
          <a:p>
            <a:endParaRPr lang="en-US" sz="48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r>
              <a:rPr lang="en-US" sz="2800" dirty="0"/>
              <a:t>Prepared by </a:t>
            </a:r>
          </a:p>
          <a:p>
            <a:r>
              <a:rPr lang="en-US" sz="2800" b="1" dirty="0"/>
              <a:t> 				</a:t>
            </a:r>
            <a:r>
              <a:rPr lang="en-US" sz="3200" b="1" dirty="0"/>
              <a:t>Syed Tauqeer Ahmed Hashmi</a:t>
            </a:r>
          </a:p>
          <a:p>
            <a:r>
              <a:rPr lang="en-US" sz="3200" b="1" dirty="0"/>
              <a:t>					</a:t>
            </a:r>
            <a:endParaRPr lang="en-US" sz="2800" b="1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28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 Equation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684213" y="1098550"/>
            <a:ext cx="7772400" cy="461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Negative Linear Relationship</a:t>
            </a:r>
            <a:endParaRPr lang="en-US" sz="2400" b="1" i="1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695450" y="1638300"/>
            <a:ext cx="5810250" cy="4114800"/>
            <a:chOff x="1068" y="1032"/>
            <a:chExt cx="3660" cy="2592"/>
          </a:xfrm>
        </p:grpSpPr>
        <p:sp>
          <p:nvSpPr>
            <p:cNvPr id="182274" name="Rectangle 2"/>
            <p:cNvSpPr>
              <a:spLocks noChangeArrowheads="1"/>
            </p:cNvSpPr>
            <p:nvPr/>
          </p:nvSpPr>
          <p:spPr bwMode="auto">
            <a:xfrm>
              <a:off x="1068" y="1032"/>
              <a:ext cx="3660" cy="2592"/>
            </a:xfrm>
            <a:prstGeom prst="rect">
              <a:avLst/>
            </a:prstGeom>
            <a:gradFill rotWithShape="0">
              <a:gsLst>
                <a:gs pos="0">
                  <a:srgbClr val="006699">
                    <a:gamma/>
                    <a:shade val="46275"/>
                    <a:invGamma/>
                  </a:srgbClr>
                </a:gs>
                <a:gs pos="5000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  <p:sp>
          <p:nvSpPr>
            <p:cNvPr id="182277" name="Line 5"/>
            <p:cNvSpPr>
              <a:spLocks noChangeShapeType="1"/>
            </p:cNvSpPr>
            <p:nvPr/>
          </p:nvSpPr>
          <p:spPr bwMode="auto">
            <a:xfrm>
              <a:off x="2100" y="1476"/>
              <a:ext cx="0" cy="19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  <p:sp>
          <p:nvSpPr>
            <p:cNvPr id="182278" name="Text Box 6"/>
            <p:cNvSpPr txBox="1">
              <a:spLocks noChangeArrowheads="1"/>
            </p:cNvSpPr>
            <p:nvPr/>
          </p:nvSpPr>
          <p:spPr bwMode="auto">
            <a:xfrm>
              <a:off x="1884" y="1149"/>
              <a:ext cx="457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(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y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)</a:t>
              </a:r>
            </a:p>
          </p:txBody>
        </p:sp>
        <p:sp>
          <p:nvSpPr>
            <p:cNvPr id="182279" name="Line 7"/>
            <p:cNvSpPr>
              <a:spLocks noChangeShapeType="1"/>
            </p:cNvSpPr>
            <p:nvPr/>
          </p:nvSpPr>
          <p:spPr bwMode="auto">
            <a:xfrm rot="5400000">
              <a:off x="3156" y="2352"/>
              <a:ext cx="0" cy="21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  <p:sp>
          <p:nvSpPr>
            <p:cNvPr id="182280" name="Text Box 8"/>
            <p:cNvSpPr txBox="1">
              <a:spLocks noChangeArrowheads="1"/>
            </p:cNvSpPr>
            <p:nvPr/>
          </p:nvSpPr>
          <p:spPr bwMode="auto">
            <a:xfrm>
              <a:off x="4286" y="3237"/>
              <a:ext cx="212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182281" name="Line 9"/>
          <p:cNvSpPr>
            <a:spLocks noChangeShapeType="1"/>
          </p:cNvSpPr>
          <p:nvPr/>
        </p:nvSpPr>
        <p:spPr bwMode="auto">
          <a:xfrm>
            <a:off x="3333750" y="3219450"/>
            <a:ext cx="3276600" cy="876300"/>
          </a:xfrm>
          <a:prstGeom prst="line">
            <a:avLst/>
          </a:prstGeom>
          <a:noFill/>
          <a:ln w="38100">
            <a:solidFill>
              <a:srgbClr val="D20078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82282" name="Text Box 10"/>
          <p:cNvSpPr txBox="1">
            <a:spLocks noChangeArrowheads="1"/>
          </p:cNvSpPr>
          <p:nvPr/>
        </p:nvSpPr>
        <p:spPr bwMode="auto">
          <a:xfrm>
            <a:off x="3814763" y="3954463"/>
            <a:ext cx="1630362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Slope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</a:p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is negative</a:t>
            </a:r>
          </a:p>
        </p:txBody>
      </p:sp>
      <p:sp>
        <p:nvSpPr>
          <p:cNvPr id="182283" name="Text Box 11"/>
          <p:cNvSpPr txBox="1">
            <a:spLocks noChangeArrowheads="1"/>
          </p:cNvSpPr>
          <p:nvPr/>
        </p:nvSpPr>
        <p:spPr bwMode="auto">
          <a:xfrm>
            <a:off x="3670300" y="2565400"/>
            <a:ext cx="2343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Regression line</a:t>
            </a:r>
          </a:p>
        </p:txBody>
      </p:sp>
      <p:sp>
        <p:nvSpPr>
          <p:cNvPr id="182284" name="Text Box 12"/>
          <p:cNvSpPr txBox="1">
            <a:spLocks noChangeArrowheads="1"/>
          </p:cNvSpPr>
          <p:nvPr/>
        </p:nvSpPr>
        <p:spPr bwMode="auto">
          <a:xfrm>
            <a:off x="1855788" y="2586038"/>
            <a:ext cx="1443037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Intercept</a:t>
            </a:r>
          </a:p>
          <a:p>
            <a:pPr algn="ctr">
              <a:defRPr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            b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2286" name="AutoShape 14"/>
          <p:cNvSpPr>
            <a:spLocks noChangeArrowheads="1"/>
          </p:cNvSpPr>
          <p:nvPr/>
        </p:nvSpPr>
        <p:spPr bwMode="auto">
          <a:xfrm rot="5400000">
            <a:off x="1419225" y="3632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22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8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2" grpId="0" autoUpdateAnimBg="0"/>
      <p:bldP spid="182283" grpId="0" autoUpdateAnimBg="0"/>
      <p:bldP spid="182284" grpId="0" autoUpdateAnimBg="0"/>
      <p:bldP spid="18228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28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 Equation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684213" y="1098550"/>
            <a:ext cx="7772400" cy="461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 Relationship</a:t>
            </a:r>
            <a:endParaRPr lang="en-US" sz="2400" b="1" i="1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695450" y="1638300"/>
            <a:ext cx="5810250" cy="4114800"/>
            <a:chOff x="1068" y="1032"/>
            <a:chExt cx="3660" cy="2592"/>
          </a:xfrm>
        </p:grpSpPr>
        <p:sp>
          <p:nvSpPr>
            <p:cNvPr id="183298" name="Rectangle 2"/>
            <p:cNvSpPr>
              <a:spLocks noChangeArrowheads="1"/>
            </p:cNvSpPr>
            <p:nvPr/>
          </p:nvSpPr>
          <p:spPr bwMode="auto">
            <a:xfrm>
              <a:off x="1068" y="1032"/>
              <a:ext cx="3660" cy="2592"/>
            </a:xfrm>
            <a:prstGeom prst="rect">
              <a:avLst/>
            </a:prstGeom>
            <a:gradFill rotWithShape="0">
              <a:gsLst>
                <a:gs pos="0">
                  <a:srgbClr val="006699">
                    <a:gamma/>
                    <a:shade val="46275"/>
                    <a:invGamma/>
                  </a:srgbClr>
                </a:gs>
                <a:gs pos="5000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  <p:sp>
          <p:nvSpPr>
            <p:cNvPr id="183301" name="Line 5"/>
            <p:cNvSpPr>
              <a:spLocks noChangeShapeType="1"/>
            </p:cNvSpPr>
            <p:nvPr/>
          </p:nvSpPr>
          <p:spPr bwMode="auto">
            <a:xfrm>
              <a:off x="2100" y="1476"/>
              <a:ext cx="0" cy="19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  <p:sp>
          <p:nvSpPr>
            <p:cNvPr id="183302" name="Text Box 6"/>
            <p:cNvSpPr txBox="1">
              <a:spLocks noChangeArrowheads="1"/>
            </p:cNvSpPr>
            <p:nvPr/>
          </p:nvSpPr>
          <p:spPr bwMode="auto">
            <a:xfrm>
              <a:off x="1884" y="1149"/>
              <a:ext cx="457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(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y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)</a:t>
              </a:r>
            </a:p>
          </p:txBody>
        </p:sp>
        <p:sp>
          <p:nvSpPr>
            <p:cNvPr id="183303" name="Line 7"/>
            <p:cNvSpPr>
              <a:spLocks noChangeShapeType="1"/>
            </p:cNvSpPr>
            <p:nvPr/>
          </p:nvSpPr>
          <p:spPr bwMode="auto">
            <a:xfrm rot="5400000">
              <a:off x="3156" y="2352"/>
              <a:ext cx="0" cy="21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  <p:sp>
          <p:nvSpPr>
            <p:cNvPr id="183304" name="Text Box 8"/>
            <p:cNvSpPr txBox="1">
              <a:spLocks noChangeArrowheads="1"/>
            </p:cNvSpPr>
            <p:nvPr/>
          </p:nvSpPr>
          <p:spPr bwMode="auto">
            <a:xfrm>
              <a:off x="4286" y="3237"/>
              <a:ext cx="212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183305" name="Line 9"/>
          <p:cNvSpPr>
            <a:spLocks noChangeShapeType="1"/>
          </p:cNvSpPr>
          <p:nvPr/>
        </p:nvSpPr>
        <p:spPr bwMode="auto">
          <a:xfrm flipV="1">
            <a:off x="3352800" y="3543300"/>
            <a:ext cx="3276600" cy="0"/>
          </a:xfrm>
          <a:prstGeom prst="line">
            <a:avLst/>
          </a:prstGeom>
          <a:noFill/>
          <a:ln w="38100">
            <a:solidFill>
              <a:srgbClr val="D20078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83306" name="Text Box 10"/>
          <p:cNvSpPr txBox="1">
            <a:spLocks noChangeArrowheads="1"/>
          </p:cNvSpPr>
          <p:nvPr/>
        </p:nvSpPr>
        <p:spPr bwMode="auto">
          <a:xfrm>
            <a:off x="4413250" y="3725863"/>
            <a:ext cx="127317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Slope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</a:p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is 0</a:t>
            </a:r>
          </a:p>
        </p:txBody>
      </p:sp>
      <p:sp>
        <p:nvSpPr>
          <p:cNvPr id="183307" name="Text Box 11"/>
          <p:cNvSpPr txBox="1">
            <a:spLocks noChangeArrowheads="1"/>
          </p:cNvSpPr>
          <p:nvPr/>
        </p:nvSpPr>
        <p:spPr bwMode="auto">
          <a:xfrm>
            <a:off x="3670300" y="2565400"/>
            <a:ext cx="2343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Regression line</a:t>
            </a:r>
          </a:p>
        </p:txBody>
      </p:sp>
      <p:sp>
        <p:nvSpPr>
          <p:cNvPr id="183308" name="Text Box 12"/>
          <p:cNvSpPr txBox="1">
            <a:spLocks noChangeArrowheads="1"/>
          </p:cNvSpPr>
          <p:nvPr/>
        </p:nvSpPr>
        <p:spPr bwMode="auto">
          <a:xfrm>
            <a:off x="1855788" y="2928938"/>
            <a:ext cx="1443037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Intercept</a:t>
            </a:r>
          </a:p>
          <a:p>
            <a:pPr algn="ctr">
              <a:defRPr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            b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3310" name="AutoShape 14"/>
          <p:cNvSpPr>
            <a:spLocks noChangeArrowheads="1"/>
          </p:cNvSpPr>
          <p:nvPr/>
        </p:nvSpPr>
        <p:spPr bwMode="auto">
          <a:xfrm rot="5400000">
            <a:off x="1419225" y="3632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33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8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6" grpId="0" autoUpdateAnimBg="0"/>
      <p:bldP spid="183307" grpId="0" autoUpdateAnimBg="0"/>
      <p:bldP spid="183308" grpId="0" autoUpdateAnimBg="0"/>
      <p:bldP spid="1833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3467100" y="1847850"/>
            <a:ext cx="2152650" cy="7620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685800" y="184150"/>
            <a:ext cx="7772400" cy="528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Estimated Simple Linear Regression Equation</a:t>
            </a: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684213" y="1098550"/>
            <a:ext cx="77724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estimated simple linear regression equation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endParaRPr lang="en-US" sz="2400" i="1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aphicFrame>
        <p:nvGraphicFramePr>
          <p:cNvPr id="177157" name="Object 5"/>
          <p:cNvGraphicFramePr>
            <a:graphicFrameLocks noChangeAspect="1"/>
          </p:cNvGraphicFramePr>
          <p:nvPr/>
        </p:nvGraphicFramePr>
        <p:xfrm>
          <a:off x="3735388" y="1974850"/>
          <a:ext cx="16843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29200" imgH="137880" progId="">
                  <p:embed/>
                </p:oleObj>
              </mc:Choice>
              <mc:Fallback>
                <p:oleObj name="Equation" r:id="rId3" imgW="529200" imgH="137880" progId="">
                  <p:embed/>
                  <p:pic>
                    <p:nvPicPr>
                      <p:cNvPr id="1771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388" y="1974850"/>
                        <a:ext cx="1684337" cy="49530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69925" y="4167188"/>
            <a:ext cx="7480300" cy="512762"/>
            <a:chOff x="422" y="2625"/>
            <a:chExt cx="4712" cy="323"/>
          </a:xfrm>
        </p:grpSpPr>
        <p:sp>
          <p:nvSpPr>
            <p:cNvPr id="177165" name="Text Box 13"/>
            <p:cNvSpPr txBox="1">
              <a:spLocks noChangeArrowheads="1"/>
            </p:cNvSpPr>
            <p:nvPr/>
          </p:nvSpPr>
          <p:spPr bwMode="auto">
            <a:xfrm>
              <a:off x="422" y="2625"/>
              <a:ext cx="47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1">
                <a:spcBef>
                  <a:spcPct val="20000"/>
                </a:spcBef>
                <a:buClr>
                  <a:srgbClr val="66FFFF"/>
                </a:buClr>
                <a:buSzPct val="125000"/>
                <a:buFontTx/>
                <a:buChar char="•"/>
                <a:defRPr/>
              </a:pP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 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is the estimated value of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y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for a given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value.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2540" name="Object 8"/>
            <p:cNvGraphicFramePr>
              <a:graphicFrameLocks noChangeAspect="1"/>
            </p:cNvGraphicFramePr>
            <p:nvPr/>
          </p:nvGraphicFramePr>
          <p:xfrm>
            <a:off x="977" y="2636"/>
            <a:ext cx="18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73440" imgH="137880" progId="">
                    <p:embed/>
                  </p:oleObj>
                </mc:Choice>
                <mc:Fallback>
                  <p:oleObj name="Equation" r:id="rId5" imgW="73440" imgH="137880" progId="">
                    <p:embed/>
                    <p:pic>
                      <p:nvPicPr>
                        <p:cNvPr id="2254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7" y="2636"/>
                          <a:ext cx="188" cy="312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7162" name="Text Box 10"/>
          <p:cNvSpPr txBox="1">
            <a:spLocks noChangeArrowheads="1"/>
          </p:cNvSpPr>
          <p:nvPr/>
        </p:nvSpPr>
        <p:spPr bwMode="auto">
          <a:xfrm>
            <a:off x="669925" y="3729038"/>
            <a:ext cx="43481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the slope of the line.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7163" name="Text Box 11"/>
          <p:cNvSpPr txBox="1">
            <a:spLocks noChangeArrowheads="1"/>
          </p:cNvSpPr>
          <p:nvPr/>
        </p:nvSpPr>
        <p:spPr bwMode="auto">
          <a:xfrm>
            <a:off x="669925" y="3290888"/>
            <a:ext cx="5060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intercept of the line.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7164" name="Text Box 12"/>
          <p:cNvSpPr txBox="1">
            <a:spLocks noChangeArrowheads="1"/>
          </p:cNvSpPr>
          <p:nvPr/>
        </p:nvSpPr>
        <p:spPr bwMode="auto">
          <a:xfrm>
            <a:off x="669925" y="2852738"/>
            <a:ext cx="75993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The graph is called the estimated regression line.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7167" name="AutoShape 15"/>
          <p:cNvSpPr>
            <a:spLocks noChangeArrowheads="1"/>
          </p:cNvSpPr>
          <p:nvPr/>
        </p:nvSpPr>
        <p:spPr bwMode="auto">
          <a:xfrm rot="5400000">
            <a:off x="3171825" y="21272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7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8" grpId="0" animBg="1"/>
      <p:bldP spid="177162" grpId="0" autoUpdateAnimBg="0"/>
      <p:bldP spid="177163" grpId="0" autoUpdateAnimBg="0"/>
      <p:bldP spid="177164" grpId="0" autoUpdateAnimBg="0"/>
      <p:bldP spid="1771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953" y="0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dirty="0"/>
              <a:t>Estimation Process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74083" name="Oval 3"/>
          <p:cNvSpPr>
            <a:spLocks noChangeArrowheads="1"/>
          </p:cNvSpPr>
          <p:nvPr/>
        </p:nvSpPr>
        <p:spPr bwMode="auto">
          <a:xfrm>
            <a:off x="762000" y="990600"/>
            <a:ext cx="3543300" cy="2324100"/>
          </a:xfrm>
          <a:prstGeom prst="ellipse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endParaRPr lang="en-US" sz="6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Regression Model</a:t>
            </a:r>
          </a:p>
          <a:p>
            <a:pPr algn="ctr">
              <a:lnSpc>
                <a:spcPct val="90000"/>
              </a:lnSpc>
              <a:defRPr/>
            </a:pP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+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+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e</a:t>
            </a:r>
          </a:p>
          <a:p>
            <a:pPr algn="ctr">
              <a:lnSpc>
                <a:spcPct val="90000"/>
              </a:lnSpc>
              <a:defRPr/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Regression Equation</a:t>
            </a:r>
          </a:p>
          <a:p>
            <a:pPr algn="ctr">
              <a:lnSpc>
                <a:spcPct val="90000"/>
              </a:lnSpc>
              <a:defRPr/>
            </a:pP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=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+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Unknown Parameters</a:t>
            </a:r>
          </a:p>
          <a:p>
            <a:pPr algn="ctr">
              <a:lnSpc>
                <a:spcPct val="90000"/>
              </a:lnSpc>
              <a:defRPr/>
            </a:pP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endParaRPr lang="en-US" i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857750" y="952500"/>
            <a:ext cx="3486150" cy="2400300"/>
            <a:chOff x="3060" y="600"/>
            <a:chExt cx="2196" cy="1512"/>
          </a:xfrm>
        </p:grpSpPr>
        <p:sp>
          <p:nvSpPr>
            <p:cNvPr id="174084" name="Oval 4"/>
            <p:cNvSpPr>
              <a:spLocks noChangeArrowheads="1"/>
            </p:cNvSpPr>
            <p:nvPr/>
          </p:nvSpPr>
          <p:spPr bwMode="auto">
            <a:xfrm>
              <a:off x="3060" y="600"/>
              <a:ext cx="2196" cy="1512"/>
            </a:xfrm>
            <a:prstGeom prst="ellipse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Sample Data: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        y</a:t>
              </a:r>
            </a:p>
            <a:p>
              <a:pPr algn="ctr">
                <a:lnSpc>
                  <a:spcPct val="90000"/>
                </a:lnSpc>
                <a:defRPr/>
              </a:pPr>
              <a:endParaRPr lang="en-US" sz="6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1</a:t>
              </a: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y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1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.       .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.       .</a:t>
              </a: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r>
                <a:rPr lang="en-US" i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</a:t>
              </a: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</a:t>
              </a: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y</a:t>
              </a:r>
              <a:r>
                <a:rPr lang="en-US" i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</a:t>
              </a:r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74085" name="Line 5"/>
            <p:cNvSpPr>
              <a:spLocks noChangeShapeType="1"/>
            </p:cNvSpPr>
            <p:nvPr/>
          </p:nvSpPr>
          <p:spPr bwMode="auto">
            <a:xfrm>
              <a:off x="3828" y="1188"/>
              <a:ext cx="6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</p:grpSp>
      <p:sp>
        <p:nvSpPr>
          <p:cNvPr id="174087" name="Oval 7"/>
          <p:cNvSpPr>
            <a:spLocks noChangeArrowheads="1"/>
          </p:cNvSpPr>
          <p:nvPr/>
        </p:nvSpPr>
        <p:spPr bwMode="auto">
          <a:xfrm>
            <a:off x="762000" y="3829050"/>
            <a:ext cx="3543300" cy="2324100"/>
          </a:xfrm>
          <a:prstGeom prst="ellipse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and </a:t>
            </a: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ctr"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provide estimates of</a:t>
            </a:r>
          </a:p>
          <a:p>
            <a:pPr algn="ctr">
              <a:defRPr/>
            </a:pP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and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857750" y="3829050"/>
            <a:ext cx="3486150" cy="2324100"/>
            <a:chOff x="3060" y="2412"/>
            <a:chExt cx="2196" cy="1464"/>
          </a:xfrm>
        </p:grpSpPr>
        <p:sp>
          <p:nvSpPr>
            <p:cNvPr id="174086" name="Oval 6"/>
            <p:cNvSpPr>
              <a:spLocks noChangeArrowheads="1"/>
            </p:cNvSpPr>
            <p:nvPr/>
          </p:nvSpPr>
          <p:spPr bwMode="auto">
            <a:xfrm>
              <a:off x="3060" y="2412"/>
              <a:ext cx="2196" cy="1464"/>
            </a:xfrm>
            <a:prstGeom prst="ellipse">
              <a:avLst/>
            </a:prstGeom>
            <a:gradFill rotWithShape="0">
              <a:gsLst>
                <a:gs pos="0">
                  <a:srgbClr val="0099CC">
                    <a:gamma/>
                    <a:shade val="46275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Estimated</a:t>
              </a:r>
            </a:p>
            <a:p>
              <a:pPr algn="ctr"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Regression Equation</a:t>
              </a:r>
            </a:p>
            <a:p>
              <a:pPr algn="ctr">
                <a:defRPr/>
              </a:pP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  <a:p>
              <a:pPr algn="ctr"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Sample Statistics</a:t>
              </a:r>
            </a:p>
            <a:p>
              <a:pPr algn="ctr">
                <a:defRPr/>
              </a:pP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b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0</a:t>
              </a: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, </a:t>
              </a: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b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1</a:t>
              </a:r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graphicFrame>
          <p:nvGraphicFramePr>
            <p:cNvPr id="24592" name="Object 8"/>
            <p:cNvGraphicFramePr>
              <a:graphicFrameLocks noChangeAspect="1"/>
            </p:cNvGraphicFramePr>
            <p:nvPr/>
          </p:nvGraphicFramePr>
          <p:xfrm>
            <a:off x="3696" y="3008"/>
            <a:ext cx="97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529200" imgH="137880" progId="">
                    <p:embed/>
                  </p:oleObj>
                </mc:Choice>
                <mc:Fallback>
                  <p:oleObj name="Equation" r:id="rId3" imgW="529200" imgH="137880" progId="">
                    <p:embed/>
                    <p:pic>
                      <p:nvPicPr>
                        <p:cNvPr id="2459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008"/>
                          <a:ext cx="979" cy="288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74090" name="AutoShape 10"/>
          <p:cNvCxnSpPr>
            <a:cxnSpLocks noChangeShapeType="1"/>
            <a:stCxn id="174083" idx="6"/>
            <a:endCxn id="174084" idx="2"/>
          </p:cNvCxnSpPr>
          <p:nvPr/>
        </p:nvCxnSpPr>
        <p:spPr bwMode="auto">
          <a:xfrm>
            <a:off x="4305300" y="2152650"/>
            <a:ext cx="5524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091" name="AutoShape 11"/>
          <p:cNvCxnSpPr>
            <a:cxnSpLocks noChangeShapeType="1"/>
            <a:stCxn id="174086" idx="2"/>
            <a:endCxn id="174087" idx="6"/>
          </p:cNvCxnSpPr>
          <p:nvPr/>
        </p:nvCxnSpPr>
        <p:spPr bwMode="auto">
          <a:xfrm flipH="1">
            <a:off x="4305300" y="4991100"/>
            <a:ext cx="5524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092" name="AutoShape 12"/>
          <p:cNvCxnSpPr>
            <a:cxnSpLocks noChangeShapeType="1"/>
            <a:stCxn id="174084" idx="4"/>
            <a:endCxn id="174086" idx="0"/>
          </p:cNvCxnSpPr>
          <p:nvPr/>
        </p:nvCxnSpPr>
        <p:spPr bwMode="auto">
          <a:xfrm>
            <a:off x="6600825" y="3352800"/>
            <a:ext cx="0" cy="476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093" name="AutoShape 13"/>
          <p:cNvCxnSpPr>
            <a:cxnSpLocks noChangeShapeType="1"/>
            <a:stCxn id="174087" idx="0"/>
            <a:endCxn id="174083" idx="4"/>
          </p:cNvCxnSpPr>
          <p:nvPr/>
        </p:nvCxnSpPr>
        <p:spPr bwMode="auto">
          <a:xfrm flipV="1">
            <a:off x="2533650" y="3314700"/>
            <a:ext cx="0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096" name="AutoShape 16"/>
          <p:cNvSpPr>
            <a:spLocks noChangeArrowheads="1"/>
          </p:cNvSpPr>
          <p:nvPr/>
        </p:nvSpPr>
        <p:spPr bwMode="auto">
          <a:xfrm rot="5400000">
            <a:off x="485775" y="20701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74097" name="AutoShape 17"/>
          <p:cNvSpPr>
            <a:spLocks noChangeArrowheads="1"/>
          </p:cNvSpPr>
          <p:nvPr/>
        </p:nvSpPr>
        <p:spPr bwMode="auto">
          <a:xfrm rot="16200000" flipH="1">
            <a:off x="8353425" y="20701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74098" name="AutoShape 18"/>
          <p:cNvSpPr>
            <a:spLocks noChangeArrowheads="1"/>
          </p:cNvSpPr>
          <p:nvPr/>
        </p:nvSpPr>
        <p:spPr bwMode="auto">
          <a:xfrm rot="16200000" flipH="1">
            <a:off x="8372475" y="49276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74099" name="AutoShape 19"/>
          <p:cNvSpPr>
            <a:spLocks noChangeArrowheads="1"/>
          </p:cNvSpPr>
          <p:nvPr/>
        </p:nvSpPr>
        <p:spPr bwMode="auto">
          <a:xfrm rot="5400000">
            <a:off x="485775" y="49466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40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174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7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1740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17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740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17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17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animBg="1" autoUpdateAnimBg="0"/>
      <p:bldP spid="174087" grpId="0" animBg="1" autoUpdateAnimBg="0"/>
      <p:bldP spid="174096" grpId="0" animBg="1"/>
      <p:bldP spid="174097" grpId="0" animBg="1"/>
      <p:bldP spid="174098" grpId="0" animBg="1"/>
      <p:bldP spid="17409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321050" y="1651000"/>
            <a:ext cx="2609850" cy="8001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4150"/>
            <a:ext cx="7772400" cy="5286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Least Squares Method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109663"/>
            <a:ext cx="7772400" cy="566737"/>
          </a:xfrm>
        </p:spPr>
        <p:txBody>
          <a:bodyPr/>
          <a:lstStyle/>
          <a:p>
            <a:pPr>
              <a:buFont typeface="Monotype Sorts" pitchFamily="2" charset="2"/>
              <a:buChar char="n"/>
              <a:defRPr/>
            </a:pPr>
            <a:r>
              <a:rPr lang="en-US">
                <a:solidFill>
                  <a:srgbClr val="66FFFF"/>
                </a:solidFill>
              </a:rPr>
              <a:t>Least Squares Criterion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717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68700" y="1816100"/>
          <a:ext cx="296862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24320" imgH="681120" progId="">
                  <p:embed/>
                </p:oleObj>
              </mc:Choice>
              <mc:Fallback>
                <p:oleObj name="Equation" r:id="rId3" imgW="2524320" imgH="681120" progId="">
                  <p:embed/>
                  <p:pic>
                    <p:nvPicPr>
                      <p:cNvPr id="7172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1816100"/>
                        <a:ext cx="2968625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031875" y="2490788"/>
            <a:ext cx="7231063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where:</a:t>
            </a:r>
          </a:p>
          <a:p>
            <a:pPr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observed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value of the dependent variable</a:t>
            </a:r>
          </a:p>
          <a:p>
            <a:pPr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      for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 observation</a:t>
            </a:r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 rot="5400000">
            <a:off x="3038475" y="1993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927225" y="3740150"/>
            <a:ext cx="6400800" cy="979488"/>
            <a:chOff x="1178" y="2944"/>
            <a:chExt cx="4032" cy="617"/>
          </a:xfrm>
        </p:grpSpPr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1201" y="2944"/>
              <a:ext cx="211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^</a:t>
              </a:r>
            </a:p>
          </p:txBody>
        </p:sp>
        <p:sp>
          <p:nvSpPr>
            <p:cNvPr id="7178" name="Text Box 10"/>
            <p:cNvSpPr txBox="1">
              <a:spLocks noChangeArrowheads="1"/>
            </p:cNvSpPr>
            <p:nvPr/>
          </p:nvSpPr>
          <p:spPr bwMode="auto">
            <a:xfrm>
              <a:off x="1178" y="2997"/>
              <a:ext cx="4032" cy="5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y</a:t>
              </a:r>
              <a:r>
                <a:rPr lang="en-US" sz="2400" i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i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= </a:t>
              </a:r>
              <a:r>
                <a:rPr lang="en-US" sz="2400" u="sng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estimated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value of the dependent variable</a:t>
              </a:r>
            </a:p>
            <a:p>
              <a:pPr>
                <a:spcBef>
                  <a:spcPct val="20000"/>
                </a:spcBef>
                <a:buClr>
                  <a:srgbClr val="66FFFF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  for the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i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th observation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nimBg="1"/>
      <p:bldP spid="7175" grpId="0" autoUpdateAnimBg="0"/>
      <p:bldP spid="717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2678113" y="1684338"/>
            <a:ext cx="3808412" cy="13589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171450"/>
            <a:ext cx="7772400" cy="5794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Least Squares Method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684213" y="1109663"/>
            <a:ext cx="7772400" cy="5219700"/>
          </a:xfrm>
        </p:spPr>
        <p:txBody>
          <a:bodyPr/>
          <a:lstStyle/>
          <a:p>
            <a:pPr>
              <a:buFont typeface="Monotype Sorts" pitchFamily="2" charset="2"/>
              <a:buChar char="n"/>
              <a:defRPr/>
            </a:pPr>
            <a:r>
              <a:rPr lang="en-US">
                <a:solidFill>
                  <a:srgbClr val="66FFFF"/>
                </a:solidFill>
              </a:rPr>
              <a:t>Slope for the Estimated Regression Equation</a:t>
            </a:r>
          </a:p>
          <a:p>
            <a:pPr>
              <a:buFont typeface="Monotype Sorts" pitchFamily="2" charset="2"/>
              <a:buNone/>
              <a:defRPr/>
            </a:pP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819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928938" y="1862138"/>
          <a:ext cx="329406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01520" imgH="867600" progId="">
                  <p:embed/>
                </p:oleObj>
              </mc:Choice>
              <mc:Fallback>
                <p:oleObj name="Equation" r:id="rId3" imgW="2801520" imgH="867600" progId="">
                  <p:embed/>
                  <p:pic>
                    <p:nvPicPr>
                      <p:cNvPr id="8197" name="Object 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1862138"/>
                        <a:ext cx="3294062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AutoShape 11"/>
          <p:cNvSpPr>
            <a:spLocks noChangeArrowheads="1"/>
          </p:cNvSpPr>
          <p:nvPr/>
        </p:nvSpPr>
        <p:spPr bwMode="auto">
          <a:xfrm rot="5400000">
            <a:off x="2276475" y="22987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1031875" y="3209925"/>
            <a:ext cx="6591300" cy="1150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where: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 i="1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value of independent variable for </a:t>
            </a:r>
            <a:r>
              <a:rPr lang="en-US" sz="24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       observation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022475" y="5214938"/>
            <a:ext cx="5392738" cy="709612"/>
            <a:chOff x="1370" y="3486"/>
            <a:chExt cx="3397" cy="447"/>
          </a:xfrm>
        </p:grpSpPr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1370" y="3486"/>
              <a:ext cx="210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_</a:t>
              </a: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1370" y="3645"/>
              <a:ext cx="3397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y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= mean value for dependent variable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003425" y="4778375"/>
            <a:ext cx="5659438" cy="708025"/>
            <a:chOff x="1178" y="3427"/>
            <a:chExt cx="3565" cy="446"/>
          </a:xfrm>
        </p:grpSpPr>
        <p:sp>
          <p:nvSpPr>
            <p:cNvPr id="8210" name="Rectangle 18"/>
            <p:cNvSpPr>
              <a:spLocks noChangeArrowheads="1"/>
            </p:cNvSpPr>
            <p:nvPr/>
          </p:nvSpPr>
          <p:spPr bwMode="auto">
            <a:xfrm>
              <a:off x="1184" y="3427"/>
              <a:ext cx="210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defRPr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_</a:t>
              </a: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1178" y="3585"/>
              <a:ext cx="356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= mean value for independent variable</a:t>
              </a:r>
            </a:p>
          </p:txBody>
        </p:sp>
      </p:grp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1946275" y="4362450"/>
            <a:ext cx="5410200" cy="749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value of dependent variable for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observation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1" grpId="0" animBg="1"/>
      <p:bldP spid="8203" grpId="0" animBg="1"/>
      <p:bldP spid="8204" grpId="0" autoUpdateAnimBg="0"/>
      <p:bldP spid="821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684213" y="1109663"/>
            <a:ext cx="7772400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-Intercept for the Estimated Regression Equation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3505200" y="1660525"/>
            <a:ext cx="2111375" cy="885825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87402" name="Rectangle 10"/>
          <p:cNvSpPr>
            <a:spLocks noChangeArrowheads="1"/>
          </p:cNvSpPr>
          <p:nvPr/>
        </p:nvSpPr>
        <p:spPr bwMode="auto">
          <a:xfrm>
            <a:off x="685800" y="171450"/>
            <a:ext cx="77724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28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Least Squares Method</a:t>
            </a:r>
          </a:p>
        </p:txBody>
      </p:sp>
      <p:graphicFrame>
        <p:nvGraphicFramePr>
          <p:cNvPr id="187403" name="Object 11"/>
          <p:cNvGraphicFramePr>
            <a:graphicFrameLocks noChangeAspect="1"/>
          </p:cNvGraphicFramePr>
          <p:nvPr/>
        </p:nvGraphicFramePr>
        <p:xfrm>
          <a:off x="3735388" y="1846263"/>
          <a:ext cx="16843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29200" imgH="137880" progId="">
                  <p:embed/>
                </p:oleObj>
              </mc:Choice>
              <mc:Fallback>
                <p:oleObj name="Equation" r:id="rId3" imgW="529200" imgH="137880" progId="">
                  <p:embed/>
                  <p:pic>
                    <p:nvPicPr>
                      <p:cNvPr id="1874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388" y="1846263"/>
                        <a:ext cx="1684337" cy="495300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05" name="AutoShape 13"/>
          <p:cNvSpPr>
            <a:spLocks noChangeArrowheads="1"/>
          </p:cNvSpPr>
          <p:nvPr/>
        </p:nvSpPr>
        <p:spPr bwMode="auto">
          <a:xfrm rot="5400000">
            <a:off x="3209925" y="2017713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7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animBg="1"/>
      <p:bldP spid="18740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900988" y="1115903"/>
            <a:ext cx="7812087" cy="4528151"/>
          </a:xfrm>
        </p:spPr>
        <p:txBody>
          <a:bodyPr/>
          <a:lstStyle/>
          <a:p>
            <a:pPr marL="609600" indent="-609600" algn="just">
              <a:buFontTx/>
              <a:buChar char="•"/>
            </a:pPr>
            <a:r>
              <a:rPr lang="en-US" altLang="en-US" sz="2800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A real estate agent wishes to examine the relationship between the selling price of a home and its size (measured in square feet)</a:t>
            </a:r>
          </a:p>
          <a:p>
            <a:pPr marL="609600" indent="-609600">
              <a:buFontTx/>
              <a:buChar char="•"/>
            </a:pPr>
            <a:endParaRPr lang="en-US" altLang="en-US" sz="1400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buFontTx/>
              <a:buChar char="•"/>
            </a:pPr>
            <a:r>
              <a:rPr lang="en-US" altLang="en-US" sz="2800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A random sample of 10 houses is selected</a:t>
            </a:r>
          </a:p>
          <a:p>
            <a:pPr marL="609600" indent="-609600">
              <a:buNone/>
            </a:pPr>
            <a:endParaRPr lang="en-US" alt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90600" lvl="1" indent="-533400">
              <a:buFontTx/>
              <a:buChar char="–"/>
            </a:pPr>
            <a:r>
              <a:rPr lang="en-US" altLang="en-US" sz="2800" dirty="0">
                <a:solidFill>
                  <a:schemeClr val="tx1">
                    <a:lumMod val="95000"/>
                  </a:schemeClr>
                </a:solidFill>
              </a:rPr>
              <a:t>Dependent variable (y) = house price in $1000.</a:t>
            </a:r>
          </a:p>
          <a:p>
            <a:pPr marL="990600" lvl="1" indent="-533400">
              <a:buFontTx/>
              <a:buChar char="–"/>
            </a:pPr>
            <a:r>
              <a:rPr lang="en-US" altLang="en-US" sz="2800" dirty="0">
                <a:solidFill>
                  <a:schemeClr val="tx1">
                    <a:lumMod val="95000"/>
                  </a:schemeClr>
                </a:solidFill>
              </a:rPr>
              <a:t>Independent variable (x) = square feet</a:t>
            </a:r>
          </a:p>
        </p:txBody>
      </p:sp>
      <p:sp>
        <p:nvSpPr>
          <p:cNvPr id="217" name="Slide Number Placeholder 2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436" name="Rectangle 220"/>
          <p:cNvSpPr>
            <a:spLocks noChangeArrowheads="1"/>
          </p:cNvSpPr>
          <p:nvPr/>
        </p:nvSpPr>
        <p:spPr bwMode="auto">
          <a:xfrm>
            <a:off x="685800" y="139700"/>
            <a:ext cx="7772400" cy="642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28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 Example</a:t>
            </a:r>
          </a:p>
        </p:txBody>
      </p:sp>
      <p:sp>
        <p:nvSpPr>
          <p:cNvPr id="9438" name="AutoShape 222"/>
          <p:cNvSpPr>
            <a:spLocks noChangeArrowheads="1"/>
          </p:cNvSpPr>
          <p:nvPr/>
        </p:nvSpPr>
        <p:spPr bwMode="auto">
          <a:xfrm rot="5400000">
            <a:off x="358337" y="1294962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4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utoUpdateAnimBg="0"/>
      <p:bldP spid="94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686575" y="1037349"/>
          <a:ext cx="3742722" cy="5166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House Price in $1000s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(y)</a:t>
                      </a:r>
                    </a:p>
                  </a:txBody>
                  <a:tcPr marT="45714" marB="457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Square Feet 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(x)</a:t>
                      </a:r>
                    </a:p>
                  </a:txBody>
                  <a:tcPr marT="45714" marB="45714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245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1400</a:t>
                      </a: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312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1600</a:t>
                      </a: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279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1700</a:t>
                      </a: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308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1875</a:t>
                      </a: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199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1100</a:t>
                      </a: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219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1550</a:t>
                      </a: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405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2350</a:t>
                      </a: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324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2450</a:t>
                      </a: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319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1425</a:t>
                      </a: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255</a:t>
                      </a: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1700</a:t>
                      </a:r>
                    </a:p>
                  </a:txBody>
                  <a:tcPr marT="45714" marB="45714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6951" y="2992086"/>
            <a:ext cx="2917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600" b="1" dirty="0">
                <a:solidFill>
                  <a:schemeClr val="accent1"/>
                </a:solidFill>
                <a:latin typeface="Book Antiqua" pitchFamily="18" charset="0"/>
              </a:rPr>
              <a:t>Sample Data</a:t>
            </a:r>
            <a:r>
              <a:rPr lang="en-US" altLang="en-US" dirty="0">
                <a:solidFill>
                  <a:schemeClr val="accent1"/>
                </a:solidFill>
                <a:latin typeface="Book Antiqua" pitchFamily="18" charset="0"/>
              </a:rPr>
              <a:t> </a:t>
            </a:r>
            <a:endParaRPr lang="en-US" dirty="0">
              <a:solidFill>
                <a:schemeClr val="accent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7" descr="1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7315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3" y="207471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434" y="1576552"/>
            <a:ext cx="8073916" cy="4600411"/>
          </a:xfrm>
        </p:spPr>
        <p:txBody>
          <a:bodyPr>
            <a:normAutofit fontScale="55000" lnSpcReduction="20000"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sz="5100" dirty="0"/>
              <a:t>Often, two variables are related.  </a:t>
            </a:r>
          </a:p>
          <a:p>
            <a:pPr>
              <a:buFont typeface="Monotype Sorts" pitchFamily="2" charset="2"/>
              <a:buNone/>
              <a:defRPr/>
            </a:pPr>
            <a:endParaRPr lang="en-US" sz="3800" dirty="0"/>
          </a:p>
          <a:p>
            <a:pPr>
              <a:buFont typeface="Monotype Sorts" pitchFamily="2" charset="2"/>
              <a:buNone/>
              <a:defRPr/>
            </a:pPr>
            <a:r>
              <a:rPr lang="en-US" sz="3800" b="1" dirty="0"/>
              <a:t>Examples:</a:t>
            </a:r>
          </a:p>
          <a:p>
            <a:pPr>
              <a:buNone/>
              <a:defRPr/>
            </a:pPr>
            <a:endParaRPr lang="en-US" altLang="en-US" sz="2600" dirty="0"/>
          </a:p>
          <a:p>
            <a:pPr>
              <a:defRPr/>
            </a:pPr>
            <a:r>
              <a:rPr lang="en-US" altLang="en-US" sz="3800" dirty="0"/>
              <a:t>The selling price of a home and its size.</a:t>
            </a:r>
            <a:endParaRPr lang="en-US" sz="3800" dirty="0"/>
          </a:p>
          <a:p>
            <a:pPr>
              <a:defRPr/>
            </a:pPr>
            <a:endParaRPr lang="en-US" sz="3800" dirty="0"/>
          </a:p>
          <a:p>
            <a:pPr>
              <a:defRPr/>
            </a:pPr>
            <a:r>
              <a:rPr lang="en-US" sz="3800" dirty="0"/>
              <a:t>Amount of advertising expenses and amount of sales.</a:t>
            </a:r>
          </a:p>
          <a:p>
            <a:pPr>
              <a:defRPr/>
            </a:pPr>
            <a:endParaRPr lang="en-US" sz="3800" dirty="0"/>
          </a:p>
          <a:p>
            <a:pPr>
              <a:defRPr/>
            </a:pPr>
            <a:r>
              <a:rPr lang="en-US" sz="3800" dirty="0"/>
              <a:t>Daily temperature and daily water consumption.</a:t>
            </a:r>
          </a:p>
          <a:p>
            <a:pPr>
              <a:defRPr/>
            </a:pPr>
            <a:endParaRPr lang="en-US" sz="3800" dirty="0"/>
          </a:p>
          <a:p>
            <a:pPr>
              <a:defRPr/>
            </a:pPr>
            <a:r>
              <a:rPr lang="en-US" sz="3800" dirty="0"/>
              <a:t>Undergraduate GPA and starting salary of graduates.</a:t>
            </a:r>
          </a:p>
          <a:p>
            <a:pPr>
              <a:defRPr/>
            </a:pPr>
            <a:endParaRPr lang="en-US" sz="3800" dirty="0"/>
          </a:p>
          <a:p>
            <a:pPr>
              <a:defRPr/>
            </a:pPr>
            <a:r>
              <a:rPr lang="en-US" sz="3800" dirty="0"/>
              <a:t>Weight of automobiles and miles per gallon.</a:t>
            </a:r>
          </a:p>
          <a:p>
            <a:pPr>
              <a:buFont typeface="Monotype Sorts" pitchFamily="2" charset="2"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372" y="236482"/>
            <a:ext cx="8481849" cy="6416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2607" y="331076"/>
            <a:ext cx="8308427" cy="633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496" y="331076"/>
            <a:ext cx="8071945" cy="6258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16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8372" y="346841"/>
            <a:ext cx="8450318" cy="629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248" y="283780"/>
            <a:ext cx="8686800" cy="6385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" y="0"/>
            <a:ext cx="914399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Coefficient of Determination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dirty="0"/>
              <a:t>In regression analysis, the following natural question arises:</a:t>
            </a:r>
          </a:p>
          <a:p>
            <a:pPr>
              <a:buFont typeface="Monotype Sorts" charset="2"/>
              <a:buNone/>
              <a:defRPr/>
            </a:pPr>
            <a:endParaRPr lang="en-US" dirty="0"/>
          </a:p>
          <a:p>
            <a:pPr>
              <a:buFont typeface="Monotype Sorts" charset="2"/>
              <a:buNone/>
              <a:defRPr/>
            </a:pPr>
            <a:r>
              <a:rPr lang="en-US" dirty="0"/>
              <a:t>How well does the regression equation forecast the actual data? </a:t>
            </a:r>
          </a:p>
          <a:p>
            <a:pPr>
              <a:buFont typeface="Monotype Sorts" charset="2"/>
              <a:buNone/>
              <a:defRPr/>
            </a:pPr>
            <a:endParaRPr lang="en-US" dirty="0"/>
          </a:p>
          <a:p>
            <a:pPr>
              <a:buFont typeface="Monotype Sorts" charset="2"/>
              <a:buNone/>
              <a:defRPr/>
            </a:pPr>
            <a:r>
              <a:rPr lang="en-US" dirty="0"/>
              <a:t>This question is answered by a quantity that we call “</a:t>
            </a:r>
            <a:r>
              <a:rPr lang="en-US" b="1" u="sng" dirty="0"/>
              <a:t>Coefficient of Determination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Coefficient of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dirty="0"/>
              <a:t>To understand the Coefficient of Determination, one has to understand the following three quantities:</a:t>
            </a:r>
          </a:p>
          <a:p>
            <a:pPr>
              <a:buFont typeface="Monotype Sorts" charset="2"/>
              <a:buNone/>
              <a:defRPr/>
            </a:pPr>
            <a:endParaRPr lang="en-US" dirty="0"/>
          </a:p>
          <a:p>
            <a:pPr>
              <a:buFont typeface="Monotype Sorts" charset="2"/>
              <a:buNone/>
              <a:defRPr/>
            </a:pPr>
            <a:r>
              <a:rPr lang="en-US" dirty="0"/>
              <a:t>SSE = </a:t>
            </a:r>
            <a:r>
              <a:rPr lang="en-US" b="1" u="sng" dirty="0"/>
              <a:t>S</a:t>
            </a:r>
            <a:r>
              <a:rPr lang="en-US" dirty="0"/>
              <a:t>um of </a:t>
            </a:r>
            <a:r>
              <a:rPr lang="en-US" b="1" u="sng" dirty="0"/>
              <a:t>S</a:t>
            </a:r>
            <a:r>
              <a:rPr lang="en-US" dirty="0"/>
              <a:t>quares due to </a:t>
            </a:r>
            <a:r>
              <a:rPr lang="en-US" b="1" u="sng" dirty="0"/>
              <a:t>E</a:t>
            </a:r>
            <a:r>
              <a:rPr lang="en-US" dirty="0"/>
              <a:t>rror = ∑ (y – </a:t>
            </a:r>
            <a:r>
              <a:rPr lang="cy-GB" dirty="0"/>
              <a:t>ŷ)</a:t>
            </a:r>
            <a:r>
              <a:rPr lang="cy-GB" baseline="30000" dirty="0"/>
              <a:t>2</a:t>
            </a:r>
            <a:endParaRPr lang="cy-GB" dirty="0"/>
          </a:p>
          <a:p>
            <a:pPr>
              <a:buFont typeface="Monotype Sorts" charset="2"/>
              <a:buNone/>
              <a:defRPr/>
            </a:pPr>
            <a:r>
              <a:rPr lang="cy-GB" dirty="0"/>
              <a:t>                                                                 </a:t>
            </a:r>
          </a:p>
          <a:p>
            <a:pPr>
              <a:buFont typeface="Monotype Sorts" charset="2"/>
              <a:buNone/>
              <a:defRPr/>
            </a:pPr>
            <a:r>
              <a:rPr lang="cy-GB" dirty="0"/>
              <a:t>SST = </a:t>
            </a:r>
            <a:r>
              <a:rPr lang="cy-GB" b="1" u="sng" dirty="0"/>
              <a:t>S</a:t>
            </a:r>
            <a:r>
              <a:rPr lang="cy-GB" dirty="0"/>
              <a:t>um of </a:t>
            </a:r>
            <a:r>
              <a:rPr lang="cy-GB" b="1" u="sng" dirty="0"/>
              <a:t>S</a:t>
            </a:r>
            <a:r>
              <a:rPr lang="cy-GB" dirty="0"/>
              <a:t>quares </a:t>
            </a:r>
            <a:r>
              <a:rPr lang="cy-GB" b="1" u="sng" dirty="0"/>
              <a:t>T</a:t>
            </a:r>
            <a:r>
              <a:rPr lang="cy-GB" dirty="0"/>
              <a:t>otal = ∑ (y – y)</a:t>
            </a:r>
            <a:r>
              <a:rPr lang="cy-GB" baseline="30000" dirty="0"/>
              <a:t> 2</a:t>
            </a:r>
            <a:endParaRPr lang="cy-GB" dirty="0"/>
          </a:p>
          <a:p>
            <a:pPr>
              <a:buFont typeface="Monotype Sorts" charset="2"/>
              <a:buNone/>
              <a:defRPr/>
            </a:pPr>
            <a:endParaRPr lang="cy-GB" dirty="0"/>
          </a:p>
          <a:p>
            <a:pPr>
              <a:buFont typeface="Monotype Sorts" charset="2"/>
              <a:buNone/>
              <a:defRPr/>
            </a:pPr>
            <a:r>
              <a:rPr lang="cy-GB" dirty="0"/>
              <a:t>SSR = Sum of Squares due to Regression = ∑ (ŷ – y)</a:t>
            </a:r>
            <a:r>
              <a:rPr lang="cy-GB" baseline="30000" dirty="0"/>
              <a:t> 2</a:t>
            </a:r>
            <a:endParaRPr lang="cy-GB" dirty="0"/>
          </a:p>
          <a:p>
            <a:pPr>
              <a:buFont typeface="Monotype Sorts" charset="2"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2686050" y="1695450"/>
            <a:ext cx="3829050" cy="6858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2128838" y="2627313"/>
            <a:ext cx="4933950" cy="815975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5100"/>
            <a:ext cx="7772400" cy="5857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/>
              <a:t>Coefficient of Determination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106488"/>
            <a:ext cx="7772400" cy="547687"/>
          </a:xfrm>
        </p:spPr>
        <p:txBody>
          <a:bodyPr/>
          <a:lstStyle/>
          <a:p>
            <a:pPr>
              <a:buFont typeface="Monotype Sorts" pitchFamily="2" charset="2"/>
              <a:buChar char="n"/>
              <a:defRPr/>
            </a:pPr>
            <a:r>
              <a:rPr lang="en-US">
                <a:solidFill>
                  <a:srgbClr val="66FFFF"/>
                </a:solidFill>
              </a:rPr>
              <a:t>Relationship Among SST, SSR, SSE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936625" y="3443288"/>
            <a:ext cx="6780213" cy="1662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where: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   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SST = total sum of squares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   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SSR = sum of squares due to regression</a:t>
            </a:r>
            <a:endParaRPr lang="en-US" sz="2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	    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SSE = sum of squares due to error</a:t>
            </a:r>
          </a:p>
        </p:txBody>
      </p:sp>
      <p:sp>
        <p:nvSpPr>
          <p:cNvPr id="11277" name="AutoShape 13"/>
          <p:cNvSpPr>
            <a:spLocks noChangeArrowheads="1"/>
          </p:cNvSpPr>
          <p:nvPr/>
        </p:nvSpPr>
        <p:spPr bwMode="auto">
          <a:xfrm rot="5400000">
            <a:off x="1743075" y="193675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2955925" y="1804988"/>
            <a:ext cx="33099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SST    =    SSR    +    SSE</a:t>
            </a: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3067050" y="2266950"/>
            <a:ext cx="152400" cy="552450"/>
          </a:xfrm>
          <a:prstGeom prst="line">
            <a:avLst/>
          </a:prstGeom>
          <a:noFill/>
          <a:ln w="12700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5886450" y="2266950"/>
            <a:ext cx="323850" cy="533400"/>
          </a:xfrm>
          <a:prstGeom prst="line">
            <a:avLst/>
          </a:prstGeom>
          <a:noFill/>
          <a:ln w="12700">
            <a:solidFill>
              <a:srgbClr val="66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4591050" y="2247900"/>
            <a:ext cx="0" cy="552450"/>
          </a:xfrm>
          <a:prstGeom prst="line">
            <a:avLst/>
          </a:prstGeom>
          <a:noFill/>
          <a:ln w="12700">
            <a:solidFill>
              <a:srgbClr val="66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graphicFrame>
        <p:nvGraphicFramePr>
          <p:cNvPr id="11293" name="Object 29">
            <a:hlinkClick r:id="" action="ppaction://ole?verb=0"/>
          </p:cNvPr>
          <p:cNvGraphicFramePr>
            <a:graphicFrameLocks/>
          </p:cNvGraphicFramePr>
          <p:nvPr/>
        </p:nvGraphicFramePr>
        <p:xfrm>
          <a:off x="2333625" y="2822575"/>
          <a:ext cx="12890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76280" imgH="413640" progId="">
                  <p:embed/>
                </p:oleObj>
              </mc:Choice>
              <mc:Fallback>
                <p:oleObj name="Equation" r:id="rId3" imgW="1376280" imgH="413640" progId="">
                  <p:embed/>
                  <p:pic>
                    <p:nvPicPr>
                      <p:cNvPr id="11293" name="Object 29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2822575"/>
                        <a:ext cx="12890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4" name="Object 30">
            <a:hlinkClick r:id="" action="ppaction://ole?verb=0"/>
          </p:cNvPr>
          <p:cNvGraphicFramePr>
            <a:graphicFrameLocks/>
          </p:cNvGraphicFramePr>
          <p:nvPr/>
        </p:nvGraphicFramePr>
        <p:xfrm>
          <a:off x="3690938" y="2822575"/>
          <a:ext cx="15081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20720" imgH="413640" progId="">
                  <p:embed/>
                </p:oleObj>
              </mc:Choice>
              <mc:Fallback>
                <p:oleObj name="Equation" r:id="rId5" imgW="1620720" imgH="413640" progId="">
                  <p:embed/>
                  <p:pic>
                    <p:nvPicPr>
                      <p:cNvPr id="11294" name="Object 3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938" y="2822575"/>
                        <a:ext cx="15081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5" name="Object 31">
            <a:hlinkClick r:id="" action="ppaction://ole?verb=0"/>
          </p:cNvPr>
          <p:cNvGraphicFramePr>
            <a:graphicFrameLocks/>
          </p:cNvGraphicFramePr>
          <p:nvPr/>
        </p:nvGraphicFramePr>
        <p:xfrm>
          <a:off x="5284788" y="2822575"/>
          <a:ext cx="15192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28640" imgH="413640" progId="">
                  <p:embed/>
                </p:oleObj>
              </mc:Choice>
              <mc:Fallback>
                <p:oleObj name="Equation" r:id="rId7" imgW="1628640" imgH="413640" progId="">
                  <p:embed/>
                  <p:pic>
                    <p:nvPicPr>
                      <p:cNvPr id="11295" name="Object 31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788" y="2822575"/>
                        <a:ext cx="151923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0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5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2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47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54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5" grpId="0" animBg="1"/>
      <p:bldP spid="11273" grpId="0" animBg="1"/>
      <p:bldP spid="11276" grpId="0" autoUpdateAnimBg="0"/>
      <p:bldP spid="11277" grpId="0" animBg="1"/>
      <p:bldP spid="1127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1" name="Rectangle 5"/>
          <p:cNvSpPr>
            <a:spLocks noChangeArrowheads="1"/>
          </p:cNvSpPr>
          <p:nvPr/>
        </p:nvSpPr>
        <p:spPr bwMode="auto">
          <a:xfrm>
            <a:off x="684213" y="1106488"/>
            <a:ext cx="7772400" cy="566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</a:t>
            </a:r>
            <a:r>
              <a:rPr lang="en-US" sz="32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coefficient of determination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is:</a:t>
            </a: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685800" y="165100"/>
            <a:ext cx="7772400" cy="585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defTabSz="6858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000" b="1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rPr>
              <a:t>Coefficient of Determination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88065" name="Object 1"/>
          <p:cNvGraphicFramePr>
            <a:graphicFrameLocks noChangeAspect="1"/>
          </p:cNvGraphicFramePr>
          <p:nvPr/>
        </p:nvGraphicFramePr>
        <p:xfrm>
          <a:off x="446689" y="3011213"/>
          <a:ext cx="7696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43300" imgH="419100" progId="Equation.3">
                  <p:embed/>
                </p:oleObj>
              </mc:Choice>
              <mc:Fallback>
                <p:oleObj name="Equation" r:id="rId3" imgW="3543300" imgH="419100" progId="Equation.3">
                  <p:embed/>
                  <p:pic>
                    <p:nvPicPr>
                      <p:cNvPr id="8806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689" y="3011213"/>
                        <a:ext cx="7696200" cy="9017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ea typeface="+mn-ea"/>
                <a:cs typeface="+mn-cs"/>
              </a:rPr>
              <a:t>Simple Linear Regression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283" y="1258066"/>
            <a:ext cx="7675350" cy="4351338"/>
          </a:xfrm>
        </p:spPr>
        <p:txBody>
          <a:bodyPr>
            <a:noAutofit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dirty="0"/>
              <a:t>When two variables are related, one can be used to predict the value of the other.</a:t>
            </a:r>
          </a:p>
          <a:p>
            <a:pPr>
              <a:buFont typeface="Monotype Sorts" pitchFamily="2" charset="2"/>
              <a:buNone/>
              <a:defRPr/>
            </a:pPr>
            <a:endParaRPr lang="en-US" dirty="0"/>
          </a:p>
          <a:p>
            <a:pPr>
              <a:buFont typeface="Monotype Sorts" pitchFamily="2" charset="2"/>
              <a:buNone/>
              <a:defRPr/>
            </a:pPr>
            <a:r>
              <a:rPr lang="en-US" b="1" dirty="0"/>
              <a:t>Examples:</a:t>
            </a:r>
          </a:p>
          <a:p>
            <a:pPr>
              <a:buFont typeface="Monotype Sorts" pitchFamily="2" charset="2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Knowing the size of a home one can predict the</a:t>
            </a:r>
            <a:r>
              <a:rPr lang="en-US" altLang="en-US" dirty="0"/>
              <a:t> selling price of a home.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Knowing the amount of advertising expenses, one can predict the amount of sales.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Knowing the daily temperature,  one can predict the amount of water consumption.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372" y="231462"/>
            <a:ext cx="8466083" cy="639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2B7487-34CD-C2BF-6371-B87B8323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065000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69779" y="2790497"/>
            <a:ext cx="3610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 You</a:t>
            </a: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7" name="Rectangle 3"/>
          <p:cNvSpPr>
            <a:spLocks noChangeArrowheads="1"/>
          </p:cNvSpPr>
          <p:nvPr/>
        </p:nvSpPr>
        <p:spPr bwMode="auto">
          <a:xfrm>
            <a:off x="685800" y="184150"/>
            <a:ext cx="7772400" cy="528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</a:t>
            </a:r>
          </a:p>
        </p:txBody>
      </p:sp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669925" y="1976438"/>
            <a:ext cx="71247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66FFFF"/>
              </a:buClr>
              <a:buFont typeface="Wingdings" pitchFamily="2" charset="2"/>
              <a:buChar char="n"/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Regression analysis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can be used to develop an</a:t>
            </a:r>
          </a:p>
          <a:p>
            <a:pPr>
              <a:buClr>
                <a:srgbClr val="66FFFF"/>
              </a:buClr>
              <a:buFont typeface="Wingdings" pitchFamily="2" charset="2"/>
              <a:buNone/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equation showing how the variables are related.</a:t>
            </a:r>
          </a:p>
        </p:txBody>
      </p:sp>
      <p:sp>
        <p:nvSpPr>
          <p:cNvPr id="369671" name="Text Box 7"/>
          <p:cNvSpPr txBox="1">
            <a:spLocks noChangeArrowheads="1"/>
          </p:cNvSpPr>
          <p:nvPr/>
        </p:nvSpPr>
        <p:spPr bwMode="auto">
          <a:xfrm>
            <a:off x="669925" y="1119188"/>
            <a:ext cx="65849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66FFFF"/>
              </a:buClr>
              <a:buFont typeface="Wingdings" pitchFamily="2" charset="2"/>
              <a:buChar char="n"/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Managerial decisions often are based on the</a:t>
            </a:r>
          </a:p>
          <a:p>
            <a:pPr>
              <a:buClr>
                <a:srgbClr val="66FFFF"/>
              </a:buClr>
              <a:buFont typeface="Wingdings" pitchFamily="2" charset="2"/>
              <a:buNone/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relationship between two or more variables.</a:t>
            </a:r>
          </a:p>
        </p:txBody>
      </p:sp>
      <p:sp>
        <p:nvSpPr>
          <p:cNvPr id="369672" name="AutoShape 8"/>
          <p:cNvSpPr>
            <a:spLocks noChangeArrowheads="1"/>
          </p:cNvSpPr>
          <p:nvPr/>
        </p:nvSpPr>
        <p:spPr bwMode="auto">
          <a:xfrm rot="5400000">
            <a:off x="485775" y="1231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369673" name="AutoShape 9"/>
          <p:cNvSpPr>
            <a:spLocks noChangeArrowheads="1"/>
          </p:cNvSpPr>
          <p:nvPr/>
        </p:nvSpPr>
        <p:spPr bwMode="auto">
          <a:xfrm rot="5400000">
            <a:off x="485775" y="2108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369674" name="Text Box 10"/>
          <p:cNvSpPr txBox="1">
            <a:spLocks noChangeArrowheads="1"/>
          </p:cNvSpPr>
          <p:nvPr/>
        </p:nvSpPr>
        <p:spPr bwMode="auto">
          <a:xfrm>
            <a:off x="679450" y="3757613"/>
            <a:ext cx="7534275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66FFFF"/>
              </a:buClr>
              <a:buFont typeface="Wingdings" pitchFamily="2" charset="2"/>
              <a:buChar char="n"/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variables being used to predict the value of the</a:t>
            </a:r>
          </a:p>
          <a:p>
            <a:pPr>
              <a:buClr>
                <a:srgbClr val="66FFFF"/>
              </a:buClr>
              <a:buFont typeface="Wingdings" pitchFamily="2" charset="2"/>
              <a:buNone/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dependent variable are called the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independent</a:t>
            </a:r>
          </a:p>
          <a:p>
            <a:pPr>
              <a:buClr>
                <a:srgbClr val="66FFFF"/>
              </a:buClr>
              <a:buFont typeface="Wingdings" pitchFamily="2" charset="2"/>
              <a:buNone/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variables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and are denoted by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369675" name="Text Box 11"/>
          <p:cNvSpPr txBox="1">
            <a:spLocks noChangeArrowheads="1"/>
          </p:cNvSpPr>
          <p:nvPr/>
        </p:nvSpPr>
        <p:spPr bwMode="auto">
          <a:xfrm>
            <a:off x="679450" y="2900363"/>
            <a:ext cx="7700963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66FFFF"/>
              </a:buClr>
              <a:buFont typeface="Wingdings" pitchFamily="2" charset="2"/>
              <a:buChar char="n"/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variable being predicted is called the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dependent</a:t>
            </a:r>
          </a:p>
          <a:p>
            <a:pPr>
              <a:buClr>
                <a:srgbClr val="66FFFF"/>
              </a:buClr>
              <a:buFont typeface="Wingdings" pitchFamily="2" charset="2"/>
              <a:buNone/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variable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and is denoted by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369676" name="AutoShape 12"/>
          <p:cNvSpPr>
            <a:spLocks noChangeArrowheads="1"/>
          </p:cNvSpPr>
          <p:nvPr/>
        </p:nvSpPr>
        <p:spPr bwMode="auto">
          <a:xfrm rot="5400000">
            <a:off x="495300" y="301307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369677" name="AutoShape 13"/>
          <p:cNvSpPr>
            <a:spLocks noChangeArrowheads="1"/>
          </p:cNvSpPr>
          <p:nvPr/>
        </p:nvSpPr>
        <p:spPr bwMode="auto">
          <a:xfrm rot="5400000">
            <a:off x="495300" y="388937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696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6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696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36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369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36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3696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36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0" grpId="0" autoUpdateAnimBg="0"/>
      <p:bldP spid="369671" grpId="0" autoUpdateAnimBg="0"/>
      <p:bldP spid="369672" grpId="0" animBg="1"/>
      <p:bldP spid="369673" grpId="0" animBg="1"/>
      <p:bldP spid="369674" grpId="0" autoUpdateAnimBg="0"/>
      <p:bldP spid="369675" grpId="0" autoUpdateAnimBg="0"/>
      <p:bldP spid="369676" grpId="0" animBg="1"/>
      <p:bldP spid="36967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ChangeArrowheads="1"/>
          </p:cNvSpPr>
          <p:nvPr/>
        </p:nvSpPr>
        <p:spPr bwMode="auto">
          <a:xfrm>
            <a:off x="685800" y="184150"/>
            <a:ext cx="7772400" cy="528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</a:t>
            </a:r>
          </a:p>
        </p:txBody>
      </p:sp>
      <p:sp>
        <p:nvSpPr>
          <p:cNvPr id="370691" name="Text Box 3"/>
          <p:cNvSpPr txBox="1">
            <a:spLocks noChangeArrowheads="1"/>
          </p:cNvSpPr>
          <p:nvPr/>
        </p:nvSpPr>
        <p:spPr bwMode="auto">
          <a:xfrm>
            <a:off x="669925" y="1976438"/>
            <a:ext cx="6745288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66FFFF"/>
              </a:buClr>
              <a:buFont typeface="Wingdings" pitchFamily="2" charset="2"/>
              <a:buChar char="n"/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relationship between the two variables is</a:t>
            </a:r>
          </a:p>
          <a:p>
            <a:pPr>
              <a:buClr>
                <a:srgbClr val="66FFFF"/>
              </a:buClr>
              <a:buFont typeface="Wingdings" pitchFamily="2" charset="2"/>
              <a:buNone/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approximated by a straight line.</a:t>
            </a:r>
          </a:p>
        </p:txBody>
      </p:sp>
      <p:sp>
        <p:nvSpPr>
          <p:cNvPr id="370692" name="Text Box 4"/>
          <p:cNvSpPr txBox="1">
            <a:spLocks noChangeArrowheads="1"/>
          </p:cNvSpPr>
          <p:nvPr/>
        </p:nvSpPr>
        <p:spPr bwMode="auto">
          <a:xfrm>
            <a:off x="669925" y="1119188"/>
            <a:ext cx="747077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66FFFF"/>
              </a:buClr>
              <a:buFont typeface="Wingdings" pitchFamily="2" charset="2"/>
              <a:buChar char="n"/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involves one independent</a:t>
            </a:r>
          </a:p>
          <a:p>
            <a:pPr>
              <a:buClr>
                <a:srgbClr val="66FFFF"/>
              </a:buClr>
              <a:buFont typeface="Wingdings" pitchFamily="2" charset="2"/>
              <a:buNone/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variable and one dependent variable.</a:t>
            </a:r>
          </a:p>
        </p:txBody>
      </p:sp>
      <p:sp>
        <p:nvSpPr>
          <p:cNvPr id="370693" name="AutoShape 5"/>
          <p:cNvSpPr>
            <a:spLocks noChangeArrowheads="1"/>
          </p:cNvSpPr>
          <p:nvPr/>
        </p:nvSpPr>
        <p:spPr bwMode="auto">
          <a:xfrm rot="5400000">
            <a:off x="485775" y="1231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370694" name="AutoShape 6"/>
          <p:cNvSpPr>
            <a:spLocks noChangeArrowheads="1"/>
          </p:cNvSpPr>
          <p:nvPr/>
        </p:nvSpPr>
        <p:spPr bwMode="auto">
          <a:xfrm rot="5400000">
            <a:off x="485775" y="2108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370696" name="Text Box 8"/>
          <p:cNvSpPr txBox="1">
            <a:spLocks noChangeArrowheads="1"/>
          </p:cNvSpPr>
          <p:nvPr/>
        </p:nvSpPr>
        <p:spPr bwMode="auto">
          <a:xfrm>
            <a:off x="679450" y="2900363"/>
            <a:ext cx="758825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66FFFF"/>
              </a:buClr>
              <a:buFont typeface="Wingdings" pitchFamily="2" charset="2"/>
              <a:buChar char="n"/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Regression analysis involving two or more </a:t>
            </a:r>
          </a:p>
          <a:p>
            <a:pPr>
              <a:buClr>
                <a:srgbClr val="66FFFF"/>
              </a:buClr>
              <a:buFont typeface="Wingdings" pitchFamily="2" charset="2"/>
              <a:buNone/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independent variables is called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multiple regression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370697" name="AutoShape 9"/>
          <p:cNvSpPr>
            <a:spLocks noChangeArrowheads="1"/>
          </p:cNvSpPr>
          <p:nvPr/>
        </p:nvSpPr>
        <p:spPr bwMode="auto">
          <a:xfrm rot="5400000">
            <a:off x="495300" y="3013075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706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706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3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3706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3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autoUpdateAnimBg="0"/>
      <p:bldP spid="370692" grpId="0" autoUpdateAnimBg="0"/>
      <p:bldP spid="370693" grpId="0" animBg="1"/>
      <p:bldP spid="370694" grpId="0" animBg="1"/>
      <p:bldP spid="370696" grpId="0" autoUpdateAnimBg="0"/>
      <p:bldP spid="37069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2887060" y="2543504"/>
            <a:ext cx="3229960" cy="76200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4150"/>
            <a:ext cx="7772400" cy="5286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/>
              <a:t>Simple Linear Regression Model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3045920" y="2645432"/>
            <a:ext cx="27574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  <a:defRPr/>
            </a:pPr>
            <a:r>
              <a:rPr lang="en-US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</a:t>
            </a:r>
            <a:r>
              <a:rPr lang="en-US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320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+ </a:t>
            </a:r>
            <a:r>
              <a:rPr lang="en-US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320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en-US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+</a:t>
            </a:r>
            <a:r>
              <a:rPr lang="en-US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e</a:t>
            </a: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1089025" y="3348038"/>
            <a:ext cx="6805068" cy="14957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where:</a:t>
            </a:r>
          </a:p>
          <a:p>
            <a:pPr lvl="1">
              <a:spcBef>
                <a:spcPct val="20000"/>
              </a:spcBef>
              <a:buClr>
                <a:srgbClr val="66FFFF"/>
              </a:buClr>
              <a:buSzPct val="125000"/>
              <a:buFont typeface="Symbol" pitchFamily="18" charset="2"/>
              <a:buChar char=" "/>
              <a:defRPr/>
            </a:pPr>
            <a:r>
              <a:rPr lang="en-US" sz="24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 b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and </a:t>
            </a:r>
            <a:r>
              <a:rPr lang="en-US" sz="24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 b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are called </a:t>
            </a:r>
            <a:r>
              <a:rPr lang="en-US" sz="2400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parameters of the model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</a:t>
            </a:r>
          </a:p>
          <a:p>
            <a:pPr lvl="1">
              <a:spcBef>
                <a:spcPct val="20000"/>
              </a:spcBef>
              <a:buClr>
                <a:srgbClr val="66FFFF"/>
              </a:buClr>
              <a:buSzPct val="125000"/>
              <a:defRPr/>
            </a:pPr>
            <a:r>
              <a:rPr lang="en-US" sz="32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e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is a random variable called the</a:t>
            </a:r>
            <a:r>
              <a:rPr lang="en-US" sz="2400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error term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400" u="sng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669925" y="1976438"/>
            <a:ext cx="57562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66FFFF"/>
              </a:buClr>
              <a:buFont typeface="Wingdings" pitchFamily="2" charset="2"/>
              <a:buChar char="n"/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 model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is: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669925" y="1119188"/>
            <a:ext cx="77216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66FFFF"/>
              </a:buClr>
              <a:buFont typeface="Wingdings" pitchFamily="2" charset="2"/>
              <a:buChar char="n"/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The equation that describes how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related to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and</a:t>
            </a:r>
          </a:p>
          <a:p>
            <a:pPr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an error term is called the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regression model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 rot="5400000">
            <a:off x="485775" y="1231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6157" name="AutoShape 13"/>
          <p:cNvSpPr>
            <a:spLocks noChangeArrowheads="1"/>
          </p:cNvSpPr>
          <p:nvPr/>
        </p:nvSpPr>
        <p:spPr bwMode="auto">
          <a:xfrm rot="5400000">
            <a:off x="485775" y="2108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nimBg="1"/>
      <p:bldP spid="6151" grpId="0" autoUpdateAnimBg="0"/>
      <p:bldP spid="6152" grpId="0" autoUpdateAnimBg="0"/>
      <p:bldP spid="6153" grpId="0" autoUpdateAnimBg="0"/>
      <p:bldP spid="6154" grpId="0" autoUpdateAnimBg="0"/>
      <p:bldP spid="6156" grpId="0" animBg="1"/>
      <p:bldP spid="61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3257550" y="1695450"/>
            <a:ext cx="2628900" cy="742950"/>
          </a:xfrm>
          <a:prstGeom prst="rect">
            <a:avLst/>
          </a:prstGeom>
          <a:gradFill rotWithShape="0">
            <a:gsLst>
              <a:gs pos="0">
                <a:srgbClr val="993366">
                  <a:gamma/>
                  <a:shade val="46275"/>
                  <a:invGamma/>
                </a:srgbClr>
              </a:gs>
              <a:gs pos="50000">
                <a:srgbClr val="993366"/>
              </a:gs>
              <a:gs pos="100000">
                <a:srgbClr val="993366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685800" y="184150"/>
            <a:ext cx="7772400" cy="528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 Equation</a:t>
            </a:r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684213" y="1098550"/>
            <a:ext cx="7772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simple linear regression equation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is:</a:t>
            </a:r>
            <a:endParaRPr lang="en-US" sz="2400" i="1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669925" y="3862388"/>
            <a:ext cx="76739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  <a:defRPr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is the expected value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for a given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value.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669925" y="3421063"/>
            <a:ext cx="58435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the slope of the regression line.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6138" name="Text Box 10"/>
          <p:cNvSpPr txBox="1">
            <a:spLocks noChangeArrowheads="1"/>
          </p:cNvSpPr>
          <p:nvPr/>
        </p:nvSpPr>
        <p:spPr bwMode="auto">
          <a:xfrm>
            <a:off x="669925" y="2982913"/>
            <a:ext cx="65563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the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intercept of the regression line.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6139" name="Text Box 11"/>
          <p:cNvSpPr txBox="1">
            <a:spLocks noChangeArrowheads="1"/>
          </p:cNvSpPr>
          <p:nvPr/>
        </p:nvSpPr>
        <p:spPr bwMode="auto">
          <a:xfrm>
            <a:off x="669925" y="2547938"/>
            <a:ext cx="77597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Graph of the regression equation is a straight line.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3546475" y="1820863"/>
            <a:ext cx="20875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y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=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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+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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</a:p>
        </p:txBody>
      </p:sp>
      <p:sp>
        <p:nvSpPr>
          <p:cNvPr id="176141" name="AutoShape 13"/>
          <p:cNvSpPr>
            <a:spLocks noChangeArrowheads="1"/>
          </p:cNvSpPr>
          <p:nvPr/>
        </p:nvSpPr>
        <p:spPr bwMode="auto">
          <a:xfrm rot="5400000">
            <a:off x="2905125" y="19939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6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1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3" grpId="0" animBg="1"/>
      <p:bldP spid="176134" grpId="0" autoUpdateAnimBg="0"/>
      <p:bldP spid="176136" grpId="0" autoUpdateAnimBg="0"/>
      <p:bldP spid="176138" grpId="0" autoUpdateAnimBg="0"/>
      <p:bldP spid="176139" grpId="0" autoUpdateAnimBg="0"/>
      <p:bldP spid="176140" grpId="0" autoUpdateAnimBg="0"/>
      <p:bldP spid="1761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b="1" dirty="0"/>
              <a:t>Simple Linear Regression Equation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78179" name="Rectangle 3"/>
          <p:cNvSpPr>
            <a:spLocks noChangeArrowheads="1"/>
          </p:cNvSpPr>
          <p:nvPr/>
        </p:nvSpPr>
        <p:spPr bwMode="auto">
          <a:xfrm>
            <a:off x="746233" y="1098550"/>
            <a:ext cx="7710379" cy="461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endParaRPr lang="en-US" sz="24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Positive Linear Relationship</a:t>
            </a:r>
            <a:endParaRPr lang="en-US" sz="2400" b="1" i="1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380140" y="2216369"/>
            <a:ext cx="5810250" cy="4114800"/>
            <a:chOff x="1068" y="1032"/>
            <a:chExt cx="3660" cy="2592"/>
          </a:xfrm>
        </p:grpSpPr>
        <p:sp>
          <p:nvSpPr>
            <p:cNvPr id="178188" name="Rectangle 12"/>
            <p:cNvSpPr>
              <a:spLocks noChangeArrowheads="1"/>
            </p:cNvSpPr>
            <p:nvPr/>
          </p:nvSpPr>
          <p:spPr bwMode="auto">
            <a:xfrm>
              <a:off x="1068" y="1032"/>
              <a:ext cx="3660" cy="2592"/>
            </a:xfrm>
            <a:prstGeom prst="rect">
              <a:avLst/>
            </a:prstGeom>
            <a:gradFill rotWithShape="0">
              <a:gsLst>
                <a:gs pos="0">
                  <a:srgbClr val="006699">
                    <a:gamma/>
                    <a:shade val="46275"/>
                    <a:invGamma/>
                  </a:srgbClr>
                </a:gs>
                <a:gs pos="5000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  <p:sp>
          <p:nvSpPr>
            <p:cNvPr id="178180" name="Line 4"/>
            <p:cNvSpPr>
              <a:spLocks noChangeShapeType="1"/>
            </p:cNvSpPr>
            <p:nvPr/>
          </p:nvSpPr>
          <p:spPr bwMode="auto">
            <a:xfrm>
              <a:off x="2100" y="1476"/>
              <a:ext cx="0" cy="19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  <p:sp>
          <p:nvSpPr>
            <p:cNvPr id="178181" name="Text Box 5"/>
            <p:cNvSpPr txBox="1">
              <a:spLocks noChangeArrowheads="1"/>
            </p:cNvSpPr>
            <p:nvPr/>
          </p:nvSpPr>
          <p:spPr bwMode="auto">
            <a:xfrm>
              <a:off x="1884" y="1149"/>
              <a:ext cx="457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(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y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)</a:t>
              </a:r>
            </a:p>
          </p:txBody>
        </p:sp>
        <p:sp>
          <p:nvSpPr>
            <p:cNvPr id="178182" name="Line 6"/>
            <p:cNvSpPr>
              <a:spLocks noChangeShapeType="1"/>
            </p:cNvSpPr>
            <p:nvPr/>
          </p:nvSpPr>
          <p:spPr bwMode="auto">
            <a:xfrm rot="5400000">
              <a:off x="3156" y="2352"/>
              <a:ext cx="0" cy="21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  <p:sp>
          <p:nvSpPr>
            <p:cNvPr id="178183" name="Text Box 7"/>
            <p:cNvSpPr txBox="1">
              <a:spLocks noChangeArrowheads="1"/>
            </p:cNvSpPr>
            <p:nvPr/>
          </p:nvSpPr>
          <p:spPr bwMode="auto">
            <a:xfrm>
              <a:off x="4286" y="3237"/>
              <a:ext cx="212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178184" name="Line 8"/>
          <p:cNvSpPr>
            <a:spLocks noChangeShapeType="1"/>
          </p:cNvSpPr>
          <p:nvPr/>
        </p:nvSpPr>
        <p:spPr bwMode="auto">
          <a:xfrm flipV="1">
            <a:off x="3333750" y="2800350"/>
            <a:ext cx="3295650" cy="1333500"/>
          </a:xfrm>
          <a:prstGeom prst="line">
            <a:avLst/>
          </a:prstGeom>
          <a:noFill/>
          <a:ln w="38100">
            <a:solidFill>
              <a:srgbClr val="D20078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5208588" y="3630613"/>
            <a:ext cx="1550987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Slope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b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</a:p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is positive</a:t>
            </a:r>
          </a:p>
        </p:txBody>
      </p:sp>
      <p:sp>
        <p:nvSpPr>
          <p:cNvPr id="178186" name="Text Box 10"/>
          <p:cNvSpPr txBox="1">
            <a:spLocks noChangeArrowheads="1"/>
          </p:cNvSpPr>
          <p:nvPr/>
        </p:nvSpPr>
        <p:spPr bwMode="auto">
          <a:xfrm>
            <a:off x="3670300" y="2565400"/>
            <a:ext cx="2343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Regression line</a:t>
            </a:r>
          </a:p>
        </p:txBody>
      </p:sp>
      <p:sp>
        <p:nvSpPr>
          <p:cNvPr id="178187" name="Text Box 11"/>
          <p:cNvSpPr txBox="1">
            <a:spLocks noChangeArrowheads="1"/>
          </p:cNvSpPr>
          <p:nvPr/>
        </p:nvSpPr>
        <p:spPr bwMode="auto">
          <a:xfrm>
            <a:off x="1855788" y="3500438"/>
            <a:ext cx="1443037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Intercept</a:t>
            </a:r>
          </a:p>
          <a:p>
            <a:pPr algn="ctr">
              <a:defRPr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             b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78189" name="AutoShape 13"/>
          <p:cNvSpPr>
            <a:spLocks noChangeArrowheads="1"/>
          </p:cNvSpPr>
          <p:nvPr/>
        </p:nvSpPr>
        <p:spPr bwMode="auto">
          <a:xfrm rot="5400000">
            <a:off x="1419225" y="3632200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81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7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5" grpId="0" autoUpdateAnimBg="0"/>
      <p:bldP spid="178186" grpId="0" autoUpdateAnimBg="0"/>
      <p:bldP spid="178187" grpId="0" autoUpdateAnimBg="0"/>
      <p:bldP spid="178189" grpId="0" animBg="1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4823</TotalTime>
  <Pages>40</Pages>
  <Words>958</Words>
  <Application>Microsoft Office PowerPoint</Application>
  <PresentationFormat>On-screen Show (4:3)</PresentationFormat>
  <Paragraphs>230</Paragraphs>
  <Slides>32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Symbol</vt:lpstr>
      <vt:lpstr>Corbel</vt:lpstr>
      <vt:lpstr>Book Antiqua</vt:lpstr>
      <vt:lpstr>Monotype Sorts</vt:lpstr>
      <vt:lpstr>MS Reference Serif</vt:lpstr>
      <vt:lpstr>Arial</vt:lpstr>
      <vt:lpstr>Times New Roman</vt:lpstr>
      <vt:lpstr>Wingdings</vt:lpstr>
      <vt:lpstr>Depth</vt:lpstr>
      <vt:lpstr>Equation</vt:lpstr>
      <vt:lpstr>PowerPoint Presentation</vt:lpstr>
      <vt:lpstr>Simple Linear Regression</vt:lpstr>
      <vt:lpstr>Simple Linear Regression </vt:lpstr>
      <vt:lpstr>PowerPoint Presentation</vt:lpstr>
      <vt:lpstr>PowerPoint Presentation</vt:lpstr>
      <vt:lpstr>Simple Linear Regression Model</vt:lpstr>
      <vt:lpstr>PowerPoint Presentation</vt:lpstr>
      <vt:lpstr>PowerPoint Presentation</vt:lpstr>
      <vt:lpstr>Simple Linear Regression Equation</vt:lpstr>
      <vt:lpstr>PowerPoint Presentation</vt:lpstr>
      <vt:lpstr>PowerPoint Presentation</vt:lpstr>
      <vt:lpstr>PowerPoint Presentation</vt:lpstr>
      <vt:lpstr>Estimation Process</vt:lpstr>
      <vt:lpstr>Least Squares Method</vt:lpstr>
      <vt:lpstr>Least Squares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Coefficient of Determination </vt:lpstr>
      <vt:lpstr>Coefficient of Determination</vt:lpstr>
      <vt:lpstr>Coefficient of Determination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Regression</dc:title>
  <dc:subject/>
  <dc:creator>John S. Loucks IV</dc:creator>
  <cp:keywords/>
  <dc:description/>
  <cp:lastModifiedBy>Tauqeer Hashmi</cp:lastModifiedBy>
  <cp:revision>218</cp:revision>
  <cp:lastPrinted>1601-01-01T00:00:00Z</cp:lastPrinted>
  <dcterms:created xsi:type="dcterms:W3CDTF">1996-08-27T08:56:04Z</dcterms:created>
  <dcterms:modified xsi:type="dcterms:W3CDTF">2023-01-04T16:35:41Z</dcterms:modified>
</cp:coreProperties>
</file>