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859" y="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pPr algn="r" rtl="1">
              <a:defRPr sz="1800" b="1">
                <a:solidFill>
                  <a:srgbClr val="333333"/>
                </a:solidFill>
                <a:latin typeface="Arial"/>
              </a:defRPr>
            </a:pPr>
            <a:r>
              <a:rPr lang="he-IL"/>
              <a:t>התפלגות תוצאות כללית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תוצאות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עברו (Pass)</c:v>
                </c:pt>
                <c:pt idx="1">
                  <c:v>נכשלו (Fail)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43.75</c:v>
                </c:pt>
                <c:pt idx="1">
                  <c:v>56.25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A-4B0E-8DCE-CE8E30F916F8}"/>
            </c:ext>
          </c:extLst>
        </c:ser>
        <c:dLbls>
          <c:showLegendKey val="0"/>
          <c:showVal val="1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 algn="r" rtl="1">
              <a:defRPr sz="1800" b="1">
                <a:solidFill>
                  <a:srgbClr val="333333"/>
                </a:solidFill>
                <a:latin typeface="Arial"/>
              </a:defRPr>
            </a:pPr>
            <a:r>
              <a:rPr lang="he-IL"/>
              <a:t>אחוז הצלחה לפי מודול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אחוז הצלחה (%)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דף הבית</c:v>
                </c:pt>
                <c:pt idx="1">
                  <c:v>גלריה</c:v>
                </c:pt>
                <c:pt idx="2">
                  <c:v>צור קשר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31.25</c:v>
                </c:pt>
                <c:pt idx="1">
                  <c:v>46.15</c:v>
                </c:pt>
                <c:pt idx="2">
                  <c:v>47.37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0-4916-BC84-46EE8B3402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 algn="r" rtl="1">
              <a:defRPr sz="1800" b="1">
                <a:solidFill>
                  <a:srgbClr val="333333"/>
                </a:solidFill>
                <a:latin typeface="Arial"/>
              </a:defRPr>
            </a:pPr>
            <a:r>
              <a:rPr lang="he-IL"/>
              <a:t>התפלגות לפי חומרה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כמות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Highest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  <c:pt idx="4">
                  <c:v>Lowest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0</c:v>
                </c:pt>
                <c:pt idx="2">
                  <c:v>28</c:v>
                </c:pt>
                <c:pt idx="3">
                  <c:v>12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14-46E1-BF5E-B13A667F627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 algn="r" rtl="1">
              <a:defRPr sz="1800" b="1">
                <a:solidFill>
                  <a:srgbClr val="333333"/>
                </a:solidFill>
                <a:latin typeface="Arial"/>
              </a:defRPr>
            </a:pPr>
            <a:r>
              <a:rPr lang="he-IL"/>
              <a:t>התפלגות לפי סוג שגיאה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כמות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JS Error</c:v>
                </c:pt>
                <c:pt idx="1">
                  <c:v>Network</c:v>
                </c:pt>
                <c:pt idx="2">
                  <c:v>Firebase</c:v>
                </c:pt>
                <c:pt idx="3">
                  <c:v>Config</c:v>
                </c:pt>
                <c:pt idx="4">
                  <c:v>DOM</c:v>
                </c:pt>
                <c:pt idx="5">
                  <c:v>Runtime</c:v>
                </c:pt>
                <c:pt idx="6">
                  <c:v>Functional</c:v>
                </c:pt>
                <c:pt idx="7">
                  <c:v>Validation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4E-4C26-8863-0756BF9834B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52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1">
              <a:defRPr sz="5400" b="1">
                <a:solidFill>
                  <a:srgbClr val="FFFFFF"/>
                </a:solidFill>
                <a:latin typeface="Arial"/>
              </a:defRPr>
            </a:pPr>
            <a:r>
              <a:t>פרויקט בדיקות תוכנה (QA)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1">
              <a:defRPr sz="3200" b="0">
                <a:solidFill>
                  <a:srgbClr val="00B0F0"/>
                </a:solidFill>
                <a:latin typeface="Arial"/>
              </a:defRPr>
            </a:pPr>
            <a:r>
              <a:t>הערכת איכות אתר מתנ"ס גני יבנה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0292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 rtl="1">
              <a:defRPr sz="2000" b="0">
                <a:solidFill>
                  <a:srgbClr val="FFFFFF"/>
                </a:solidFill>
                <a:latin typeface="Arial"/>
              </a:defRPr>
            </a:pPr>
            <a:r>
              <a:t>מגישים: [שם הבודק/ת] | תאריך: 27 ביוני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11274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rtl="1">
              <a:defRPr sz="4000" b="1">
                <a:solidFill>
                  <a:srgbClr val="005281"/>
                </a:solidFill>
                <a:latin typeface="Arial"/>
              </a:defRPr>
            </a:pPr>
            <a:r>
              <a:t>הקדמה: אודות הפרויקט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3657600" cy="50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237744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1">
              <a:defRPr sz="2000" b="1">
                <a:solidFill>
                  <a:srgbClr val="005281"/>
                </a:solidFill>
                <a:latin typeface="Arial"/>
              </a:defRPr>
            </a:pPr>
            <a:r>
              <a:t>מטרת הפרויקט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2926080"/>
            <a:ext cx="3291840" cy="3383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הערכה מקיפה של איכות האתר.</a:t>
            </a:r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זיהוי ודיווח ליקויים (באגים).</a:t>
            </a:r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מתן המלצות לשיפור.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1104" y="1371600"/>
            <a:ext cx="3657600" cy="50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261104" y="237744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1">
              <a:defRPr sz="2000" b="1">
                <a:solidFill>
                  <a:srgbClr val="005281"/>
                </a:solidFill>
                <a:latin typeface="Arial"/>
              </a:defRPr>
            </a:pPr>
            <a:r>
              <a:t>האתר הנבדק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43984" y="2926080"/>
            <a:ext cx="3291840" cy="3383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שם: מתנ"ס גני יבנה</a:t>
            </a:r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פלטפורמה: תוכן וקהילה</a:t>
            </a:r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קהל יעד: תושבי גני יבנה</a:t>
            </a:r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כתובת: matnasganyavne.org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5008" y="1371600"/>
            <a:ext cx="3657600" cy="50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8065008" y="237744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1">
              <a:defRPr sz="2000" b="1">
                <a:solidFill>
                  <a:srgbClr val="005281"/>
                </a:solidFill>
                <a:latin typeface="Arial"/>
              </a:defRPr>
            </a:pPr>
            <a:r>
              <a:t>שיטת הבדיקה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47888" y="2926080"/>
            <a:ext cx="3291840" cy="3383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Exploratory Testing</a:t>
            </a:r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Web Site Testing Checklist</a:t>
            </a:r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כלים: DevTools, Jira, Excel</a:t>
            </a:r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בדיקות ידניות וחקרניות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11274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rtl="1">
              <a:defRPr sz="4000" b="1">
                <a:solidFill>
                  <a:srgbClr val="005281"/>
                </a:solidFill>
                <a:latin typeface="Arial"/>
              </a:defRPr>
            </a:pPr>
            <a:r>
              <a:t>מתודולוגיה ותחומי בדיקה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0" y="1371600"/>
            <a:ext cx="5303520" cy="246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0" y="1431577"/>
            <a:ext cx="5303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1">
              <a:defRPr sz="2000" b="1">
                <a:solidFill>
                  <a:srgbClr val="005281"/>
                </a:solidFill>
                <a:latin typeface="Arial"/>
              </a:defRPr>
            </a:pPr>
            <a:r>
              <a:rPr dirty="0" err="1"/>
              <a:t>תחומי</a:t>
            </a:r>
            <a:r>
              <a:rPr dirty="0"/>
              <a:t> </a:t>
            </a:r>
            <a:r>
              <a:rPr dirty="0" err="1"/>
              <a:t>בדיקה</a:t>
            </a:r>
            <a:r>
              <a:rPr dirty="0"/>
              <a:t> </a:t>
            </a:r>
            <a:r>
              <a:rPr dirty="0" err="1"/>
              <a:t>עיקריים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6849150" y="1928931"/>
            <a:ext cx="2817566" cy="1354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1600" b="0">
                <a:solidFill>
                  <a:srgbClr val="333333"/>
                </a:solidFill>
                <a:latin typeface="Arial"/>
              </a:defRPr>
            </a:pPr>
            <a:r>
              <a:rPr dirty="0"/>
              <a:t>• Functionality, GUI, Usability</a:t>
            </a:r>
          </a:p>
          <a:p>
            <a:pPr algn="l">
              <a:defRPr sz="1600" b="0">
                <a:solidFill>
                  <a:srgbClr val="333333"/>
                </a:solidFill>
                <a:latin typeface="Arial"/>
              </a:defRPr>
            </a:pPr>
            <a:r>
              <a:rPr dirty="0"/>
              <a:t>• Navigation, Performance</a:t>
            </a:r>
          </a:p>
          <a:p>
            <a:pPr algn="l">
              <a:defRPr sz="1600" b="0">
                <a:solidFill>
                  <a:srgbClr val="333333"/>
                </a:solidFill>
                <a:latin typeface="Arial"/>
              </a:defRPr>
            </a:pPr>
            <a:r>
              <a:rPr dirty="0"/>
              <a:t>• Accessibility, Maintainability</a:t>
            </a:r>
          </a:p>
          <a:p>
            <a:pPr algn="l">
              <a:defRPr sz="1600" b="0">
                <a:solidFill>
                  <a:srgbClr val="333333"/>
                </a:solidFill>
                <a:latin typeface="Arial"/>
              </a:defRPr>
            </a:pPr>
            <a:r>
              <a:rPr dirty="0"/>
              <a:t>• Integration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4114800"/>
            <a:ext cx="5303520" cy="22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400800" y="4206240"/>
            <a:ext cx="5303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1">
              <a:defRPr sz="2000" b="1">
                <a:solidFill>
                  <a:srgbClr val="005281"/>
                </a:solidFill>
                <a:latin typeface="Arial"/>
              </a:defRPr>
            </a:pPr>
            <a:r>
              <a:rPr dirty="0" err="1"/>
              <a:t>סביבת</a:t>
            </a:r>
            <a:r>
              <a:rPr dirty="0"/>
              <a:t> </a:t>
            </a:r>
            <a:r>
              <a:rPr dirty="0" err="1"/>
              <a:t>הבדיקה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6583680" y="4871884"/>
            <a:ext cx="4985532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דפדפן</a:t>
            </a:r>
            <a:r>
              <a:rPr dirty="0"/>
              <a:t>: Google Chrome </a:t>
            </a:r>
            <a:r>
              <a:rPr dirty="0" err="1"/>
              <a:t>עדכני</a:t>
            </a:r>
            <a:endParaRPr dirty="0"/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מכשירים</a:t>
            </a:r>
            <a:r>
              <a:rPr lang="en-US" dirty="0"/>
              <a:t> </a:t>
            </a:r>
            <a:r>
              <a:rPr dirty="0"/>
              <a:t>: Desktop</a:t>
            </a:r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התייחסות</a:t>
            </a:r>
            <a:r>
              <a:rPr dirty="0"/>
              <a:t> </a:t>
            </a:r>
            <a:r>
              <a:rPr dirty="0" err="1"/>
              <a:t>לרספונסיביות</a:t>
            </a:r>
            <a:r>
              <a:rPr dirty="0"/>
              <a:t> </a:t>
            </a:r>
            <a:r>
              <a:rPr dirty="0" err="1"/>
              <a:t>מובייל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11274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rtl="1">
              <a:defRPr sz="4000" b="1">
                <a:solidFill>
                  <a:srgbClr val="005281"/>
                </a:solidFill>
                <a:latin typeface="Arial"/>
              </a:defRPr>
            </a:pPr>
            <a:r>
              <a:t>סיכום ביצועי הבדיקות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371600"/>
            <a:ext cx="34747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 rtl="1">
              <a:defRPr sz="2400" b="1">
                <a:solidFill>
                  <a:srgbClr val="FFC000"/>
                </a:solidFill>
                <a:latin typeface="Arial"/>
              </a:defRPr>
            </a:pPr>
            <a:r>
              <a:t>נתונים מרכזיים</a:t>
            </a:r>
          </a:p>
          <a:p>
            <a:pPr algn="r" rtl="1">
              <a:defRPr sz="2000" b="0">
                <a:solidFill>
                  <a:srgbClr val="333333"/>
                </a:solidFill>
                <a:latin typeface="Arial"/>
              </a:defRPr>
            </a:pPr>
            <a:r>
              <a:t>43.75% הצלחה</a:t>
            </a:r>
          </a:p>
          <a:p>
            <a:pPr algn="r" rtl="1">
              <a:defRPr sz="2000" b="0">
                <a:solidFill>
                  <a:srgbClr val="FF0000"/>
                </a:solidFill>
                <a:latin typeface="Arial"/>
              </a:defRPr>
            </a:pPr>
            <a:r>
              <a:t>56.25% כישלונות</a:t>
            </a:r>
          </a:p>
          <a:p>
            <a:pPr algn="r" rtl="1">
              <a:defRPr sz="2000" b="0">
                <a:solidFill>
                  <a:srgbClr val="333333"/>
                </a:solidFill>
                <a:latin typeface="Arial"/>
              </a:defRPr>
            </a:pPr>
            <a:r>
              <a:t>48 בדיקות בוצעו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5943600" y="3200400"/>
          <a:ext cx="5760720" cy="34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" y="2286000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11274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rtl="1">
              <a:defRPr sz="4000" b="1">
                <a:solidFill>
                  <a:srgbClr val="005281"/>
                </a:solidFill>
                <a:latin typeface="Arial"/>
              </a:defRPr>
            </a:pPr>
            <a:r>
              <a:t>ניתוח תקלות: חומרה וסוג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3200400" cy="50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237744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1">
              <a:defRPr sz="2000" b="1">
                <a:solidFill>
                  <a:srgbClr val="005281"/>
                </a:solidFill>
                <a:latin typeface="Arial"/>
              </a:defRPr>
            </a:pPr>
            <a:r>
              <a:rPr dirty="0" err="1"/>
              <a:t>תובנה</a:t>
            </a:r>
            <a:r>
              <a:rPr dirty="0"/>
              <a:t> </a:t>
            </a:r>
            <a:r>
              <a:rPr dirty="0" err="1"/>
              <a:t>מרכזית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484505" y="2926080"/>
            <a:ext cx="299021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rPr dirty="0"/>
              <a:t>• 7 </a:t>
            </a:r>
            <a:r>
              <a:rPr dirty="0" err="1"/>
              <a:t>באגים</a:t>
            </a:r>
            <a:r>
              <a:rPr dirty="0"/>
              <a:t> </a:t>
            </a:r>
            <a:r>
              <a:rPr dirty="0" err="1"/>
              <a:t>בחומרה</a:t>
            </a:r>
            <a:r>
              <a:rPr dirty="0"/>
              <a:t> </a:t>
            </a:r>
            <a:r>
              <a:rPr dirty="0" err="1"/>
              <a:t>הגבוהה</a:t>
            </a:r>
            <a:r>
              <a:rPr dirty="0"/>
              <a:t> </a:t>
            </a:r>
            <a:r>
              <a:rPr dirty="0" err="1"/>
              <a:t>ביותר</a:t>
            </a:r>
            <a:r>
              <a:rPr dirty="0"/>
              <a:t>.</a:t>
            </a:r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rPr dirty="0"/>
              <a:t>• 28 </a:t>
            </a:r>
            <a:r>
              <a:rPr dirty="0" err="1"/>
              <a:t>באגים</a:t>
            </a:r>
            <a:r>
              <a:rPr dirty="0"/>
              <a:t> </a:t>
            </a:r>
            <a:r>
              <a:rPr dirty="0" err="1"/>
              <a:t>בחומרה</a:t>
            </a:r>
            <a:r>
              <a:rPr dirty="0"/>
              <a:t> </a:t>
            </a:r>
            <a:r>
              <a:rPr dirty="0" err="1"/>
              <a:t>בינונית</a:t>
            </a:r>
            <a:r>
              <a:rPr dirty="0"/>
              <a:t>.</a:t>
            </a:r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שגיאות</a:t>
            </a:r>
            <a:r>
              <a:rPr dirty="0"/>
              <a:t> JS ו-DOM </a:t>
            </a:r>
            <a:r>
              <a:rPr dirty="0" err="1"/>
              <a:t>הן</a:t>
            </a:r>
            <a:r>
              <a:rPr dirty="0"/>
              <a:t> </a:t>
            </a:r>
            <a:r>
              <a:rPr dirty="0" err="1"/>
              <a:t>הנפוצות</a:t>
            </a:r>
            <a:r>
              <a:rPr dirty="0"/>
              <a:t> </a:t>
            </a:r>
            <a:r>
              <a:rPr dirty="0" err="1"/>
              <a:t>ביותר</a:t>
            </a:r>
            <a:r>
              <a:rPr dirty="0"/>
              <a:t>.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3840480" y="1371600"/>
          <a:ext cx="384048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7863840" y="1371600"/>
          <a:ext cx="384048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11274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rtl="1">
              <a:defRPr sz="4000" b="1">
                <a:solidFill>
                  <a:srgbClr val="005281"/>
                </a:solidFill>
                <a:latin typeface="Arial"/>
              </a:defRPr>
            </a:pPr>
            <a:r>
              <a:t>דוגמאות לבאגים קריטיים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371600"/>
            <a:ext cx="713232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r" rtl="1">
              <a:defRPr sz="2000" b="1">
                <a:solidFill>
                  <a:srgbClr val="333333"/>
                </a:solidFill>
                <a:latin typeface="Arial"/>
              </a:defRPr>
            </a:pPr>
            <a:r>
              <a:rPr dirty="0" err="1"/>
              <a:t>באג</a:t>
            </a:r>
            <a:r>
              <a:rPr dirty="0"/>
              <a:t> 1: Functional - </a:t>
            </a:r>
            <a:r>
              <a:rPr dirty="0" err="1"/>
              <a:t>סליידר</a:t>
            </a:r>
            <a:r>
              <a:rPr dirty="0"/>
              <a:t> </a:t>
            </a:r>
            <a:r>
              <a:rPr dirty="0" err="1"/>
              <a:t>לא</a:t>
            </a:r>
            <a:r>
              <a:rPr dirty="0"/>
              <a:t> </a:t>
            </a:r>
            <a:r>
              <a:rPr dirty="0" err="1"/>
              <a:t>עובד</a:t>
            </a:r>
            <a:r>
              <a:rPr dirty="0"/>
              <a:t> (Highest)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3200400"/>
            <a:ext cx="713232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 rtl="1">
              <a:defRPr sz="2000" b="1">
                <a:solidFill>
                  <a:srgbClr val="333333"/>
                </a:solidFill>
                <a:latin typeface="Arial"/>
              </a:defRPr>
            </a:pPr>
            <a:r>
              <a:t>באג 2: GUI - תמונות חסרות (Medium)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5029200"/>
            <a:ext cx="713232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 rtl="1">
              <a:defRPr sz="2000" b="1">
                <a:solidFill>
                  <a:srgbClr val="333333"/>
                </a:solidFill>
                <a:latin typeface="Arial"/>
              </a:defRPr>
            </a:pPr>
            <a:r>
              <a:t>באג 3: Accessibility - ID לא ייחודי (Low)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11274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rtl="1">
              <a:defRPr sz="4000" b="1">
                <a:solidFill>
                  <a:srgbClr val="005281"/>
                </a:solidFill>
                <a:latin typeface="Arial"/>
              </a:defRPr>
            </a:pPr>
            <a:r>
              <a:t>הערכת איכות ומסקנות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943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r" rtl="1">
              <a:defRPr sz="2400" b="1">
                <a:solidFill>
                  <a:srgbClr val="333333"/>
                </a:solidFill>
                <a:latin typeface="Arial"/>
              </a:defRPr>
            </a:pPr>
            <a:r>
              <a:rPr dirty="0" err="1"/>
              <a:t>מצב</a:t>
            </a:r>
            <a:r>
              <a:rPr dirty="0"/>
              <a:t> </a:t>
            </a:r>
            <a:r>
              <a:rPr dirty="0" err="1"/>
              <a:t>המערכת</a:t>
            </a:r>
            <a:r>
              <a:rPr dirty="0"/>
              <a:t> </a:t>
            </a:r>
            <a:r>
              <a:rPr dirty="0" err="1"/>
              <a:t>הנוכחי</a:t>
            </a:r>
            <a:r>
              <a:rPr dirty="0"/>
              <a:t>:</a:t>
            </a:r>
          </a:p>
          <a:p>
            <a:pPr lvl="1" algn="r" rtl="1">
              <a:defRPr sz="1800" b="0">
                <a:solidFill>
                  <a:srgbClr val="333333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אינו</a:t>
            </a:r>
            <a:r>
              <a:rPr dirty="0"/>
              <a:t> </a:t>
            </a:r>
            <a:r>
              <a:rPr dirty="0" err="1"/>
              <a:t>עומד</a:t>
            </a:r>
            <a:r>
              <a:rPr dirty="0"/>
              <a:t> </a:t>
            </a:r>
            <a:r>
              <a:rPr dirty="0" err="1"/>
              <a:t>בקריטריוני</a:t>
            </a:r>
            <a:r>
              <a:rPr dirty="0"/>
              <a:t> </a:t>
            </a:r>
            <a:r>
              <a:rPr dirty="0" err="1"/>
              <a:t>יציאה</a:t>
            </a:r>
            <a:r>
              <a:rPr dirty="0"/>
              <a:t> (Exit Criteria).</a:t>
            </a:r>
          </a:p>
          <a:p>
            <a:pPr lvl="1" algn="r" rtl="1">
              <a:defRPr sz="1800" b="0">
                <a:solidFill>
                  <a:srgbClr val="333333"/>
                </a:solidFill>
                <a:latin typeface="Arial"/>
              </a:defRPr>
            </a:pPr>
            <a:r>
              <a:rPr dirty="0"/>
              <a:t>• 56.25% </a:t>
            </a:r>
            <a:r>
              <a:rPr dirty="0" err="1"/>
              <a:t>מהבדיקות</a:t>
            </a:r>
            <a:r>
              <a:rPr dirty="0"/>
              <a:t> </a:t>
            </a:r>
            <a:r>
              <a:rPr dirty="0" err="1"/>
              <a:t>נכשלו</a:t>
            </a:r>
            <a:r>
              <a:rPr dirty="0"/>
              <a:t>.</a:t>
            </a:r>
          </a:p>
          <a:p>
            <a:pPr lvl="1" algn="r" rtl="1">
              <a:defRPr sz="1800" b="0">
                <a:solidFill>
                  <a:srgbClr val="333333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זוהו</a:t>
            </a:r>
            <a:r>
              <a:rPr dirty="0"/>
              <a:t> 7 </a:t>
            </a:r>
            <a:r>
              <a:rPr dirty="0" err="1"/>
              <a:t>ליקויים</a:t>
            </a:r>
            <a:r>
              <a:rPr dirty="0"/>
              <a:t> </a:t>
            </a:r>
            <a:r>
              <a:rPr dirty="0" err="1"/>
              <a:t>בחומרה</a:t>
            </a:r>
            <a:r>
              <a:rPr dirty="0"/>
              <a:t> </a:t>
            </a:r>
            <a:r>
              <a:rPr dirty="0" err="1"/>
              <a:t>הגבוהה</a:t>
            </a:r>
            <a:r>
              <a:rPr dirty="0"/>
              <a:t> </a:t>
            </a:r>
            <a:r>
              <a:rPr dirty="0" err="1"/>
              <a:t>ביותר</a:t>
            </a:r>
            <a:r>
              <a:rPr dirty="0"/>
              <a:t>.</a:t>
            </a:r>
          </a:p>
          <a:p>
            <a:endParaRPr dirty="0"/>
          </a:p>
          <a:p>
            <a:pPr algn="r" rtl="1">
              <a:defRPr sz="2400" b="1">
                <a:solidFill>
                  <a:srgbClr val="333333"/>
                </a:solidFill>
                <a:latin typeface="Arial"/>
              </a:defRPr>
            </a:pPr>
            <a:r>
              <a:rPr dirty="0" err="1"/>
              <a:t>השפעה</a:t>
            </a:r>
            <a:r>
              <a:rPr dirty="0"/>
              <a:t> </a:t>
            </a:r>
            <a:r>
              <a:rPr dirty="0" err="1"/>
              <a:t>כוללת</a:t>
            </a:r>
            <a:r>
              <a:rPr dirty="0"/>
              <a:t>:</a:t>
            </a:r>
          </a:p>
          <a:p>
            <a:pPr lvl="1" algn="r" rtl="1">
              <a:defRPr sz="1800" b="0">
                <a:solidFill>
                  <a:srgbClr val="333333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פגיעה</a:t>
            </a:r>
            <a:r>
              <a:rPr dirty="0"/>
              <a:t> </a:t>
            </a:r>
            <a:r>
              <a:rPr dirty="0" err="1"/>
              <a:t>משמעותית</a:t>
            </a:r>
            <a:r>
              <a:rPr dirty="0"/>
              <a:t> </a:t>
            </a:r>
            <a:r>
              <a:rPr dirty="0" err="1"/>
              <a:t>בחווית</a:t>
            </a:r>
            <a:r>
              <a:rPr dirty="0"/>
              <a:t> </a:t>
            </a:r>
            <a:r>
              <a:rPr dirty="0" err="1"/>
              <a:t>המשתמש</a:t>
            </a:r>
            <a:r>
              <a:rPr dirty="0"/>
              <a:t> (UI/UX).</a:t>
            </a:r>
          </a:p>
          <a:p>
            <a:pPr lvl="1" algn="r" rtl="1">
              <a:defRPr sz="1800" b="0">
                <a:solidFill>
                  <a:srgbClr val="333333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פגיעה</a:t>
            </a:r>
            <a:r>
              <a:rPr dirty="0"/>
              <a:t> </a:t>
            </a:r>
            <a:r>
              <a:rPr dirty="0" err="1"/>
              <a:t>בתדמית</a:t>
            </a:r>
            <a:r>
              <a:rPr dirty="0"/>
              <a:t> </a:t>
            </a:r>
            <a:r>
              <a:rPr dirty="0" err="1"/>
              <a:t>האתר</a:t>
            </a:r>
            <a:r>
              <a:rPr dirty="0"/>
              <a:t> </a:t>
            </a:r>
            <a:r>
              <a:rPr dirty="0" err="1"/>
              <a:t>ובאמינותו</a:t>
            </a:r>
            <a:r>
              <a:rPr dirty="0"/>
              <a:t>.</a:t>
            </a:r>
          </a:p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669280"/>
            <a:ext cx="5943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1">
              <a:defRPr sz="2400" b="1">
                <a:solidFill>
                  <a:srgbClr val="FFC000"/>
                </a:solidFill>
                <a:latin typeface="Arial"/>
              </a:defRPr>
            </a:pPr>
            <a:r>
              <a:t>מסקנה: האתר אינו מוכן להשקה.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11274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rtl="1">
              <a:defRPr sz="4000" b="1">
                <a:solidFill>
                  <a:srgbClr val="005281"/>
                </a:solidFill>
                <a:latin typeface="Arial"/>
              </a:defRPr>
            </a:pPr>
            <a:r>
              <a:t>המלצות לתיקון ושיפור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3657600" cy="50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237744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1">
              <a:defRPr sz="2000" b="1">
                <a:solidFill>
                  <a:srgbClr val="005281"/>
                </a:solidFill>
                <a:latin typeface="Arial"/>
              </a:defRPr>
            </a:pPr>
            <a:r>
              <a:t>תיקונים דחופים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2926080"/>
            <a:ext cx="3291840" cy="3383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טיפול בכל שגיאות ה-JavaScript.</a:t>
            </a:r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תיקון כל שגיאות 404 ו-403.</a:t>
            </a:r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תיקון ID כפולים ב-HTML.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1104" y="1371600"/>
            <a:ext cx="3657600" cy="50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261104" y="237744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1">
              <a:defRPr sz="2000" b="1">
                <a:solidFill>
                  <a:srgbClr val="005281"/>
                </a:solidFill>
                <a:latin typeface="Arial"/>
              </a:defRPr>
            </a:pPr>
            <a:r>
              <a:t>שיפורים כלליים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43984" y="2926080"/>
            <a:ext cx="3291840" cy="3383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אופטימיזציה של תמונות וקוד.</a:t>
            </a:r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שיפור ולידציות בטפסים.</a:t>
            </a:r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בדיקות תאימות לדפדפנים.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5008" y="1371600"/>
            <a:ext cx="3657600" cy="50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8065008" y="237744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1">
              <a:defRPr sz="2000" b="1">
                <a:solidFill>
                  <a:srgbClr val="005281"/>
                </a:solidFill>
                <a:latin typeface="Arial"/>
              </a:defRPr>
            </a:pPr>
            <a:r>
              <a:t>תהליכי QA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47888" y="2926080"/>
            <a:ext cx="3291840" cy="3383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הטמעת QA בשלבים מוקדמים.</a:t>
            </a:r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המשך תיעוד Test Cases.</a:t>
            </a:r>
          </a:p>
          <a:p>
            <a:pPr algn="r" rtl="1">
              <a:defRPr sz="1600" b="0">
                <a:solidFill>
                  <a:srgbClr val="333333"/>
                </a:solidFill>
                <a:latin typeface="Arial"/>
              </a:defRPr>
            </a:pPr>
            <a:r>
              <a:t>• ביצוע בדיקות רגרסיה מלאות.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52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1">
              <a:defRPr sz="6000" b="1">
                <a:solidFill>
                  <a:srgbClr val="FFFFFF"/>
                </a:solidFill>
                <a:latin typeface="Arial"/>
              </a:defRPr>
            </a:pPr>
            <a:r>
              <a:t>תודה על ההקשבה!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1">
              <a:defRPr sz="4400" b="0">
                <a:solidFill>
                  <a:srgbClr val="00B0F0"/>
                </a:solidFill>
                <a:latin typeface="Arial"/>
              </a:defRPr>
            </a:pPr>
            <a:r>
              <a:t>שאלות?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352</Words>
  <Application>Microsoft Office PowerPoint</Application>
  <PresentationFormat>Custom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Osama Slaieh</cp:lastModifiedBy>
  <cp:revision>2</cp:revision>
  <dcterms:created xsi:type="dcterms:W3CDTF">2013-01-27T09:14:16Z</dcterms:created>
  <dcterms:modified xsi:type="dcterms:W3CDTF">2025-07-20T12:04:22Z</dcterms:modified>
  <cp:category/>
</cp:coreProperties>
</file>