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2" r:id="rId5"/>
    <p:sldId id="292" r:id="rId6"/>
    <p:sldId id="303" r:id="rId7"/>
    <p:sldId id="297" r:id="rId8"/>
    <p:sldId id="304" r:id="rId9"/>
    <p:sldId id="312" r:id="rId10"/>
    <p:sldId id="300" r:id="rId11"/>
    <p:sldId id="305" r:id="rId12"/>
    <p:sldId id="313" r:id="rId13"/>
    <p:sldId id="316" r:id="rId14"/>
    <p:sldId id="314" r:id="rId15"/>
    <p:sldId id="315" r:id="rId16"/>
    <p:sldId id="298" r:id="rId17"/>
    <p:sldId id="307" r:id="rId18"/>
    <p:sldId id="299" r:id="rId19"/>
    <p:sldId id="306" r:id="rId20"/>
    <p:sldId id="309" r:id="rId21"/>
    <p:sldId id="310" r:id="rId22"/>
    <p:sldId id="301" r:id="rId23"/>
    <p:sldId id="308" r:id="rId24"/>
    <p:sldId id="291" r:id="rId25"/>
    <p:sldId id="302" r:id="rId26"/>
    <p:sldId id="311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3961" autoAdjust="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4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49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Jupyter Notebook</a:t>
            </a:r>
            <a:r>
              <a:rPr lang="en-US" baseline="0" smtClean="0"/>
              <a:t> walkthrough from here.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53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6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56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83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33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3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78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=""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=""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=""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penai.com/understanding-pruning-and-gini-impurity-a-simple-guide-for-decision-tree-enthusiasts-a534f2560e3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part-2-34b31b1dc3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49" y="2206868"/>
            <a:ext cx="8900973" cy="18355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pc="0" dirty="0" smtClean="0">
                <a:latin typeface="+mn-lt"/>
              </a:rPr>
              <a:t>DECISION TREES </a:t>
            </a:r>
            <a:br>
              <a:rPr lang="en-US" spc="0" dirty="0" smtClean="0">
                <a:latin typeface="+mn-lt"/>
              </a:rPr>
            </a:br>
            <a:r>
              <a:rPr lang="en-US" spc="0" dirty="0" smtClean="0">
                <a:latin typeface="+mn-lt"/>
              </a:rPr>
              <a:t>FOR CLASSIFICATION</a:t>
            </a:r>
            <a:endParaRPr lang="en-US" spc="0" dirty="0">
              <a:latin typeface="+mn-lt"/>
            </a:endParaRPr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=""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841" y="4587512"/>
            <a:ext cx="3401478" cy="1192038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Understanding, Building, and Evaluating Decision Trees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28" t="-264" r="42840" b="264"/>
          <a:stretch/>
        </p:blipFill>
        <p:spPr>
          <a:xfrm>
            <a:off x="9980476" y="0"/>
            <a:ext cx="221152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8"/>
          <a:stretch/>
        </p:blipFill>
        <p:spPr>
          <a:xfrm>
            <a:off x="831273" y="1238003"/>
            <a:ext cx="8404167" cy="4781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16131" y="602974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G. OpenAI, "Understanding Pruning and Gini Impurity: A Simple Guide for Decision Tree Enthusiasts," </a:t>
            </a:r>
            <a:r>
              <a:rPr lang="en-US" sz="1200" i="1" dirty="0"/>
              <a:t>GOpenAI Blog</a:t>
            </a:r>
            <a:r>
              <a:rPr lang="en-US" sz="1200" dirty="0"/>
              <a:t>, [Online]. </a:t>
            </a:r>
            <a:endParaRPr lang="en-US" sz="1200" dirty="0" smtClean="0"/>
          </a:p>
          <a:p>
            <a:r>
              <a:rPr lang="en-US" sz="1200" dirty="0" smtClean="0"/>
              <a:t>Available</a:t>
            </a:r>
            <a:r>
              <a:rPr lang="en-US" sz="1200" dirty="0"/>
              <a:t>: </a:t>
            </a:r>
            <a:r>
              <a:rPr lang="en-US" sz="800" dirty="0">
                <a:hlinkClick r:id="rId3"/>
              </a:rPr>
              <a:t>https://blog.gopenai.com/understanding-pruning-and-gini-impurity-a-simple-guide-for-decision-tree-enthusiasts-a534f2560e36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539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Information </a:t>
            </a:r>
            <a:r>
              <a:rPr lang="en-US" b="1" dirty="0" smtClean="0"/>
              <a:t>Gain: </a:t>
            </a:r>
            <a:r>
              <a:rPr lang="en-US" dirty="0" smtClean="0"/>
              <a:t>This metric measures how much a split has improved the classification.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Formula</a:t>
            </a:r>
            <a:r>
              <a:rPr lang="en-US" b="1" dirty="0"/>
              <a:t>: </a:t>
            </a:r>
            <a:r>
              <a:rPr lang="en-US" dirty="0"/>
              <a:t>Info Gain = Entropy(Parent) - Weighted Avg[Entropy(Children</a:t>
            </a:r>
            <a:r>
              <a:rPr lang="en-US" dirty="0" smtClean="0"/>
              <a:t>)]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It provides splits that results in purer and cleaner subsets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can use </a:t>
            </a:r>
            <a:r>
              <a:rPr lang="en-US" dirty="0"/>
              <a:t>criterion='entropy' </a:t>
            </a:r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 to trains </a:t>
            </a:r>
            <a:r>
              <a:rPr lang="en-US" dirty="0"/>
              <a:t>the model using Information Gain.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3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41" y="1345381"/>
            <a:ext cx="7923809" cy="4368254"/>
          </a:xfrm>
          <a:prstGeom prst="rect">
            <a:avLst/>
          </a:prstGeom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257694" y="6245187"/>
            <a:ext cx="658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G. Kaur, "Decision Tree – Part 2," </a:t>
            </a:r>
            <a:r>
              <a:rPr lang="en-US" sz="1100" i="1" dirty="0"/>
              <a:t>Towards Data Science</a:t>
            </a:r>
            <a:r>
              <a:rPr lang="en-US" sz="1100" dirty="0"/>
              <a:t>, Jun. 2019. [Online]. </a:t>
            </a:r>
            <a:endParaRPr lang="en-US" sz="1100" dirty="0" smtClean="0"/>
          </a:p>
          <a:p>
            <a:r>
              <a:rPr lang="en-US" sz="1100" dirty="0" smtClean="0"/>
              <a:t>Available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towardsdatascience.com/decision-tree-part-2-34b31b1dc328</a:t>
            </a:r>
            <a:endParaRPr lang="en-US" sz="1100" dirty="0">
              <a:solidFill>
                <a:srgbClr val="ADB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2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a Decision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</a:p>
          <a:p>
            <a:r>
              <a:rPr lang="en-US" dirty="0" smtClean="0"/>
              <a:t>Train</a:t>
            </a:r>
          </a:p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7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76" y="304625"/>
            <a:ext cx="9198116" cy="432000"/>
          </a:xfrm>
        </p:spPr>
        <p:txBody>
          <a:bodyPr/>
          <a:lstStyle/>
          <a:p>
            <a:r>
              <a:rPr lang="en-US" dirty="0" smtClean="0"/>
              <a:t>Decision Tree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Key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Importing </a:t>
            </a:r>
            <a:r>
              <a:rPr lang="en-US" dirty="0"/>
              <a:t>relevant </a:t>
            </a:r>
            <a:r>
              <a:rPr lang="en-US" dirty="0" smtClean="0"/>
              <a:t>Libraries.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Loading </a:t>
            </a:r>
            <a:r>
              <a:rPr lang="en-US" dirty="0"/>
              <a:t>Iris </a:t>
            </a:r>
            <a:r>
              <a:rPr lang="en-US" dirty="0" smtClean="0"/>
              <a:t>Dataset.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Visualize </a:t>
            </a:r>
            <a:r>
              <a:rPr lang="en-US" dirty="0"/>
              <a:t>Class </a:t>
            </a:r>
            <a:r>
              <a:rPr lang="en-US" dirty="0" smtClean="0"/>
              <a:t>Distribution.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Preprocess </a:t>
            </a:r>
            <a:r>
              <a:rPr lang="en-US" dirty="0"/>
              <a:t>Data (Train-Test Split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Train Model.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Evaluate Model.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Visualizing </a:t>
            </a:r>
            <a:r>
              <a:rPr lang="en-US" dirty="0"/>
              <a:t>The Decision Tree.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43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insights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Iris Dataset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insights: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Dataset used: Iris Dataset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r>
              <a:rPr lang="en-US" dirty="0" smtClean="0"/>
              <a:t>Petal width, Petal length, </a:t>
            </a:r>
            <a:r>
              <a:rPr lang="en-US" dirty="0"/>
              <a:t>S</a:t>
            </a:r>
            <a:r>
              <a:rPr lang="en-US" dirty="0" smtClean="0"/>
              <a:t>epal length, Sepal width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Target Classes</a:t>
            </a:r>
          </a:p>
          <a:p>
            <a:r>
              <a:rPr lang="en-US" dirty="0" smtClean="0"/>
              <a:t>Versicolor, </a:t>
            </a:r>
            <a:r>
              <a:rPr lang="en-US" dirty="0"/>
              <a:t>S</a:t>
            </a:r>
            <a:r>
              <a:rPr lang="en-US" dirty="0" smtClean="0"/>
              <a:t>etosa, </a:t>
            </a:r>
            <a:r>
              <a:rPr lang="en-US" dirty="0"/>
              <a:t>V</a:t>
            </a:r>
            <a:r>
              <a:rPr lang="en-US" dirty="0" smtClean="0"/>
              <a:t>irginica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dataset is balanced containing 50 samples per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405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Classification Report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6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Confusion Matrix:</a:t>
            </a:r>
          </a:p>
          <a:p>
            <a:pPr marL="0" indent="0">
              <a:buNone/>
            </a:pPr>
            <a:r>
              <a:rPr lang="en-US" sz="2000" b="1" dirty="0" smtClean="0"/>
              <a:t>    </a:t>
            </a:r>
            <a:r>
              <a:rPr lang="en-US" dirty="0" smtClean="0"/>
              <a:t>A visual representation of correct and incorrect predictions made by the model.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Accuracy Score: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Indicated overall percentage of correct </a:t>
            </a:r>
            <a:r>
              <a:rPr lang="en-US" dirty="0"/>
              <a:t> predictions </a:t>
            </a:r>
            <a:r>
              <a:rPr lang="en-US" dirty="0" smtClean="0"/>
              <a:t>made by the model.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Classification Report:</a:t>
            </a:r>
          </a:p>
          <a:p>
            <a:pPr marL="0" indent="0">
              <a:buNone/>
            </a:pPr>
            <a:r>
              <a:rPr lang="en-US" dirty="0" smtClean="0"/>
              <a:t>     This report provides the important metrics like </a:t>
            </a:r>
            <a:r>
              <a:rPr lang="en-US" dirty="0"/>
              <a:t>P</a:t>
            </a:r>
            <a:r>
              <a:rPr lang="en-US" dirty="0" smtClean="0"/>
              <a:t>recision, Recall and F1-score to assess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08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 in Model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63" y="4296420"/>
            <a:ext cx="6798250" cy="1674470"/>
          </a:xfrm>
        </p:spPr>
        <p:txBody>
          <a:bodyPr/>
          <a:lstStyle/>
          <a:p>
            <a:r>
              <a:rPr lang="en-US" dirty="0" smtClean="0"/>
              <a:t>What is a decision tree?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Root Node, Decision Nodes, Leaf Nodes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In Model Prediction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Indicates how much each </a:t>
            </a:r>
            <a:r>
              <a:rPr lang="en-US" dirty="0"/>
              <a:t>of the </a:t>
            </a:r>
            <a:r>
              <a:rPr lang="en-US" dirty="0" smtClean="0"/>
              <a:t>feature contributes to the prediction of the model.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Assists in identifying the feature which has the most influential features.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Iris dataset the most important features are often petal width and petal length,.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9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5" y="1274885"/>
            <a:ext cx="7633190" cy="4684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Insights </a:t>
            </a:r>
            <a:r>
              <a:rPr lang="en-US" dirty="0"/>
              <a:t>&amp; </a:t>
            </a:r>
            <a:r>
              <a:rPr lang="en-US" dirty="0" smtClean="0"/>
              <a:t>Future Enhancements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95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enhancements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Decision Trees are interpretable and perform well in classification tasks.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effectiveness can be evaluated through metric like Precision, Accuracy and F1-Score.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Evaluating on different and larger datasets.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Optimizing the hyper parameters like maximum depth etc.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Comparing with advanced models like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291010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</a:t>
            </a:r>
            <a:r>
              <a:rPr lang="en-US" dirty="0"/>
              <a:t>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Root Node, Decision Nodes, Leaf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Decision </a:t>
            </a:r>
            <a:r>
              <a:rPr lang="en-US" dirty="0" smtClean="0"/>
              <a:t>Tree in Machine Learning is </a:t>
            </a:r>
            <a:r>
              <a:rPr lang="en-US" dirty="0"/>
              <a:t>a supervised learning algorithm used for classification and regression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000" b="1" dirty="0" smtClean="0"/>
              <a:t>Root Node: </a:t>
            </a:r>
            <a:r>
              <a:rPr lang="en-US" dirty="0" smtClean="0"/>
              <a:t>This </a:t>
            </a:r>
            <a:r>
              <a:rPr lang="en-US" dirty="0"/>
              <a:t>node represents the </a:t>
            </a:r>
            <a:r>
              <a:rPr lang="en-US" dirty="0" smtClean="0"/>
              <a:t>whole </a:t>
            </a:r>
            <a:r>
              <a:rPr lang="en-US" dirty="0"/>
              <a:t>dataset and the first split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Decision Nodes</a:t>
            </a:r>
            <a:r>
              <a:rPr lang="en-US" sz="2000" b="1" dirty="0"/>
              <a:t>: </a:t>
            </a:r>
            <a:r>
              <a:rPr lang="en-US" dirty="0"/>
              <a:t>The nodes where features are split, tests lead to </a:t>
            </a:r>
            <a:r>
              <a:rPr lang="en-US" dirty="0" smtClean="0"/>
              <a:t>branches.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Leaf Nodes: </a:t>
            </a:r>
            <a:r>
              <a:rPr lang="en-US" dirty="0" smtClean="0"/>
              <a:t>Terminal </a:t>
            </a:r>
            <a:r>
              <a:rPr lang="en-US" dirty="0"/>
              <a:t>nodes that represent the final output by predicted class or </a:t>
            </a:r>
            <a:r>
              <a:rPr lang="en-US" dirty="0" smtClean="0"/>
              <a:t>value.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5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Use Decision Trees?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Following </a:t>
            </a:r>
            <a:r>
              <a:rPr lang="en-US" dirty="0"/>
              <a:t>R</a:t>
            </a:r>
            <a:r>
              <a:rPr lang="en-US" dirty="0" smtClean="0"/>
              <a:t>easons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decision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Easy to analyze and understand as it needs minimal preprocessing for data.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Handles both  the numerical and categorical data effectively.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Decision trees can provide a clear visualization of decision making process.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can capture non linear relationship between features.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Decision trees automatically performs feature selection during the splitting.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Maintains performance even with noisy oust data ensuring efficiency.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32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6" y="782515"/>
            <a:ext cx="7852365" cy="5117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674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Metrics for Splits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Gini Impurity</a:t>
            </a:r>
          </a:p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splits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Gini Impurity: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Gini Impurity measures the impurity level in dataset its also known as Gini impurity.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Lower Gini Impurity value indicates that it is a purer and more effective split.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Thus metrics is used in classification tasks to find the best feature for splitting.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Information Gain: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metrics measures the decrease in entropy after a split.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higher Information Gain value indicates a more better split.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Helps in finding which feature provides the most information about the target variable.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4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Impurity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Gini </a:t>
            </a:r>
            <a:r>
              <a:rPr lang="en-US" b="1" dirty="0"/>
              <a:t>Impurity: </a:t>
            </a:r>
            <a:r>
              <a:rPr lang="en-US" dirty="0" smtClean="0"/>
              <a:t>It measures the probability </a:t>
            </a:r>
            <a:r>
              <a:rPr lang="en-US" dirty="0"/>
              <a:t>of </a:t>
            </a:r>
            <a:r>
              <a:rPr lang="en-US" dirty="0" smtClean="0"/>
              <a:t>misclassification.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Formula</a:t>
            </a:r>
            <a:r>
              <a:rPr lang="en-US" b="1" dirty="0"/>
              <a:t>: </a:t>
            </a:r>
            <a:r>
              <a:rPr lang="en-US" dirty="0"/>
              <a:t>Gini = 1 - Σ(pᵢ²)o	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Example</a:t>
            </a:r>
            <a:r>
              <a:rPr lang="en-US" b="1" dirty="0"/>
              <a:t>: </a:t>
            </a:r>
            <a:r>
              <a:rPr lang="en-US" dirty="0"/>
              <a:t>In a dataset with </a:t>
            </a:r>
            <a:r>
              <a:rPr lang="en-US" dirty="0" smtClean="0"/>
              <a:t>40</a:t>
            </a:r>
            <a:r>
              <a:rPr lang="en-US" dirty="0"/>
              <a:t>% apples and </a:t>
            </a:r>
            <a:r>
              <a:rPr lang="en-US" dirty="0" smtClean="0"/>
              <a:t>60</a:t>
            </a:r>
            <a:r>
              <a:rPr lang="en-US" dirty="0"/>
              <a:t>% oranges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Gini </a:t>
            </a:r>
            <a:r>
              <a:rPr lang="en-US" dirty="0"/>
              <a:t>= 1 - (</a:t>
            </a:r>
            <a:r>
              <a:rPr lang="en-US" dirty="0" smtClean="0"/>
              <a:t>0.4² </a:t>
            </a:r>
            <a:r>
              <a:rPr lang="en-US" dirty="0"/>
              <a:t>+ </a:t>
            </a:r>
            <a:r>
              <a:rPr lang="en-US" dirty="0" smtClean="0"/>
              <a:t>0.6²</a:t>
            </a:r>
            <a:r>
              <a:rPr lang="en-US" dirty="0"/>
              <a:t>) = </a:t>
            </a:r>
            <a:r>
              <a:rPr lang="en-US" dirty="0" smtClean="0"/>
              <a:t>0.48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Lower </a:t>
            </a:r>
            <a:r>
              <a:rPr lang="en-US" dirty="0"/>
              <a:t>Gini </a:t>
            </a:r>
            <a:r>
              <a:rPr lang="en-US" dirty="0" smtClean="0"/>
              <a:t>value means </a:t>
            </a:r>
            <a:r>
              <a:rPr lang="en-US" dirty="0"/>
              <a:t>a better split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5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703</Words>
  <Application>Microsoft Office PowerPoint</Application>
  <PresentationFormat>Widescreen</PresentationFormat>
  <Paragraphs>144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Wingdings</vt:lpstr>
      <vt:lpstr>Office Theme</vt:lpstr>
      <vt:lpstr>DECISION TREES  FOR CLASSIFICATION</vt:lpstr>
      <vt:lpstr>What is a decision tree?</vt:lpstr>
      <vt:lpstr>Decision trees</vt:lpstr>
      <vt:lpstr>Why Use Decision Trees?</vt:lpstr>
      <vt:lpstr>Reasons to use decision trees</vt:lpstr>
      <vt:lpstr>PowerPoint Presentation</vt:lpstr>
      <vt:lpstr>Metrics for Splits</vt:lpstr>
      <vt:lpstr>metrics for splits</vt:lpstr>
      <vt:lpstr>Gini Impurity</vt:lpstr>
      <vt:lpstr>PowerPoint Presentation</vt:lpstr>
      <vt:lpstr>Information Gain</vt:lpstr>
      <vt:lpstr>PowerPoint Presentation</vt:lpstr>
      <vt:lpstr>Building a Decision Tree</vt:lpstr>
      <vt:lpstr>Decision Tree implementation</vt:lpstr>
      <vt:lpstr>dataset insights</vt:lpstr>
      <vt:lpstr>Dataset insights:</vt:lpstr>
      <vt:lpstr>Model evaluation</vt:lpstr>
      <vt:lpstr>Evaluating the model</vt:lpstr>
      <vt:lpstr>Feature Importance</vt:lpstr>
      <vt:lpstr>Feature importance</vt:lpstr>
      <vt:lpstr>Example</vt:lpstr>
      <vt:lpstr>Conclusion </vt:lpstr>
      <vt:lpstr>Conclusion &amp; future enhancements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2024-11-23T05:32:04Z</dcterms:created>
  <dcterms:modified xsi:type="dcterms:W3CDTF">2024-11-28T05:30:11Z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