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3" r:id="rId6"/>
    <p:sldId id="262"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5DCBA-8783-45A3-A923-6A42AA40449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5AF798D-E640-4574-AA8C-AD06EFBBEE47}">
      <dgm:prSet/>
      <dgm:spPr/>
      <dgm:t>
        <a:bodyPr/>
        <a:lstStyle/>
        <a:p>
          <a:pPr>
            <a:lnSpc>
              <a:spcPct val="100000"/>
            </a:lnSpc>
          </a:pPr>
          <a:r>
            <a:rPr lang="en-US"/>
            <a:t>Revenue Of Different Sales Method.</a:t>
          </a:r>
        </a:p>
      </dgm:t>
    </dgm:pt>
    <dgm:pt modelId="{406ADD5D-CD01-4AFD-A3BD-E6076AB344B3}" type="parTrans" cxnId="{6A452EC1-AD3C-4986-8CD2-AA974B8D8894}">
      <dgm:prSet/>
      <dgm:spPr/>
      <dgm:t>
        <a:bodyPr/>
        <a:lstStyle/>
        <a:p>
          <a:endParaRPr lang="en-US"/>
        </a:p>
      </dgm:t>
    </dgm:pt>
    <dgm:pt modelId="{87F0346E-BD55-4476-8971-9A7169F1EE16}" type="sibTrans" cxnId="{6A452EC1-AD3C-4986-8CD2-AA974B8D8894}">
      <dgm:prSet/>
      <dgm:spPr/>
      <dgm:t>
        <a:bodyPr/>
        <a:lstStyle/>
        <a:p>
          <a:endParaRPr lang="en-US"/>
        </a:p>
      </dgm:t>
    </dgm:pt>
    <dgm:pt modelId="{21004E14-431F-490A-9792-1255FCC0F220}">
      <dgm:prSet/>
      <dgm:spPr/>
      <dgm:t>
        <a:bodyPr/>
        <a:lstStyle/>
        <a:p>
          <a:pPr>
            <a:lnSpc>
              <a:spcPct val="100000"/>
            </a:lnSpc>
          </a:pPr>
          <a:r>
            <a:rPr lang="en-US"/>
            <a:t>Increase Revenue And Lower Losses.</a:t>
          </a:r>
        </a:p>
      </dgm:t>
    </dgm:pt>
    <dgm:pt modelId="{B96C836B-DA0F-49A1-ADDD-D269C0BC89FE}" type="parTrans" cxnId="{EA7FF40D-0FB0-4541-8A58-64B69699E5C5}">
      <dgm:prSet/>
      <dgm:spPr/>
      <dgm:t>
        <a:bodyPr/>
        <a:lstStyle/>
        <a:p>
          <a:endParaRPr lang="en-US"/>
        </a:p>
      </dgm:t>
    </dgm:pt>
    <dgm:pt modelId="{D6E16370-48FA-4EAA-9A88-AF1C002E5E9D}" type="sibTrans" cxnId="{EA7FF40D-0FB0-4541-8A58-64B69699E5C5}">
      <dgm:prSet/>
      <dgm:spPr/>
      <dgm:t>
        <a:bodyPr/>
        <a:lstStyle/>
        <a:p>
          <a:endParaRPr lang="en-US"/>
        </a:p>
      </dgm:t>
    </dgm:pt>
    <dgm:pt modelId="{C799330A-4B6F-4FE6-9A2A-A272B03EAB68}">
      <dgm:prSet/>
      <dgm:spPr/>
      <dgm:t>
        <a:bodyPr/>
        <a:lstStyle/>
        <a:p>
          <a:pPr>
            <a:lnSpc>
              <a:spcPct val="100000"/>
            </a:lnSpc>
          </a:pPr>
          <a:r>
            <a:rPr lang="en-US"/>
            <a:t>Balance Efforts That Team Members Make.</a:t>
          </a:r>
        </a:p>
      </dgm:t>
    </dgm:pt>
    <dgm:pt modelId="{B6978C96-91DD-40AC-BDDF-19CD4F971841}" type="parTrans" cxnId="{11B75B23-B34B-4BC7-A071-F7E29F990A1C}">
      <dgm:prSet/>
      <dgm:spPr/>
      <dgm:t>
        <a:bodyPr/>
        <a:lstStyle/>
        <a:p>
          <a:endParaRPr lang="en-US"/>
        </a:p>
      </dgm:t>
    </dgm:pt>
    <dgm:pt modelId="{DB11F165-D0EA-47F9-BE22-1EE78F0572A4}" type="sibTrans" cxnId="{11B75B23-B34B-4BC7-A071-F7E29F990A1C}">
      <dgm:prSet/>
      <dgm:spPr/>
      <dgm:t>
        <a:bodyPr/>
        <a:lstStyle/>
        <a:p>
          <a:endParaRPr lang="en-US"/>
        </a:p>
      </dgm:t>
    </dgm:pt>
    <dgm:pt modelId="{A8578521-C365-471B-937D-36E4F0359C09}" type="pres">
      <dgm:prSet presAssocID="{D5F5DCBA-8783-45A3-A923-6A42AA40449B}" presName="root" presStyleCnt="0">
        <dgm:presLayoutVars>
          <dgm:dir/>
          <dgm:resizeHandles val="exact"/>
        </dgm:presLayoutVars>
      </dgm:prSet>
      <dgm:spPr/>
    </dgm:pt>
    <dgm:pt modelId="{B8E2321B-3F8D-4042-8720-6FEF20BA61E1}" type="pres">
      <dgm:prSet presAssocID="{05AF798D-E640-4574-AA8C-AD06EFBBEE47}" presName="compNode" presStyleCnt="0"/>
      <dgm:spPr/>
    </dgm:pt>
    <dgm:pt modelId="{74D50D38-F61B-4C0C-A1A9-9894D30461BC}" type="pres">
      <dgm:prSet presAssocID="{05AF798D-E640-4574-AA8C-AD06EFBBEE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E962812B-E4E9-4DD3-A1A6-C58A65998A98}" type="pres">
      <dgm:prSet presAssocID="{05AF798D-E640-4574-AA8C-AD06EFBBEE47}" presName="spaceRect" presStyleCnt="0"/>
      <dgm:spPr/>
    </dgm:pt>
    <dgm:pt modelId="{27A3FB36-305F-4F42-8A53-3113923241D4}" type="pres">
      <dgm:prSet presAssocID="{05AF798D-E640-4574-AA8C-AD06EFBBEE47}" presName="textRect" presStyleLbl="revTx" presStyleIdx="0" presStyleCnt="3">
        <dgm:presLayoutVars>
          <dgm:chMax val="1"/>
          <dgm:chPref val="1"/>
        </dgm:presLayoutVars>
      </dgm:prSet>
      <dgm:spPr/>
    </dgm:pt>
    <dgm:pt modelId="{949F96B1-43CF-48D6-B390-A171F9B20567}" type="pres">
      <dgm:prSet presAssocID="{87F0346E-BD55-4476-8971-9A7169F1EE16}" presName="sibTrans" presStyleCnt="0"/>
      <dgm:spPr/>
    </dgm:pt>
    <dgm:pt modelId="{63569F3D-0B6D-4BD0-8457-9CDA767EB773}" type="pres">
      <dgm:prSet presAssocID="{21004E14-431F-490A-9792-1255FCC0F220}" presName="compNode" presStyleCnt="0"/>
      <dgm:spPr/>
    </dgm:pt>
    <dgm:pt modelId="{90AF3470-AD3F-4731-99AA-ECC37012C2C5}" type="pres">
      <dgm:prSet presAssocID="{21004E14-431F-490A-9792-1255FCC0F2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BA4580C5-5A78-43FF-8A9A-350191434A81}" type="pres">
      <dgm:prSet presAssocID="{21004E14-431F-490A-9792-1255FCC0F220}" presName="spaceRect" presStyleCnt="0"/>
      <dgm:spPr/>
    </dgm:pt>
    <dgm:pt modelId="{C37D473D-48BB-4F5B-8DD8-8A1E5CF6B466}" type="pres">
      <dgm:prSet presAssocID="{21004E14-431F-490A-9792-1255FCC0F220}" presName="textRect" presStyleLbl="revTx" presStyleIdx="1" presStyleCnt="3">
        <dgm:presLayoutVars>
          <dgm:chMax val="1"/>
          <dgm:chPref val="1"/>
        </dgm:presLayoutVars>
      </dgm:prSet>
      <dgm:spPr/>
    </dgm:pt>
    <dgm:pt modelId="{083A788E-2C3A-4B5D-8E74-0EA4ACCACF8D}" type="pres">
      <dgm:prSet presAssocID="{D6E16370-48FA-4EAA-9A88-AF1C002E5E9D}" presName="sibTrans" presStyleCnt="0"/>
      <dgm:spPr/>
    </dgm:pt>
    <dgm:pt modelId="{1563FDFF-E37C-4139-A14A-DEAD4ACF2DE8}" type="pres">
      <dgm:prSet presAssocID="{C799330A-4B6F-4FE6-9A2A-A272B03EAB68}" presName="compNode" presStyleCnt="0"/>
      <dgm:spPr/>
    </dgm:pt>
    <dgm:pt modelId="{73ECC008-ECC8-4563-9379-5BA287C97EA7}" type="pres">
      <dgm:prSet presAssocID="{C799330A-4B6F-4FE6-9A2A-A272B03EAB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D9B29E62-A4AC-482D-AFCB-26A184BFB043}" type="pres">
      <dgm:prSet presAssocID="{C799330A-4B6F-4FE6-9A2A-A272B03EAB68}" presName="spaceRect" presStyleCnt="0"/>
      <dgm:spPr/>
    </dgm:pt>
    <dgm:pt modelId="{024C035C-E9F9-40FC-9F68-ECAB962268F2}" type="pres">
      <dgm:prSet presAssocID="{C799330A-4B6F-4FE6-9A2A-A272B03EAB68}" presName="textRect" presStyleLbl="revTx" presStyleIdx="2" presStyleCnt="3">
        <dgm:presLayoutVars>
          <dgm:chMax val="1"/>
          <dgm:chPref val="1"/>
        </dgm:presLayoutVars>
      </dgm:prSet>
      <dgm:spPr/>
    </dgm:pt>
  </dgm:ptLst>
  <dgm:cxnLst>
    <dgm:cxn modelId="{EA7FF40D-0FB0-4541-8A58-64B69699E5C5}" srcId="{D5F5DCBA-8783-45A3-A923-6A42AA40449B}" destId="{21004E14-431F-490A-9792-1255FCC0F220}" srcOrd="1" destOrd="0" parTransId="{B96C836B-DA0F-49A1-ADDD-D269C0BC89FE}" sibTransId="{D6E16370-48FA-4EAA-9A88-AF1C002E5E9D}"/>
    <dgm:cxn modelId="{11B75B23-B34B-4BC7-A071-F7E29F990A1C}" srcId="{D5F5DCBA-8783-45A3-A923-6A42AA40449B}" destId="{C799330A-4B6F-4FE6-9A2A-A272B03EAB68}" srcOrd="2" destOrd="0" parTransId="{B6978C96-91DD-40AC-BDDF-19CD4F971841}" sibTransId="{DB11F165-D0EA-47F9-BE22-1EE78F0572A4}"/>
    <dgm:cxn modelId="{5A3CB948-A3AC-4D9E-A0A5-F3678A0BE93F}" type="presOf" srcId="{21004E14-431F-490A-9792-1255FCC0F220}" destId="{C37D473D-48BB-4F5B-8DD8-8A1E5CF6B466}" srcOrd="0" destOrd="0" presId="urn:microsoft.com/office/officeart/2018/2/layout/IconLabelList"/>
    <dgm:cxn modelId="{3D474487-7290-4EBC-8CCE-C94EA3FB1255}" type="presOf" srcId="{05AF798D-E640-4574-AA8C-AD06EFBBEE47}" destId="{27A3FB36-305F-4F42-8A53-3113923241D4}" srcOrd="0" destOrd="0" presId="urn:microsoft.com/office/officeart/2018/2/layout/IconLabelList"/>
    <dgm:cxn modelId="{42BAFBA7-2702-4750-B917-6973FBCD2A0E}" type="presOf" srcId="{C799330A-4B6F-4FE6-9A2A-A272B03EAB68}" destId="{024C035C-E9F9-40FC-9F68-ECAB962268F2}" srcOrd="0" destOrd="0" presId="urn:microsoft.com/office/officeart/2018/2/layout/IconLabelList"/>
    <dgm:cxn modelId="{6A452EC1-AD3C-4986-8CD2-AA974B8D8894}" srcId="{D5F5DCBA-8783-45A3-A923-6A42AA40449B}" destId="{05AF798D-E640-4574-AA8C-AD06EFBBEE47}" srcOrd="0" destOrd="0" parTransId="{406ADD5D-CD01-4AFD-A3BD-E6076AB344B3}" sibTransId="{87F0346E-BD55-4476-8971-9A7169F1EE16}"/>
    <dgm:cxn modelId="{7A389AD4-7ECD-4D1F-BFC5-E71AD340972A}" type="presOf" srcId="{D5F5DCBA-8783-45A3-A923-6A42AA40449B}" destId="{A8578521-C365-471B-937D-36E4F0359C09}" srcOrd="0" destOrd="0" presId="urn:microsoft.com/office/officeart/2018/2/layout/IconLabelList"/>
    <dgm:cxn modelId="{24453421-D474-4956-A7ED-99020D9F9A81}" type="presParOf" srcId="{A8578521-C365-471B-937D-36E4F0359C09}" destId="{B8E2321B-3F8D-4042-8720-6FEF20BA61E1}" srcOrd="0" destOrd="0" presId="urn:microsoft.com/office/officeart/2018/2/layout/IconLabelList"/>
    <dgm:cxn modelId="{22021EF9-55D3-4516-9F33-D769D8D37BA2}" type="presParOf" srcId="{B8E2321B-3F8D-4042-8720-6FEF20BA61E1}" destId="{74D50D38-F61B-4C0C-A1A9-9894D30461BC}" srcOrd="0" destOrd="0" presId="urn:microsoft.com/office/officeart/2018/2/layout/IconLabelList"/>
    <dgm:cxn modelId="{8566204A-CC4E-434D-8FBC-5469AA375325}" type="presParOf" srcId="{B8E2321B-3F8D-4042-8720-6FEF20BA61E1}" destId="{E962812B-E4E9-4DD3-A1A6-C58A65998A98}" srcOrd="1" destOrd="0" presId="urn:microsoft.com/office/officeart/2018/2/layout/IconLabelList"/>
    <dgm:cxn modelId="{E7798B05-BE99-4700-B7CC-D3853CA5C13D}" type="presParOf" srcId="{B8E2321B-3F8D-4042-8720-6FEF20BA61E1}" destId="{27A3FB36-305F-4F42-8A53-3113923241D4}" srcOrd="2" destOrd="0" presId="urn:microsoft.com/office/officeart/2018/2/layout/IconLabelList"/>
    <dgm:cxn modelId="{6A04B2E5-363C-4B15-8BA2-5D9162ADEFFF}" type="presParOf" srcId="{A8578521-C365-471B-937D-36E4F0359C09}" destId="{949F96B1-43CF-48D6-B390-A171F9B20567}" srcOrd="1" destOrd="0" presId="urn:microsoft.com/office/officeart/2018/2/layout/IconLabelList"/>
    <dgm:cxn modelId="{FCE49D33-1E8C-492A-B709-2851967F5B68}" type="presParOf" srcId="{A8578521-C365-471B-937D-36E4F0359C09}" destId="{63569F3D-0B6D-4BD0-8457-9CDA767EB773}" srcOrd="2" destOrd="0" presId="urn:microsoft.com/office/officeart/2018/2/layout/IconLabelList"/>
    <dgm:cxn modelId="{A1531732-60DB-4865-AB54-BCB1AAC1E8CB}" type="presParOf" srcId="{63569F3D-0B6D-4BD0-8457-9CDA767EB773}" destId="{90AF3470-AD3F-4731-99AA-ECC37012C2C5}" srcOrd="0" destOrd="0" presId="urn:microsoft.com/office/officeart/2018/2/layout/IconLabelList"/>
    <dgm:cxn modelId="{9EFE5583-73AD-4C8C-911A-673E18EAF506}" type="presParOf" srcId="{63569F3D-0B6D-4BD0-8457-9CDA767EB773}" destId="{BA4580C5-5A78-43FF-8A9A-350191434A81}" srcOrd="1" destOrd="0" presId="urn:microsoft.com/office/officeart/2018/2/layout/IconLabelList"/>
    <dgm:cxn modelId="{BDB2DC2F-107B-46BA-90F1-7541172E2203}" type="presParOf" srcId="{63569F3D-0B6D-4BD0-8457-9CDA767EB773}" destId="{C37D473D-48BB-4F5B-8DD8-8A1E5CF6B466}" srcOrd="2" destOrd="0" presId="urn:microsoft.com/office/officeart/2018/2/layout/IconLabelList"/>
    <dgm:cxn modelId="{B67630B3-21BF-4B67-B59C-3E3101CA13C2}" type="presParOf" srcId="{A8578521-C365-471B-937D-36E4F0359C09}" destId="{083A788E-2C3A-4B5D-8E74-0EA4ACCACF8D}" srcOrd="3" destOrd="0" presId="urn:microsoft.com/office/officeart/2018/2/layout/IconLabelList"/>
    <dgm:cxn modelId="{4B43C4EC-F786-4ADD-B392-436C81BB7F13}" type="presParOf" srcId="{A8578521-C365-471B-937D-36E4F0359C09}" destId="{1563FDFF-E37C-4139-A14A-DEAD4ACF2DE8}" srcOrd="4" destOrd="0" presId="urn:microsoft.com/office/officeart/2018/2/layout/IconLabelList"/>
    <dgm:cxn modelId="{29807063-4C68-4DC2-AC09-0EF9EAAA1FB0}" type="presParOf" srcId="{1563FDFF-E37C-4139-A14A-DEAD4ACF2DE8}" destId="{73ECC008-ECC8-4563-9379-5BA287C97EA7}" srcOrd="0" destOrd="0" presId="urn:microsoft.com/office/officeart/2018/2/layout/IconLabelList"/>
    <dgm:cxn modelId="{9BCF6027-C251-4AAB-8CC5-72FDDBE70AE1}" type="presParOf" srcId="{1563FDFF-E37C-4139-A14A-DEAD4ACF2DE8}" destId="{D9B29E62-A4AC-482D-AFCB-26A184BFB043}" srcOrd="1" destOrd="0" presId="urn:microsoft.com/office/officeart/2018/2/layout/IconLabelList"/>
    <dgm:cxn modelId="{E8919434-69D5-4279-9069-4080DCD9F370}" type="presParOf" srcId="{1563FDFF-E37C-4139-A14A-DEAD4ACF2DE8}" destId="{024C035C-E9F9-40FC-9F68-ECAB962268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50D38-F61B-4C0C-A1A9-9894D30461BC}">
      <dsp:nvSpPr>
        <dsp:cNvPr id="0" name=""/>
        <dsp:cNvSpPr/>
      </dsp:nvSpPr>
      <dsp:spPr>
        <a:xfrm>
          <a:off x="1259210" y="982523"/>
          <a:ext cx="1308324" cy="13083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3FB36-305F-4F42-8A53-3113923241D4}">
      <dsp:nvSpPr>
        <dsp:cNvPr id="0" name=""/>
        <dsp:cNvSpPr/>
      </dsp:nvSpPr>
      <dsp:spPr>
        <a:xfrm>
          <a:off x="459678" y="2648814"/>
          <a:ext cx="290738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Revenue Of Different Sales Method.</a:t>
          </a:r>
        </a:p>
      </dsp:txBody>
      <dsp:txXfrm>
        <a:off x="459678" y="2648814"/>
        <a:ext cx="2907388" cy="720000"/>
      </dsp:txXfrm>
    </dsp:sp>
    <dsp:sp modelId="{90AF3470-AD3F-4731-99AA-ECC37012C2C5}">
      <dsp:nvSpPr>
        <dsp:cNvPr id="0" name=""/>
        <dsp:cNvSpPr/>
      </dsp:nvSpPr>
      <dsp:spPr>
        <a:xfrm>
          <a:off x="4675392" y="982523"/>
          <a:ext cx="1308324" cy="13083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D473D-48BB-4F5B-8DD8-8A1E5CF6B466}">
      <dsp:nvSpPr>
        <dsp:cNvPr id="0" name=""/>
        <dsp:cNvSpPr/>
      </dsp:nvSpPr>
      <dsp:spPr>
        <a:xfrm>
          <a:off x="3875860" y="2648814"/>
          <a:ext cx="290738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Increase Revenue And Lower Losses.</a:t>
          </a:r>
        </a:p>
      </dsp:txBody>
      <dsp:txXfrm>
        <a:off x="3875860" y="2648814"/>
        <a:ext cx="2907388" cy="720000"/>
      </dsp:txXfrm>
    </dsp:sp>
    <dsp:sp modelId="{73ECC008-ECC8-4563-9379-5BA287C97EA7}">
      <dsp:nvSpPr>
        <dsp:cNvPr id="0" name=""/>
        <dsp:cNvSpPr/>
      </dsp:nvSpPr>
      <dsp:spPr>
        <a:xfrm>
          <a:off x="8091574" y="982523"/>
          <a:ext cx="1308324" cy="13083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C035C-E9F9-40FC-9F68-ECAB962268F2}">
      <dsp:nvSpPr>
        <dsp:cNvPr id="0" name=""/>
        <dsp:cNvSpPr/>
      </dsp:nvSpPr>
      <dsp:spPr>
        <a:xfrm>
          <a:off x="7292042" y="2648814"/>
          <a:ext cx="290738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Balance Efforts That Team Members Make.</a:t>
          </a:r>
        </a:p>
      </dsp:txBody>
      <dsp:txXfrm>
        <a:off x="7292042" y="2648814"/>
        <a:ext cx="290738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12/27/2024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8108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12/27/2024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3172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12/27/2024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6413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12/27/2024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4654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12/27/2024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561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12/27/2024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372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12/27/2024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4358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12/27/2024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120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12/27/2024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500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12/27/2024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3414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12/27/2024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2555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12/27/2024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14000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Calculator, pen, compass, money and a paper with graphs printed on it">
            <a:extLst>
              <a:ext uri="{FF2B5EF4-FFF2-40B4-BE49-F238E27FC236}">
                <a16:creationId xmlns:a16="http://schemas.microsoft.com/office/drawing/2014/main" id="{F359DF03-DE7C-2096-433E-806DFD988ABC}"/>
              </a:ext>
            </a:extLst>
          </p:cNvPr>
          <p:cNvPicPr>
            <a:picLocks noChangeAspect="1"/>
          </p:cNvPicPr>
          <p:nvPr/>
        </p:nvPicPr>
        <p:blipFill>
          <a:blip r:embed="rId2">
            <a:alphaModFix amt="40000"/>
          </a:blip>
          <a:srcRect r="-1" b="6615"/>
          <a:stretch/>
        </p:blipFill>
        <p:spPr>
          <a:xfrm>
            <a:off x="1525"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275A9BD-7316-94E7-7E68-EA98F97878E9}"/>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Sales Strategy Presentation</a:t>
            </a:r>
          </a:p>
        </p:txBody>
      </p:sp>
      <p:sp>
        <p:nvSpPr>
          <p:cNvPr id="3" name="Subtitle 2">
            <a:extLst>
              <a:ext uri="{FF2B5EF4-FFF2-40B4-BE49-F238E27FC236}">
                <a16:creationId xmlns:a16="http://schemas.microsoft.com/office/drawing/2014/main" id="{9BA8F9BB-EB16-5C9D-3E8F-52E6685B846B}"/>
              </a:ext>
            </a:extLst>
          </p:cNvPr>
          <p:cNvSpPr>
            <a:spLocks noGrp="1"/>
          </p:cNvSpPr>
          <p:nvPr>
            <p:ph type="subTitle" idx="1"/>
          </p:nvPr>
        </p:nvSpPr>
        <p:spPr>
          <a:xfrm>
            <a:off x="2562606" y="3602038"/>
            <a:ext cx="7063739" cy="1655762"/>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51932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numbers and lines&#10;&#10;Description automatically generated">
            <a:extLst>
              <a:ext uri="{FF2B5EF4-FFF2-40B4-BE49-F238E27FC236}">
                <a16:creationId xmlns:a16="http://schemas.microsoft.com/office/drawing/2014/main" id="{DA1C7C08-2C1C-C1D9-16CE-77A8FCE5EC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2465" y="235369"/>
            <a:ext cx="8307070" cy="6387262"/>
          </a:xfrm>
          <a:prstGeom prst="rect">
            <a:avLst/>
          </a:prstGeom>
          <a:noFill/>
          <a:ln>
            <a:noFill/>
          </a:ln>
        </p:spPr>
      </p:pic>
      <p:cxnSp>
        <p:nvCxnSpPr>
          <p:cNvPr id="6" name="Straight Connector 5">
            <a:extLst>
              <a:ext uri="{FF2B5EF4-FFF2-40B4-BE49-F238E27FC236}">
                <a16:creationId xmlns:a16="http://schemas.microsoft.com/office/drawing/2014/main" id="{974B943C-D404-EA1F-50D3-F5FB3059FABC}"/>
              </a:ext>
            </a:extLst>
          </p:cNvPr>
          <p:cNvCxnSpPr>
            <a:cxnSpLocks/>
          </p:cNvCxnSpPr>
          <p:nvPr/>
        </p:nvCxnSpPr>
        <p:spPr>
          <a:xfrm flipV="1">
            <a:off x="7663262" y="2851355"/>
            <a:ext cx="0" cy="3031285"/>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82D326D4-671E-62EC-E799-1F5094F2F089}"/>
              </a:ext>
            </a:extLst>
          </p:cNvPr>
          <p:cNvSpPr txBox="1"/>
          <p:nvPr/>
        </p:nvSpPr>
        <p:spPr>
          <a:xfrm>
            <a:off x="7207047" y="2482023"/>
            <a:ext cx="912429" cy="369332"/>
          </a:xfrm>
          <a:prstGeom prst="rect">
            <a:avLst/>
          </a:prstGeom>
          <a:noFill/>
        </p:spPr>
        <p:txBody>
          <a:bodyPr wrap="none" rtlCol="0">
            <a:spAutoFit/>
          </a:bodyPr>
          <a:lstStyle/>
          <a:p>
            <a:r>
              <a:rPr lang="en-US" dirty="0"/>
              <a:t>30 Days</a:t>
            </a:r>
          </a:p>
        </p:txBody>
      </p:sp>
      <p:sp>
        <p:nvSpPr>
          <p:cNvPr id="9" name="Rectangle 8">
            <a:extLst>
              <a:ext uri="{FF2B5EF4-FFF2-40B4-BE49-F238E27FC236}">
                <a16:creationId xmlns:a16="http://schemas.microsoft.com/office/drawing/2014/main" id="{E1CB2F92-CE56-088F-E663-DD2ED08C76DE}"/>
              </a:ext>
            </a:extLst>
          </p:cNvPr>
          <p:cNvSpPr/>
          <p:nvPr/>
        </p:nvSpPr>
        <p:spPr>
          <a:xfrm>
            <a:off x="3264312" y="3864076"/>
            <a:ext cx="4306524" cy="2018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32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EA57-8D1D-7E0A-FC7E-DB0F1C83FA04}"/>
              </a:ext>
            </a:extLst>
          </p:cNvPr>
          <p:cNvSpPr>
            <a:spLocks noGrp="1"/>
          </p:cNvSpPr>
          <p:nvPr>
            <p:ph type="title"/>
          </p:nvPr>
        </p:nvSpPr>
        <p:spPr/>
        <p:txBody>
          <a:bodyPr/>
          <a:lstStyle/>
          <a:p>
            <a:r>
              <a:rPr lang="en-US" dirty="0"/>
              <a:t>Overview</a:t>
            </a:r>
          </a:p>
        </p:txBody>
      </p:sp>
      <p:graphicFrame>
        <p:nvGraphicFramePr>
          <p:cNvPr id="5" name="Content Placeholder 2">
            <a:extLst>
              <a:ext uri="{FF2B5EF4-FFF2-40B4-BE49-F238E27FC236}">
                <a16:creationId xmlns:a16="http://schemas.microsoft.com/office/drawing/2014/main" id="{998FF236-C089-81C7-5696-16B0EE8EEB95}"/>
              </a:ext>
            </a:extLst>
          </p:cNvPr>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780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43C2-C4C7-0B2B-1AD7-F9EE680F521D}"/>
              </a:ext>
            </a:extLst>
          </p:cNvPr>
          <p:cNvSpPr>
            <a:spLocks noGrp="1"/>
          </p:cNvSpPr>
          <p:nvPr>
            <p:ph type="title"/>
          </p:nvPr>
        </p:nvSpPr>
        <p:spPr/>
        <p:txBody>
          <a:bodyPr/>
          <a:lstStyle/>
          <a:p>
            <a:r>
              <a:rPr lang="en-US" dirty="0"/>
              <a:t>Summary Of Project</a:t>
            </a:r>
          </a:p>
        </p:txBody>
      </p:sp>
      <p:sp>
        <p:nvSpPr>
          <p:cNvPr id="3" name="Content Placeholder 2">
            <a:extLst>
              <a:ext uri="{FF2B5EF4-FFF2-40B4-BE49-F238E27FC236}">
                <a16:creationId xmlns:a16="http://schemas.microsoft.com/office/drawing/2014/main" id="{85FD7B64-0FC8-BBF7-FF05-D74C23DFDC01}"/>
              </a:ext>
            </a:extLst>
          </p:cNvPr>
          <p:cNvSpPr>
            <a:spLocks noGrp="1"/>
          </p:cNvSpPr>
          <p:nvPr>
            <p:ph idx="1"/>
          </p:nvPr>
        </p:nvSpPr>
        <p:spPr/>
        <p:txBody>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Data Validation: </a:t>
            </a:r>
          </a:p>
          <a:p>
            <a:pPr marL="0" indent="0">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	Sales Method					</a:t>
            </a:r>
            <a:r>
              <a:rPr lang="en-US" sz="1800" b="1" kern="100" dirty="0">
                <a:latin typeface="Aptos" panose="020B0004020202020204" pitchFamily="34" charset="0"/>
                <a:ea typeface="Aptos" panose="020B0004020202020204" pitchFamily="34" charset="0"/>
                <a:cs typeface="Arial" panose="020B0604020202020204" pitchFamily="34" charset="0"/>
              </a:rPr>
              <a:t>Y</a:t>
            </a:r>
            <a:r>
              <a:rPr lang="en-US" sz="1800" b="1" kern="100" dirty="0">
                <a:effectLst/>
                <a:latin typeface="Aptos" panose="020B0004020202020204" pitchFamily="34" charset="0"/>
                <a:ea typeface="Aptos" panose="020B0004020202020204" pitchFamily="34" charset="0"/>
                <a:cs typeface="Arial" panose="020B0604020202020204" pitchFamily="34" charset="0"/>
              </a:rPr>
              <a:t>ears </a:t>
            </a:r>
            <a:r>
              <a:rPr lang="en-US" sz="1800" b="1" kern="100" dirty="0">
                <a:latin typeface="Aptos" panose="020B0004020202020204" pitchFamily="34" charset="0"/>
                <a:ea typeface="Aptos" panose="020B0004020202020204" pitchFamily="34" charset="0"/>
                <a:cs typeface="Arial" panose="020B0604020202020204" pitchFamily="34" charset="0"/>
              </a:rPr>
              <a:t>A</a:t>
            </a:r>
            <a:r>
              <a:rPr lang="en-US" sz="1800" b="1" kern="100" dirty="0">
                <a:effectLst/>
                <a:latin typeface="Aptos" panose="020B0004020202020204" pitchFamily="34" charset="0"/>
                <a:ea typeface="Aptos" panose="020B0004020202020204" pitchFamily="34" charset="0"/>
                <a:cs typeface="Arial" panose="020B0604020202020204" pitchFamily="34" charset="0"/>
              </a:rPr>
              <a:t>s Customers																																													                 Same Classes But 				</a:t>
            </a:r>
            <a:r>
              <a:rPr lang="en-US" sz="1800" b="1" kern="100" dirty="0">
                <a:latin typeface="Aptos" panose="020B0004020202020204" pitchFamily="34" charset="0"/>
                <a:ea typeface="Aptos" panose="020B0004020202020204" pitchFamily="34" charset="0"/>
                <a:cs typeface="Arial" panose="020B0604020202020204" pitchFamily="34" charset="0"/>
              </a:rPr>
              <a:t>Years As Customers More Than </a:t>
            </a:r>
          </a:p>
          <a:p>
            <a:pPr marL="0" indent="0">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Different Representations. </a:t>
            </a:r>
            <a:r>
              <a:rPr lang="en-US" sz="1800" b="1" kern="100" dirty="0">
                <a:latin typeface="Aptos" panose="020B0004020202020204" pitchFamily="34" charset="0"/>
                <a:ea typeface="Aptos" panose="020B0004020202020204" pitchFamily="34" charset="0"/>
                <a:cs typeface="Arial" panose="020B0604020202020204" pitchFamily="34" charset="0"/>
              </a:rPr>
              <a:t>			40 Years (Our Company’s Age = 40).</a:t>
            </a:r>
            <a:endParaRPr lang="en-US" sz="1800" b="1"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																																																													</a:t>
            </a:r>
          </a:p>
          <a:p>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BE66996-1324-C260-B46E-4C3BD67E5D2D}"/>
              </a:ext>
            </a:extLst>
          </p:cNvPr>
          <p:cNvPicPr>
            <a:picLocks noChangeAspect="1"/>
          </p:cNvPicPr>
          <p:nvPr/>
        </p:nvPicPr>
        <p:blipFill>
          <a:blip r:embed="rId2"/>
          <a:stretch>
            <a:fillRect/>
          </a:stretch>
        </p:blipFill>
        <p:spPr>
          <a:xfrm>
            <a:off x="777240" y="2496184"/>
            <a:ext cx="4367859" cy="856615"/>
          </a:xfrm>
          <a:prstGeom prst="rect">
            <a:avLst/>
          </a:prstGeom>
        </p:spPr>
      </p:pic>
      <p:pic>
        <p:nvPicPr>
          <p:cNvPr id="5" name="Picture 4">
            <a:extLst>
              <a:ext uri="{FF2B5EF4-FFF2-40B4-BE49-F238E27FC236}">
                <a16:creationId xmlns:a16="http://schemas.microsoft.com/office/drawing/2014/main" id="{8135549A-2485-0C67-BA6D-3FF21701B827}"/>
              </a:ext>
            </a:extLst>
          </p:cNvPr>
          <p:cNvPicPr>
            <a:picLocks noChangeAspect="1"/>
          </p:cNvPicPr>
          <p:nvPr/>
        </p:nvPicPr>
        <p:blipFill>
          <a:blip r:embed="rId3"/>
          <a:stretch>
            <a:fillRect/>
          </a:stretch>
        </p:blipFill>
        <p:spPr>
          <a:xfrm>
            <a:off x="5471160" y="2496182"/>
            <a:ext cx="5943600" cy="856615"/>
          </a:xfrm>
          <a:prstGeom prst="rect">
            <a:avLst/>
          </a:prstGeom>
        </p:spPr>
      </p:pic>
      <p:sp>
        <p:nvSpPr>
          <p:cNvPr id="6" name="Oval 5">
            <a:extLst>
              <a:ext uri="{FF2B5EF4-FFF2-40B4-BE49-F238E27FC236}">
                <a16:creationId xmlns:a16="http://schemas.microsoft.com/office/drawing/2014/main" id="{5F73F569-0431-1DBD-84B9-E168133242D1}"/>
              </a:ext>
            </a:extLst>
          </p:cNvPr>
          <p:cNvSpPr/>
          <p:nvPr/>
        </p:nvSpPr>
        <p:spPr>
          <a:xfrm>
            <a:off x="9409469" y="2496182"/>
            <a:ext cx="1007479" cy="85661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47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A725-D75E-055D-82AB-50BDD1218ACF}"/>
              </a:ext>
            </a:extLst>
          </p:cNvPr>
          <p:cNvSpPr>
            <a:spLocks noGrp="1"/>
          </p:cNvSpPr>
          <p:nvPr>
            <p:ph type="title"/>
          </p:nvPr>
        </p:nvSpPr>
        <p:spPr/>
        <p:txBody>
          <a:bodyPr/>
          <a:lstStyle/>
          <a:p>
            <a:r>
              <a:rPr lang="en-US" dirty="0"/>
              <a:t>Summary Of Project</a:t>
            </a:r>
          </a:p>
        </p:txBody>
      </p:sp>
      <p:pic>
        <p:nvPicPr>
          <p:cNvPr id="4" name="Content Placeholder 3">
            <a:extLst>
              <a:ext uri="{FF2B5EF4-FFF2-40B4-BE49-F238E27FC236}">
                <a16:creationId xmlns:a16="http://schemas.microsoft.com/office/drawing/2014/main" id="{D94C60EE-27A3-EBB5-C767-253FEC603A1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240" y="2533515"/>
            <a:ext cx="5221234" cy="3959360"/>
          </a:xfrm>
          <a:prstGeom prst="rect">
            <a:avLst/>
          </a:prstGeom>
          <a:noFill/>
          <a:ln>
            <a:noFill/>
          </a:ln>
        </p:spPr>
      </p:pic>
      <p:sp>
        <p:nvSpPr>
          <p:cNvPr id="5" name="TextBox 4">
            <a:extLst>
              <a:ext uri="{FF2B5EF4-FFF2-40B4-BE49-F238E27FC236}">
                <a16:creationId xmlns:a16="http://schemas.microsoft.com/office/drawing/2014/main" id="{C5FED6A9-D9D8-82F4-0B17-C628AD9E7767}"/>
              </a:ext>
            </a:extLst>
          </p:cNvPr>
          <p:cNvSpPr txBox="1"/>
          <p:nvPr/>
        </p:nvSpPr>
        <p:spPr>
          <a:xfrm>
            <a:off x="2723536" y="2164183"/>
            <a:ext cx="1671484" cy="369332"/>
          </a:xfrm>
          <a:prstGeom prst="rect">
            <a:avLst/>
          </a:prstGeom>
          <a:noFill/>
        </p:spPr>
        <p:txBody>
          <a:bodyPr wrap="square" rtlCol="0">
            <a:spAutoFit/>
          </a:bodyPr>
          <a:lstStyle/>
          <a:p>
            <a:r>
              <a:rPr lang="en-US" b="1" dirty="0">
                <a:latin typeface="Aptos" panose="020B0004020202020204" pitchFamily="34" charset="0"/>
              </a:rPr>
              <a:t>Revenue</a:t>
            </a:r>
            <a:r>
              <a:rPr lang="en-US" dirty="0"/>
              <a:t> </a:t>
            </a:r>
          </a:p>
        </p:txBody>
      </p:sp>
      <p:sp>
        <p:nvSpPr>
          <p:cNvPr id="6" name="TextBox 5">
            <a:extLst>
              <a:ext uri="{FF2B5EF4-FFF2-40B4-BE49-F238E27FC236}">
                <a16:creationId xmlns:a16="http://schemas.microsoft.com/office/drawing/2014/main" id="{BB1CDF3F-3D9A-D902-9FED-5CA0D7DEF7A2}"/>
              </a:ext>
            </a:extLst>
          </p:cNvPr>
          <p:cNvSpPr txBox="1"/>
          <p:nvPr/>
        </p:nvSpPr>
        <p:spPr>
          <a:xfrm>
            <a:off x="5998474" y="2782669"/>
            <a:ext cx="4934299" cy="2585323"/>
          </a:xfrm>
          <a:prstGeom prst="rect">
            <a:avLst/>
          </a:prstGeom>
          <a:noFill/>
        </p:spPr>
        <p:txBody>
          <a:bodyPr wrap="none" rtlCol="0">
            <a:spAutoFit/>
          </a:bodyPr>
          <a:lstStyle/>
          <a:p>
            <a:r>
              <a:rPr lang="en-US" b="1" dirty="0">
                <a:latin typeface="Aptos" panose="020B0004020202020204" pitchFamily="34" charset="0"/>
              </a:rPr>
              <a:t>Different Patterns For Each Approach. </a:t>
            </a:r>
          </a:p>
          <a:p>
            <a:r>
              <a:rPr lang="en-US" b="1" dirty="0">
                <a:latin typeface="Aptos" panose="020B0004020202020204" pitchFamily="34" charset="0"/>
              </a:rPr>
              <a:t>Filling Missing Values Based On Conditions.</a:t>
            </a:r>
          </a:p>
          <a:p>
            <a:endParaRPr lang="en-US" b="1" dirty="0">
              <a:latin typeface="Aptos" panose="020B0004020202020204" pitchFamily="34" charset="0"/>
            </a:endParaRPr>
          </a:p>
          <a:p>
            <a:r>
              <a:rPr lang="en-US" b="1" dirty="0">
                <a:latin typeface="Aptos" panose="020B0004020202020204" pitchFamily="34" charset="0"/>
              </a:rPr>
              <a:t>Example:</a:t>
            </a:r>
          </a:p>
          <a:p>
            <a:r>
              <a:rPr lang="en-US" b="1" dirty="0">
                <a:latin typeface="Aptos" panose="020B0004020202020204" pitchFamily="34" charset="0"/>
              </a:rPr>
              <a:t>Record has missing value in Revenue column </a:t>
            </a:r>
          </a:p>
          <a:p>
            <a:r>
              <a:rPr lang="en-US" b="1" dirty="0">
                <a:latin typeface="Aptos" panose="020B0004020202020204" pitchFamily="34" charset="0"/>
              </a:rPr>
              <a:t>That has “call” sales method, 8 number of </a:t>
            </a:r>
          </a:p>
          <a:p>
            <a:r>
              <a:rPr lang="en-US" b="1" dirty="0">
                <a:latin typeface="Aptos" panose="020B0004020202020204" pitchFamily="34" charset="0"/>
              </a:rPr>
              <a:t>products sold, </a:t>
            </a:r>
            <a:r>
              <a:rPr lang="en-US" b="1" dirty="0" err="1">
                <a:latin typeface="Aptos" panose="020B0004020202020204" pitchFamily="34" charset="0"/>
              </a:rPr>
              <a:t>etc</a:t>
            </a:r>
            <a:r>
              <a:rPr lang="en-US" b="1" dirty="0">
                <a:latin typeface="Aptos" panose="020B0004020202020204" pitchFamily="34" charset="0"/>
              </a:rPr>
              <a:t>…  </a:t>
            </a:r>
          </a:p>
          <a:p>
            <a:endParaRPr lang="en-US" b="1" dirty="0">
              <a:latin typeface="Aptos" panose="020B0004020202020204" pitchFamily="34" charset="0"/>
            </a:endParaRPr>
          </a:p>
          <a:p>
            <a:r>
              <a:rPr lang="en-US" b="1" dirty="0">
                <a:latin typeface="Aptos" panose="020B0004020202020204" pitchFamily="34" charset="0"/>
              </a:rPr>
              <a:t>Fill the mean according to that segment.</a:t>
            </a:r>
          </a:p>
        </p:txBody>
      </p:sp>
      <p:sp>
        <p:nvSpPr>
          <p:cNvPr id="7" name="Oval 6">
            <a:extLst>
              <a:ext uri="{FF2B5EF4-FFF2-40B4-BE49-F238E27FC236}">
                <a16:creationId xmlns:a16="http://schemas.microsoft.com/office/drawing/2014/main" id="{CCF75EEE-19F8-952C-E9FF-FB7D8037D2A9}"/>
              </a:ext>
            </a:extLst>
          </p:cNvPr>
          <p:cNvSpPr/>
          <p:nvPr/>
        </p:nvSpPr>
        <p:spPr>
          <a:xfrm>
            <a:off x="1691149" y="5367992"/>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44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CC20-973F-C090-1226-C96635C285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DC344-3937-9F81-EEF0-C623592480DB}"/>
              </a:ext>
            </a:extLst>
          </p:cNvPr>
          <p:cNvSpPr>
            <a:spLocks noGrp="1"/>
          </p:cNvSpPr>
          <p:nvPr>
            <p:ph type="title"/>
          </p:nvPr>
        </p:nvSpPr>
        <p:spPr/>
        <p:txBody>
          <a:bodyPr/>
          <a:lstStyle/>
          <a:p>
            <a:r>
              <a:rPr lang="en-US" dirty="0"/>
              <a:t>Key Findings</a:t>
            </a:r>
          </a:p>
        </p:txBody>
      </p:sp>
      <p:pic>
        <p:nvPicPr>
          <p:cNvPr id="4" name="Content Placeholder 3">
            <a:extLst>
              <a:ext uri="{FF2B5EF4-FFF2-40B4-BE49-F238E27FC236}">
                <a16:creationId xmlns:a16="http://schemas.microsoft.com/office/drawing/2014/main" id="{22ED1EDC-6FEA-B203-782F-50D113F12F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850" y="1696939"/>
            <a:ext cx="6121470" cy="4802187"/>
          </a:xfrm>
          <a:prstGeom prst="rect">
            <a:avLst/>
          </a:prstGeom>
          <a:noFill/>
          <a:ln>
            <a:noFill/>
          </a:ln>
        </p:spPr>
      </p:pic>
      <p:sp>
        <p:nvSpPr>
          <p:cNvPr id="5" name="TextBox 4">
            <a:extLst>
              <a:ext uri="{FF2B5EF4-FFF2-40B4-BE49-F238E27FC236}">
                <a16:creationId xmlns:a16="http://schemas.microsoft.com/office/drawing/2014/main" id="{66BA61F6-CEFD-AE28-EB75-DD78CD145F9C}"/>
              </a:ext>
            </a:extLst>
          </p:cNvPr>
          <p:cNvSpPr txBox="1"/>
          <p:nvPr/>
        </p:nvSpPr>
        <p:spPr>
          <a:xfrm>
            <a:off x="6348800" y="1690688"/>
            <a:ext cx="3789755" cy="646331"/>
          </a:xfrm>
          <a:prstGeom prst="rect">
            <a:avLst/>
          </a:prstGeom>
          <a:noFill/>
        </p:spPr>
        <p:txBody>
          <a:bodyPr wrap="none" rtlCol="0">
            <a:spAutoFit/>
          </a:bodyPr>
          <a:lstStyle/>
          <a:p>
            <a:r>
              <a:rPr lang="en-US" b="1" dirty="0">
                <a:latin typeface="Aptos" panose="020B0004020202020204" pitchFamily="34" charset="0"/>
              </a:rPr>
              <a:t>Show Different Mean Points In The </a:t>
            </a:r>
          </a:p>
          <a:p>
            <a:r>
              <a:rPr lang="en-US" b="1" dirty="0">
                <a:latin typeface="Aptos" panose="020B0004020202020204" pitchFamily="34" charset="0"/>
              </a:rPr>
              <a:t>Distribution Of Revenue.</a:t>
            </a:r>
          </a:p>
        </p:txBody>
      </p:sp>
      <p:sp>
        <p:nvSpPr>
          <p:cNvPr id="6" name="Oval 5">
            <a:extLst>
              <a:ext uri="{FF2B5EF4-FFF2-40B4-BE49-F238E27FC236}">
                <a16:creationId xmlns:a16="http://schemas.microsoft.com/office/drawing/2014/main" id="{060FAB04-1155-973A-158B-518DA3D78388}"/>
              </a:ext>
            </a:extLst>
          </p:cNvPr>
          <p:cNvSpPr/>
          <p:nvPr/>
        </p:nvSpPr>
        <p:spPr>
          <a:xfrm>
            <a:off x="1209368" y="5269670"/>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3E9D558-5DA3-77D3-8B1B-D09CC18F4C2B}"/>
              </a:ext>
            </a:extLst>
          </p:cNvPr>
          <p:cNvSpPr/>
          <p:nvPr/>
        </p:nvSpPr>
        <p:spPr>
          <a:xfrm>
            <a:off x="2413819" y="5161061"/>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7B57B3F-D1DF-E18F-CD45-DB30D400C583}"/>
              </a:ext>
            </a:extLst>
          </p:cNvPr>
          <p:cNvSpPr/>
          <p:nvPr/>
        </p:nvSpPr>
        <p:spPr>
          <a:xfrm>
            <a:off x="3731130" y="5456027"/>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FD27D22-C5E2-28A0-5D18-8A89F028040F}"/>
              </a:ext>
            </a:extLst>
          </p:cNvPr>
          <p:cNvSpPr/>
          <p:nvPr/>
        </p:nvSpPr>
        <p:spPr>
          <a:xfrm>
            <a:off x="4437536" y="5342957"/>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88B708F-9DDE-036E-86DD-F6E1B0A0BEAF}"/>
              </a:ext>
            </a:extLst>
          </p:cNvPr>
          <p:cNvSpPr/>
          <p:nvPr/>
        </p:nvSpPr>
        <p:spPr>
          <a:xfrm>
            <a:off x="5417203" y="5342957"/>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0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0D3E2-B5AC-0150-A7AF-8636C98E8B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8FA8F1-FB26-97B7-0C94-7C8F1A3CF73A}"/>
              </a:ext>
            </a:extLst>
          </p:cNvPr>
          <p:cNvSpPr>
            <a:spLocks noGrp="1"/>
          </p:cNvSpPr>
          <p:nvPr>
            <p:ph type="title"/>
          </p:nvPr>
        </p:nvSpPr>
        <p:spPr/>
        <p:txBody>
          <a:bodyPr/>
          <a:lstStyle/>
          <a:p>
            <a:r>
              <a:rPr lang="en-US" dirty="0"/>
              <a:t>Key Findings</a:t>
            </a:r>
          </a:p>
        </p:txBody>
      </p:sp>
      <p:pic>
        <p:nvPicPr>
          <p:cNvPr id="4" name="Content Placeholder 3">
            <a:extLst>
              <a:ext uri="{FF2B5EF4-FFF2-40B4-BE49-F238E27FC236}">
                <a16:creationId xmlns:a16="http://schemas.microsoft.com/office/drawing/2014/main" id="{5A831400-5116-A41A-803A-F7C54F20148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850" y="1696939"/>
            <a:ext cx="6121470" cy="4802187"/>
          </a:xfrm>
          <a:prstGeom prst="rect">
            <a:avLst/>
          </a:prstGeom>
          <a:noFill/>
          <a:ln>
            <a:noFill/>
          </a:ln>
        </p:spPr>
      </p:pic>
      <p:sp>
        <p:nvSpPr>
          <p:cNvPr id="5" name="TextBox 4">
            <a:extLst>
              <a:ext uri="{FF2B5EF4-FFF2-40B4-BE49-F238E27FC236}">
                <a16:creationId xmlns:a16="http://schemas.microsoft.com/office/drawing/2014/main" id="{04340D3B-E2E5-E7CA-53C4-1EF166269752}"/>
              </a:ext>
            </a:extLst>
          </p:cNvPr>
          <p:cNvSpPr txBox="1"/>
          <p:nvPr/>
        </p:nvSpPr>
        <p:spPr>
          <a:xfrm>
            <a:off x="6348800" y="1690688"/>
            <a:ext cx="3789755" cy="646331"/>
          </a:xfrm>
          <a:prstGeom prst="rect">
            <a:avLst/>
          </a:prstGeom>
          <a:noFill/>
        </p:spPr>
        <p:txBody>
          <a:bodyPr wrap="none" rtlCol="0">
            <a:spAutoFit/>
          </a:bodyPr>
          <a:lstStyle/>
          <a:p>
            <a:r>
              <a:rPr lang="en-US" b="1" dirty="0">
                <a:latin typeface="Aptos" panose="020B0004020202020204" pitchFamily="34" charset="0"/>
              </a:rPr>
              <a:t>Show Different Mean Points In The </a:t>
            </a:r>
          </a:p>
          <a:p>
            <a:r>
              <a:rPr lang="en-US" b="1" dirty="0">
                <a:latin typeface="Aptos" panose="020B0004020202020204" pitchFamily="34" charset="0"/>
              </a:rPr>
              <a:t>Distribution Of Revenue.</a:t>
            </a:r>
          </a:p>
        </p:txBody>
      </p:sp>
      <p:pic>
        <p:nvPicPr>
          <p:cNvPr id="3" name="Picture 2">
            <a:extLst>
              <a:ext uri="{FF2B5EF4-FFF2-40B4-BE49-F238E27FC236}">
                <a16:creationId xmlns:a16="http://schemas.microsoft.com/office/drawing/2014/main" id="{A8D089B9-E19D-00CE-6BB8-AFBE2AECEB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8800" y="2337019"/>
            <a:ext cx="5219700" cy="4155856"/>
          </a:xfrm>
          <a:prstGeom prst="rect">
            <a:avLst/>
          </a:prstGeom>
          <a:noFill/>
          <a:ln>
            <a:noFill/>
          </a:ln>
        </p:spPr>
      </p:pic>
      <p:sp>
        <p:nvSpPr>
          <p:cNvPr id="6" name="Oval 5">
            <a:extLst>
              <a:ext uri="{FF2B5EF4-FFF2-40B4-BE49-F238E27FC236}">
                <a16:creationId xmlns:a16="http://schemas.microsoft.com/office/drawing/2014/main" id="{5168A48E-E067-B919-6D8D-49E7BE9346A3}"/>
              </a:ext>
            </a:extLst>
          </p:cNvPr>
          <p:cNvSpPr/>
          <p:nvPr/>
        </p:nvSpPr>
        <p:spPr>
          <a:xfrm>
            <a:off x="1209368" y="5269670"/>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81CCB06-CEEB-D779-FE63-F3125477F231}"/>
              </a:ext>
            </a:extLst>
          </p:cNvPr>
          <p:cNvSpPr/>
          <p:nvPr/>
        </p:nvSpPr>
        <p:spPr>
          <a:xfrm>
            <a:off x="2413819" y="5161061"/>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5724B6-36BF-1667-895B-4394EB7599B2}"/>
              </a:ext>
            </a:extLst>
          </p:cNvPr>
          <p:cNvSpPr/>
          <p:nvPr/>
        </p:nvSpPr>
        <p:spPr>
          <a:xfrm>
            <a:off x="3731130" y="5456027"/>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D10CA6-60E9-5D23-A6E9-7F039F5578D0}"/>
              </a:ext>
            </a:extLst>
          </p:cNvPr>
          <p:cNvSpPr/>
          <p:nvPr/>
        </p:nvSpPr>
        <p:spPr>
          <a:xfrm>
            <a:off x="4437536" y="5342957"/>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7E55023-B121-08B9-98B3-A134C5D38662}"/>
              </a:ext>
            </a:extLst>
          </p:cNvPr>
          <p:cNvSpPr/>
          <p:nvPr/>
        </p:nvSpPr>
        <p:spPr>
          <a:xfrm>
            <a:off x="5417203" y="5342957"/>
            <a:ext cx="610905" cy="58993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D8AD77F-88C5-2921-77BF-B0D4779398A6}"/>
              </a:ext>
            </a:extLst>
          </p:cNvPr>
          <p:cNvCxnSpPr/>
          <p:nvPr/>
        </p:nvCxnSpPr>
        <p:spPr>
          <a:xfrm flipV="1">
            <a:off x="7177548" y="5342957"/>
            <a:ext cx="4119717" cy="408037"/>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DDD18D47-8675-8982-7C12-B80E481B395A}"/>
              </a:ext>
            </a:extLst>
          </p:cNvPr>
          <p:cNvCxnSpPr>
            <a:cxnSpLocks/>
          </p:cNvCxnSpPr>
          <p:nvPr/>
        </p:nvCxnSpPr>
        <p:spPr>
          <a:xfrm flipV="1">
            <a:off x="7177548" y="4205589"/>
            <a:ext cx="4119717" cy="61018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A31D21-669D-3AF4-6669-5B6107E955D7}"/>
              </a:ext>
            </a:extLst>
          </p:cNvPr>
          <p:cNvCxnSpPr>
            <a:cxnSpLocks/>
          </p:cNvCxnSpPr>
          <p:nvPr/>
        </p:nvCxnSpPr>
        <p:spPr>
          <a:xfrm flipV="1">
            <a:off x="7177548" y="2782529"/>
            <a:ext cx="4119717" cy="146323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214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B2EC-0C96-E403-FA09-F8E08086E5DC}"/>
              </a:ext>
            </a:extLst>
          </p:cNvPr>
          <p:cNvSpPr>
            <a:spLocks noGrp="1"/>
          </p:cNvSpPr>
          <p:nvPr>
            <p:ph type="title"/>
          </p:nvPr>
        </p:nvSpPr>
        <p:spPr/>
        <p:txBody>
          <a:bodyPr/>
          <a:lstStyle/>
          <a:p>
            <a:r>
              <a:rPr lang="en-US" dirty="0"/>
              <a:t>Key Findings</a:t>
            </a:r>
          </a:p>
        </p:txBody>
      </p:sp>
      <p:pic>
        <p:nvPicPr>
          <p:cNvPr id="4" name="Content Placeholder 3" descr="A graph with numbers and lines&#10;&#10;Description automatically generated">
            <a:extLst>
              <a:ext uri="{FF2B5EF4-FFF2-40B4-BE49-F238E27FC236}">
                <a16:creationId xmlns:a16="http://schemas.microsoft.com/office/drawing/2014/main" id="{392C60E5-484B-64F4-A269-3DF70065E55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240" y="1863408"/>
            <a:ext cx="5458979" cy="4160528"/>
          </a:xfrm>
          <a:prstGeom prst="rect">
            <a:avLst/>
          </a:prstGeom>
          <a:noFill/>
          <a:ln>
            <a:noFill/>
          </a:ln>
        </p:spPr>
      </p:pic>
      <p:sp>
        <p:nvSpPr>
          <p:cNvPr id="5" name="TextBox 4">
            <a:extLst>
              <a:ext uri="{FF2B5EF4-FFF2-40B4-BE49-F238E27FC236}">
                <a16:creationId xmlns:a16="http://schemas.microsoft.com/office/drawing/2014/main" id="{07405C2E-65EA-7B5E-B740-310594A86070}"/>
              </a:ext>
            </a:extLst>
          </p:cNvPr>
          <p:cNvSpPr txBox="1"/>
          <p:nvPr/>
        </p:nvSpPr>
        <p:spPr>
          <a:xfrm>
            <a:off x="6236218" y="1863408"/>
            <a:ext cx="5356013" cy="1200329"/>
          </a:xfrm>
          <a:prstGeom prst="rect">
            <a:avLst/>
          </a:prstGeom>
          <a:noFill/>
        </p:spPr>
        <p:txBody>
          <a:bodyPr wrap="square" rtlCol="0">
            <a:spAutoFit/>
          </a:bodyPr>
          <a:lstStyle/>
          <a:p>
            <a:r>
              <a:rPr lang="en-US" dirty="0">
                <a:solidFill>
                  <a:srgbClr val="FFC000"/>
                </a:solidFill>
              </a:rPr>
              <a:t>Email</a:t>
            </a:r>
            <a:r>
              <a:rPr lang="en-US" dirty="0"/>
              <a:t>: Made a huge revenue for the first month of launching. Then gradually decrease with the time goes on, it seems that the launched product will be known enough after a month where emails will be neglected. </a:t>
            </a:r>
          </a:p>
        </p:txBody>
      </p:sp>
      <p:sp>
        <p:nvSpPr>
          <p:cNvPr id="6" name="TextBox 5">
            <a:extLst>
              <a:ext uri="{FF2B5EF4-FFF2-40B4-BE49-F238E27FC236}">
                <a16:creationId xmlns:a16="http://schemas.microsoft.com/office/drawing/2014/main" id="{2F3206BA-8C35-86BA-18A4-74F80549BC25}"/>
              </a:ext>
            </a:extLst>
          </p:cNvPr>
          <p:cNvSpPr txBox="1"/>
          <p:nvPr/>
        </p:nvSpPr>
        <p:spPr>
          <a:xfrm>
            <a:off x="6236218" y="3194099"/>
            <a:ext cx="5356013" cy="1477328"/>
          </a:xfrm>
          <a:prstGeom prst="rect">
            <a:avLst/>
          </a:prstGeom>
          <a:noFill/>
        </p:spPr>
        <p:txBody>
          <a:bodyPr wrap="square" rtlCol="0">
            <a:spAutoFit/>
          </a:bodyPr>
          <a:lstStyle/>
          <a:p>
            <a:r>
              <a:rPr lang="en-US" dirty="0">
                <a:solidFill>
                  <a:srgbClr val="00B050"/>
                </a:solidFill>
              </a:rPr>
              <a:t>Email + Call</a:t>
            </a:r>
            <a:r>
              <a:rPr lang="en-US" dirty="0"/>
              <a:t>: Made a great revenue after one month when the product launched. It is a good approach to use after a month of product launched. However, it seems that it is only beneficial for two weeks after a month of launching. </a:t>
            </a:r>
          </a:p>
        </p:txBody>
      </p:sp>
      <p:sp>
        <p:nvSpPr>
          <p:cNvPr id="7" name="TextBox 6">
            <a:extLst>
              <a:ext uri="{FF2B5EF4-FFF2-40B4-BE49-F238E27FC236}">
                <a16:creationId xmlns:a16="http://schemas.microsoft.com/office/drawing/2014/main" id="{11608AF7-B564-BDD1-98C4-A3483B23B645}"/>
              </a:ext>
            </a:extLst>
          </p:cNvPr>
          <p:cNvSpPr txBox="1"/>
          <p:nvPr/>
        </p:nvSpPr>
        <p:spPr>
          <a:xfrm>
            <a:off x="6236218" y="4801789"/>
            <a:ext cx="5356013" cy="1200329"/>
          </a:xfrm>
          <a:prstGeom prst="rect">
            <a:avLst/>
          </a:prstGeom>
          <a:noFill/>
        </p:spPr>
        <p:txBody>
          <a:bodyPr wrap="square" rtlCol="0">
            <a:spAutoFit/>
          </a:bodyPr>
          <a:lstStyle/>
          <a:p>
            <a:r>
              <a:rPr lang="en-US" dirty="0">
                <a:solidFill>
                  <a:srgbClr val="00B0F0"/>
                </a:solidFill>
              </a:rPr>
              <a:t>Call</a:t>
            </a:r>
            <a:r>
              <a:rPr lang="en-US" dirty="0"/>
              <a:t>: Made less revenue, and it seems it will not grow more even as time goes on. However, using this approach for high loyalty customers is preferable to show a sign of appreciation.</a:t>
            </a:r>
          </a:p>
        </p:txBody>
      </p:sp>
    </p:spTree>
    <p:extLst>
      <p:ext uri="{BB962C8B-B14F-4D97-AF65-F5344CB8AC3E}">
        <p14:creationId xmlns:p14="http://schemas.microsoft.com/office/powerpoint/2010/main" val="155588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27D8-40C9-8F03-1443-53FF9D14AD35}"/>
              </a:ext>
            </a:extLst>
          </p:cNvPr>
          <p:cNvSpPr>
            <a:spLocks noGrp="1"/>
          </p:cNvSpPr>
          <p:nvPr>
            <p:ph type="title"/>
          </p:nvPr>
        </p:nvSpPr>
        <p:spPr/>
        <p:txBody>
          <a:bodyPr/>
          <a:lstStyle/>
          <a:p>
            <a:r>
              <a:rPr lang="en-US" dirty="0"/>
              <a:t>Business Metric</a:t>
            </a:r>
          </a:p>
        </p:txBody>
      </p:sp>
      <p:pic>
        <p:nvPicPr>
          <p:cNvPr id="4" name="Content Placeholder 3">
            <a:extLst>
              <a:ext uri="{FF2B5EF4-FFF2-40B4-BE49-F238E27FC236}">
                <a16:creationId xmlns:a16="http://schemas.microsoft.com/office/drawing/2014/main" id="{0A772990-1912-6C00-5AB2-EA0AFD45EA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344" y="1690688"/>
            <a:ext cx="1845310" cy="5120738"/>
          </a:xfrm>
          <a:prstGeom prst="rect">
            <a:avLst/>
          </a:prstGeom>
        </p:spPr>
      </p:pic>
      <p:sp>
        <p:nvSpPr>
          <p:cNvPr id="5" name="TextBox 4">
            <a:extLst>
              <a:ext uri="{FF2B5EF4-FFF2-40B4-BE49-F238E27FC236}">
                <a16:creationId xmlns:a16="http://schemas.microsoft.com/office/drawing/2014/main" id="{045D9D03-FAAA-74D9-89C0-38F66C129F51}"/>
              </a:ext>
            </a:extLst>
          </p:cNvPr>
          <p:cNvSpPr txBox="1"/>
          <p:nvPr/>
        </p:nvSpPr>
        <p:spPr>
          <a:xfrm>
            <a:off x="2871654" y="1782301"/>
            <a:ext cx="8564696" cy="4719946"/>
          </a:xfrm>
          <a:prstGeom prst="rect">
            <a:avLst/>
          </a:prstGeom>
          <a:noFill/>
        </p:spPr>
        <p:txBody>
          <a:bodyPr wrap="square" rtlCol="0">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We can detect the total revenue of each method for each week which can help us identify trends and ensure that we are on the right track.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As shown, the initial values of the metric will be the first week where;</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Arial" panose="020B0604020202020204" pitchFamily="34" charset="0"/>
              </a:rPr>
              <a:t>C</a:t>
            </a:r>
            <a:r>
              <a:rPr lang="en-US" sz="1800" kern="100" dirty="0">
                <a:effectLst/>
                <a:latin typeface="Aptos" panose="020B0004020202020204" pitchFamily="34" charset="0"/>
                <a:ea typeface="Aptos" panose="020B0004020202020204" pitchFamily="34" charset="0"/>
                <a:cs typeface="Arial" panose="020B0604020202020204" pitchFamily="34" charset="0"/>
              </a:rPr>
              <a:t>all revenue: 26794$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Arial" panose="020B0604020202020204" pitchFamily="34" charset="0"/>
              </a:rPr>
              <a:t>E</a:t>
            </a:r>
            <a:r>
              <a:rPr lang="en-US" sz="1800" kern="100" dirty="0">
                <a:effectLst/>
                <a:latin typeface="Aptos" panose="020B0004020202020204" pitchFamily="34" charset="0"/>
                <a:ea typeface="Aptos" panose="020B0004020202020204" pitchFamily="34" charset="0"/>
                <a:cs typeface="Arial" panose="020B0604020202020204" pitchFamily="34" charset="0"/>
              </a:rPr>
              <a:t>mail revenue: 246262$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Arial" panose="020B0604020202020204" pitchFamily="34" charset="0"/>
              </a:rPr>
              <a:t>E</a:t>
            </a:r>
            <a:r>
              <a:rPr lang="en-US" sz="1800" kern="100" dirty="0">
                <a:effectLst/>
                <a:latin typeface="Aptos" panose="020B0004020202020204" pitchFamily="34" charset="0"/>
                <a:ea typeface="Aptos" panose="020B0004020202020204" pitchFamily="34" charset="0"/>
                <a:cs typeface="Arial" panose="020B0604020202020204" pitchFamily="34" charset="0"/>
              </a:rPr>
              <a:t>mail + Call revenue: 19081$</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We can see that in the second week, the call revenue and email + call revenues increased.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However, email revenue significantly decreased.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To compare, the total revenue of the first week was 292137$, while the second week revenue was 214658$. The difference equals to -77479$.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Even though two approaches revenue increased in the second week.</a:t>
            </a:r>
          </a:p>
        </p:txBody>
      </p:sp>
    </p:spTree>
    <p:extLst>
      <p:ext uri="{BB962C8B-B14F-4D97-AF65-F5344CB8AC3E}">
        <p14:creationId xmlns:p14="http://schemas.microsoft.com/office/powerpoint/2010/main" val="264160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F362-6E85-2345-F565-200E396EC934}"/>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1862193C-6D5C-C431-98F6-6CBAB5B5A80D}"/>
              </a:ext>
            </a:extLst>
          </p:cNvPr>
          <p:cNvSpPr>
            <a:spLocks noGrp="1"/>
          </p:cNvSpPr>
          <p:nvPr>
            <p:ph idx="1"/>
          </p:nvPr>
        </p:nvSpPr>
        <p:spPr/>
        <p:txBody>
          <a:bodyPr>
            <a:normAutofit lnSpcReduction="10000"/>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We should use more of Email Approach for a month when launching a new product. </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Then, after a month, we should add the Call Approach for two weeks while keep sending emails. Which means using Email + Call Approach.</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In addition, adding only calls approach to high customer loyalty to show appreciation.</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In this way, we are balancing methods and how to use them properly. In addition, balancing in terms of efforts that team members make.</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Since there is no data that can help us decide what to do next after 6 weeks of launching a new product, we better get more data by experimenting with the same methods or add another sales method for marketing. </a:t>
            </a:r>
          </a:p>
          <a:p>
            <a:pPr marL="0" indent="0">
              <a:buNone/>
            </a:pPr>
            <a:r>
              <a:rPr lang="en-US" sz="1800" dirty="0">
                <a:effectLst/>
                <a:latin typeface="Aptos" panose="020B0004020202020204" pitchFamily="34" charset="0"/>
                <a:ea typeface="Aptos" panose="020B0004020202020204" pitchFamily="34" charset="0"/>
                <a:cs typeface="Arial" panose="020B0604020202020204" pitchFamily="34" charset="0"/>
              </a:rPr>
              <a:t>For example, launching a YouTube video and advertising it for targeting wider and different segments of customers. By that, we can detect what customers we should focus on to gain more revenue while consuming less effort.</a:t>
            </a:r>
            <a:endParaRPr lang="en-US" dirty="0"/>
          </a:p>
        </p:txBody>
      </p:sp>
    </p:spTree>
    <p:extLst>
      <p:ext uri="{BB962C8B-B14F-4D97-AF65-F5344CB8AC3E}">
        <p14:creationId xmlns:p14="http://schemas.microsoft.com/office/powerpoint/2010/main" val="2760833635"/>
      </p:ext>
    </p:extLst>
  </p:cSld>
  <p:clrMapOvr>
    <a:masterClrMapping/>
  </p:clrMapOvr>
</p:sld>
</file>

<file path=ppt/theme/theme1.xml><?xml version="1.0" encoding="utf-8"?>
<a:theme xmlns:a="http://schemas.openxmlformats.org/drawingml/2006/main" name="Confetti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46</TotalTime>
  <Words>679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Gill Sans Nova</vt:lpstr>
      <vt:lpstr>ConfettiVTI</vt:lpstr>
      <vt:lpstr>Sales Strategy Presentation</vt:lpstr>
      <vt:lpstr>Overview</vt:lpstr>
      <vt:lpstr>Summary Of Project</vt:lpstr>
      <vt:lpstr>Summary Of Project</vt:lpstr>
      <vt:lpstr>Key Findings</vt:lpstr>
      <vt:lpstr>Key Findings</vt:lpstr>
      <vt:lpstr>Key Findings</vt:lpstr>
      <vt:lpstr>Business Metric</vt:lpstr>
      <vt:lpstr>Business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Ghaleb</dc:creator>
  <cp:lastModifiedBy>Osama Ghaleb</cp:lastModifiedBy>
  <cp:revision>17</cp:revision>
  <dcterms:created xsi:type="dcterms:W3CDTF">2024-12-25T13:24:09Z</dcterms:created>
  <dcterms:modified xsi:type="dcterms:W3CDTF">2024-12-27T10:39:50Z</dcterms:modified>
</cp:coreProperties>
</file>