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0" r:id="rId1"/>
  </p:sldMasterIdLst>
  <p:notesMasterIdLst>
    <p:notesMasterId r:id="rId9"/>
  </p:notesMasterIdLst>
  <p:sldIdLst>
    <p:sldId id="256" r:id="rId2"/>
    <p:sldId id="308" r:id="rId3"/>
    <p:sldId id="257" r:id="rId4"/>
    <p:sldId id="309" r:id="rId5"/>
    <p:sldId id="310" r:id="rId6"/>
    <p:sldId id="312" r:id="rId7"/>
    <p:sldId id="29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7MED" initials="A" lastIdx="1" clrIdx="0">
    <p:extLst>
      <p:ext uri="{19B8F6BF-5375-455C-9EA6-DF929625EA0E}">
        <p15:presenceInfo xmlns:p15="http://schemas.microsoft.com/office/powerpoint/2012/main" userId="A7M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8589A-583E-C6D2-9E6A-C478F8874B4A}" v="54" dt="2020-11-19T09:54:05.425"/>
    <p1510:client id="{D44346B7-1585-4E0C-88E8-A3E1C0471098}" v="617" dt="2020-11-19T06:43:04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B001A-3DBD-4378-B38B-475172E8BD9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01128-D30B-42F4-81E0-4359C6F40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8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3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3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65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99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23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58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93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16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3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2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8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4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0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6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6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DAF61AA-5A98-4049-A93E-477E5505141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DAF61AA-5A98-4049-A93E-477E5505141A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5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46" r:id="rId16"/>
    <p:sldLayoutId id="21474840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797" y="1729047"/>
            <a:ext cx="8470668" cy="2177933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  <a:latin typeface="Bahnschrift SemiBold Condensed" panose="020B0502040204020203" pitchFamily="34" charset="0"/>
                <a:ea typeface="+mj-lt"/>
              </a:rPr>
              <a:t>Sales Insights: Analyzing Transactional Data from February to May</a:t>
            </a:r>
            <a:endParaRPr lang="en-US" sz="2800" b="1" dirty="0">
              <a:solidFill>
                <a:schemeClr val="tx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2712" y="5037511"/>
            <a:ext cx="4409288" cy="1645922"/>
          </a:xfrm>
        </p:spPr>
        <p:txBody>
          <a:bodyPr anchor="t">
            <a:no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cs typeface="+mj-cs"/>
              </a:rPr>
              <a:t>Prepared </a:t>
            </a:r>
            <a:r>
              <a:rPr lang="en-US" sz="2000" b="1" dirty="0" smtClean="0">
                <a:solidFill>
                  <a:schemeClr val="tx1"/>
                </a:solidFill>
                <a:cs typeface="+mj-cs"/>
              </a:rPr>
              <a:t>by :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cs typeface="+mj-cs"/>
              </a:rPr>
              <a:t>                         Osama Adel</a:t>
            </a:r>
            <a:endParaRPr lang="en-US" sz="2000" b="1" dirty="0">
              <a:solidFill>
                <a:schemeClr val="tx1"/>
              </a:solidFill>
              <a:cs typeface="+mj-cs"/>
            </a:endParaRPr>
          </a:p>
          <a:p>
            <a:pPr algn="l"/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19004" cy="217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9517C9-28F6-48CE-9369-8D9D49B00400}"/>
              </a:ext>
            </a:extLst>
          </p:cNvPr>
          <p:cNvSpPr txBox="1"/>
          <p:nvPr/>
        </p:nvSpPr>
        <p:spPr>
          <a:xfrm>
            <a:off x="465513" y="539494"/>
            <a:ext cx="11052922" cy="114799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fontAlgn="base"/>
            <a:endParaRPr lang="en-US" b="1" dirty="0" smtClean="0"/>
          </a:p>
          <a:p>
            <a:pPr fontAlgn="base"/>
            <a:endParaRPr lang="en-US" b="1" dirty="0"/>
          </a:p>
          <a:p>
            <a:pPr fontAlgn="base"/>
            <a:endParaRPr lang="en-US" b="1" dirty="0" smtClean="0"/>
          </a:p>
          <a:p>
            <a:pPr fontAlgn="base"/>
            <a:endParaRPr lang="en-US" b="1" dirty="0"/>
          </a:p>
          <a:p>
            <a:pPr fontAlgn="base"/>
            <a:endParaRPr lang="en-US" b="1" dirty="0" smtClean="0"/>
          </a:p>
          <a:p>
            <a:pPr fontAlgn="base"/>
            <a:r>
              <a:rPr lang="en-US" sz="12800" b="1" u="sng" dirty="0">
                <a:solidFill>
                  <a:schemeClr val="bg2">
                    <a:lumMod val="25000"/>
                  </a:schemeClr>
                </a:solidFill>
              </a:rPr>
              <a:t>About</a:t>
            </a:r>
            <a:r>
              <a:rPr lang="en-US" sz="6400" b="1" i="1" u="sng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2800" b="1" u="sng" dirty="0">
                <a:solidFill>
                  <a:schemeClr val="bg2">
                    <a:lumMod val="25000"/>
                  </a:schemeClr>
                </a:solidFill>
              </a:rPr>
              <a:t>Topic</a:t>
            </a:r>
            <a:r>
              <a:rPr lang="en-US" sz="6400" b="1" i="1" u="sng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6400" b="1" i="1" u="sng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fontAlgn="base"/>
            <a:endParaRPr lang="en-US" sz="5200" b="1" i="1" u="sng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sz="3600" dirty="0"/>
              <a:t/>
            </a:r>
            <a:br>
              <a:rPr lang="en-US" sz="3600" dirty="0"/>
            </a:br>
            <a:r>
              <a:rPr lang="en-US" b="1" dirty="0" smtClean="0"/>
              <a:t> </a:t>
            </a:r>
          </a:p>
          <a:p>
            <a:pPr fontAlgn="base"/>
            <a:endParaRPr lang="en-US" b="1" dirty="0"/>
          </a:p>
          <a:p>
            <a:pPr fontAlgn="base"/>
            <a:endParaRPr lang="en-US" b="1" dirty="0" smtClean="0"/>
          </a:p>
          <a:p>
            <a:pPr fontAlgn="base"/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9517C9-28F6-48CE-9369-8D9D49B00400}"/>
              </a:ext>
            </a:extLst>
          </p:cNvPr>
          <p:cNvSpPr txBox="1"/>
          <p:nvPr/>
        </p:nvSpPr>
        <p:spPr>
          <a:xfrm>
            <a:off x="598517" y="1404851"/>
            <a:ext cx="10380430" cy="524533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2500"/>
          </a:bodyPr>
          <a:lstStyle/>
          <a:p>
            <a:pPr fontAlgn="base"/>
            <a:r>
              <a:rPr lang="en-US" sz="3100" dirty="0" smtClean="0"/>
              <a:t>-</a:t>
            </a:r>
            <a:r>
              <a:rPr lang="en-US" sz="3100" dirty="0"/>
              <a:t>Welcome to our presentation on sales data analysis and </a:t>
            </a:r>
            <a:r>
              <a:rPr lang="en-US" sz="3100" dirty="0" smtClean="0"/>
              <a:t> </a:t>
            </a:r>
          </a:p>
          <a:p>
            <a:pPr fontAlgn="base"/>
            <a:r>
              <a:rPr lang="en-US" sz="3100" dirty="0"/>
              <a:t> </a:t>
            </a:r>
            <a:r>
              <a:rPr lang="en-US" sz="3100" dirty="0" smtClean="0"/>
              <a:t> its </a:t>
            </a:r>
            <a:r>
              <a:rPr lang="en-US" sz="3100" dirty="0"/>
              <a:t>impact on business growth.</a:t>
            </a:r>
          </a:p>
          <a:p>
            <a:pPr fontAlgn="base"/>
            <a:endParaRPr lang="en-US" sz="3100" dirty="0"/>
          </a:p>
          <a:p>
            <a:pPr fontAlgn="base"/>
            <a:r>
              <a:rPr lang="en-US" sz="3100" dirty="0" smtClean="0"/>
              <a:t>- In </a:t>
            </a:r>
            <a:r>
              <a:rPr lang="en-US" sz="3100" dirty="0"/>
              <a:t>this session, we will explore the power of data </a:t>
            </a:r>
            <a:r>
              <a:rPr lang="en-US" sz="3100" dirty="0" smtClean="0"/>
              <a:t>analysis</a:t>
            </a:r>
          </a:p>
          <a:p>
            <a:pPr fontAlgn="base"/>
            <a:r>
              <a:rPr lang="en-US" sz="3100" dirty="0" smtClean="0"/>
              <a:t>  by </a:t>
            </a:r>
            <a:r>
              <a:rPr lang="en-US" sz="3100" dirty="0"/>
              <a:t>delving into a comprehensive dataset consisting of </a:t>
            </a:r>
            <a:r>
              <a:rPr lang="en-US" sz="3100" dirty="0" smtClean="0"/>
              <a:t> </a:t>
            </a:r>
          </a:p>
          <a:p>
            <a:pPr fontAlgn="base"/>
            <a:r>
              <a:rPr lang="en-US" sz="3100" dirty="0"/>
              <a:t> </a:t>
            </a:r>
            <a:r>
              <a:rPr lang="en-US" sz="3100" dirty="0" smtClean="0"/>
              <a:t> four </a:t>
            </a:r>
            <a:r>
              <a:rPr lang="en-US" sz="3100" dirty="0"/>
              <a:t>key tables: Sales, Reps, Products, and Stores. </a:t>
            </a:r>
          </a:p>
          <a:p>
            <a:pPr fontAlgn="base"/>
            <a:endParaRPr lang="en-US" sz="3100" dirty="0"/>
          </a:p>
          <a:p>
            <a:pPr fontAlgn="base"/>
            <a:r>
              <a:rPr lang="en-US" sz="3100" dirty="0" smtClean="0"/>
              <a:t>-</a:t>
            </a:r>
            <a:r>
              <a:rPr lang="en-US" sz="3100" dirty="0"/>
              <a:t>By leveraging this rich dataset, we will uncover valuable </a:t>
            </a:r>
            <a:r>
              <a:rPr lang="en-US" sz="3100" dirty="0" smtClean="0"/>
              <a:t> </a:t>
            </a:r>
          </a:p>
          <a:p>
            <a:pPr fontAlgn="base"/>
            <a:r>
              <a:rPr lang="en-US" sz="3100" dirty="0"/>
              <a:t> </a:t>
            </a:r>
            <a:r>
              <a:rPr lang="en-US" sz="3100" dirty="0" smtClean="0"/>
              <a:t>insights </a:t>
            </a:r>
            <a:r>
              <a:rPr lang="en-US" sz="3100" dirty="0"/>
              <a:t>that can help drive informed decision-making, </a:t>
            </a:r>
            <a:endParaRPr lang="en-US" sz="3100" dirty="0" smtClean="0"/>
          </a:p>
          <a:p>
            <a:pPr fontAlgn="base"/>
            <a:r>
              <a:rPr lang="en-US" sz="3100" dirty="0"/>
              <a:t> </a:t>
            </a:r>
            <a:r>
              <a:rPr lang="en-US" sz="3100" dirty="0" smtClean="0"/>
              <a:t>optimize </a:t>
            </a:r>
            <a:r>
              <a:rPr lang="en-US" sz="3100" dirty="0"/>
              <a:t>sales strategies, and ultimately, </a:t>
            </a:r>
            <a:r>
              <a:rPr lang="en-US" sz="3100" dirty="0" smtClean="0"/>
              <a:t>enhance   </a:t>
            </a:r>
          </a:p>
          <a:p>
            <a:pPr fontAlgn="base"/>
            <a:r>
              <a:rPr lang="en-US" sz="3100" dirty="0"/>
              <a:t> </a:t>
            </a:r>
            <a:r>
              <a:rPr lang="en-US" sz="3100" dirty="0" smtClean="0"/>
              <a:t>business </a:t>
            </a:r>
            <a:r>
              <a:rPr lang="en-US" sz="3100" dirty="0"/>
              <a:t>performance.</a:t>
            </a:r>
          </a:p>
          <a:p>
            <a:pPr fontAlgn="base"/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65803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9517C9-28F6-48CE-9369-8D9D49B00400}"/>
              </a:ext>
            </a:extLst>
          </p:cNvPr>
          <p:cNvSpPr txBox="1"/>
          <p:nvPr/>
        </p:nvSpPr>
        <p:spPr>
          <a:xfrm>
            <a:off x="1582403" y="206378"/>
            <a:ext cx="8230648" cy="113197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4800" b="1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9383" y="206378"/>
            <a:ext cx="6317672" cy="1730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u="sng" dirty="0">
                <a:solidFill>
                  <a:schemeClr val="bg2">
                    <a:lumMod val="25000"/>
                  </a:schemeClr>
                </a:solidFill>
              </a:rPr>
              <a:t>Original </a:t>
            </a:r>
            <a:r>
              <a:rPr lang="en-US" sz="3200" b="1" u="sng" dirty="0" smtClean="0">
                <a:solidFill>
                  <a:schemeClr val="bg2">
                    <a:lumMod val="25000"/>
                  </a:schemeClr>
                </a:solidFill>
              </a:rPr>
              <a:t>dataset using </a:t>
            </a:r>
            <a:r>
              <a:rPr lang="en-US" sz="3200" b="1" u="sng" dirty="0">
                <a:solidFill>
                  <a:schemeClr val="bg2">
                    <a:lumMod val="25000"/>
                  </a:schemeClr>
                </a:solidFill>
              </a:rPr>
              <a:t>in the Project </a:t>
            </a:r>
            <a:r>
              <a:rPr lang="en-US" sz="3200" b="1" u="sng" dirty="0" smtClean="0">
                <a:solidFill>
                  <a:schemeClr val="bg2">
                    <a:lumMod val="25000"/>
                  </a:schemeClr>
                </a:solidFill>
              </a:rPr>
              <a:t>(Excel </a:t>
            </a:r>
            <a:r>
              <a:rPr lang="en-US" sz="3200" b="1" u="sng" dirty="0">
                <a:solidFill>
                  <a:schemeClr val="bg2">
                    <a:lumMod val="25000"/>
                  </a:schemeClr>
                </a:solidFill>
              </a:rPr>
              <a:t>file)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974" y="74815"/>
            <a:ext cx="5255026" cy="63426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128" y="2635135"/>
            <a:ext cx="6317672" cy="242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the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primary source of data is an Excel spreadsheet 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containing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four tables: Sales, Product, Stores, and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Reps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 These tables provide valuable information 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about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the sales transactions, products, store 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locations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and sales representatives associated with 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the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business.</a:t>
            </a: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33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9517C9-28F6-48CE-9369-8D9D49B00400}"/>
              </a:ext>
            </a:extLst>
          </p:cNvPr>
          <p:cNvSpPr txBox="1"/>
          <p:nvPr/>
        </p:nvSpPr>
        <p:spPr>
          <a:xfrm>
            <a:off x="1357959" y="71089"/>
            <a:ext cx="8230648" cy="10081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4800" b="1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66008" y="71090"/>
            <a:ext cx="5207276" cy="1899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 (DWH Modeling) using untitled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503" y="199505"/>
            <a:ext cx="5267497" cy="55279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6007" y="2103120"/>
            <a:ext cx="5207276" cy="384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presentation, I have utilized an 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Untitled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 to visually represent the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concept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data warehouse modeling. The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image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aims to provide a simplified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representation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the key components and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relationships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involved in the data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warehousing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process.</a:t>
            </a:r>
            <a:endParaRPr lang="en-US" sz="3200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43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5428210" cy="1820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DWH using </a:t>
            </a:r>
            <a:r>
              <a:rPr lang="en-US" sz="3200" b="1" u="sng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3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Services Tools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6253941" y="2369129"/>
            <a:ext cx="5475317" cy="6151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 Schema</a:t>
            </a:r>
          </a:p>
        </p:txBody>
      </p:sp>
      <p:sp>
        <p:nvSpPr>
          <p:cNvPr id="7" name="Rectangle 6"/>
          <p:cNvSpPr/>
          <p:nvPr/>
        </p:nvSpPr>
        <p:spPr>
          <a:xfrm>
            <a:off x="8825345" y="6101543"/>
            <a:ext cx="3366655" cy="6151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85857" y="6059980"/>
            <a:ext cx="3366655" cy="6151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127" y="3205554"/>
            <a:ext cx="2878714" cy="26747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662" y="3205554"/>
            <a:ext cx="2906683" cy="26747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164" y="182879"/>
            <a:ext cx="6120677" cy="218624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8670" y="1862051"/>
            <a:ext cx="5428210" cy="3599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-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BY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Integration we can involve combining the  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different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tables based on common identifiers.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BY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preparing and integrating the data 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effectively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we can ensure a coherent and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reliable analysis.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224824" y="2458522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7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6379"/>
            <a:ext cx="5519650" cy="1571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 u="sng" dirty="0" smtClean="0">
                <a:solidFill>
                  <a:schemeClr val="bg2">
                    <a:lumMod val="25000"/>
                  </a:schemeClr>
                </a:solidFill>
              </a:rPr>
              <a:t>Data Visualization with Power BI</a:t>
            </a:r>
            <a:r>
              <a:rPr lang="en-US" sz="4000" b="1" u="sng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-91440" y="2069869"/>
            <a:ext cx="5295207" cy="3183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utilized Power BI to create a dashboard    focused on sales data. The dashboard incorporates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Five 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key tables: Sales, Product,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Stores,Dates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and Reps. This combination of tables allows for comprehensive analysis and visualization of sales-related information.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135" y="3513667"/>
            <a:ext cx="6749865" cy="29802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135" y="-29642"/>
            <a:ext cx="6749865" cy="328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B04C7B77-6324-405C-A541-FDE9CD5E3640}"/>
              </a:ext>
            </a:extLst>
          </p:cNvPr>
          <p:cNvSpPr txBox="1"/>
          <p:nvPr/>
        </p:nvSpPr>
        <p:spPr>
          <a:xfrm>
            <a:off x="588777" y="528225"/>
            <a:ext cx="10942409" cy="55164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660525" lvl="0" indent="-60325">
              <a:lnSpc>
                <a:spcPct val="150000"/>
              </a:lnSpc>
              <a:tabLst>
                <a:tab pos="0" algn="l"/>
                <a:tab pos="9829800" algn="l"/>
              </a:tabLst>
            </a:pPr>
            <a:endParaRPr lang="en-US" b="1" i="1" dirty="0" smtClean="0"/>
          </a:p>
          <a:p>
            <a:pPr marL="1660525" lvl="0" indent="-60325">
              <a:lnSpc>
                <a:spcPct val="150000"/>
              </a:lnSpc>
              <a:tabLst>
                <a:tab pos="0" algn="l"/>
                <a:tab pos="9829800" algn="l"/>
              </a:tabLst>
            </a:pPr>
            <a:endParaRPr lang="en-US" b="1" i="1" dirty="0"/>
          </a:p>
          <a:p>
            <a:pPr marL="1660525" lvl="0" indent="-60325">
              <a:lnSpc>
                <a:spcPct val="150000"/>
              </a:lnSpc>
              <a:tabLst>
                <a:tab pos="0" algn="l"/>
                <a:tab pos="9829800" algn="l"/>
              </a:tabLst>
            </a:pPr>
            <a:endParaRPr lang="en-US" b="1" i="1" dirty="0"/>
          </a:p>
          <a:p>
            <a:pPr marL="1660525" lvl="0" indent="-60325">
              <a:lnSpc>
                <a:spcPct val="150000"/>
              </a:lnSpc>
              <a:tabLst>
                <a:tab pos="0" algn="l"/>
                <a:tab pos="9829800" algn="l"/>
              </a:tabLst>
            </a:pPr>
            <a:endParaRPr lang="en-US" b="1" i="1" dirty="0"/>
          </a:p>
          <a:p>
            <a:pPr marL="60325" lvl="0" algn="ctr">
              <a:lnSpc>
                <a:spcPct val="150000"/>
              </a:lnSpc>
              <a:tabLst>
                <a:tab pos="0" algn="l"/>
                <a:tab pos="60325" algn="l"/>
                <a:tab pos="9829800" algn="l"/>
              </a:tabLst>
            </a:pP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2400" i="1" dirty="0" smtClean="0"/>
          </a:p>
          <a:p>
            <a:pPr marL="1660525" lvl="0" indent="-60325" algn="ctr">
              <a:lnSpc>
                <a:spcPct val="150000"/>
              </a:lnSpc>
              <a:tabLst>
                <a:tab pos="0" algn="l"/>
                <a:tab pos="9829800" algn="l"/>
              </a:tabLst>
            </a:pPr>
            <a:endParaRPr lang="en-US" sz="2400" i="1" dirty="0" smtClean="0"/>
          </a:p>
          <a:p>
            <a:pPr marL="1660525" lvl="0" indent="-60325" algn="ctr">
              <a:lnSpc>
                <a:spcPct val="150000"/>
              </a:lnSpc>
              <a:tabLst>
                <a:tab pos="0" algn="l"/>
                <a:tab pos="9829800" algn="l"/>
              </a:tabLst>
            </a:pPr>
            <a:endParaRPr lang="en-US" sz="2400" i="1" dirty="0"/>
          </a:p>
          <a:p>
            <a:pPr marL="1660525" lvl="0" indent="-60325" algn="ctr">
              <a:lnSpc>
                <a:spcPct val="150000"/>
              </a:lnSpc>
              <a:tabLst>
                <a:tab pos="0" algn="l"/>
                <a:tab pos="9829800" algn="l"/>
              </a:tabLst>
            </a:pPr>
            <a:endParaRPr lang="en-US" sz="2400" i="1" dirty="0" smtClean="0"/>
          </a:p>
          <a:p>
            <a:pPr marL="1660525" lvl="0" indent="-60325" algn="ctr">
              <a:lnSpc>
                <a:spcPct val="150000"/>
              </a:lnSpc>
              <a:tabLst>
                <a:tab pos="0" algn="l"/>
                <a:tab pos="9829800" algn="l"/>
              </a:tabLst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62556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4454</TotalTime>
  <Words>321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Bahnschrift SemiBold Condensed</vt:lpstr>
      <vt:lpstr>Calibri</vt:lpstr>
      <vt:lpstr>Century Gothic</vt:lpstr>
      <vt:lpstr>Times New Roman</vt:lpstr>
      <vt:lpstr>Mesh</vt:lpstr>
      <vt:lpstr>Sales Insights: Analyzing Transactional Data from February to May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A7MED</dc:creator>
  <cp:lastModifiedBy>pc</cp:lastModifiedBy>
  <cp:revision>417</cp:revision>
  <dcterms:created xsi:type="dcterms:W3CDTF">2020-11-19T05:40:16Z</dcterms:created>
  <dcterms:modified xsi:type="dcterms:W3CDTF">2023-08-03T11:58:59Z</dcterms:modified>
</cp:coreProperties>
</file>