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5" r:id="rId5"/>
    <p:sldId id="284" r:id="rId6"/>
    <p:sldId id="257" r:id="rId7"/>
    <p:sldId id="258" r:id="rId8"/>
    <p:sldId id="259" r:id="rId9"/>
    <p:sldId id="260" r:id="rId10"/>
    <p:sldId id="261" r:id="rId11"/>
    <p:sldId id="262" r:id="rId12"/>
    <p:sldId id="263" r:id="rId13"/>
    <p:sldId id="264" r:id="rId14"/>
    <p:sldId id="265" r:id="rId15"/>
    <p:sldId id="271" r:id="rId16"/>
    <p:sldId id="266" r:id="rId17"/>
    <p:sldId id="267"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6" r:id="rId31"/>
    <p:sldId id="287" r:id="rId32"/>
    <p:sldId id="288" r:id="rId33"/>
    <p:sldId id="289" r:id="rId34"/>
    <p:sldId id="290" r:id="rId35"/>
    <p:sldId id="291" r:id="rId36"/>
    <p:sldId id="292" r:id="rId3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26671-4C12-47DD-8664-B6BD039CEAEC}">
          <p14:sldIdLst>
            <p14:sldId id="256"/>
          </p14:sldIdLst>
        </p14:section>
        <p14:section name="Sir Asharib Online class | Inner working of OpenAI Agent SDK" id="{43EB41DD-3A16-4665-B3C2-085F0C4A5C7D}">
          <p14:sldIdLst>
            <p14:sldId id="282"/>
            <p14:sldId id="283"/>
            <p14:sldId id="285"/>
            <p14:sldId id="284"/>
          </p14:sldIdLst>
        </p14:section>
        <p14:section name="Class-01: Introduction" id="{CC68A41C-23FD-43D7-97FF-BC87CC523998}">
          <p14:sldIdLst>
            <p14:sldId id="257"/>
            <p14:sldId id="258"/>
            <p14:sldId id="259"/>
            <p14:sldId id="260"/>
            <p14:sldId id="261"/>
            <p14:sldId id="262"/>
            <p14:sldId id="263"/>
            <p14:sldId id="264"/>
            <p14:sldId id="265"/>
            <p14:sldId id="271"/>
            <p14:sldId id="266"/>
            <p14:sldId id="267"/>
            <p14:sldId id="269"/>
            <p14:sldId id="270"/>
          </p14:sldIdLst>
        </p14:section>
        <p14:section name="Class-02: Chatbot with Agents SDK, Streaming and Tools | Build CUI with Chainlit" id="{BF62A868-F62E-4409-B147-B1A459309B6E}">
          <p14:sldIdLst>
            <p14:sldId id="272"/>
            <p14:sldId id="273"/>
            <p14:sldId id="274"/>
          </p14:sldIdLst>
        </p14:section>
        <p14:section name="Class-03: Diving in source code of OpenAI Agents SDK" id="{1FB5FA3B-EB1D-4D5C-9B70-5A81B2C3311E}">
          <p14:sldIdLst>
            <p14:sldId id="275"/>
            <p14:sldId id="276"/>
            <p14:sldId id="277"/>
            <p14:sldId id="278"/>
            <p14:sldId id="279"/>
            <p14:sldId id="280"/>
            <p14:sldId id="281"/>
          </p14:sldIdLst>
        </p14:section>
        <p14:section name="Class-04: Dataclass, Generics and Callable in Python to understand OpenAI Agents SDK Source Code" id="{C3589B19-5012-4F1B-9855-C3798257AA0C}">
          <p14:sldIdLst>
            <p14:sldId id="286"/>
            <p14:sldId id="287"/>
            <p14:sldId id="288"/>
            <p14:sldId id="289"/>
            <p14:sldId id="290"/>
            <p14:sldId id="291"/>
          </p14:sldIdLst>
        </p14:section>
        <p14:section name="Class-05: OpenAI Agents SDK Core Concepts | Agent Loop | Tool Call | Hands off | Memory | Guardrails" id="{E2FBF5F4-C24A-4F01-8148-E38A43B69C80}">
          <p14:sldIdLst>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11" autoAdjust="0"/>
    <p:restoredTop sz="94660"/>
  </p:normalViewPr>
  <p:slideViewPr>
    <p:cSldViewPr snapToGrid="0">
      <p:cViewPr varScale="1">
        <p:scale>
          <a:sx n="102" d="100"/>
          <a:sy n="102" d="100"/>
        </p:scale>
        <p:origin x="3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DC9-788B-8FFD-D080-A8E66592D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0D79997-2044-2C0E-EE96-8F443060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348B34-84FB-8530-2A28-F1ABE62ECE1E}"/>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5" name="Footer Placeholder 4">
            <a:extLst>
              <a:ext uri="{FF2B5EF4-FFF2-40B4-BE49-F238E27FC236}">
                <a16:creationId xmlns:a16="http://schemas.microsoft.com/office/drawing/2014/main" id="{18FD92B6-B50B-F3DA-AA7E-51DBA026C6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A142D3-CDD1-F232-841A-CDCBDECC1B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55742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B82-6F95-E49E-622B-FBDE67DA7E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33385C7-7CBF-7396-5B35-F057815F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FF3A43-A296-E29A-19AD-F6DC0BA6C4B6}"/>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5" name="Footer Placeholder 4">
            <a:extLst>
              <a:ext uri="{FF2B5EF4-FFF2-40B4-BE49-F238E27FC236}">
                <a16:creationId xmlns:a16="http://schemas.microsoft.com/office/drawing/2014/main" id="{61A60BDC-05EC-9167-EC12-D7E23CABE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D1BAD0-E0F4-39F7-A991-C82972DBB658}"/>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8883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A8790-4256-AB80-52E7-A6268D7CD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2986E-4A8F-A3BD-FD0B-F7BD7FC4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985D3-77ED-C2D6-E80E-FBAC9718E36F}"/>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5" name="Footer Placeholder 4">
            <a:extLst>
              <a:ext uri="{FF2B5EF4-FFF2-40B4-BE49-F238E27FC236}">
                <a16:creationId xmlns:a16="http://schemas.microsoft.com/office/drawing/2014/main" id="{CCBEB2B0-32BB-6860-B75E-8170870EF9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730BC3-79C1-E184-4F70-FB41DF6DEDC9}"/>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1960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887-9FF5-C14E-7471-52F549B0E3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4ECB206-CE75-36B9-F4E5-B6DC8743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F24A9-48A4-857D-38A7-8CD3B2EAA9F0}"/>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5" name="Footer Placeholder 4">
            <a:extLst>
              <a:ext uri="{FF2B5EF4-FFF2-40B4-BE49-F238E27FC236}">
                <a16:creationId xmlns:a16="http://schemas.microsoft.com/office/drawing/2014/main" id="{5826D1D9-796D-EBD2-D2A3-CB34751C0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8BAF04-41D9-C8D1-2F4F-9C100A6D61E0}"/>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4467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DC7-48B5-2FF5-2AEA-0FA99DC5C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E84ACF-C3E5-50B7-5545-412D95612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7428-0449-2386-1E03-1B10B113FF63}"/>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5" name="Footer Placeholder 4">
            <a:extLst>
              <a:ext uri="{FF2B5EF4-FFF2-40B4-BE49-F238E27FC236}">
                <a16:creationId xmlns:a16="http://schemas.microsoft.com/office/drawing/2014/main" id="{F0EFA8C4-5C78-348D-F966-7E3ABB5492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4DFC7-E1B8-1D74-066B-5899EBC8C22D}"/>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8378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44AE-23D2-30B8-3AAC-DE326AFBD7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DE138-6400-173B-3CAE-3FE371493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04E058-4179-D76F-C4B9-4E0CF9F40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2692971-AB9C-4172-654E-807D33D72D3D}"/>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6" name="Footer Placeholder 5">
            <a:extLst>
              <a:ext uri="{FF2B5EF4-FFF2-40B4-BE49-F238E27FC236}">
                <a16:creationId xmlns:a16="http://schemas.microsoft.com/office/drawing/2014/main" id="{FE9A26F3-1A25-AC6E-D154-A3CDF8447FE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EA46FF-5AFC-5AF2-0766-5613EED752AF}"/>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623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AE8B-6CD7-1ACF-AB01-EB61E02C096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F1B31C-9783-2CBB-212D-CC9367AB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B6255-1C2F-CA7C-9533-E326CFC7E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C9548C9-9147-0D33-50E9-794C99B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D781B-F900-F89E-FC7E-E95C4510A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B7D7F8-BC30-426B-BA4A-2B45435FD86B}"/>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8" name="Footer Placeholder 7">
            <a:extLst>
              <a:ext uri="{FF2B5EF4-FFF2-40B4-BE49-F238E27FC236}">
                <a16:creationId xmlns:a16="http://schemas.microsoft.com/office/drawing/2014/main" id="{C61CFC01-0BA3-E82B-E0AB-0633A8C0E81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99C26F8-DC46-9D87-313B-D4222E6ADAD4}"/>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5616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3E02-9873-5FD6-022B-0D545E739AB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FEFF-8B28-1F71-94FE-37880B39F692}"/>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4" name="Footer Placeholder 3">
            <a:extLst>
              <a:ext uri="{FF2B5EF4-FFF2-40B4-BE49-F238E27FC236}">
                <a16:creationId xmlns:a16="http://schemas.microsoft.com/office/drawing/2014/main" id="{44BA3B5C-5101-0622-04FB-714D568699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33F879B-62B4-2088-DBBB-BCBAE7D3944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7531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F3396-17F5-6135-E8F1-A2757409C3E4}"/>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3" name="Footer Placeholder 2">
            <a:extLst>
              <a:ext uri="{FF2B5EF4-FFF2-40B4-BE49-F238E27FC236}">
                <a16:creationId xmlns:a16="http://schemas.microsoft.com/office/drawing/2014/main" id="{87DE7A2B-5749-3672-9E1F-76E6899FD9D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4124C-4DE3-54AA-5B03-4DEB38C8A8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39260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5CC1-4F90-B6D4-14AE-1A0BBE5F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3E534D-07D4-82C6-F096-97EF7FD2C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94DE7B1-9C97-97D4-D493-8779C54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06E7-E7D9-5445-2D8A-1D84FAFE1AFD}"/>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6" name="Footer Placeholder 5">
            <a:extLst>
              <a:ext uri="{FF2B5EF4-FFF2-40B4-BE49-F238E27FC236}">
                <a16:creationId xmlns:a16="http://schemas.microsoft.com/office/drawing/2014/main" id="{F1A3A687-A5B1-F360-F261-0F20519F0F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013DA1-A078-F071-F8EE-F003CE91B88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99252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552-DEA0-DC76-8188-AFE17363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142758-10C0-B9DA-1A97-DB1D58F3C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036D8C2-2D8A-7A23-1978-4E22AA0C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65C07-B64B-CDAC-31AC-B276A8AB4238}"/>
              </a:ext>
            </a:extLst>
          </p:cNvPr>
          <p:cNvSpPr>
            <a:spLocks noGrp="1"/>
          </p:cNvSpPr>
          <p:nvPr>
            <p:ph type="dt" sz="half" idx="10"/>
          </p:nvPr>
        </p:nvSpPr>
        <p:spPr/>
        <p:txBody>
          <a:bodyPr/>
          <a:lstStyle/>
          <a:p>
            <a:fld id="{BBBE4AF5-B231-41C3-ACE6-ADCFA8678D5A}" type="datetimeFigureOut">
              <a:rPr lang="en-PK" smtClean="0"/>
              <a:t>15/06/2025</a:t>
            </a:fld>
            <a:endParaRPr lang="en-PK"/>
          </a:p>
        </p:txBody>
      </p:sp>
      <p:sp>
        <p:nvSpPr>
          <p:cNvPr id="6" name="Footer Placeholder 5">
            <a:extLst>
              <a:ext uri="{FF2B5EF4-FFF2-40B4-BE49-F238E27FC236}">
                <a16:creationId xmlns:a16="http://schemas.microsoft.com/office/drawing/2014/main" id="{C3C571DA-5A5D-3301-DA45-6D966CE4E9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32F415-93B6-E996-DFF1-91E35A795A41}"/>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9157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D0F1E-A2D8-D2AD-4CC4-823E764C5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0CA7EB-06A7-4E04-AF10-5F05267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F16244-A645-49F2-C91C-24C30852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4AF5-B231-41C3-ACE6-ADCFA8678D5A}" type="datetimeFigureOut">
              <a:rPr lang="en-PK" smtClean="0"/>
              <a:t>15/06/2025</a:t>
            </a:fld>
            <a:endParaRPr lang="en-PK"/>
          </a:p>
        </p:txBody>
      </p:sp>
      <p:sp>
        <p:nvSpPr>
          <p:cNvPr id="5" name="Footer Placeholder 4">
            <a:extLst>
              <a:ext uri="{FF2B5EF4-FFF2-40B4-BE49-F238E27FC236}">
                <a16:creationId xmlns:a16="http://schemas.microsoft.com/office/drawing/2014/main" id="{B0C289A3-47FB-1408-965A-FC58A7353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D968316-12A1-A772-531E-664DAFA0F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6A9D-4965-4C02-9F1D-FA0390038F58}" type="slidenum">
              <a:rPr lang="en-PK" smtClean="0"/>
              <a:t>‹#›</a:t>
            </a:fld>
            <a:endParaRPr lang="en-PK"/>
          </a:p>
        </p:txBody>
      </p:sp>
    </p:spTree>
    <p:extLst>
      <p:ext uri="{BB962C8B-B14F-4D97-AF65-F5344CB8AC3E}">
        <p14:creationId xmlns:p14="http://schemas.microsoft.com/office/powerpoint/2010/main" val="28434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0vKVrkG4hWovpr0FX6Gs-06hfsPDEUe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kg6JBUFkPY" TargetMode="External"/><Relationship Id="rId2" Type="http://schemas.openxmlformats.org/officeDocument/2006/relationships/hyperlink" Target="https://www.youtube.com/live/5RIADVKVEd8" TargetMode="External"/><Relationship Id="rId1" Type="http://schemas.openxmlformats.org/officeDocument/2006/relationships/slideLayout" Target="../slideLayouts/slideLayout2.xml"/><Relationship Id="rId4" Type="http://schemas.openxmlformats.org/officeDocument/2006/relationships/hyperlink" Target="https://github.com/AsharibAli/agentic-ai-projects/blob/main/openai_agents_sdk.m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mkYAOwlC0yaV0ho2N2BbMZrgXDRGWnaX#scrollTo=-j2Nfiz_C83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7_strea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8_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penai.github.io/openai-agents-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naversity/learn-agentic-ai/tree/main/00_openai_agents/00_python_synta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ai.github.io/openai-agents-python/ref/ag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over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completions" TargetMode="External"/><Relationship Id="rId2" Type="http://schemas.openxmlformats.org/officeDocument/2006/relationships/hyperlink" Target="https://platform.openai.com/docs/api-reference/responses" TargetMode="External"/><Relationship Id="rId1" Type="http://schemas.openxmlformats.org/officeDocument/2006/relationships/slideLayout" Target="../slideLayouts/slideLayout2.xml"/><Relationship Id="rId4" Type="http://schemas.openxmlformats.org/officeDocument/2006/relationships/hyperlink" Target="https://platform.openai.com/docs/assista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91B3-6595-1806-3FD7-B6872DB084C6}"/>
              </a:ext>
            </a:extLst>
          </p:cNvPr>
          <p:cNvSpPr>
            <a:spLocks noGrp="1"/>
          </p:cNvSpPr>
          <p:nvPr>
            <p:ph type="ctrTitle"/>
          </p:nvPr>
        </p:nvSpPr>
        <p:spPr/>
        <p:txBody>
          <a:bodyPr/>
          <a:lstStyle/>
          <a:p>
            <a:r>
              <a:rPr lang="en-US" b="1" dirty="0"/>
              <a:t>OpenAI Agents SDK - Open Source</a:t>
            </a:r>
            <a:endParaRPr lang="en-PK" b="1" dirty="0"/>
          </a:p>
        </p:txBody>
      </p:sp>
      <p:sp>
        <p:nvSpPr>
          <p:cNvPr id="3" name="Subtitle 2">
            <a:extLst>
              <a:ext uri="{FF2B5EF4-FFF2-40B4-BE49-F238E27FC236}">
                <a16:creationId xmlns:a16="http://schemas.microsoft.com/office/drawing/2014/main" id="{585B61F2-164F-0423-7BBB-ED1A1694E534}"/>
              </a:ext>
            </a:extLst>
          </p:cNvPr>
          <p:cNvSpPr>
            <a:spLocks noGrp="1"/>
          </p:cNvSpPr>
          <p:nvPr>
            <p:ph type="subTitle" idx="1"/>
          </p:nvPr>
        </p:nvSpPr>
        <p:spPr/>
        <p:txBody>
          <a:bodyPr/>
          <a:lstStyle/>
          <a:p>
            <a:r>
              <a:rPr lang="en-US" dirty="0"/>
              <a:t>Playlist link </a:t>
            </a:r>
            <a:r>
              <a:rPr lang="en-US" dirty="0">
                <a:hlinkClick r:id="rId2"/>
              </a:rPr>
              <a:t>https://www.youtube.com/playlist?list=PL0vKVrkG4hWovpr0FX6Gs-06hfsPDEUe6</a:t>
            </a:r>
            <a:endParaRPr lang="en-US" dirty="0"/>
          </a:p>
        </p:txBody>
      </p:sp>
    </p:spTree>
    <p:extLst>
      <p:ext uri="{BB962C8B-B14F-4D97-AF65-F5344CB8AC3E}">
        <p14:creationId xmlns:p14="http://schemas.microsoft.com/office/powerpoint/2010/main" val="9785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8183-B0F0-D812-B4D7-4DB341605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7B64D-5C79-29DB-6EA9-312570FE0473}"/>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4B46C771-00A7-52D2-5C5E-7717D1415A8D}"/>
              </a:ext>
            </a:extLst>
          </p:cNvPr>
          <p:cNvSpPr>
            <a:spLocks noGrp="1"/>
          </p:cNvSpPr>
          <p:nvPr>
            <p:ph idx="1"/>
          </p:nvPr>
        </p:nvSpPr>
        <p:spPr>
          <a:xfrm>
            <a:off x="838200" y="1365814"/>
            <a:ext cx="10515600" cy="4811150"/>
          </a:xfrm>
        </p:spPr>
        <p:txBody>
          <a:bodyPr>
            <a:normAutofit fontScale="92500" lnSpcReduction="20000"/>
          </a:bodyPr>
          <a:lstStyle/>
          <a:p>
            <a:pPr marL="514350" indent="-514350">
              <a:buFont typeface="+mj-lt"/>
              <a:buAutoNum type="arabicPeriod" startAt="2"/>
            </a:pPr>
            <a:r>
              <a:rPr lang="en-US" b="1" dirty="0"/>
              <a:t>Handoffs</a:t>
            </a:r>
          </a:p>
          <a:p>
            <a:pPr marL="0" indent="0">
              <a:buNone/>
            </a:pPr>
            <a:r>
              <a:rPr lang="en-US" dirty="0"/>
              <a:t>Agents can pass tasks to other agents if needed—like teamwork between AI assistants.</a:t>
            </a:r>
          </a:p>
          <a:p>
            <a:r>
              <a:rPr lang="en-US" dirty="0"/>
              <a:t>Agents can transfer tasks to other, more specialized agents.</a:t>
            </a:r>
          </a:p>
          <a:p>
            <a:r>
              <a:rPr lang="en-US" dirty="0"/>
              <a:t>Enables teamwork between multiple agents.</a:t>
            </a:r>
          </a:p>
          <a:p>
            <a:r>
              <a:rPr lang="en-US" dirty="0"/>
              <a:t>Helps handle complex or multi-step tasks more efficiently.</a:t>
            </a:r>
          </a:p>
          <a:p>
            <a:pPr marL="514350" indent="-514350">
              <a:lnSpc>
                <a:spcPct val="100000"/>
              </a:lnSpc>
              <a:buFont typeface="+mj-lt"/>
              <a:buAutoNum type="arabicPeriod" startAt="3"/>
            </a:pPr>
            <a:r>
              <a:rPr lang="en-US" b="1" dirty="0"/>
              <a:t>Guardrails</a:t>
            </a:r>
          </a:p>
          <a:p>
            <a:pPr marL="0" indent="0">
              <a:buNone/>
            </a:pPr>
            <a:r>
              <a:rPr lang="en-US" dirty="0"/>
              <a:t>Safety checks that control what agents can say or do, helping avoid mistakes or risks. </a:t>
            </a:r>
          </a:p>
          <a:p>
            <a:r>
              <a:rPr lang="en-US" dirty="0"/>
              <a:t>Safety checks on what the agent can say or do.</a:t>
            </a:r>
          </a:p>
          <a:p>
            <a:r>
              <a:rPr lang="en-US" dirty="0"/>
              <a:t>Prevents harmful, incorrect, or risky outputs.</a:t>
            </a:r>
          </a:p>
          <a:p>
            <a:r>
              <a:rPr lang="en-US" dirty="0"/>
              <a:t>Keeps the AI working within set boundaries.</a:t>
            </a:r>
          </a:p>
        </p:txBody>
      </p:sp>
    </p:spTree>
    <p:extLst>
      <p:ext uri="{BB962C8B-B14F-4D97-AF65-F5344CB8AC3E}">
        <p14:creationId xmlns:p14="http://schemas.microsoft.com/office/powerpoint/2010/main" val="339108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03B4-2BBE-F8F6-2D90-714D98E9B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E1F90-8CD7-558C-B8CF-B82698D571A4}"/>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0B8015D-C032-8935-8886-959034502B03}"/>
              </a:ext>
            </a:extLst>
          </p:cNvPr>
          <p:cNvSpPr>
            <a:spLocks noGrp="1"/>
          </p:cNvSpPr>
          <p:nvPr>
            <p:ph idx="1"/>
          </p:nvPr>
        </p:nvSpPr>
        <p:spPr>
          <a:xfrm>
            <a:off x="838200" y="1365814"/>
            <a:ext cx="10515600" cy="4811150"/>
          </a:xfrm>
        </p:spPr>
        <p:txBody>
          <a:bodyPr>
            <a:normAutofit/>
          </a:bodyPr>
          <a:lstStyle/>
          <a:p>
            <a:pPr marL="514350" indent="-514350">
              <a:buFont typeface="+mj-lt"/>
              <a:buAutoNum type="arabicPeriod" startAt="4"/>
            </a:pPr>
            <a:r>
              <a:rPr lang="en-US" b="1" dirty="0"/>
              <a:t>Tracing &amp; Observability</a:t>
            </a:r>
          </a:p>
          <a:p>
            <a:pPr marL="0" indent="0">
              <a:buNone/>
            </a:pPr>
            <a:r>
              <a:rPr lang="en-US" dirty="0"/>
              <a:t>Helps you see what the agent is doing, step by step—great for debugging and improving your app.</a:t>
            </a:r>
          </a:p>
          <a:p>
            <a:r>
              <a:rPr lang="en-US" dirty="0"/>
              <a:t>Shows a clear step-by-step view of what the agent is doing.</a:t>
            </a:r>
          </a:p>
          <a:p>
            <a:r>
              <a:rPr lang="en-US" dirty="0"/>
              <a:t>Helps developers debug, monitor, and improve performance.</a:t>
            </a:r>
          </a:p>
          <a:p>
            <a:r>
              <a:rPr lang="en-US" dirty="0"/>
              <a:t>Makes it easier to understand and control agent behavior.</a:t>
            </a:r>
          </a:p>
          <a:p>
            <a:pPr marL="0" indent="0">
              <a:buNone/>
            </a:pPr>
            <a:endParaRPr lang="en-US" dirty="0"/>
          </a:p>
        </p:txBody>
      </p:sp>
    </p:spTree>
    <p:extLst>
      <p:ext uri="{BB962C8B-B14F-4D97-AF65-F5344CB8AC3E}">
        <p14:creationId xmlns:p14="http://schemas.microsoft.com/office/powerpoint/2010/main" val="398194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F8CE-53D4-2860-6A77-8AB0CEB65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BA232-7EAF-D66D-8A04-76BBEED206C4}"/>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0069F18E-CCFE-B6A9-3E88-F66DCAB8D1EB}"/>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Origins &amp; Concept</a:t>
            </a:r>
          </a:p>
          <a:p>
            <a:r>
              <a:rPr lang="en-US" dirty="0"/>
              <a:t>The idea of multi-agent collaboration has been explored in AI research for years.</a:t>
            </a:r>
          </a:p>
          <a:p>
            <a:r>
              <a:rPr lang="en-US" dirty="0"/>
              <a:t>OpenAI began experimenting with agent collaboration to handle complex, multi-step tasks more efficiently.</a:t>
            </a:r>
          </a:p>
          <a:p>
            <a:r>
              <a:rPr lang="en-US" dirty="0"/>
              <a:t>Initial concept of </a:t>
            </a:r>
            <a:r>
              <a:rPr lang="en-US" b="1" dirty="0"/>
              <a:t>SWARM</a:t>
            </a:r>
            <a:r>
              <a:rPr lang="en-US" dirty="0"/>
              <a:t> emerged in 2023, around the same time OpenAI introduced its Agents and tool-use features.</a:t>
            </a:r>
          </a:p>
          <a:p>
            <a:r>
              <a:rPr lang="en-US" dirty="0"/>
              <a:t>Internally, OpenAI ran experiments where multiple agents (GPT-based) worked together to solve tasks like coding, planning, and research.</a:t>
            </a:r>
          </a:p>
          <a:p>
            <a:r>
              <a:rPr lang="en-US" dirty="0"/>
              <a:t>The term </a:t>
            </a:r>
            <a:r>
              <a:rPr lang="en-US" b="1" dirty="0"/>
              <a:t>“SWARM”</a:t>
            </a:r>
            <a:r>
              <a:rPr lang="en-US" dirty="0"/>
              <a:t> became more publicly known in </a:t>
            </a:r>
            <a:r>
              <a:rPr lang="en-US" b="1" dirty="0"/>
              <a:t>late 2023 to early 2024</a:t>
            </a:r>
            <a:r>
              <a:rPr lang="en-US" dirty="0"/>
              <a:t> through: Research talks, OpenAI demonstrations, Community interest in </a:t>
            </a:r>
            <a:r>
              <a:rPr lang="en-US" b="1" dirty="0"/>
              <a:t>multi-agent collaboration</a:t>
            </a:r>
            <a:endParaRPr lang="en-US" dirty="0"/>
          </a:p>
          <a:p>
            <a:r>
              <a:rPr lang="en-US" dirty="0"/>
              <a:t>SWARM is still </a:t>
            </a:r>
            <a:r>
              <a:rPr lang="en-US" b="1" dirty="0"/>
              <a:t>experimental</a:t>
            </a:r>
            <a:r>
              <a:rPr lang="en-US" dirty="0"/>
              <a:t>, not yet a formal product.</a:t>
            </a:r>
          </a:p>
        </p:txBody>
      </p:sp>
    </p:spTree>
    <p:extLst>
      <p:ext uri="{BB962C8B-B14F-4D97-AF65-F5344CB8AC3E}">
        <p14:creationId xmlns:p14="http://schemas.microsoft.com/office/powerpoint/2010/main" val="355519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2F25-30C7-1CD3-A68E-59F529C63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37818-F0FD-F0E4-3BC1-38B23A4246BD}"/>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A0C6A50-A665-1F33-52D9-54C46EB6DAF4}"/>
              </a:ext>
            </a:extLst>
          </p:cNvPr>
          <p:cNvSpPr>
            <a:spLocks noGrp="1"/>
          </p:cNvSpPr>
          <p:nvPr>
            <p:ph idx="1"/>
          </p:nvPr>
        </p:nvSpPr>
        <p:spPr>
          <a:xfrm>
            <a:off x="838200" y="1250066"/>
            <a:ext cx="10515600" cy="5242808"/>
          </a:xfrm>
        </p:spPr>
        <p:txBody>
          <a:bodyPr>
            <a:normAutofit fontScale="92500"/>
          </a:bodyPr>
          <a:lstStyle/>
          <a:p>
            <a:pPr marL="0" indent="0">
              <a:buNone/>
            </a:pPr>
            <a:r>
              <a:rPr lang="en-US" b="1" dirty="0">
                <a:solidFill>
                  <a:srgbClr val="C00000"/>
                </a:solidFill>
              </a:rPr>
              <a:t>What is SWARM?</a:t>
            </a:r>
          </a:p>
          <a:p>
            <a:r>
              <a:rPr lang="en-US" dirty="0"/>
              <a:t>SWARM is a new experimental framework from OpenAI for building multi-agent systems.</a:t>
            </a:r>
          </a:p>
          <a:p>
            <a:r>
              <a:rPr lang="en-US" dirty="0"/>
              <a:t>It lets multiple AI agents work together like a team to solve complex tasks.</a:t>
            </a:r>
          </a:p>
          <a:p>
            <a:r>
              <a:rPr lang="en-US" dirty="0"/>
              <a:t>Inspired by how humans collaborate, using division of labor, communication, and coordination.</a:t>
            </a:r>
          </a:p>
          <a:p>
            <a:pPr marL="0" indent="0">
              <a:buNone/>
            </a:pPr>
            <a:r>
              <a:rPr lang="en-US" b="1" dirty="0">
                <a:solidFill>
                  <a:srgbClr val="C00000"/>
                </a:solidFill>
              </a:rPr>
              <a:t>Key Goals</a:t>
            </a:r>
          </a:p>
          <a:p>
            <a:r>
              <a:rPr lang="en-US" b="1" dirty="0"/>
              <a:t>Scalability: </a:t>
            </a:r>
            <a:r>
              <a:rPr lang="en-US" dirty="0"/>
              <a:t>Break large tasks into smaller subtasks for agents to handle.</a:t>
            </a:r>
          </a:p>
          <a:p>
            <a:r>
              <a:rPr lang="en-US" b="1" dirty="0"/>
              <a:t>Specialization: </a:t>
            </a:r>
            <a:r>
              <a:rPr lang="en-US" dirty="0"/>
              <a:t>Use different agents with different skills.</a:t>
            </a:r>
          </a:p>
          <a:p>
            <a:r>
              <a:rPr lang="en-US" b="1" dirty="0"/>
              <a:t>Autonomy + Collaboration: </a:t>
            </a:r>
            <a:r>
              <a:rPr lang="en-US" dirty="0"/>
              <a:t>Agents work independently but coordinate as a team.</a:t>
            </a:r>
          </a:p>
        </p:txBody>
      </p:sp>
    </p:spTree>
    <p:extLst>
      <p:ext uri="{BB962C8B-B14F-4D97-AF65-F5344CB8AC3E}">
        <p14:creationId xmlns:p14="http://schemas.microsoft.com/office/powerpoint/2010/main" val="287480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73F8-E6F4-41D2-D75B-A232B19D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8DDD8-8762-5642-6A52-AB9864B94C78}"/>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4220D6C1-EF00-EE1D-902D-786E924A88C5}"/>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sz="2400" b="1" dirty="0">
                <a:solidFill>
                  <a:srgbClr val="C00000"/>
                </a:solidFill>
              </a:rPr>
              <a:t>How SWARM Works</a:t>
            </a:r>
          </a:p>
          <a:p>
            <a:pPr marL="0" indent="0">
              <a:buNone/>
            </a:pPr>
            <a:r>
              <a:rPr lang="en-US" sz="2400" dirty="0"/>
              <a:t>OpenAI’s experimental Swarm framework is meant more as an educational tool than a production-ready system—but it introduces several key design patterns for orchestrating multi-agent systems. In Swarm, agents aren’t monolithic; instead, they’re designed with specialized roles and communicate through clearly defined patterns. Here are some of the core design patterns:</a:t>
            </a:r>
          </a:p>
          <a:p>
            <a:pPr marL="0" indent="0">
              <a:buNone/>
            </a:pPr>
            <a:r>
              <a:rPr lang="en-US" sz="2400" b="1" dirty="0"/>
              <a:t>1. Prompt Chaining (Chain Workflow):</a:t>
            </a:r>
          </a:p>
          <a:p>
            <a:pPr marL="0" indent="0">
              <a:buNone/>
            </a:pPr>
            <a:r>
              <a:rPr lang="en-US" sz="2400" dirty="0"/>
              <a:t>This pattern involves breaking down complex tasks into a sequence of simpler, manageable steps, where each step builds upon the previous one. The Agents SDK supports this by allowing developers to define agents that execute specific functions in a predetermined order, ensuring a structured approach to task completion.</a:t>
            </a:r>
            <a:endParaRPr lang="en-US" sz="2400" b="1" dirty="0"/>
          </a:p>
          <a:p>
            <a:pPr marL="0" indent="0">
              <a:buNone/>
            </a:pPr>
            <a:r>
              <a:rPr lang="en-US" sz="2400" b="1" dirty="0"/>
              <a:t>2. Routing:</a:t>
            </a:r>
          </a:p>
          <a:p>
            <a:pPr marL="0" indent="0">
              <a:buNone/>
            </a:pPr>
            <a:r>
              <a:rPr lang="en-US" sz="2400" dirty="0"/>
              <a:t>Routing entails directing tasks to the most appropriate agent based on the task's nature. The Agents SDK facilitates this through its handoff mechanism, enabling agents to transfer control to other agents better suited to handle specific subtasks, thereby optimizing task management.</a:t>
            </a:r>
          </a:p>
          <a:p>
            <a:pPr marL="0" indent="0">
              <a:buNone/>
            </a:pPr>
            <a:endParaRPr lang="en-US" sz="2400" b="1" dirty="0"/>
          </a:p>
        </p:txBody>
      </p:sp>
    </p:spTree>
    <p:extLst>
      <p:ext uri="{BB962C8B-B14F-4D97-AF65-F5344CB8AC3E}">
        <p14:creationId xmlns:p14="http://schemas.microsoft.com/office/powerpoint/2010/main" val="103117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3F0-3790-7BDF-BE5A-238D2FB7E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BD91E-6919-41E0-8D26-2670D31F71D3}"/>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27D7D0F9-72DE-141E-2CCD-F979A45B32C8}"/>
              </a:ext>
            </a:extLst>
          </p:cNvPr>
          <p:cNvSpPr>
            <a:spLocks noGrp="1"/>
          </p:cNvSpPr>
          <p:nvPr>
            <p:ph idx="1"/>
          </p:nvPr>
        </p:nvSpPr>
        <p:spPr>
          <a:xfrm>
            <a:off x="838200" y="1099596"/>
            <a:ext cx="10515600" cy="5393278"/>
          </a:xfrm>
        </p:spPr>
        <p:txBody>
          <a:bodyPr>
            <a:normAutofit fontScale="92500"/>
          </a:bodyPr>
          <a:lstStyle/>
          <a:p>
            <a:pPr marL="0" indent="0">
              <a:buNone/>
            </a:pPr>
            <a:r>
              <a:rPr lang="en-US" sz="2400" b="1" dirty="0"/>
              <a:t>3. Parallelization:</a:t>
            </a:r>
          </a:p>
          <a:p>
            <a:pPr marL="0" indent="0">
              <a:buNone/>
            </a:pPr>
            <a:r>
              <a:rPr lang="en-US" sz="2400" dirty="0"/>
              <a:t>This pattern focuses on executing multiple subtasks concurrently to enhance efficiency. With the Agents SDK, developers can design agents that operate in parallel, leveraging the SDK's orchestration capabilities to manage simultaneous processes effectively.</a:t>
            </a:r>
            <a:endParaRPr lang="en-US" sz="2400" b="1" dirty="0"/>
          </a:p>
          <a:p>
            <a:pPr marL="0" indent="0">
              <a:buNone/>
            </a:pPr>
            <a:r>
              <a:rPr lang="en-US" sz="2400" b="1" dirty="0"/>
              <a:t>4. Orchestrator-Workers:</a:t>
            </a:r>
          </a:p>
          <a:p>
            <a:pPr marL="0" indent="0">
              <a:buNone/>
            </a:pPr>
            <a:r>
              <a:rPr lang="en-US" sz="2400" dirty="0"/>
              <a:t>In this design, an orchestrator agent decomposes a complex task into smaller subtasks and assigns them to worker agents. The Agents SDK's architecture supports this by allowing an orchestrator agent to oversee the workflow and delegate tasks to specialized worker agents, ensuring coordinated task execution.</a:t>
            </a:r>
            <a:endParaRPr lang="en-US" sz="2400" b="1" dirty="0"/>
          </a:p>
          <a:p>
            <a:pPr marL="0" indent="0">
              <a:buNone/>
            </a:pPr>
            <a:r>
              <a:rPr lang="en-US" sz="2400" b="1" dirty="0"/>
              <a:t>5. Evaluator-Optimizer:</a:t>
            </a:r>
          </a:p>
          <a:p>
            <a:pPr marL="0" indent="0">
              <a:buNone/>
            </a:pPr>
            <a:r>
              <a:rPr lang="en-US" sz="2400" dirty="0"/>
              <a:t>This pattern involves iterative improvement through feedback loops, where an evaluator agent assesses the performance of other agents and suggests optimizations. The Agents SDK's guardrails feature enables the implementation of such evaluative mechanisms, allowing for continuous performance enhancement and adherence to desired behaviors.</a:t>
            </a:r>
          </a:p>
        </p:txBody>
      </p:sp>
    </p:spTree>
    <p:extLst>
      <p:ext uri="{BB962C8B-B14F-4D97-AF65-F5344CB8AC3E}">
        <p14:creationId xmlns:p14="http://schemas.microsoft.com/office/powerpoint/2010/main" val="22775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C2E1-C6F9-D826-5503-A1ECE1A43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AB46D-A2A4-D734-519D-E1C5F1909309}"/>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63CFCF2B-7B5C-5E0E-1381-48926B0C61DD}"/>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Core Components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Benefits of SWARM</a:t>
            </a:r>
          </a:p>
          <a:p>
            <a:pPr>
              <a:buFont typeface="Arial" panose="020B0604020202020204" pitchFamily="34" charset="0"/>
              <a:buChar char="•"/>
            </a:pPr>
            <a:r>
              <a:rPr lang="en-US" b="1" dirty="0"/>
              <a:t>Handles complex, multi-step problems</a:t>
            </a:r>
            <a:endParaRPr lang="en-US" dirty="0"/>
          </a:p>
          <a:p>
            <a:pPr>
              <a:buFont typeface="Arial" panose="020B0604020202020204" pitchFamily="34" charset="0"/>
              <a:buChar char="•"/>
            </a:pPr>
            <a:r>
              <a:rPr lang="en-US" b="1" dirty="0"/>
              <a:t>Encourages AI teamwork</a:t>
            </a:r>
            <a:endParaRPr lang="en-US" dirty="0"/>
          </a:p>
          <a:p>
            <a:pPr>
              <a:buFont typeface="Arial" panose="020B0604020202020204" pitchFamily="34" charset="0"/>
              <a:buChar char="•"/>
            </a:pPr>
            <a:r>
              <a:rPr lang="en-US" dirty="0"/>
              <a:t>Easier to </a:t>
            </a:r>
            <a:r>
              <a:rPr lang="en-US" b="1" dirty="0"/>
              <a:t>debug and understand</a:t>
            </a:r>
            <a:r>
              <a:rPr lang="en-US" dirty="0"/>
              <a:t> workflows</a:t>
            </a:r>
          </a:p>
          <a:p>
            <a:pPr>
              <a:buFont typeface="Arial" panose="020B0604020202020204" pitchFamily="34" charset="0"/>
              <a:buChar char="•"/>
            </a:pPr>
            <a:r>
              <a:rPr lang="en-US" dirty="0"/>
              <a:t>Supports </a:t>
            </a:r>
            <a:r>
              <a:rPr lang="en-US" b="1" dirty="0"/>
              <a:t>modular development</a:t>
            </a:r>
            <a:r>
              <a:rPr lang="en-US" dirty="0"/>
              <a:t> (add or replace agents as needed)</a:t>
            </a:r>
          </a:p>
          <a:p>
            <a:endParaRPr lang="en-US" dirty="0"/>
          </a:p>
        </p:txBody>
      </p:sp>
      <p:graphicFrame>
        <p:nvGraphicFramePr>
          <p:cNvPr id="5" name="Table 4">
            <a:extLst>
              <a:ext uri="{FF2B5EF4-FFF2-40B4-BE49-F238E27FC236}">
                <a16:creationId xmlns:a16="http://schemas.microsoft.com/office/drawing/2014/main" id="{710B78AB-C8E9-F3EB-5129-E961227131F6}"/>
              </a:ext>
            </a:extLst>
          </p:cNvPr>
          <p:cNvGraphicFramePr>
            <a:graphicFrameLocks noGrp="1"/>
          </p:cNvGraphicFramePr>
          <p:nvPr>
            <p:extLst>
              <p:ext uri="{D42A27DB-BD31-4B8C-83A1-F6EECF244321}">
                <p14:modId xmlns:p14="http://schemas.microsoft.com/office/powerpoint/2010/main" val="3974004439"/>
              </p:ext>
            </p:extLst>
          </p:nvPr>
        </p:nvGraphicFramePr>
        <p:xfrm>
          <a:off x="838200" y="1747778"/>
          <a:ext cx="10515599" cy="2219960"/>
        </p:xfrm>
        <a:graphic>
          <a:graphicData uri="http://schemas.openxmlformats.org/drawingml/2006/table">
            <a:tbl>
              <a:tblPr firstRow="1" bandRow="1">
                <a:tableStyleId>{5C22544A-7EE6-4342-B048-85BDC9FD1C3A}</a:tableStyleId>
              </a:tblPr>
              <a:tblGrid>
                <a:gridCol w="1812403">
                  <a:extLst>
                    <a:ext uri="{9D8B030D-6E8A-4147-A177-3AD203B41FA5}">
                      <a16:colId xmlns:a16="http://schemas.microsoft.com/office/drawing/2014/main" val="3503724076"/>
                    </a:ext>
                  </a:extLst>
                </a:gridCol>
                <a:gridCol w="8703196">
                  <a:extLst>
                    <a:ext uri="{9D8B030D-6E8A-4147-A177-3AD203B41FA5}">
                      <a16:colId xmlns:a16="http://schemas.microsoft.com/office/drawing/2014/main" val="1759616975"/>
                    </a:ext>
                  </a:extLst>
                </a:gridCol>
              </a:tblGrid>
              <a:tr h="268703">
                <a:tc>
                  <a:txBody>
                    <a:bodyPr/>
                    <a:lstStyle/>
                    <a:p>
                      <a:r>
                        <a:rPr lang="en-US" dirty="0"/>
                        <a:t>Component</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065241095"/>
                  </a:ext>
                </a:extLst>
              </a:tr>
              <a:tr h="370840">
                <a:tc>
                  <a:txBody>
                    <a:bodyPr/>
                    <a:lstStyle/>
                    <a:p>
                      <a:r>
                        <a:rPr lang="en-US" b="1" dirty="0"/>
                        <a:t>Agent</a:t>
                      </a:r>
                    </a:p>
                  </a:txBody>
                  <a:tcPr/>
                </a:tc>
                <a:tc>
                  <a:txBody>
                    <a:bodyPr/>
                    <a:lstStyle/>
                    <a:p>
                      <a:r>
                        <a:rPr lang="en-US" dirty="0"/>
                        <a:t>Language models with specific instructions or skills.</a:t>
                      </a:r>
                      <a:endParaRPr lang="en-PK" dirty="0"/>
                    </a:p>
                  </a:txBody>
                  <a:tcPr/>
                </a:tc>
                <a:extLst>
                  <a:ext uri="{0D108BD9-81ED-4DB2-BD59-A6C34878D82A}">
                    <a16:rowId xmlns:a16="http://schemas.microsoft.com/office/drawing/2014/main" val="482450015"/>
                  </a:ext>
                </a:extLst>
              </a:tr>
              <a:tr h="370840">
                <a:tc>
                  <a:txBody>
                    <a:bodyPr/>
                    <a:lstStyle/>
                    <a:p>
                      <a:r>
                        <a:rPr lang="en-US" b="1" dirty="0"/>
                        <a:t>Tasks</a:t>
                      </a:r>
                      <a:endParaRPr lang="en-PK" b="1" dirty="0"/>
                    </a:p>
                  </a:txBody>
                  <a:tcPr/>
                </a:tc>
                <a:tc>
                  <a:txBody>
                    <a:bodyPr/>
                    <a:lstStyle/>
                    <a:p>
                      <a:r>
                        <a:rPr lang="en-US" dirty="0"/>
                        <a:t>Jobs assigned to agents, can be split or passed.</a:t>
                      </a:r>
                      <a:endParaRPr lang="en-PK" dirty="0"/>
                    </a:p>
                  </a:txBody>
                  <a:tcPr/>
                </a:tc>
                <a:extLst>
                  <a:ext uri="{0D108BD9-81ED-4DB2-BD59-A6C34878D82A}">
                    <a16:rowId xmlns:a16="http://schemas.microsoft.com/office/drawing/2014/main" val="32479813"/>
                  </a:ext>
                </a:extLst>
              </a:tr>
              <a:tr h="370840">
                <a:tc>
                  <a:txBody>
                    <a:bodyPr/>
                    <a:lstStyle/>
                    <a:p>
                      <a:r>
                        <a:rPr lang="en-US" b="1" dirty="0"/>
                        <a:t>Workspace</a:t>
                      </a:r>
                      <a:endParaRPr lang="en-PK" b="1" dirty="0"/>
                    </a:p>
                  </a:txBody>
                  <a:tcPr/>
                </a:tc>
                <a:tc>
                  <a:txBody>
                    <a:bodyPr/>
                    <a:lstStyle/>
                    <a:p>
                      <a:r>
                        <a:rPr lang="en-US" dirty="0"/>
                        <a:t>Shared space where agents read/write info (like a whiteboard).</a:t>
                      </a:r>
                      <a:endParaRPr lang="en-PK" dirty="0"/>
                    </a:p>
                  </a:txBody>
                  <a:tcPr/>
                </a:tc>
                <a:extLst>
                  <a:ext uri="{0D108BD9-81ED-4DB2-BD59-A6C34878D82A}">
                    <a16:rowId xmlns:a16="http://schemas.microsoft.com/office/drawing/2014/main" val="2979819636"/>
                  </a:ext>
                </a:extLst>
              </a:tr>
              <a:tr h="370840">
                <a:tc>
                  <a:txBody>
                    <a:bodyPr/>
                    <a:lstStyle/>
                    <a:p>
                      <a:r>
                        <a:rPr lang="en-US" b="1" dirty="0"/>
                        <a:t>Tools</a:t>
                      </a:r>
                      <a:endParaRPr lang="en-PK" b="1" dirty="0"/>
                    </a:p>
                  </a:txBody>
                  <a:tcPr/>
                </a:tc>
                <a:tc>
                  <a:txBody>
                    <a:bodyPr/>
                    <a:lstStyle/>
                    <a:p>
                      <a:r>
                        <a:rPr lang="en-US" dirty="0"/>
                        <a:t>External actions agents can use (e.g., web, code, memory).</a:t>
                      </a:r>
                      <a:endParaRPr lang="en-PK" dirty="0"/>
                    </a:p>
                  </a:txBody>
                  <a:tcPr/>
                </a:tc>
                <a:extLst>
                  <a:ext uri="{0D108BD9-81ED-4DB2-BD59-A6C34878D82A}">
                    <a16:rowId xmlns:a16="http://schemas.microsoft.com/office/drawing/2014/main" val="1729745920"/>
                  </a:ext>
                </a:extLst>
              </a:tr>
              <a:tr h="370840">
                <a:tc>
                  <a:txBody>
                    <a:bodyPr/>
                    <a:lstStyle/>
                    <a:p>
                      <a:r>
                        <a:rPr lang="en-US" b="1" dirty="0"/>
                        <a:t>Communication</a:t>
                      </a:r>
                      <a:endParaRPr lang="en-PK" b="1" dirty="0"/>
                    </a:p>
                  </a:txBody>
                  <a:tcPr/>
                </a:tc>
                <a:tc>
                  <a:txBody>
                    <a:bodyPr/>
                    <a:lstStyle/>
                    <a:p>
                      <a:r>
                        <a:rPr lang="en-US" dirty="0"/>
                        <a:t>Messaging system between agents to share progress or ask for help.</a:t>
                      </a:r>
                      <a:endParaRPr lang="en-PK" dirty="0"/>
                    </a:p>
                  </a:txBody>
                  <a:tcPr/>
                </a:tc>
                <a:extLst>
                  <a:ext uri="{0D108BD9-81ED-4DB2-BD59-A6C34878D82A}">
                    <a16:rowId xmlns:a16="http://schemas.microsoft.com/office/drawing/2014/main" val="1589405245"/>
                  </a:ext>
                </a:extLst>
              </a:tr>
            </a:tbl>
          </a:graphicData>
        </a:graphic>
      </p:graphicFrame>
    </p:spTree>
    <p:extLst>
      <p:ext uri="{BB962C8B-B14F-4D97-AF65-F5344CB8AC3E}">
        <p14:creationId xmlns:p14="http://schemas.microsoft.com/office/powerpoint/2010/main" val="8088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869-B650-42C2-E7E0-2EFE37184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F6B8B-F944-F705-DDE9-D13ADE3E6BDC}"/>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9925E3F-3E63-EFEF-3431-6D192BEA0744}"/>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Example Use Cases</a:t>
            </a:r>
          </a:p>
          <a:p>
            <a:r>
              <a:rPr lang="en-US" dirty="0"/>
              <a:t>Research assistants collaborating on a report.</a:t>
            </a:r>
          </a:p>
          <a:p>
            <a:r>
              <a:rPr lang="en-US" dirty="0"/>
              <a:t>Customer service agents working together on complex tickets.</a:t>
            </a:r>
          </a:p>
          <a:p>
            <a:r>
              <a:rPr lang="en-US" dirty="0"/>
              <a:t>Writing, coding, or brainstorming as a group of specialists</a:t>
            </a:r>
          </a:p>
          <a:p>
            <a:pPr marL="0" indent="0">
              <a:buNone/>
            </a:pPr>
            <a:r>
              <a:rPr lang="en-US" b="1" dirty="0">
                <a:solidFill>
                  <a:srgbClr val="C00000"/>
                </a:solidFill>
              </a:rPr>
              <a:t>Current Status</a:t>
            </a:r>
          </a:p>
          <a:p>
            <a:r>
              <a:rPr lang="en-US" dirty="0"/>
              <a:t>Still in experimental stages (as of 2024–2025)</a:t>
            </a:r>
          </a:p>
          <a:p>
            <a:r>
              <a:rPr lang="en-US" dirty="0"/>
              <a:t>Not public yet — demonstrated internally by OpenAI</a:t>
            </a:r>
          </a:p>
          <a:p>
            <a:r>
              <a:rPr lang="en-US" dirty="0"/>
              <a:t>Possible future feature in OpenAI’s Agents SDK</a:t>
            </a:r>
          </a:p>
        </p:txBody>
      </p:sp>
    </p:spTree>
    <p:extLst>
      <p:ext uri="{BB962C8B-B14F-4D97-AF65-F5344CB8AC3E}">
        <p14:creationId xmlns:p14="http://schemas.microsoft.com/office/powerpoint/2010/main" val="31576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BA67-3FE2-7F92-FBB6-4F31CEEBC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4CC52-1EC1-37B6-1BFD-D2723FE1C0F0}"/>
              </a:ext>
            </a:extLst>
          </p:cNvPr>
          <p:cNvSpPr>
            <a:spLocks noGrp="1"/>
          </p:cNvSpPr>
          <p:nvPr>
            <p:ph type="title"/>
          </p:nvPr>
        </p:nvSpPr>
        <p:spPr>
          <a:xfrm>
            <a:off x="838200" y="365126"/>
            <a:ext cx="10515600" cy="734470"/>
          </a:xfrm>
        </p:spPr>
        <p:txBody>
          <a:bodyPr>
            <a:normAutofit/>
          </a:bodyPr>
          <a:lstStyle/>
          <a:p>
            <a:r>
              <a:rPr lang="en-US" b="1" dirty="0"/>
              <a:t>UV</a:t>
            </a:r>
          </a:p>
        </p:txBody>
      </p:sp>
      <p:sp>
        <p:nvSpPr>
          <p:cNvPr id="3" name="Content Placeholder 2">
            <a:extLst>
              <a:ext uri="{FF2B5EF4-FFF2-40B4-BE49-F238E27FC236}">
                <a16:creationId xmlns:a16="http://schemas.microsoft.com/office/drawing/2014/main" id="{B1D8A927-153C-5FC4-0071-1A43219E573E}"/>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a:t>uv is a modern Python package manager and build system developed by Astral (formerly part of the </a:t>
            </a:r>
            <a:r>
              <a:rPr lang="en-US" dirty="0" err="1"/>
              <a:t>pdm</a:t>
            </a:r>
            <a:r>
              <a:rPr lang="en-US" dirty="0"/>
              <a:t> project). It is designed to be extremely fast, reliable, and easy to use, and is built in Rust for performance.</a:t>
            </a:r>
          </a:p>
          <a:p>
            <a:pPr marL="0" indent="0">
              <a:buNone/>
            </a:pPr>
            <a:r>
              <a:rPr lang="en-US" b="1" dirty="0">
                <a:solidFill>
                  <a:srgbClr val="C00000"/>
                </a:solidFill>
              </a:rPr>
              <a:t>Key Features of uv:</a:t>
            </a:r>
          </a:p>
          <a:p>
            <a:r>
              <a:rPr lang="en-US" b="1" dirty="0"/>
              <a:t>Ultra-Fast</a:t>
            </a:r>
            <a:r>
              <a:rPr lang="en-US" dirty="0"/>
              <a:t>: Much faster than pip and poetry due to being written in Rust.</a:t>
            </a:r>
          </a:p>
          <a:p>
            <a:r>
              <a:rPr lang="en-US" b="1" dirty="0"/>
              <a:t>Unified Tooling</a:t>
            </a:r>
            <a:r>
              <a:rPr lang="en-US" dirty="0"/>
              <a:t>: Acts as a drop-in replacement for pip, </a:t>
            </a:r>
            <a:r>
              <a:rPr lang="en-US" dirty="0" err="1"/>
              <a:t>virtualenv</a:t>
            </a:r>
            <a:r>
              <a:rPr lang="en-US" dirty="0"/>
              <a:t>, and pip-tools.</a:t>
            </a:r>
          </a:p>
          <a:p>
            <a:r>
              <a:rPr lang="en-US" b="1" dirty="0"/>
              <a:t>Deterministic Installs</a:t>
            </a:r>
            <a:r>
              <a:rPr lang="en-US" dirty="0"/>
              <a:t>: Ensures reproducible builds by resolving dependencies into </a:t>
            </a:r>
            <a:r>
              <a:rPr lang="en-US" dirty="0" err="1"/>
              <a:t>lockfiles</a:t>
            </a:r>
            <a:r>
              <a:rPr lang="en-US" dirty="0"/>
              <a:t>.</a:t>
            </a:r>
          </a:p>
          <a:p>
            <a:r>
              <a:rPr lang="en-US" b="1" dirty="0"/>
              <a:t>PEP 582 Support</a:t>
            </a:r>
            <a:r>
              <a:rPr lang="en-US" dirty="0"/>
              <a:t>: Supports local package installation without virtual environments.</a:t>
            </a:r>
          </a:p>
          <a:p>
            <a:pPr marL="0" indent="0">
              <a:buNone/>
            </a:pPr>
            <a:endParaRPr lang="en-US" dirty="0"/>
          </a:p>
        </p:txBody>
      </p:sp>
    </p:spTree>
    <p:extLst>
      <p:ext uri="{BB962C8B-B14F-4D97-AF65-F5344CB8AC3E}">
        <p14:creationId xmlns:p14="http://schemas.microsoft.com/office/powerpoint/2010/main" val="262252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2EA5-D493-ECAF-8BCC-6DA3B3E54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C1458-6E08-841E-92E7-41CAD0236933}"/>
              </a:ext>
            </a:extLst>
          </p:cNvPr>
          <p:cNvSpPr>
            <a:spLocks noGrp="1"/>
          </p:cNvSpPr>
          <p:nvPr>
            <p:ph type="title"/>
          </p:nvPr>
        </p:nvSpPr>
        <p:spPr>
          <a:xfrm>
            <a:off x="838200" y="365126"/>
            <a:ext cx="10515600" cy="734470"/>
          </a:xfrm>
        </p:spPr>
        <p:txBody>
          <a:bodyPr>
            <a:normAutofit/>
          </a:bodyPr>
          <a:lstStyle/>
          <a:p>
            <a:r>
              <a:rPr lang="en-US" b="1" dirty="0" err="1"/>
              <a:t>Chainlit</a:t>
            </a:r>
            <a:endParaRPr lang="en-US" b="1" dirty="0"/>
          </a:p>
        </p:txBody>
      </p:sp>
      <p:sp>
        <p:nvSpPr>
          <p:cNvPr id="3" name="Content Placeholder 2">
            <a:extLst>
              <a:ext uri="{FF2B5EF4-FFF2-40B4-BE49-F238E27FC236}">
                <a16:creationId xmlns:a16="http://schemas.microsoft.com/office/drawing/2014/main" id="{83516C58-20DC-F95C-329F-2393FF307BF2}"/>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err="1"/>
              <a:t>Chainlit</a:t>
            </a:r>
            <a:r>
              <a:rPr lang="en-US" dirty="0"/>
              <a:t> is an open-source Python framework designed to build and share conversational AI apps powered by LLMs (Large Language Models). It allows developers to quickly create, test, and deploy AI assistants with a front-end interface — all from Python.</a:t>
            </a:r>
          </a:p>
          <a:p>
            <a:pPr marL="0" indent="0">
              <a:buNone/>
            </a:pPr>
            <a:r>
              <a:rPr lang="en-US" b="1" dirty="0">
                <a:solidFill>
                  <a:srgbClr val="C00000"/>
                </a:solidFill>
              </a:rPr>
              <a:t>Key Features of uv:</a:t>
            </a:r>
          </a:p>
          <a:p>
            <a:r>
              <a:rPr lang="en-US" b="1" dirty="0"/>
              <a:t>UI Built-In: </a:t>
            </a:r>
            <a:r>
              <a:rPr lang="en-US" dirty="0"/>
              <a:t>Auto-generates a chat user interface — no front-end needed.</a:t>
            </a:r>
          </a:p>
          <a:p>
            <a:r>
              <a:rPr lang="en-US" b="1" dirty="0"/>
              <a:t>LLM Support</a:t>
            </a:r>
            <a:r>
              <a:rPr lang="en-US" dirty="0"/>
              <a:t>: Works with OpenAI, Hugging Face, </a:t>
            </a:r>
            <a:r>
              <a:rPr lang="en-US" dirty="0" err="1"/>
              <a:t>LangChain</a:t>
            </a:r>
            <a:r>
              <a:rPr lang="en-US" dirty="0"/>
              <a:t>, and others.</a:t>
            </a:r>
          </a:p>
          <a:p>
            <a:r>
              <a:rPr lang="en-US" b="1" dirty="0"/>
              <a:t>Fast Prototyping</a:t>
            </a:r>
            <a:r>
              <a:rPr lang="en-US" dirty="0"/>
              <a:t>: Build LLM-powered apps in minutes.</a:t>
            </a:r>
          </a:p>
          <a:p>
            <a:r>
              <a:rPr lang="en-US" b="1" dirty="0"/>
              <a:t>Realtime Interaction</a:t>
            </a:r>
            <a:r>
              <a:rPr lang="en-US" dirty="0"/>
              <a:t>: Supports async messages, tool use, and streaming.</a:t>
            </a:r>
          </a:p>
          <a:p>
            <a:r>
              <a:rPr lang="en-US" b="1" dirty="0"/>
              <a:t>Developer Tools:</a:t>
            </a:r>
            <a:r>
              <a:rPr lang="en-US" dirty="0"/>
              <a:t> Logs, debugging, and interaction tracing included.</a:t>
            </a:r>
          </a:p>
          <a:p>
            <a:pPr marL="0" indent="0">
              <a:buNone/>
            </a:pPr>
            <a:endParaRPr lang="en-US" dirty="0"/>
          </a:p>
        </p:txBody>
      </p:sp>
    </p:spTree>
    <p:extLst>
      <p:ext uri="{BB962C8B-B14F-4D97-AF65-F5344CB8AC3E}">
        <p14:creationId xmlns:p14="http://schemas.microsoft.com/office/powerpoint/2010/main" val="9036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00CE-D3BF-95CF-4EF7-0886647D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5785D-5D0A-D1D0-74C9-4B46C8E90A55}"/>
              </a:ext>
            </a:extLst>
          </p:cNvPr>
          <p:cNvSpPr>
            <a:spLocks noGrp="1"/>
          </p:cNvSpPr>
          <p:nvPr>
            <p:ph type="title"/>
          </p:nvPr>
        </p:nvSpPr>
        <p:spPr>
          <a:xfrm>
            <a:off x="838200" y="365126"/>
            <a:ext cx="10515600" cy="734470"/>
          </a:xfrm>
        </p:spPr>
        <p:txBody>
          <a:bodyPr>
            <a:normAutofit fontScale="90000"/>
          </a:bodyPr>
          <a:lstStyle/>
          <a:p>
            <a:r>
              <a:rPr lang="en-US" b="1" dirty="0"/>
              <a:t>Inner working of OpenAI Agents SDK | Deep Dive</a:t>
            </a:r>
          </a:p>
        </p:txBody>
      </p:sp>
      <p:sp>
        <p:nvSpPr>
          <p:cNvPr id="3" name="Content Placeholder 2">
            <a:extLst>
              <a:ext uri="{FF2B5EF4-FFF2-40B4-BE49-F238E27FC236}">
                <a16:creationId xmlns:a16="http://schemas.microsoft.com/office/drawing/2014/main" id="{4553B4B1-7701-D02B-0685-F50CC45FBA14}"/>
              </a:ext>
            </a:extLst>
          </p:cNvPr>
          <p:cNvSpPr>
            <a:spLocks noGrp="1"/>
          </p:cNvSpPr>
          <p:nvPr>
            <p:ph idx="1"/>
          </p:nvPr>
        </p:nvSpPr>
        <p:spPr>
          <a:xfrm>
            <a:off x="838200" y="1099596"/>
            <a:ext cx="10515600" cy="5077368"/>
          </a:xfrm>
        </p:spPr>
        <p:txBody>
          <a:bodyPr>
            <a:normAutofit/>
          </a:bodyPr>
          <a:lstStyle/>
          <a:p>
            <a:r>
              <a:rPr lang="en-US" dirty="0"/>
              <a:t>Sir </a:t>
            </a:r>
            <a:r>
              <a:rPr lang="en-US" dirty="0" err="1"/>
              <a:t>Asharib</a:t>
            </a:r>
            <a:r>
              <a:rPr lang="en-US" dirty="0"/>
              <a:t> class link </a:t>
            </a:r>
            <a:r>
              <a:rPr lang="en-US" dirty="0">
                <a:sym typeface="Wingdings" panose="05000000000000000000" pitchFamily="2" charset="2"/>
              </a:rPr>
              <a:t> </a:t>
            </a:r>
            <a:r>
              <a:rPr lang="en-US" dirty="0">
                <a:sym typeface="Wingdings" panose="05000000000000000000" pitchFamily="2" charset="2"/>
                <a:hlinkClick r:id="rId2"/>
              </a:rPr>
              <a:t>https://www.youtube.com/live/5RIADVKVEd8</a:t>
            </a:r>
            <a:r>
              <a:rPr lang="en-US" dirty="0">
                <a:sym typeface="Wingdings" panose="05000000000000000000" pitchFamily="2" charset="2"/>
              </a:rPr>
              <a:t> (unlisted)</a:t>
            </a:r>
          </a:p>
          <a:p>
            <a:r>
              <a:rPr lang="en-US" dirty="0">
                <a:sym typeface="Wingdings" panose="05000000000000000000" pitchFamily="2" charset="2"/>
              </a:rPr>
              <a:t>Complete video link  </a:t>
            </a:r>
            <a:r>
              <a:rPr lang="en-US" dirty="0">
                <a:sym typeface="Wingdings" panose="05000000000000000000" pitchFamily="2" charset="2"/>
                <a:hlinkClick r:id="rId3"/>
              </a:rPr>
              <a:t>https://www.youtube.com/watch?v=Xkg6JBUFkPY</a:t>
            </a:r>
            <a:r>
              <a:rPr lang="en-US" dirty="0">
                <a:sym typeface="Wingdings" panose="05000000000000000000" pitchFamily="2" charset="2"/>
              </a:rPr>
              <a:t> </a:t>
            </a:r>
          </a:p>
          <a:p>
            <a:r>
              <a:rPr lang="en-US" dirty="0">
                <a:sym typeface="Wingdings" panose="05000000000000000000" pitchFamily="2" charset="2"/>
              </a:rPr>
              <a:t>Sir made guide for inner working  </a:t>
            </a:r>
            <a:r>
              <a:rPr lang="en-US" dirty="0">
                <a:sym typeface="Wingdings" panose="05000000000000000000" pitchFamily="2" charset="2"/>
                <a:hlinkClick r:id="rId4"/>
              </a:rPr>
              <a:t>https://github.com/AsharibAli/agentic-ai-projects/blob/main/openai_agents_sdk.md</a:t>
            </a:r>
            <a:r>
              <a:rPr lang="en-US" dirty="0">
                <a:sym typeface="Wingdings" panose="05000000000000000000" pitchFamily="2" charset="2"/>
              </a:rPr>
              <a:t> </a:t>
            </a:r>
          </a:p>
        </p:txBody>
      </p:sp>
    </p:spTree>
    <p:extLst>
      <p:ext uri="{BB962C8B-B14F-4D97-AF65-F5344CB8AC3E}">
        <p14:creationId xmlns:p14="http://schemas.microsoft.com/office/powerpoint/2010/main" val="107366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7027-5349-3099-CEEB-91A75CE0D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BCBBC-5E93-3E57-ACEE-28FAD6D8D4B2}"/>
              </a:ext>
            </a:extLst>
          </p:cNvPr>
          <p:cNvSpPr>
            <a:spLocks noGrp="1"/>
          </p:cNvSpPr>
          <p:nvPr>
            <p:ph type="title"/>
          </p:nvPr>
        </p:nvSpPr>
        <p:spPr>
          <a:xfrm>
            <a:off x="838200" y="365126"/>
            <a:ext cx="10515600" cy="734470"/>
          </a:xfrm>
        </p:spPr>
        <p:txBody>
          <a:bodyPr>
            <a:normAutofit/>
          </a:bodyPr>
          <a:lstStyle/>
          <a:p>
            <a:r>
              <a:rPr lang="en-US" b="1" dirty="0"/>
              <a:t>Making first Agent using Gemini API</a:t>
            </a:r>
          </a:p>
        </p:txBody>
      </p:sp>
      <p:sp>
        <p:nvSpPr>
          <p:cNvPr id="3" name="Content Placeholder 2">
            <a:extLst>
              <a:ext uri="{FF2B5EF4-FFF2-40B4-BE49-F238E27FC236}">
                <a16:creationId xmlns:a16="http://schemas.microsoft.com/office/drawing/2014/main" id="{61E64F22-471E-6363-AE10-70AB44E50CE6}"/>
              </a:ext>
            </a:extLst>
          </p:cNvPr>
          <p:cNvSpPr>
            <a:spLocks noGrp="1"/>
          </p:cNvSpPr>
          <p:nvPr>
            <p:ph idx="1"/>
          </p:nvPr>
        </p:nvSpPr>
        <p:spPr>
          <a:xfrm>
            <a:off x="838200" y="1099596"/>
            <a:ext cx="10515600" cy="5393278"/>
          </a:xfrm>
        </p:spPr>
        <p:txBody>
          <a:bodyPr>
            <a:normAutofit/>
          </a:bodyPr>
          <a:lstStyle/>
          <a:p>
            <a:pPr marL="0" indent="0">
              <a:buNone/>
            </a:pPr>
            <a:r>
              <a:rPr lang="en-US" b="1" dirty="0" err="1">
                <a:solidFill>
                  <a:srgbClr val="C00000"/>
                </a:solidFill>
              </a:rPr>
              <a:t>Learn_agentic_ai</a:t>
            </a:r>
            <a:r>
              <a:rPr lang="en-US" b="1" dirty="0">
                <a:solidFill>
                  <a:srgbClr val="C00000"/>
                </a:solidFill>
              </a:rPr>
              <a:t>/01_ai_agent_first:</a:t>
            </a:r>
          </a:p>
          <a:p>
            <a:r>
              <a:rPr lang="en-US" dirty="0"/>
              <a:t>We have covered </a:t>
            </a:r>
            <a:r>
              <a:rPr lang="en-US" b="1" dirty="0"/>
              <a:t>step 05_chainlit</a:t>
            </a:r>
            <a:r>
              <a:rPr lang="en-US" dirty="0"/>
              <a:t> and </a:t>
            </a:r>
            <a:r>
              <a:rPr lang="en-US" b="1" dirty="0"/>
              <a:t>06_chatbot/chatbot</a:t>
            </a:r>
            <a:r>
              <a:rPr lang="en-US" dirty="0"/>
              <a:t> in it</a:t>
            </a:r>
          </a:p>
          <a:p>
            <a:r>
              <a:rPr lang="en-US" dirty="0"/>
              <a:t>We have made chatbot one on google </a:t>
            </a:r>
            <a:r>
              <a:rPr lang="en-US" dirty="0" err="1"/>
              <a:t>colab</a:t>
            </a:r>
            <a:r>
              <a:rPr lang="en-US" dirty="0"/>
              <a:t> and other on VS code/cursor using </a:t>
            </a:r>
            <a:r>
              <a:rPr lang="en-US" dirty="0" err="1"/>
              <a:t>chainlit</a:t>
            </a:r>
            <a:endParaRPr lang="en-US" dirty="0"/>
          </a:p>
          <a:p>
            <a:r>
              <a:rPr lang="en-US" dirty="0"/>
              <a:t>Below is the link of google colab working</a:t>
            </a:r>
          </a:p>
          <a:p>
            <a:pPr marL="0" indent="0">
              <a:buNone/>
            </a:pPr>
            <a:r>
              <a:rPr lang="en-US" dirty="0">
                <a:hlinkClick r:id="rId2"/>
              </a:rPr>
              <a:t>https://colab.research.google.com/drive/1mkYAOwlC0yaV0ho2N2BbMZrgXDRGWnaX#scrollTo=-j2Nfiz_C83g</a:t>
            </a:r>
            <a:endParaRPr lang="en-US" dirty="0"/>
          </a:p>
          <a:p>
            <a:r>
              <a:rPr lang="en-US" dirty="0"/>
              <a:t>We have also worked on </a:t>
            </a:r>
            <a:r>
              <a:rPr lang="en-US" dirty="0" err="1"/>
              <a:t>hello_agent</a:t>
            </a:r>
            <a:r>
              <a:rPr lang="en-US" dirty="0"/>
              <a:t> using </a:t>
            </a:r>
            <a:r>
              <a:rPr lang="en-US" dirty="0" err="1"/>
              <a:t>chainlit</a:t>
            </a:r>
            <a:r>
              <a:rPr lang="en-US" dirty="0"/>
              <a:t> when present in folder</a:t>
            </a:r>
          </a:p>
        </p:txBody>
      </p:sp>
    </p:spTree>
    <p:extLst>
      <p:ext uri="{BB962C8B-B14F-4D97-AF65-F5344CB8AC3E}">
        <p14:creationId xmlns:p14="http://schemas.microsoft.com/office/powerpoint/2010/main" val="1927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EF958-9888-D5F6-9570-E9E8C2E87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B992-C3FC-63E1-65E3-5CBA97F0109F}"/>
              </a:ext>
            </a:extLst>
          </p:cNvPr>
          <p:cNvSpPr>
            <a:spLocks noGrp="1"/>
          </p:cNvSpPr>
          <p:nvPr>
            <p:ph type="title"/>
          </p:nvPr>
        </p:nvSpPr>
        <p:spPr>
          <a:xfrm>
            <a:off x="838200" y="365126"/>
            <a:ext cx="10515600" cy="734470"/>
          </a:xfrm>
        </p:spPr>
        <p:txBody>
          <a:bodyPr>
            <a:normAutofit/>
          </a:bodyPr>
          <a:lstStyle/>
          <a:p>
            <a:r>
              <a:rPr lang="en-US" b="1" dirty="0"/>
              <a:t>07_streaming</a:t>
            </a:r>
          </a:p>
        </p:txBody>
      </p:sp>
      <p:sp>
        <p:nvSpPr>
          <p:cNvPr id="3" name="Content Placeholder 2">
            <a:extLst>
              <a:ext uri="{FF2B5EF4-FFF2-40B4-BE49-F238E27FC236}">
                <a16:creationId xmlns:a16="http://schemas.microsoft.com/office/drawing/2014/main" id="{51E6DD6C-8A26-B9CC-A032-CCDA39F203EC}"/>
              </a:ext>
            </a:extLst>
          </p:cNvPr>
          <p:cNvSpPr>
            <a:spLocks noGrp="1"/>
          </p:cNvSpPr>
          <p:nvPr>
            <p:ph idx="1"/>
          </p:nvPr>
        </p:nvSpPr>
        <p:spPr>
          <a:xfrm>
            <a:off x="838200" y="1099596"/>
            <a:ext cx="10515600" cy="5393278"/>
          </a:xfrm>
        </p:spPr>
        <p:txBody>
          <a:bodyPr>
            <a:normAutofit fontScale="92500"/>
          </a:bodyPr>
          <a:lstStyle/>
          <a:p>
            <a:r>
              <a:rPr lang="en-US" dirty="0"/>
              <a:t>Streaming means the chatbot shows you its response word-by-word or phrase-by-phrase, almost as it's thinking, instead of making you wait for the entire answer to be calculated and then displayed all at once.</a:t>
            </a:r>
          </a:p>
          <a:p>
            <a:pPr marL="0" indent="0">
              <a:buNone/>
            </a:pPr>
            <a:r>
              <a:rPr lang="en-US" b="1" dirty="0">
                <a:solidFill>
                  <a:srgbClr val="C00000"/>
                </a:solidFill>
              </a:rPr>
              <a:t>Why is this good?</a:t>
            </a:r>
          </a:p>
          <a:p>
            <a:r>
              <a:rPr lang="en-US" b="1" i="1" dirty="0"/>
              <a:t>Faster perception:</a:t>
            </a:r>
            <a:r>
              <a:rPr lang="en-US" dirty="0"/>
              <a:t> You see a response sooner, which feels faster even if the total time is the same.</a:t>
            </a:r>
          </a:p>
          <a:p>
            <a:r>
              <a:rPr lang="en-US" b="1" i="1" dirty="0"/>
              <a:t>More engaging:</a:t>
            </a:r>
            <a:r>
              <a:rPr lang="en-US" dirty="0"/>
              <a:t> It's more like a conversation with a real person because you're seeing the answer develop.</a:t>
            </a:r>
          </a:p>
          <a:p>
            <a:r>
              <a:rPr lang="en-US" b="1" i="1" dirty="0"/>
              <a:t>Handles longer answers better:</a:t>
            </a:r>
            <a:r>
              <a:rPr lang="en-US" dirty="0"/>
              <a:t> Long responses feel less daunting when they appear gradually.</a:t>
            </a:r>
          </a:p>
          <a:p>
            <a:pPr marL="0" indent="0">
              <a:buNone/>
            </a:pPr>
            <a:r>
              <a:rPr lang="en-US" dirty="0"/>
              <a:t>Check folder and repo for code</a:t>
            </a:r>
            <a:br>
              <a:rPr lang="en-US" dirty="0"/>
            </a:br>
            <a:r>
              <a:rPr lang="en-US" dirty="0"/>
              <a:t>Repo link </a:t>
            </a:r>
            <a:r>
              <a:rPr lang="en-US" dirty="0">
                <a:sym typeface="Wingdings" panose="05000000000000000000" pitchFamily="2" charset="2"/>
              </a:rPr>
              <a:t> </a:t>
            </a:r>
            <a:r>
              <a:rPr lang="en-US" dirty="0">
                <a:sym typeface="Wingdings" panose="05000000000000000000" pitchFamily="2" charset="2"/>
                <a:hlinkClick r:id="rId2"/>
              </a:rPr>
              <a:t>https://github.com/panaversity/learn-agentic-ai/tree/main/01_ai_agents_first/07_streaming</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0986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FD93-58A7-50F6-4E2C-F12E8B070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D29E-B1CB-C0E0-916E-976952C03608}"/>
              </a:ext>
            </a:extLst>
          </p:cNvPr>
          <p:cNvSpPr>
            <a:spLocks noGrp="1"/>
          </p:cNvSpPr>
          <p:nvPr>
            <p:ph type="title"/>
          </p:nvPr>
        </p:nvSpPr>
        <p:spPr>
          <a:xfrm>
            <a:off x="838200" y="365126"/>
            <a:ext cx="10515600" cy="734470"/>
          </a:xfrm>
        </p:spPr>
        <p:txBody>
          <a:bodyPr>
            <a:normAutofit/>
          </a:bodyPr>
          <a:lstStyle/>
          <a:p>
            <a:r>
              <a:rPr lang="en-US" b="1" dirty="0"/>
              <a:t>08_tools</a:t>
            </a:r>
          </a:p>
        </p:txBody>
      </p:sp>
      <p:sp>
        <p:nvSpPr>
          <p:cNvPr id="3" name="Content Placeholder 2">
            <a:extLst>
              <a:ext uri="{FF2B5EF4-FFF2-40B4-BE49-F238E27FC236}">
                <a16:creationId xmlns:a16="http://schemas.microsoft.com/office/drawing/2014/main" id="{24FD1540-2494-03F8-0233-CAC4AAF9EDC0}"/>
              </a:ext>
            </a:extLst>
          </p:cNvPr>
          <p:cNvSpPr>
            <a:spLocks noGrp="1"/>
          </p:cNvSpPr>
          <p:nvPr>
            <p:ph idx="1"/>
          </p:nvPr>
        </p:nvSpPr>
        <p:spPr>
          <a:xfrm>
            <a:off x="838200" y="1099596"/>
            <a:ext cx="10515600" cy="5393278"/>
          </a:xfrm>
        </p:spPr>
        <p:txBody>
          <a:bodyPr>
            <a:normAutofit fontScale="77500" lnSpcReduction="20000"/>
          </a:bodyPr>
          <a:lstStyle/>
          <a:p>
            <a:r>
              <a:rPr lang="en-US" dirty="0"/>
              <a:t>The OpenAI Agents SDK provides a robust framework for integrating various tools into agents, enabling them to perform tasks such as data retrieval, web searches, and code execution. Here's an overview of the key points regarding tool integration:</a:t>
            </a:r>
          </a:p>
          <a:p>
            <a:pPr marL="0" indent="0">
              <a:buNone/>
            </a:pPr>
            <a:r>
              <a:rPr lang="en-US" b="1" dirty="0"/>
              <a:t>Types of Tools:</a:t>
            </a:r>
          </a:p>
          <a:p>
            <a:pPr marL="0" indent="0">
              <a:buNone/>
            </a:pPr>
            <a:r>
              <a:rPr lang="en-US" b="1" i="1" dirty="0"/>
              <a:t>1. Hosted Tools: </a:t>
            </a:r>
            <a:r>
              <a:rPr lang="en-US" dirty="0"/>
              <a:t>These are pre-built tools running on OpenAI's servers, accessible via the [OpenAIResponsesModel]. Examples include:</a:t>
            </a:r>
          </a:p>
          <a:p>
            <a:pPr lvl="1"/>
            <a:r>
              <a:rPr lang="en-US" dirty="0" err="1"/>
              <a:t>WebSearchTool</a:t>
            </a:r>
            <a:r>
              <a:rPr lang="en-US" dirty="0"/>
              <a:t>: Enables agents to perform web searches.</a:t>
            </a:r>
          </a:p>
          <a:p>
            <a:pPr lvl="2"/>
            <a:r>
              <a:rPr lang="en-US" dirty="0"/>
              <a:t>Try it in </a:t>
            </a:r>
            <a:r>
              <a:rPr lang="en-US" dirty="0" err="1"/>
              <a:t>Colab</a:t>
            </a:r>
            <a:r>
              <a:rPr lang="en-US" dirty="0"/>
              <a:t>: File Search Tool Example</a:t>
            </a:r>
          </a:p>
          <a:p>
            <a:pPr lvl="1"/>
            <a:r>
              <a:rPr lang="en-US" dirty="0" err="1"/>
              <a:t>FileSearchTool</a:t>
            </a:r>
            <a:r>
              <a:rPr lang="en-US" dirty="0"/>
              <a:t>: Allows retrieval of information from OpenAI Vector Stores.</a:t>
            </a:r>
          </a:p>
          <a:p>
            <a:pPr lvl="2"/>
            <a:r>
              <a:rPr lang="en-US" dirty="0"/>
              <a:t>Try it in </a:t>
            </a:r>
            <a:r>
              <a:rPr lang="en-US" dirty="0" err="1"/>
              <a:t>Colab</a:t>
            </a:r>
            <a:r>
              <a:rPr lang="en-US" dirty="0"/>
              <a:t>: Computer Tool Example</a:t>
            </a:r>
          </a:p>
          <a:p>
            <a:pPr lvl="1"/>
            <a:r>
              <a:rPr lang="en-US" dirty="0" err="1"/>
              <a:t>ComputerTool</a:t>
            </a:r>
            <a:r>
              <a:rPr lang="en-US" dirty="0"/>
              <a:t>: Facilitates automation of computer-based tasks.</a:t>
            </a:r>
          </a:p>
          <a:p>
            <a:pPr lvl="2"/>
            <a:r>
              <a:rPr lang="en-US" dirty="0"/>
              <a:t>We will use model=computer-use-preview-2025-03-11</a:t>
            </a:r>
          </a:p>
          <a:p>
            <a:pPr lvl="2"/>
            <a:r>
              <a:rPr lang="en-US" dirty="0"/>
              <a:t>Note: The model "computer-use-preview" is not available.</a:t>
            </a:r>
          </a:p>
          <a:p>
            <a:pPr marL="0" indent="0">
              <a:buNone/>
            </a:pPr>
            <a:r>
              <a:rPr lang="en-US" b="1" i="1" dirty="0"/>
              <a:t>2. Function Calling:</a:t>
            </a:r>
            <a:r>
              <a:rPr lang="en-US" dirty="0"/>
              <a:t> This feature allows agents to utilize any Python function as a tool, enhancing their versatility.</a:t>
            </a:r>
          </a:p>
          <a:p>
            <a:pPr marL="0" indent="0">
              <a:buNone/>
            </a:pPr>
            <a:r>
              <a:rPr lang="en-US" b="1" i="1" dirty="0"/>
              <a:t>3. Agents as Tools:</a:t>
            </a:r>
            <a:r>
              <a:rPr lang="en-US" dirty="0"/>
              <a:t> Agents can employ other agents as tools, enabling hierarchical task management without transferring control.</a:t>
            </a:r>
          </a:p>
          <a:p>
            <a:pPr marL="0" indent="0">
              <a:buNone/>
            </a:pPr>
            <a:r>
              <a:rPr lang="en-US" dirty="0"/>
              <a:t>Check Repo </a:t>
            </a:r>
            <a:r>
              <a:rPr lang="en-US"/>
              <a:t>for detail </a:t>
            </a:r>
            <a:r>
              <a:rPr lang="en-US">
                <a:sym typeface="Wingdings" panose="05000000000000000000" pitchFamily="2" charset="2"/>
              </a:rPr>
              <a:t> </a:t>
            </a:r>
            <a:r>
              <a:rPr lang="en-US">
                <a:sym typeface="Wingdings" panose="05000000000000000000" pitchFamily="2" charset="2"/>
                <a:hlinkClick r:id="rId2"/>
              </a:rPr>
              <a:t>https://github.com/panaversity/learn-agentic-ai/tree/main/01_ai_agents_first/08_tools</a:t>
            </a:r>
            <a:r>
              <a:rPr lang="en-US">
                <a:sym typeface="Wingdings" panose="05000000000000000000" pitchFamily="2" charset="2"/>
              </a:rPr>
              <a:t> </a:t>
            </a:r>
            <a:endParaRPr lang="en-US" dirty="0"/>
          </a:p>
        </p:txBody>
      </p:sp>
    </p:spTree>
    <p:extLst>
      <p:ext uri="{BB962C8B-B14F-4D97-AF65-F5344CB8AC3E}">
        <p14:creationId xmlns:p14="http://schemas.microsoft.com/office/powerpoint/2010/main" val="603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C50AA-3684-1361-C816-A275F0912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49C61-5F74-BFFD-C68F-ECA48C7EE724}"/>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DF06B08B-2064-A6B1-704E-EE116C78425C}"/>
              </a:ext>
            </a:extLst>
          </p:cNvPr>
          <p:cNvSpPr>
            <a:spLocks noGrp="1"/>
          </p:cNvSpPr>
          <p:nvPr>
            <p:ph idx="1"/>
          </p:nvPr>
        </p:nvSpPr>
        <p:spPr>
          <a:xfrm>
            <a:off x="838200" y="1099596"/>
            <a:ext cx="10515600" cy="5393278"/>
          </a:xfrm>
        </p:spPr>
        <p:txBody>
          <a:bodyPr>
            <a:normAutofit/>
          </a:bodyPr>
          <a:lstStyle/>
          <a:p>
            <a:r>
              <a:rPr lang="en-US" dirty="0"/>
              <a:t>Below is the link of document</a:t>
            </a:r>
          </a:p>
          <a:p>
            <a:pPr marL="0" indent="0">
              <a:buNone/>
            </a:pPr>
            <a:r>
              <a:rPr lang="en-US" dirty="0">
                <a:hlinkClick r:id="rId2"/>
              </a:rPr>
              <a:t>https://openai.github.io/openai-agents-python/</a:t>
            </a:r>
            <a:endParaRPr lang="en-US" dirty="0"/>
          </a:p>
          <a:p>
            <a:pPr algn="l">
              <a:buNone/>
            </a:pPr>
            <a:r>
              <a:rPr lang="en-US" b="1" i="0" dirty="0">
                <a:solidFill>
                  <a:srgbClr val="C00000"/>
                </a:solidFill>
                <a:effectLst/>
                <a:latin typeface="OpenAI Sans"/>
              </a:rPr>
              <a:t>Why use the Agents SDK</a:t>
            </a:r>
          </a:p>
          <a:p>
            <a:pPr algn="l">
              <a:buNone/>
            </a:pPr>
            <a:r>
              <a:rPr lang="en-US" b="0" i="0" dirty="0">
                <a:effectLst/>
                <a:latin typeface="OpenAI Sans"/>
              </a:rPr>
              <a:t>The SDK has two driving </a:t>
            </a:r>
            <a:r>
              <a:rPr lang="en-US" b="1" u="sng" dirty="0">
                <a:effectLst/>
                <a:latin typeface="OpenAI Sans"/>
              </a:rPr>
              <a:t>design principles</a:t>
            </a:r>
            <a:r>
              <a:rPr lang="en-US" b="0" i="0" dirty="0">
                <a:effectLst/>
                <a:latin typeface="OpenAI Sans"/>
              </a:rPr>
              <a:t>:</a:t>
            </a:r>
          </a:p>
          <a:p>
            <a:pPr algn="l">
              <a:buFont typeface="+mj-lt"/>
              <a:buAutoNum type="arabicPeriod"/>
            </a:pPr>
            <a:r>
              <a:rPr lang="en-US" b="0" i="0" dirty="0">
                <a:effectLst/>
                <a:latin typeface="OpenAI Sans"/>
              </a:rPr>
              <a:t>Enough features to be worth using, but few enough primitives to make it quick to learn.</a:t>
            </a:r>
          </a:p>
          <a:p>
            <a:pPr algn="l">
              <a:buFont typeface="+mj-lt"/>
              <a:buAutoNum type="arabicPeriod"/>
            </a:pPr>
            <a:r>
              <a:rPr lang="en-US" b="0" i="0" dirty="0">
                <a:effectLst/>
                <a:latin typeface="OpenAI Sans"/>
              </a:rPr>
              <a:t>Works great out of the box, but you can customize exactly what happens.</a:t>
            </a:r>
          </a:p>
          <a:p>
            <a:pPr marL="0" indent="0">
              <a:buNone/>
            </a:pPr>
            <a:endParaRPr lang="en-US" dirty="0"/>
          </a:p>
        </p:txBody>
      </p:sp>
    </p:spTree>
    <p:extLst>
      <p:ext uri="{BB962C8B-B14F-4D97-AF65-F5344CB8AC3E}">
        <p14:creationId xmlns:p14="http://schemas.microsoft.com/office/powerpoint/2010/main" val="412754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FAB1-827A-DCE6-081A-00D664A8A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07B70-E3AE-0926-C5E7-FB3615345AF3}"/>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05C883C4-F7A1-6DF0-E87B-7000A9825AED}"/>
              </a:ext>
            </a:extLst>
          </p:cNvPr>
          <p:cNvSpPr>
            <a:spLocks noGrp="1"/>
          </p:cNvSpPr>
          <p:nvPr>
            <p:ph idx="1"/>
          </p:nvPr>
        </p:nvSpPr>
        <p:spPr>
          <a:xfrm>
            <a:off x="838200" y="1099596"/>
            <a:ext cx="10515600" cy="5393278"/>
          </a:xfrm>
        </p:spPr>
        <p:txBody>
          <a:bodyPr>
            <a:normAutofit fontScale="92500" lnSpcReduction="10000"/>
          </a:bodyPr>
          <a:lstStyle/>
          <a:p>
            <a:pPr algn="l">
              <a:buNone/>
            </a:pPr>
            <a:r>
              <a:rPr lang="en-US" b="0" i="0" dirty="0">
                <a:effectLst/>
                <a:latin typeface="OpenAI Sans"/>
              </a:rPr>
              <a:t>Here are the </a:t>
            </a:r>
            <a:r>
              <a:rPr lang="en-US" b="1" i="0" u="sng" dirty="0">
                <a:effectLst/>
                <a:latin typeface="OpenAI Sans"/>
              </a:rPr>
              <a:t>main features of the SDK</a:t>
            </a:r>
            <a:r>
              <a:rPr lang="en-US" b="0" i="0" dirty="0">
                <a:effectLst/>
                <a:latin typeface="OpenAI Sans"/>
              </a:rPr>
              <a:t>:</a:t>
            </a:r>
          </a:p>
          <a:p>
            <a:pPr algn="l">
              <a:buFont typeface="Arial" panose="020B0604020202020204" pitchFamily="34" charset="0"/>
              <a:buChar char="•"/>
            </a:pPr>
            <a:r>
              <a:rPr lang="en-US" b="1" i="0" dirty="0">
                <a:effectLst/>
                <a:latin typeface="OpenAI Sans"/>
              </a:rPr>
              <a:t>Agent loop: </a:t>
            </a:r>
            <a:r>
              <a:rPr lang="en-US" b="0" i="0" dirty="0">
                <a:effectLst/>
                <a:latin typeface="OpenAI Sans"/>
              </a:rPr>
              <a:t>Built-in agent loop that handles calling tools, sending results to the LLM, and looping until the LLM is done.</a:t>
            </a:r>
          </a:p>
          <a:p>
            <a:pPr algn="l">
              <a:buFont typeface="Arial" panose="020B0604020202020204" pitchFamily="34" charset="0"/>
              <a:buChar char="•"/>
            </a:pPr>
            <a:r>
              <a:rPr lang="en-US" b="1" i="0" dirty="0">
                <a:effectLst/>
                <a:latin typeface="OpenAI Sans"/>
              </a:rPr>
              <a:t>Python-first</a:t>
            </a:r>
            <a:r>
              <a:rPr lang="en-US" b="0" i="0" dirty="0">
                <a:effectLst/>
                <a:latin typeface="OpenAI Sans"/>
              </a:rPr>
              <a:t>: Use built-in language features to orchestrate and chain agents, rather than needing to learn new abstractions.</a:t>
            </a:r>
          </a:p>
          <a:p>
            <a:pPr algn="l">
              <a:buFont typeface="Arial" panose="020B0604020202020204" pitchFamily="34" charset="0"/>
              <a:buChar char="•"/>
            </a:pPr>
            <a:r>
              <a:rPr lang="en-US" b="1" i="0" dirty="0">
                <a:effectLst/>
                <a:latin typeface="OpenAI Sans"/>
              </a:rPr>
              <a:t>Handoffs: </a:t>
            </a:r>
            <a:r>
              <a:rPr lang="en-US" b="0" i="0" dirty="0">
                <a:effectLst/>
                <a:latin typeface="OpenAI Sans"/>
              </a:rPr>
              <a:t>A powerful feature to coordinate and delegate between multiple agents.</a:t>
            </a:r>
          </a:p>
          <a:p>
            <a:pPr algn="l">
              <a:buFont typeface="Arial" panose="020B0604020202020204" pitchFamily="34" charset="0"/>
              <a:buChar char="•"/>
            </a:pPr>
            <a:r>
              <a:rPr lang="en-US" b="1" i="0" dirty="0">
                <a:effectLst/>
                <a:latin typeface="OpenAI Sans"/>
              </a:rPr>
              <a:t>Guardrails: </a:t>
            </a:r>
            <a:r>
              <a:rPr lang="en-US" b="0" i="0" dirty="0">
                <a:effectLst/>
                <a:latin typeface="OpenAI Sans"/>
              </a:rPr>
              <a:t>Run input validations and checks in parallel to your agents, breaking early if the checks fail.</a:t>
            </a:r>
          </a:p>
          <a:p>
            <a:pPr algn="l">
              <a:buFont typeface="Arial" panose="020B0604020202020204" pitchFamily="34" charset="0"/>
              <a:buChar char="•"/>
            </a:pPr>
            <a:r>
              <a:rPr lang="en-US" b="1" i="0" dirty="0">
                <a:effectLst/>
                <a:latin typeface="OpenAI Sans"/>
              </a:rPr>
              <a:t>Function tools: </a:t>
            </a:r>
            <a:r>
              <a:rPr lang="en-US" b="0" i="0" dirty="0">
                <a:effectLst/>
                <a:latin typeface="OpenAI Sans"/>
              </a:rPr>
              <a:t>Turn any Python function into a tool, with automatic schema generation and </a:t>
            </a:r>
            <a:r>
              <a:rPr lang="en-US" b="0" i="0" dirty="0" err="1">
                <a:effectLst/>
                <a:latin typeface="OpenAI Sans"/>
              </a:rPr>
              <a:t>Pydantic</a:t>
            </a:r>
            <a:r>
              <a:rPr lang="en-US" b="0" i="0" dirty="0">
                <a:effectLst/>
                <a:latin typeface="OpenAI Sans"/>
              </a:rPr>
              <a:t>-powered validation.</a:t>
            </a:r>
          </a:p>
          <a:p>
            <a:pPr algn="l">
              <a:buFont typeface="Arial" panose="020B0604020202020204" pitchFamily="34" charset="0"/>
              <a:buChar char="•"/>
            </a:pPr>
            <a:r>
              <a:rPr lang="en-US" b="1" i="0" dirty="0">
                <a:effectLst/>
                <a:latin typeface="OpenAI Sans"/>
              </a:rPr>
              <a:t>Tracing: </a:t>
            </a:r>
            <a:r>
              <a:rPr lang="en-US" b="0" i="0" dirty="0">
                <a:effectLst/>
                <a:latin typeface="OpenAI Sans"/>
              </a:rPr>
              <a:t>Built-in tracing that lets you visualize, debug and monitor your workflows, as well as use the OpenAI suite of evaluation, fine-tuning and distillation tools.</a:t>
            </a:r>
          </a:p>
          <a:p>
            <a:pPr marL="0" indent="0">
              <a:buNone/>
            </a:pPr>
            <a:endParaRPr lang="en-US" dirty="0"/>
          </a:p>
        </p:txBody>
      </p:sp>
    </p:spTree>
    <p:extLst>
      <p:ext uri="{BB962C8B-B14F-4D97-AF65-F5344CB8AC3E}">
        <p14:creationId xmlns:p14="http://schemas.microsoft.com/office/powerpoint/2010/main" val="217974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1B39-DDAE-700E-237F-95B1BF23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97676-97FE-8999-D9FD-C6F862BFEBC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8DD62ADA-EE1A-66C4-0FA2-375E863F2F00}"/>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Understanding Python </a:t>
            </a:r>
            <a:r>
              <a:rPr lang="en-US" b="1" dirty="0" err="1">
                <a:solidFill>
                  <a:srgbClr val="C00000"/>
                </a:solidFill>
              </a:rPr>
              <a:t>Dataclasses</a:t>
            </a:r>
            <a:endParaRPr lang="en-US" b="1" dirty="0">
              <a:solidFill>
                <a:srgbClr val="C00000"/>
              </a:solidFill>
            </a:endParaRPr>
          </a:p>
          <a:p>
            <a:r>
              <a:rPr lang="en-US" dirty="0" err="1"/>
              <a:t>Dataclasses</a:t>
            </a:r>
            <a:r>
              <a:rPr lang="en-US" dirty="0"/>
              <a:t>, introduced in Python 3.7, are a powerful way to create classes primarily used to store data. </a:t>
            </a:r>
          </a:p>
          <a:p>
            <a:r>
              <a:rPr lang="en-US" dirty="0"/>
              <a:t>They reduce boilerplate code often associated with defining classes for data storage, such as __</a:t>
            </a:r>
            <a:r>
              <a:rPr lang="en-US" dirty="0" err="1"/>
              <a:t>init</a:t>
            </a:r>
            <a:r>
              <a:rPr lang="en-US" dirty="0"/>
              <a:t>__, __</a:t>
            </a:r>
            <a:r>
              <a:rPr lang="en-US" dirty="0" err="1"/>
              <a:t>repr</a:t>
            </a:r>
            <a:r>
              <a:rPr lang="en-US" dirty="0"/>
              <a:t>__, __eq__, and __hash__ methods.</a:t>
            </a:r>
          </a:p>
          <a:p>
            <a:pPr marL="0" indent="0">
              <a:buNone/>
            </a:pPr>
            <a:r>
              <a:rPr lang="en-US" b="1" dirty="0">
                <a:solidFill>
                  <a:srgbClr val="C00000"/>
                </a:solidFill>
              </a:rPr>
              <a:t>Why Use </a:t>
            </a:r>
            <a:r>
              <a:rPr lang="en-US" b="1" dirty="0" err="1">
                <a:solidFill>
                  <a:srgbClr val="C00000"/>
                </a:solidFill>
              </a:rPr>
              <a:t>Dataclasses</a:t>
            </a:r>
            <a:r>
              <a:rPr lang="en-US" b="1" dirty="0">
                <a:solidFill>
                  <a:srgbClr val="C00000"/>
                </a:solidFill>
              </a:rPr>
              <a:t>?</a:t>
            </a:r>
          </a:p>
          <a:p>
            <a:r>
              <a:rPr lang="en-US" dirty="0"/>
              <a:t>Before </a:t>
            </a:r>
            <a:r>
              <a:rPr lang="en-US" dirty="0" err="1"/>
              <a:t>dataclasses</a:t>
            </a:r>
            <a:r>
              <a:rPr lang="en-US" dirty="0"/>
              <a:t>, you might have used plain classes or </a:t>
            </a:r>
            <a:r>
              <a:rPr lang="en-US" dirty="0" err="1"/>
              <a:t>namedtuple</a:t>
            </a:r>
            <a:r>
              <a:rPr lang="en-US" dirty="0"/>
              <a:t> for data structures. While functional, they often required a lot of repetitive code. </a:t>
            </a:r>
          </a:p>
          <a:p>
            <a:r>
              <a:rPr lang="en-US" dirty="0" err="1"/>
              <a:t>Dataclasses</a:t>
            </a:r>
            <a:r>
              <a:rPr lang="en-US" dirty="0"/>
              <a:t> simplify this by automatically generating common methods based on type hints.</a:t>
            </a:r>
          </a:p>
          <a:p>
            <a:pPr marL="0" indent="0">
              <a:buNone/>
            </a:pPr>
            <a:endParaRPr lang="en-US" dirty="0"/>
          </a:p>
        </p:txBody>
      </p:sp>
    </p:spTree>
    <p:extLst>
      <p:ext uri="{BB962C8B-B14F-4D97-AF65-F5344CB8AC3E}">
        <p14:creationId xmlns:p14="http://schemas.microsoft.com/office/powerpoint/2010/main" val="32160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91D2-1A3C-C0A7-242E-D92E0F0D4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7D5C-B046-8BC5-3F70-DDF1902DEC6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9655C937-37E6-DB53-4394-39334D0694A6}"/>
              </a:ext>
            </a:extLst>
          </p:cNvPr>
          <p:cNvSpPr>
            <a:spLocks noGrp="1"/>
          </p:cNvSpPr>
          <p:nvPr>
            <p:ph idx="1"/>
          </p:nvPr>
        </p:nvSpPr>
        <p:spPr>
          <a:xfrm>
            <a:off x="838200" y="1099596"/>
            <a:ext cx="10515600" cy="5393278"/>
          </a:xfrm>
        </p:spPr>
        <p:txBody>
          <a:bodyPr>
            <a:normAutofit fontScale="92500" lnSpcReduction="20000"/>
          </a:bodyPr>
          <a:lstStyle/>
          <a:p>
            <a:pPr marL="0" indent="0">
              <a:buNone/>
            </a:pPr>
            <a:r>
              <a:rPr lang="en-US" b="1" dirty="0">
                <a:solidFill>
                  <a:srgbClr val="C00000"/>
                </a:solidFill>
              </a:rPr>
              <a:t>Benefits of </a:t>
            </a:r>
            <a:r>
              <a:rPr lang="en-US" b="1" dirty="0" err="1">
                <a:solidFill>
                  <a:srgbClr val="C00000"/>
                </a:solidFill>
              </a:rPr>
              <a:t>Dataclasses</a:t>
            </a:r>
            <a:r>
              <a:rPr lang="en-US" b="1" dirty="0">
                <a:solidFill>
                  <a:srgbClr val="C00000"/>
                </a:solidFill>
              </a:rPr>
              <a:t>:</a:t>
            </a:r>
          </a:p>
          <a:p>
            <a:r>
              <a:rPr lang="en-US" b="1" dirty="0">
                <a:solidFill>
                  <a:schemeClr val="accent5">
                    <a:lumMod val="50000"/>
                  </a:schemeClr>
                </a:solidFill>
              </a:rPr>
              <a:t>Less Boilerplate: </a:t>
            </a:r>
            <a:r>
              <a:rPr lang="en-US" dirty="0"/>
              <a:t>Automatically generates __</a:t>
            </a:r>
            <a:r>
              <a:rPr lang="en-US" dirty="0" err="1"/>
              <a:t>init</a:t>
            </a:r>
            <a:r>
              <a:rPr lang="en-US" dirty="0"/>
              <a:t>__, __</a:t>
            </a:r>
            <a:r>
              <a:rPr lang="en-US" dirty="0" err="1"/>
              <a:t>repr</a:t>
            </a:r>
            <a:r>
              <a:rPr lang="en-US" dirty="0"/>
              <a:t>__, __eq__, __hash__ (if mutable=False), and __str__.</a:t>
            </a:r>
          </a:p>
          <a:p>
            <a:r>
              <a:rPr lang="en-US" b="1" dirty="0">
                <a:solidFill>
                  <a:schemeClr val="accent5">
                    <a:lumMod val="50000"/>
                  </a:schemeClr>
                </a:solidFill>
              </a:rPr>
              <a:t>Readability:</a:t>
            </a:r>
            <a:r>
              <a:rPr lang="en-US" dirty="0"/>
              <a:t> Clearly defines the fields and their types, making the code easier to understand.</a:t>
            </a:r>
          </a:p>
          <a:p>
            <a:r>
              <a:rPr lang="en-US" b="1" dirty="0">
                <a:solidFill>
                  <a:schemeClr val="accent5">
                    <a:lumMod val="50000"/>
                  </a:schemeClr>
                </a:solidFill>
              </a:rPr>
              <a:t>Type Hinting: </a:t>
            </a:r>
            <a:r>
              <a:rPr lang="en-US" dirty="0"/>
              <a:t>Integrates seamlessly with type hints, improving static analysis and code clarity.</a:t>
            </a:r>
          </a:p>
          <a:p>
            <a:r>
              <a:rPr lang="en-US" b="1" dirty="0">
                <a:solidFill>
                  <a:schemeClr val="accent5">
                    <a:lumMod val="50000"/>
                  </a:schemeClr>
                </a:solidFill>
              </a:rPr>
              <a:t>Mutable by Default: </a:t>
            </a:r>
            <a:r>
              <a:rPr lang="en-US" dirty="0"/>
              <a:t>Unlike </a:t>
            </a:r>
            <a:r>
              <a:rPr lang="en-US" dirty="0" err="1"/>
              <a:t>namedtuple</a:t>
            </a:r>
            <a:r>
              <a:rPr lang="en-US" dirty="0"/>
              <a:t>, </a:t>
            </a:r>
            <a:r>
              <a:rPr lang="en-US" dirty="0" err="1"/>
              <a:t>dataclasses</a:t>
            </a:r>
            <a:r>
              <a:rPr lang="en-US" dirty="0"/>
              <a:t> are mutable by default, but you can make them immutable.</a:t>
            </a:r>
          </a:p>
          <a:p>
            <a:r>
              <a:rPr lang="en-US" b="1" dirty="0">
                <a:solidFill>
                  <a:schemeClr val="accent5">
                    <a:lumMod val="50000"/>
                  </a:schemeClr>
                </a:solidFill>
              </a:rPr>
              <a:t>Default Values: </a:t>
            </a:r>
            <a:r>
              <a:rPr lang="en-US" dirty="0"/>
              <a:t>Easy to assign default values to fields.</a:t>
            </a:r>
          </a:p>
          <a:p>
            <a:pPr marL="0" indent="0">
              <a:buNone/>
            </a:pPr>
            <a:r>
              <a:rPr lang="en-US" b="1" dirty="0">
                <a:solidFill>
                  <a:srgbClr val="C00000"/>
                </a:solidFill>
              </a:rPr>
              <a:t>Basic Usage</a:t>
            </a:r>
          </a:p>
          <a:p>
            <a:r>
              <a:rPr lang="en-US" dirty="0"/>
              <a:t>To create a </a:t>
            </a:r>
            <a:r>
              <a:rPr lang="en-US" dirty="0" err="1"/>
              <a:t>dataclass</a:t>
            </a:r>
            <a:r>
              <a:rPr lang="en-US" dirty="0"/>
              <a:t>, you import the </a:t>
            </a:r>
            <a:r>
              <a:rPr lang="en-US" dirty="0" err="1"/>
              <a:t>dataclass</a:t>
            </a:r>
            <a:r>
              <a:rPr lang="en-US" dirty="0"/>
              <a:t> decorator from the </a:t>
            </a:r>
            <a:r>
              <a:rPr lang="en-US" dirty="0" err="1"/>
              <a:t>dataclasses</a:t>
            </a:r>
            <a:r>
              <a:rPr lang="en-US" dirty="0"/>
              <a:t> module and apply it to your class.</a:t>
            </a:r>
          </a:p>
          <a:p>
            <a:r>
              <a:rPr lang="en-US" dirty="0"/>
              <a:t>We can define methods, class variable and class methods in @dataclass</a:t>
            </a:r>
          </a:p>
        </p:txBody>
      </p:sp>
    </p:spTree>
    <p:extLst>
      <p:ext uri="{BB962C8B-B14F-4D97-AF65-F5344CB8AC3E}">
        <p14:creationId xmlns:p14="http://schemas.microsoft.com/office/powerpoint/2010/main" val="203149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4063-DE9D-4F47-92DA-CE637997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FB591-1708-34FF-019C-2491A841FC01}"/>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EF53C4C3-EE0D-A156-7757-C7A4E53FFD14}"/>
              </a:ext>
            </a:extLst>
          </p:cNvPr>
          <p:cNvSpPr>
            <a:spLocks noGrp="1"/>
          </p:cNvSpPr>
          <p:nvPr>
            <p:ph idx="1"/>
          </p:nvPr>
        </p:nvSpPr>
        <p:spPr>
          <a:xfrm>
            <a:off x="838200" y="1099596"/>
            <a:ext cx="10515600" cy="5077367"/>
          </a:xfrm>
        </p:spPr>
        <p:txBody>
          <a:bodyPr>
            <a:normAutofit/>
          </a:bodyPr>
          <a:lstStyle/>
          <a:p>
            <a:r>
              <a:rPr lang="en-US" sz="1800" dirty="0"/>
              <a:t>Official Code Link </a:t>
            </a:r>
            <a:r>
              <a:rPr lang="en-US" sz="1800" dirty="0">
                <a:sym typeface="Wingdings" panose="05000000000000000000" pitchFamily="2" charset="2"/>
              </a:rPr>
              <a:t> </a:t>
            </a:r>
            <a:r>
              <a:rPr lang="en-US" sz="1800" dirty="0">
                <a:sym typeface="Wingdings" panose="05000000000000000000" pitchFamily="2" charset="2"/>
                <a:hlinkClick r:id="rId2"/>
              </a:rPr>
              <a:t>https://github.com/panaversity/learn-agentic-ai/tree/main/00_openai_agents/00_python_syntax</a:t>
            </a:r>
            <a:endParaRPr lang="en-US" sz="1800" dirty="0">
              <a:sym typeface="Wingdings" panose="05000000000000000000" pitchFamily="2" charset="2"/>
            </a:endParaRPr>
          </a:p>
          <a:p>
            <a:r>
              <a:rPr lang="en-US" sz="1800" dirty="0">
                <a:sym typeface="Wingdings" panose="05000000000000000000" pitchFamily="2" charset="2"/>
              </a:rPr>
              <a:t>Code also saved in folder  G:\osamabinadnan_files\giaic\quarter_04\OpenAI_SDK\OpenAISDK_Working_from_YTPlaylist\Video03_Divingin_sourcecodeof_OpenAIAgentsSDK</a:t>
            </a:r>
          </a:p>
        </p:txBody>
      </p:sp>
      <p:pic>
        <p:nvPicPr>
          <p:cNvPr id="8" name="Content Placeholder 4">
            <a:extLst>
              <a:ext uri="{FF2B5EF4-FFF2-40B4-BE49-F238E27FC236}">
                <a16:creationId xmlns:a16="http://schemas.microsoft.com/office/drawing/2014/main" id="{F4076E4B-0E36-BB03-3C6C-C65F5C049F85}"/>
              </a:ext>
            </a:extLst>
          </p:cNvPr>
          <p:cNvPicPr>
            <a:picLocks noChangeAspect="1"/>
          </p:cNvPicPr>
          <p:nvPr/>
        </p:nvPicPr>
        <p:blipFill>
          <a:blip r:embed="rId3"/>
          <a:stretch>
            <a:fillRect/>
          </a:stretch>
        </p:blipFill>
        <p:spPr>
          <a:xfrm>
            <a:off x="2359503" y="2516337"/>
            <a:ext cx="7472993" cy="3761915"/>
          </a:xfrm>
          <a:prstGeom prst="rect">
            <a:avLst/>
          </a:prstGeom>
        </p:spPr>
      </p:pic>
    </p:spTree>
    <p:extLst>
      <p:ext uri="{BB962C8B-B14F-4D97-AF65-F5344CB8AC3E}">
        <p14:creationId xmlns:p14="http://schemas.microsoft.com/office/powerpoint/2010/main" val="30369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C746-0FFD-5BB5-8E12-7587FF43B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D9E8-90DF-5BB3-6725-9245A5404B39}"/>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DF1CFC17-A0ED-5FBB-5CA0-422F17FE415E}"/>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System Prompt vs user Prompt</a:t>
            </a:r>
          </a:p>
          <a:p>
            <a:r>
              <a:rPr lang="en-US" sz="3200" dirty="0">
                <a:sym typeface="Wingdings" panose="05000000000000000000" pitchFamily="2" charset="2"/>
                <a:hlinkClick r:id="rId2"/>
              </a:rPr>
              <a:t>https://openai.github.io/openai-agents-python/ref/agent/</a:t>
            </a:r>
            <a:endParaRPr lang="en-US" sz="3200" dirty="0">
              <a:sym typeface="Wingdings" panose="05000000000000000000" pitchFamily="2" charset="2"/>
            </a:endParaRPr>
          </a:p>
          <a:p>
            <a:r>
              <a:rPr lang="en-US" sz="3200" dirty="0">
                <a:sym typeface="Wingdings" panose="05000000000000000000" pitchFamily="2" charset="2"/>
              </a:rPr>
              <a:t>Callable method</a:t>
            </a:r>
          </a:p>
          <a:p>
            <a:endParaRPr lang="en-US" sz="3200" dirty="0">
              <a:sym typeface="Wingdings" panose="05000000000000000000" pitchFamily="2" charset="2"/>
            </a:endParaRPr>
          </a:p>
        </p:txBody>
      </p:sp>
      <p:pic>
        <p:nvPicPr>
          <p:cNvPr id="4" name="Picture 3">
            <a:extLst>
              <a:ext uri="{FF2B5EF4-FFF2-40B4-BE49-F238E27FC236}">
                <a16:creationId xmlns:a16="http://schemas.microsoft.com/office/drawing/2014/main" id="{1DB48E0D-56CA-D921-F499-F71BD346CDA1}"/>
              </a:ext>
            </a:extLst>
          </p:cNvPr>
          <p:cNvPicPr>
            <a:picLocks noChangeAspect="1"/>
          </p:cNvPicPr>
          <p:nvPr/>
        </p:nvPicPr>
        <p:blipFill>
          <a:blip r:embed="rId3"/>
          <a:stretch>
            <a:fillRect/>
          </a:stretch>
        </p:blipFill>
        <p:spPr>
          <a:xfrm>
            <a:off x="1970079" y="2879570"/>
            <a:ext cx="8251842" cy="2767085"/>
          </a:xfrm>
          <a:prstGeom prst="rect">
            <a:avLst/>
          </a:prstGeom>
        </p:spPr>
      </p:pic>
    </p:spTree>
    <p:extLst>
      <p:ext uri="{BB962C8B-B14F-4D97-AF65-F5344CB8AC3E}">
        <p14:creationId xmlns:p14="http://schemas.microsoft.com/office/powerpoint/2010/main" val="228178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1DEA-FF1C-2117-B74D-A6A3435C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B2B6-CE17-52D8-5855-12906C60A6B0}"/>
              </a:ext>
            </a:extLst>
          </p:cNvPr>
          <p:cNvSpPr>
            <a:spLocks noGrp="1"/>
          </p:cNvSpPr>
          <p:nvPr>
            <p:ph type="title"/>
          </p:nvPr>
        </p:nvSpPr>
        <p:spPr>
          <a:xfrm>
            <a:off x="838200" y="365126"/>
            <a:ext cx="10515600" cy="734470"/>
          </a:xfrm>
        </p:spPr>
        <p:txBody>
          <a:bodyPr>
            <a:normAutofit/>
          </a:bodyPr>
          <a:lstStyle/>
          <a:p>
            <a:r>
              <a:rPr lang="en-US" b="1" dirty="0"/>
              <a:t>Understand behind the scene code of Runner</a:t>
            </a:r>
          </a:p>
        </p:txBody>
      </p:sp>
      <p:sp>
        <p:nvSpPr>
          <p:cNvPr id="7" name="Content Placeholder 6">
            <a:extLst>
              <a:ext uri="{FF2B5EF4-FFF2-40B4-BE49-F238E27FC236}">
                <a16:creationId xmlns:a16="http://schemas.microsoft.com/office/drawing/2014/main" id="{7C92CF4E-4067-B9DD-FE70-364821F8DCA5}"/>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RSI  Recursive self improvement, in future agent will improve itself by using it memory</a:t>
            </a:r>
          </a:p>
          <a:p>
            <a:r>
              <a:rPr lang="en-US" sz="3200" dirty="0">
                <a:sym typeface="Wingdings" panose="05000000000000000000" pitchFamily="2" charset="2"/>
              </a:rPr>
              <a:t>run, </a:t>
            </a:r>
            <a:r>
              <a:rPr lang="en-US" sz="3200" dirty="0" err="1">
                <a:sym typeface="Wingdings" panose="05000000000000000000" pitchFamily="2" charset="2"/>
              </a:rPr>
              <a:t>run_sync</a:t>
            </a:r>
            <a:r>
              <a:rPr lang="en-US" sz="3200" dirty="0">
                <a:sym typeface="Wingdings" panose="05000000000000000000" pitchFamily="2" charset="2"/>
              </a:rPr>
              <a:t> and </a:t>
            </a:r>
            <a:r>
              <a:rPr lang="en-US" sz="3200" dirty="0" err="1">
                <a:sym typeface="Wingdings" panose="05000000000000000000" pitchFamily="2" charset="2"/>
              </a:rPr>
              <a:t>run_stream</a:t>
            </a:r>
            <a:r>
              <a:rPr lang="en-US" sz="3200" dirty="0">
                <a:sym typeface="Wingdings" panose="05000000000000000000" pitchFamily="2" charset="2"/>
              </a:rPr>
              <a:t> are class level static method which help to run flow of agents</a:t>
            </a:r>
          </a:p>
          <a:p>
            <a:r>
              <a:rPr lang="en-US" sz="3200" dirty="0">
                <a:sym typeface="Wingdings" panose="05000000000000000000" pitchFamily="2" charset="2"/>
              </a:rPr>
              <a:t>Runner works on loop, which is called </a:t>
            </a:r>
            <a:r>
              <a:rPr lang="en-US" sz="3200" b="1" dirty="0">
                <a:sym typeface="Wingdings" panose="05000000000000000000" pitchFamily="2" charset="2"/>
              </a:rPr>
              <a:t>Agent loop</a:t>
            </a:r>
          </a:p>
          <a:p>
            <a:r>
              <a:rPr lang="en-US" sz="3200" dirty="0" err="1">
                <a:sym typeface="Wingdings" panose="05000000000000000000" pitchFamily="2" charset="2"/>
              </a:rPr>
              <a:t>RunResultStreaming</a:t>
            </a:r>
            <a:r>
              <a:rPr lang="en-US" sz="3200" dirty="0">
                <a:sym typeface="Wingdings" panose="05000000000000000000" pitchFamily="2" charset="2"/>
              </a:rPr>
              <a:t> is also </a:t>
            </a:r>
            <a:r>
              <a:rPr lang="en-US" sz="3200">
                <a:sym typeface="Wingdings" panose="05000000000000000000" pitchFamily="2" charset="2"/>
              </a:rPr>
              <a:t>a @dataclass</a:t>
            </a:r>
          </a:p>
          <a:p>
            <a:endParaRPr lang="en-US" sz="3200" dirty="0">
              <a:sym typeface="Wingdings" panose="05000000000000000000" pitchFamily="2" charset="2"/>
            </a:endParaRPr>
          </a:p>
        </p:txBody>
      </p:sp>
    </p:spTree>
    <p:extLst>
      <p:ext uri="{BB962C8B-B14F-4D97-AF65-F5344CB8AC3E}">
        <p14:creationId xmlns:p14="http://schemas.microsoft.com/office/powerpoint/2010/main" val="393367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5505-45C3-0BD0-6FFB-3D40BE80C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7D57-3FC3-F0E0-BF9E-F40B94C05A68}"/>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346C95D7-B562-911C-108C-1A28FE31350C}"/>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 see </a:t>
            </a:r>
            <a:r>
              <a:rPr lang="en-US" b="1" dirty="0">
                <a:sym typeface="Wingdings" panose="05000000000000000000" pitchFamily="2" charset="2"/>
              </a:rPr>
              <a:t>tracing</a:t>
            </a:r>
            <a:r>
              <a:rPr lang="en-US" dirty="0">
                <a:sym typeface="Wingdings" panose="05000000000000000000" pitchFamily="2" charset="2"/>
              </a:rPr>
              <a:t> (while you are using </a:t>
            </a:r>
            <a:r>
              <a:rPr lang="en-US" dirty="0" err="1">
                <a:sym typeface="Wingdings" panose="05000000000000000000" pitchFamily="2" charset="2"/>
              </a:rPr>
              <a:t>openAI</a:t>
            </a:r>
            <a:r>
              <a:rPr lang="en-US" dirty="0">
                <a:sym typeface="Wingdings" panose="05000000000000000000" pitchFamily="2" charset="2"/>
              </a:rPr>
              <a:t> API) go to this link </a:t>
            </a:r>
            <a:r>
              <a:rPr lang="en-US" dirty="0">
                <a:sym typeface="Wingdings" panose="05000000000000000000" pitchFamily="2" charset="2"/>
                <a:hlinkClick r:id="rId2"/>
              </a:rPr>
              <a:t>https://platform.openai.com/docs/overview</a:t>
            </a:r>
            <a:r>
              <a:rPr lang="en-US" dirty="0">
                <a:sym typeface="Wingdings" panose="05000000000000000000" pitchFamily="2" charset="2"/>
              </a:rPr>
              <a:t>  dashboard  tracing section, here you will see the entire workflow of agents you run till date.</a:t>
            </a:r>
          </a:p>
          <a:p>
            <a:r>
              <a:rPr lang="en-US" dirty="0">
                <a:sym typeface="Wingdings" panose="05000000000000000000" pitchFamily="2" charset="2"/>
              </a:rPr>
              <a:t>When you used </a:t>
            </a:r>
            <a:r>
              <a:rPr lang="en-US" dirty="0" err="1">
                <a:sym typeface="Wingdings" panose="05000000000000000000" pitchFamily="2" charset="2"/>
              </a:rPr>
              <a:t>openai</a:t>
            </a:r>
            <a:r>
              <a:rPr lang="en-US" dirty="0">
                <a:sym typeface="Wingdings" panose="05000000000000000000" pitchFamily="2" charset="2"/>
              </a:rPr>
              <a:t> models (which are paid) to make agents, you will get tracing functionality by default on above link</a:t>
            </a:r>
          </a:p>
          <a:p>
            <a:r>
              <a:rPr lang="en-US" dirty="0">
                <a:sym typeface="Wingdings" panose="05000000000000000000" pitchFamily="2" charset="2"/>
              </a:rPr>
              <a:t>If you used Gemini or any other model in </a:t>
            </a:r>
            <a:r>
              <a:rPr lang="en-US" dirty="0" err="1">
                <a:sym typeface="Wingdings" panose="05000000000000000000" pitchFamily="2" charset="2"/>
              </a:rPr>
              <a:t>openai</a:t>
            </a:r>
            <a:r>
              <a:rPr lang="en-US" dirty="0">
                <a:sym typeface="Wingdings" panose="05000000000000000000" pitchFamily="2" charset="2"/>
              </a:rPr>
              <a:t> </a:t>
            </a:r>
            <a:r>
              <a:rPr lang="en-US" dirty="0" err="1">
                <a:sym typeface="Wingdings" panose="05000000000000000000" pitchFamily="2" charset="2"/>
              </a:rPr>
              <a:t>sdk</a:t>
            </a:r>
            <a:r>
              <a:rPr lang="en-US" dirty="0">
                <a:sym typeface="Wingdings" panose="05000000000000000000" pitchFamily="2" charset="2"/>
              </a:rPr>
              <a:t>, you will need to used some tracing provider in order to trace it.</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00278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27A4E-2FA7-2FFA-D95A-551EBEA72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5F317-47D7-1F67-0CC7-30EAB9C54A90}"/>
              </a:ext>
            </a:extLst>
          </p:cNvPr>
          <p:cNvSpPr>
            <a:spLocks noGrp="1"/>
          </p:cNvSpPr>
          <p:nvPr>
            <p:ph type="title"/>
          </p:nvPr>
        </p:nvSpPr>
        <p:spPr>
          <a:xfrm>
            <a:off x="838200" y="365126"/>
            <a:ext cx="10515600" cy="1444820"/>
          </a:xfrm>
        </p:spPr>
        <p:txBody>
          <a:bodyPr>
            <a:noAutofit/>
          </a:bodyPr>
          <a:lstStyle/>
          <a:p>
            <a:r>
              <a:rPr lang="en-US" b="1" dirty="0" err="1"/>
              <a:t>Dataclass</a:t>
            </a:r>
            <a:r>
              <a:rPr lang="en-US" b="1" dirty="0"/>
              <a:t>, Generics and Callable in Python to understand OpenAI Agents SDK Source Code</a:t>
            </a:r>
          </a:p>
        </p:txBody>
      </p:sp>
      <p:sp>
        <p:nvSpPr>
          <p:cNvPr id="7" name="Content Placeholder 6">
            <a:extLst>
              <a:ext uri="{FF2B5EF4-FFF2-40B4-BE49-F238E27FC236}">
                <a16:creationId xmlns:a16="http://schemas.microsoft.com/office/drawing/2014/main" id="{6448FF1A-5A3E-6CFB-EACA-FAA74D920954}"/>
              </a:ext>
            </a:extLst>
          </p:cNvPr>
          <p:cNvSpPr>
            <a:spLocks noGrp="1"/>
          </p:cNvSpPr>
          <p:nvPr>
            <p:ph idx="1"/>
          </p:nvPr>
        </p:nvSpPr>
        <p:spPr>
          <a:xfrm>
            <a:off x="838200" y="2026763"/>
            <a:ext cx="10515600" cy="4150200"/>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r>
              <a:rPr lang="en-US" sz="3200" dirty="0">
                <a:sym typeface="Wingdings" panose="05000000000000000000" pitchFamily="2" charset="2"/>
              </a:rPr>
              <a:t>A </a:t>
            </a:r>
            <a:r>
              <a:rPr lang="en-US" sz="3200" dirty="0" err="1">
                <a:sym typeface="Wingdings" panose="05000000000000000000" pitchFamily="2" charset="2"/>
              </a:rPr>
              <a:t>dataclass</a:t>
            </a:r>
            <a:r>
              <a:rPr lang="en-US" sz="3200" dirty="0">
                <a:sym typeface="Wingdings" panose="05000000000000000000" pitchFamily="2" charset="2"/>
              </a:rPr>
              <a:t> is a shortcut for creating classes that store data. It automatically creates things like the __</a:t>
            </a:r>
            <a:r>
              <a:rPr lang="en-US" sz="3200" dirty="0" err="1">
                <a:sym typeface="Wingdings" panose="05000000000000000000" pitchFamily="2" charset="2"/>
              </a:rPr>
              <a:t>init</a:t>
            </a:r>
            <a:r>
              <a:rPr lang="en-US" sz="3200" dirty="0">
                <a:sym typeface="Wingdings" panose="05000000000000000000" pitchFamily="2" charset="2"/>
              </a:rPr>
              <a:t>__ (constructor) and __</a:t>
            </a:r>
            <a:r>
              <a:rPr lang="en-US" sz="3200" dirty="0" err="1">
                <a:sym typeface="Wingdings" panose="05000000000000000000" pitchFamily="2" charset="2"/>
              </a:rPr>
              <a:t>repr</a:t>
            </a:r>
            <a:r>
              <a:rPr lang="en-US" sz="3200" dirty="0">
                <a:sym typeface="Wingdings" panose="05000000000000000000" pitchFamily="2" charset="2"/>
              </a:rPr>
              <a:t>__ (string representation) methods for </a:t>
            </a:r>
            <a:r>
              <a:rPr lang="en-US" sz="3200" dirty="0" err="1">
                <a:sym typeface="Wingdings" panose="05000000000000000000" pitchFamily="2" charset="2"/>
              </a:rPr>
              <a:t>you.Think</a:t>
            </a:r>
            <a:r>
              <a:rPr lang="en-US" sz="3200" dirty="0">
                <a:sym typeface="Wingdings" panose="05000000000000000000" pitchFamily="2" charset="2"/>
              </a:rPr>
              <a:t> of it like this:</a:t>
            </a:r>
          </a:p>
          <a:p>
            <a:r>
              <a:rPr lang="en-US" sz="3200" dirty="0">
                <a:sym typeface="Wingdings" panose="05000000000000000000" pitchFamily="2" charset="2"/>
              </a:rPr>
              <a:t>Instead of writing a whole class just to store some variables, you can use @dataclass to make your code shorter and cleaner.</a:t>
            </a:r>
          </a:p>
        </p:txBody>
      </p:sp>
    </p:spTree>
    <p:extLst>
      <p:ext uri="{BB962C8B-B14F-4D97-AF65-F5344CB8AC3E}">
        <p14:creationId xmlns:p14="http://schemas.microsoft.com/office/powerpoint/2010/main" val="271006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D2CB-DC61-3C88-BD76-883F1F4CD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86203-99FB-5819-C53D-B9B5F32BDCA6}"/>
              </a:ext>
            </a:extLst>
          </p:cNvPr>
          <p:cNvSpPr>
            <a:spLocks noGrp="1"/>
          </p:cNvSpPr>
          <p:nvPr>
            <p:ph type="title"/>
          </p:nvPr>
        </p:nvSpPr>
        <p:spPr>
          <a:xfrm>
            <a:off x="838200" y="0"/>
            <a:ext cx="10515600" cy="1099596"/>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CED69EC5-2921-619B-2B97-28E08701A876}"/>
              </a:ext>
            </a:extLst>
          </p:cNvPr>
          <p:cNvSpPr>
            <a:spLocks noGrp="1"/>
          </p:cNvSpPr>
          <p:nvPr>
            <p:ph idx="1"/>
          </p:nvPr>
        </p:nvSpPr>
        <p:spPr>
          <a:xfrm>
            <a:off x="838200" y="1099596"/>
            <a:ext cx="10515600" cy="5077367"/>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FB4307FC-4531-AAAB-AF37-C3207DEB86D3}"/>
              </a:ext>
            </a:extLst>
          </p:cNvPr>
          <p:cNvPicPr>
            <a:picLocks noChangeAspect="1"/>
          </p:cNvPicPr>
          <p:nvPr/>
        </p:nvPicPr>
        <p:blipFill>
          <a:blip r:embed="rId2"/>
          <a:stretch>
            <a:fillRect/>
          </a:stretch>
        </p:blipFill>
        <p:spPr>
          <a:xfrm>
            <a:off x="1552575" y="1634432"/>
            <a:ext cx="9086850" cy="4766368"/>
          </a:xfrm>
          <a:prstGeom prst="rect">
            <a:avLst/>
          </a:prstGeom>
        </p:spPr>
      </p:pic>
    </p:spTree>
    <p:extLst>
      <p:ext uri="{BB962C8B-B14F-4D97-AF65-F5344CB8AC3E}">
        <p14:creationId xmlns:p14="http://schemas.microsoft.com/office/powerpoint/2010/main" val="21265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58BE9-26B0-2675-0945-3C5272E52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39A6-5FBD-CC6C-E493-89166E7A7AA6}"/>
              </a:ext>
            </a:extLst>
          </p:cNvPr>
          <p:cNvSpPr>
            <a:spLocks noGrp="1"/>
          </p:cNvSpPr>
          <p:nvPr>
            <p:ph type="title"/>
          </p:nvPr>
        </p:nvSpPr>
        <p:spPr>
          <a:xfrm>
            <a:off x="838200" y="365126"/>
            <a:ext cx="10515600" cy="1350552"/>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973280A-7CFF-DA91-1C75-25A7971B2AF8}"/>
              </a:ext>
            </a:extLst>
          </p:cNvPr>
          <p:cNvSpPr>
            <a:spLocks noGrp="1"/>
          </p:cNvSpPr>
          <p:nvPr>
            <p:ph idx="1"/>
          </p:nvPr>
        </p:nvSpPr>
        <p:spPr>
          <a:xfrm>
            <a:off x="838200" y="1951348"/>
            <a:ext cx="10515600" cy="4225615"/>
          </a:xfrm>
        </p:spPr>
        <p:txBody>
          <a:bodyPr>
            <a:normAutofit/>
          </a:bodyPr>
          <a:lstStyle/>
          <a:p>
            <a:pPr marL="0" indent="0">
              <a:buNone/>
            </a:pPr>
            <a:r>
              <a:rPr lang="en-US" sz="3200" b="1" dirty="0">
                <a:solidFill>
                  <a:srgbClr val="C00000"/>
                </a:solidFill>
                <a:sym typeface="Wingdings" panose="05000000000000000000" pitchFamily="2" charset="2"/>
              </a:rPr>
              <a:t>Generics</a:t>
            </a:r>
          </a:p>
          <a:p>
            <a:r>
              <a:rPr lang="en-US" sz="3200" dirty="0">
                <a:sym typeface="Wingdings" panose="05000000000000000000" pitchFamily="2" charset="2"/>
              </a:rPr>
              <a:t>Generics let you write code that can work with any type, without being specific about which one. It makes your code reusable and type-safe. Think of it like this:</a:t>
            </a:r>
          </a:p>
          <a:p>
            <a:r>
              <a:rPr lang="en-US" sz="3200" dirty="0">
                <a:sym typeface="Wingdings" panose="05000000000000000000" pitchFamily="2" charset="2"/>
              </a:rPr>
              <a:t>You're saying, “I don't care what type it is yet — I’ll fill that in later.”</a:t>
            </a:r>
          </a:p>
        </p:txBody>
      </p:sp>
    </p:spTree>
    <p:extLst>
      <p:ext uri="{BB962C8B-B14F-4D97-AF65-F5344CB8AC3E}">
        <p14:creationId xmlns:p14="http://schemas.microsoft.com/office/powerpoint/2010/main" val="343106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6950-EFA6-A9F8-E282-8AE5DF02A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417B-272A-2C16-5EB2-60062B7C55BD}"/>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230C66E-AFE2-6AB9-8309-8F86C5A1E10C}"/>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Generics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7EE1A309-C019-6D66-B88E-B62DA4D2DCA2}"/>
              </a:ext>
            </a:extLst>
          </p:cNvPr>
          <p:cNvPicPr>
            <a:picLocks noChangeAspect="1"/>
          </p:cNvPicPr>
          <p:nvPr/>
        </p:nvPicPr>
        <p:blipFill>
          <a:blip r:embed="rId2"/>
          <a:stretch>
            <a:fillRect/>
          </a:stretch>
        </p:blipFill>
        <p:spPr>
          <a:xfrm>
            <a:off x="1437514" y="1571441"/>
            <a:ext cx="9316972" cy="4921433"/>
          </a:xfrm>
          <a:prstGeom prst="rect">
            <a:avLst/>
          </a:prstGeom>
        </p:spPr>
      </p:pic>
    </p:spTree>
    <p:extLst>
      <p:ext uri="{BB962C8B-B14F-4D97-AF65-F5344CB8AC3E}">
        <p14:creationId xmlns:p14="http://schemas.microsoft.com/office/powerpoint/2010/main" val="2789707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1FAF-3529-AEEC-33AE-B6C87E3A6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C1A5-8263-49FE-16EF-F4D7E10B0BC6}"/>
              </a:ext>
            </a:extLst>
          </p:cNvPr>
          <p:cNvSpPr>
            <a:spLocks noGrp="1"/>
          </p:cNvSpPr>
          <p:nvPr>
            <p:ph type="title"/>
          </p:nvPr>
        </p:nvSpPr>
        <p:spPr>
          <a:xfrm>
            <a:off x="838200" y="365126"/>
            <a:ext cx="10515600" cy="1482528"/>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7668C2C-0944-1B77-B0C2-18D1A3D6400D}"/>
              </a:ext>
            </a:extLst>
          </p:cNvPr>
          <p:cNvSpPr>
            <a:spLocks noGrp="1"/>
          </p:cNvSpPr>
          <p:nvPr>
            <p:ph idx="1"/>
          </p:nvPr>
        </p:nvSpPr>
        <p:spPr>
          <a:xfrm>
            <a:off x="838200" y="2130458"/>
            <a:ext cx="10515600" cy="4046505"/>
          </a:xfrm>
        </p:spPr>
        <p:txBody>
          <a:bodyPr>
            <a:normAutofit/>
          </a:bodyPr>
          <a:lstStyle/>
          <a:p>
            <a:pPr marL="0" indent="0">
              <a:buNone/>
            </a:pPr>
            <a:r>
              <a:rPr lang="en-US" sz="3200" b="1" dirty="0">
                <a:solidFill>
                  <a:srgbClr val="C00000"/>
                </a:solidFill>
                <a:sym typeface="Wingdings" panose="05000000000000000000" pitchFamily="2" charset="2"/>
              </a:rPr>
              <a:t>Callable</a:t>
            </a:r>
          </a:p>
          <a:p>
            <a:r>
              <a:rPr lang="en-US" sz="3200" dirty="0">
                <a:sym typeface="Wingdings" panose="05000000000000000000" pitchFamily="2" charset="2"/>
              </a:rPr>
              <a:t>A Callable is just something you can call like a function. In Python, functions are </a:t>
            </a:r>
            <a:r>
              <a:rPr lang="en-US" sz="3200" dirty="0" err="1">
                <a:sym typeface="Wingdings" panose="05000000000000000000" pitchFamily="2" charset="2"/>
              </a:rPr>
              <a:t>callables</a:t>
            </a:r>
            <a:r>
              <a:rPr lang="en-US" sz="3200" dirty="0">
                <a:sym typeface="Wingdings" panose="05000000000000000000" pitchFamily="2" charset="2"/>
              </a:rPr>
              <a:t>, and so are objects with a __call__ method. Think of it like this:</a:t>
            </a:r>
          </a:p>
          <a:p>
            <a:r>
              <a:rPr lang="en-US" sz="3200" dirty="0">
                <a:sym typeface="Wingdings" panose="05000000000000000000" pitchFamily="2" charset="2"/>
              </a:rPr>
              <a:t>If you can do something(), then something is a callable.</a:t>
            </a:r>
          </a:p>
        </p:txBody>
      </p:sp>
    </p:spTree>
    <p:extLst>
      <p:ext uri="{BB962C8B-B14F-4D97-AF65-F5344CB8AC3E}">
        <p14:creationId xmlns:p14="http://schemas.microsoft.com/office/powerpoint/2010/main" val="93534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A882-31C0-7BC9-634F-85DC91B54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6405-9175-B9F1-907A-3784134BA3C3}"/>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88C0243D-8A74-3FDE-A96D-0FCFEF8C2F51}"/>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Callable</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139ABDF3-DD81-892F-D7A2-7DC290F5B5E3}"/>
              </a:ext>
            </a:extLst>
          </p:cNvPr>
          <p:cNvPicPr>
            <a:picLocks noChangeAspect="1"/>
          </p:cNvPicPr>
          <p:nvPr/>
        </p:nvPicPr>
        <p:blipFill>
          <a:blip r:embed="rId2"/>
          <a:stretch>
            <a:fillRect/>
          </a:stretch>
        </p:blipFill>
        <p:spPr>
          <a:xfrm>
            <a:off x="423862" y="1636973"/>
            <a:ext cx="11344275" cy="4752975"/>
          </a:xfrm>
          <a:prstGeom prst="rect">
            <a:avLst/>
          </a:prstGeom>
        </p:spPr>
      </p:pic>
    </p:spTree>
    <p:extLst>
      <p:ext uri="{BB962C8B-B14F-4D97-AF65-F5344CB8AC3E}">
        <p14:creationId xmlns:p14="http://schemas.microsoft.com/office/powerpoint/2010/main" val="247731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8F480-0CF7-9FBD-1864-A89AE5FB4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C48A3-50B5-1089-99F0-68AC23E34821}"/>
              </a:ext>
            </a:extLst>
          </p:cNvPr>
          <p:cNvSpPr>
            <a:spLocks noGrp="1"/>
          </p:cNvSpPr>
          <p:nvPr>
            <p:ph type="title"/>
          </p:nvPr>
        </p:nvSpPr>
        <p:spPr>
          <a:xfrm>
            <a:off x="838200" y="365125"/>
            <a:ext cx="10515600" cy="916919"/>
          </a:xfrm>
        </p:spPr>
        <p:txBody>
          <a:bodyPr>
            <a:noAutofit/>
          </a:bodyPr>
          <a:lstStyle/>
          <a:p>
            <a:endParaRPr lang="en-US" sz="3600" b="1" dirty="0"/>
          </a:p>
        </p:txBody>
      </p:sp>
      <p:sp>
        <p:nvSpPr>
          <p:cNvPr id="7" name="Content Placeholder 6">
            <a:extLst>
              <a:ext uri="{FF2B5EF4-FFF2-40B4-BE49-F238E27FC236}">
                <a16:creationId xmlns:a16="http://schemas.microsoft.com/office/drawing/2014/main" id="{77E57902-E88B-528E-7A1D-A05B556AD372}"/>
              </a:ext>
            </a:extLst>
          </p:cNvPr>
          <p:cNvSpPr>
            <a:spLocks noGrp="1"/>
          </p:cNvSpPr>
          <p:nvPr>
            <p:ph idx="1"/>
          </p:nvPr>
        </p:nvSpPr>
        <p:spPr>
          <a:xfrm>
            <a:off x="838200" y="1725105"/>
            <a:ext cx="10515600" cy="4451858"/>
          </a:xfrm>
        </p:spPr>
        <p:txBody>
          <a:bodyPr>
            <a:normAutofit/>
          </a:bodyPr>
          <a:lstStyle/>
          <a:p>
            <a:pPr marL="0" indent="0">
              <a:buNone/>
            </a:pPr>
            <a:endParaRPr lang="en-US" sz="3200" dirty="0">
              <a:sym typeface="Wingdings" panose="05000000000000000000" pitchFamily="2" charset="2"/>
            </a:endParaRPr>
          </a:p>
        </p:txBody>
      </p:sp>
    </p:spTree>
    <p:extLst>
      <p:ext uri="{BB962C8B-B14F-4D97-AF65-F5344CB8AC3E}">
        <p14:creationId xmlns:p14="http://schemas.microsoft.com/office/powerpoint/2010/main" val="309257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DC3-942D-86E5-458F-BA71205AE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126F9-B45D-70EE-2A4C-B2A02586A4FC}"/>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71A7A663-B8C9-9333-EEEF-3A8332F73082}"/>
              </a:ext>
            </a:extLst>
          </p:cNvPr>
          <p:cNvSpPr>
            <a:spLocks noGrp="1"/>
          </p:cNvSpPr>
          <p:nvPr>
            <p:ph idx="1"/>
          </p:nvPr>
        </p:nvSpPr>
        <p:spPr>
          <a:xfrm>
            <a:off x="838200" y="1099596"/>
            <a:ext cx="10515600" cy="5077368"/>
          </a:xfrm>
        </p:spPr>
        <p:txBody>
          <a:bodyPr>
            <a:normAutofit/>
          </a:bodyPr>
          <a:lstStyle/>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234865DA-DC68-44CD-9D06-F79366F2D92B}"/>
              </a:ext>
            </a:extLst>
          </p:cNvPr>
          <p:cNvPicPr>
            <a:picLocks noChangeAspect="1"/>
          </p:cNvPicPr>
          <p:nvPr/>
        </p:nvPicPr>
        <p:blipFill>
          <a:blip r:embed="rId2"/>
          <a:stretch>
            <a:fillRect/>
          </a:stretch>
        </p:blipFill>
        <p:spPr>
          <a:xfrm>
            <a:off x="1414187" y="1099596"/>
            <a:ext cx="9363625" cy="5077368"/>
          </a:xfrm>
          <a:prstGeom prst="rect">
            <a:avLst/>
          </a:prstGeom>
        </p:spPr>
      </p:pic>
    </p:spTree>
    <p:extLst>
      <p:ext uri="{BB962C8B-B14F-4D97-AF65-F5344CB8AC3E}">
        <p14:creationId xmlns:p14="http://schemas.microsoft.com/office/powerpoint/2010/main" val="223565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DE2E-27F6-9E6A-30EA-7F0292E85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3A062-6697-1810-0DB8-4FBAD91F5639}"/>
              </a:ext>
            </a:extLst>
          </p:cNvPr>
          <p:cNvSpPr>
            <a:spLocks noGrp="1"/>
          </p:cNvSpPr>
          <p:nvPr>
            <p:ph type="title"/>
          </p:nvPr>
        </p:nvSpPr>
        <p:spPr>
          <a:xfrm>
            <a:off x="838200" y="365126"/>
            <a:ext cx="10515600" cy="734470"/>
          </a:xfrm>
        </p:spPr>
        <p:txBody>
          <a:bodyPr>
            <a:normAutofit/>
          </a:bodyPr>
          <a:lstStyle/>
          <a:p>
            <a:r>
              <a:rPr lang="en-US" b="1" dirty="0"/>
              <a:t>Tools</a:t>
            </a:r>
          </a:p>
        </p:txBody>
      </p:sp>
      <p:sp>
        <p:nvSpPr>
          <p:cNvPr id="3" name="Content Placeholder 2">
            <a:extLst>
              <a:ext uri="{FF2B5EF4-FFF2-40B4-BE49-F238E27FC236}">
                <a16:creationId xmlns:a16="http://schemas.microsoft.com/office/drawing/2014/main" id="{0DCDAF09-9859-6E16-F633-DFB8E768480A}"/>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Tools are simple python functions which will build to implement custom logic</a:t>
            </a:r>
          </a:p>
          <a:p>
            <a:r>
              <a:rPr lang="en-US" dirty="0" err="1">
                <a:sym typeface="Wingdings" panose="05000000000000000000" pitchFamily="2" charset="2"/>
              </a:rPr>
              <a:t>Litellm</a:t>
            </a:r>
            <a:r>
              <a:rPr lang="en-US" dirty="0">
                <a:sym typeface="Wingdings" panose="05000000000000000000" pitchFamily="2" charset="2"/>
              </a:rPr>
              <a:t> is simple which helps to access different provider tools, like Gemini, Anthropic etc.</a:t>
            </a:r>
          </a:p>
          <a:p>
            <a:r>
              <a:rPr lang="en-US" dirty="0">
                <a:sym typeface="Wingdings" panose="05000000000000000000" pitchFamily="2" charset="2"/>
              </a:rPr>
              <a:t>OpenAI called their latest APIs as:</a:t>
            </a:r>
          </a:p>
          <a:p>
            <a:pPr lvl="1"/>
            <a:r>
              <a:rPr lang="en-US" dirty="0">
                <a:sym typeface="Wingdings" panose="05000000000000000000" pitchFamily="2" charset="2"/>
              </a:rPr>
              <a:t>Response API  </a:t>
            </a:r>
            <a:r>
              <a:rPr lang="en-US" dirty="0">
                <a:sym typeface="Wingdings" panose="05000000000000000000" pitchFamily="2" charset="2"/>
                <a:hlinkClick r:id="rId2"/>
              </a:rPr>
              <a:t>https://platform.openai.com/docs/api-reference/responses</a:t>
            </a:r>
            <a:r>
              <a:rPr lang="en-US" dirty="0">
                <a:sym typeface="Wingdings" panose="05000000000000000000" pitchFamily="2" charset="2"/>
              </a:rPr>
              <a:t> </a:t>
            </a:r>
          </a:p>
          <a:p>
            <a:pPr lvl="1"/>
            <a:r>
              <a:rPr lang="en-US" dirty="0">
                <a:sym typeface="Wingdings" panose="05000000000000000000" pitchFamily="2" charset="2"/>
              </a:rPr>
              <a:t>Completion API  </a:t>
            </a:r>
            <a:r>
              <a:rPr lang="en-US" dirty="0">
                <a:sym typeface="Wingdings" panose="05000000000000000000" pitchFamily="2" charset="2"/>
                <a:hlinkClick r:id="rId3"/>
              </a:rPr>
              <a:t>https://platform.openai.com/docs/guides/completions</a:t>
            </a:r>
            <a:r>
              <a:rPr lang="en-US" dirty="0">
                <a:sym typeface="Wingdings" panose="05000000000000000000" pitchFamily="2" charset="2"/>
              </a:rPr>
              <a:t> </a:t>
            </a:r>
          </a:p>
          <a:p>
            <a:pPr lvl="1"/>
            <a:r>
              <a:rPr lang="en-US" dirty="0">
                <a:sym typeface="Wingdings" panose="05000000000000000000" pitchFamily="2" charset="2"/>
              </a:rPr>
              <a:t>Assistant API  </a:t>
            </a:r>
            <a:r>
              <a:rPr lang="en-US" dirty="0">
                <a:sym typeface="Wingdings" panose="05000000000000000000" pitchFamily="2" charset="2"/>
                <a:hlinkClick r:id="rId4"/>
              </a:rPr>
              <a:t>https://platform.openai.com/docs/assistants/</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57174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03D-D9C7-4C58-DE38-6F813676E7FE}"/>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25CB5486-0987-A041-3E0C-5B7479D78AA7}"/>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What is the OpenAI SDK?</a:t>
            </a:r>
          </a:p>
          <a:p>
            <a:pPr>
              <a:buNone/>
            </a:pPr>
            <a:endParaRPr lang="en-US" b="1" dirty="0"/>
          </a:p>
          <a:p>
            <a:pPr>
              <a:buFont typeface="Arial" panose="020B0604020202020204" pitchFamily="34" charset="0"/>
              <a:buChar char="•"/>
            </a:pPr>
            <a:r>
              <a:rPr lang="en-US" dirty="0"/>
              <a:t>A </a:t>
            </a:r>
            <a:r>
              <a:rPr lang="en-US" b="1" dirty="0"/>
              <a:t>Software Development Kit</a:t>
            </a:r>
            <a:r>
              <a:rPr lang="en-US" dirty="0"/>
              <a:t> that simplifies integration with OpenAI’s APIs.</a:t>
            </a:r>
          </a:p>
          <a:p>
            <a:pPr>
              <a:buFont typeface="Arial" panose="020B0604020202020204" pitchFamily="34" charset="0"/>
              <a:buChar char="•"/>
            </a:pPr>
            <a:r>
              <a:rPr lang="en-US" dirty="0"/>
              <a:t>Offers tools and abstractions to interact with models like </a:t>
            </a:r>
            <a:r>
              <a:rPr lang="en-US" b="1" dirty="0"/>
              <a:t>GPT-4, DALL-E, Whisper</a:t>
            </a:r>
            <a:r>
              <a:rPr lang="en-US" dirty="0"/>
              <a:t>, etc.</a:t>
            </a:r>
          </a:p>
          <a:p>
            <a:pPr>
              <a:buFont typeface="Arial" panose="020B0604020202020204" pitchFamily="34" charset="0"/>
              <a:buChar char="•"/>
            </a:pPr>
            <a:r>
              <a:rPr lang="en-US" dirty="0"/>
              <a:t>Enables rapid development of AI-powered applications in various programming environments.</a:t>
            </a:r>
          </a:p>
          <a:p>
            <a:pPr>
              <a:buFont typeface="Arial" panose="020B0604020202020204" pitchFamily="34" charset="0"/>
              <a:buChar char="•"/>
            </a:pPr>
            <a:r>
              <a:rPr lang="en-US" dirty="0"/>
              <a:t>Release on 11</a:t>
            </a:r>
            <a:r>
              <a:rPr lang="en-US" baseline="30000" dirty="0"/>
              <a:t>th</a:t>
            </a:r>
            <a:r>
              <a:rPr lang="en-US" dirty="0"/>
              <a:t> March 2025 by OpenAI</a:t>
            </a:r>
          </a:p>
        </p:txBody>
      </p:sp>
    </p:spTree>
    <p:extLst>
      <p:ext uri="{BB962C8B-B14F-4D97-AF65-F5344CB8AC3E}">
        <p14:creationId xmlns:p14="http://schemas.microsoft.com/office/powerpoint/2010/main" val="154449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D10C-3E9D-089E-9EB9-514E3A067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9544-2813-880C-2055-87096D1EA353}"/>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55275226-7325-4ACC-928D-66A49062179A}"/>
              </a:ext>
            </a:extLst>
          </p:cNvPr>
          <p:cNvSpPr>
            <a:spLocks noGrp="1"/>
          </p:cNvSpPr>
          <p:nvPr>
            <p:ph idx="1"/>
          </p:nvPr>
        </p:nvSpPr>
        <p:spPr>
          <a:xfrm>
            <a:off x="838200" y="1365814"/>
            <a:ext cx="10515600" cy="4811150"/>
          </a:xfrm>
        </p:spPr>
        <p:txBody>
          <a:bodyPr>
            <a:normAutofit fontScale="85000" lnSpcReduction="20000"/>
          </a:bodyPr>
          <a:lstStyle/>
          <a:p>
            <a:pPr>
              <a:buNone/>
            </a:pPr>
            <a:r>
              <a:rPr lang="en-US" b="1" dirty="0">
                <a:solidFill>
                  <a:srgbClr val="C00000"/>
                </a:solidFill>
              </a:rPr>
              <a:t>Key Features</a:t>
            </a:r>
          </a:p>
          <a:p>
            <a:pPr>
              <a:buFont typeface="Arial" panose="020B0604020202020204" pitchFamily="34" charset="0"/>
              <a:buChar char="•"/>
            </a:pPr>
            <a:r>
              <a:rPr lang="en-US" dirty="0"/>
              <a:t>Easy-to-use API client in popular languages (Python, JavaScript, etc.)</a:t>
            </a:r>
          </a:p>
          <a:p>
            <a:pPr>
              <a:buFont typeface="Arial" panose="020B0604020202020204" pitchFamily="34" charset="0"/>
              <a:buChar char="•"/>
            </a:pPr>
            <a:r>
              <a:rPr lang="en-US" dirty="0"/>
              <a:t>Supports:</a:t>
            </a:r>
          </a:p>
          <a:p>
            <a:pPr marL="742950" lvl="1" indent="-285750">
              <a:buFont typeface="Arial" panose="020B0604020202020204" pitchFamily="34" charset="0"/>
              <a:buChar char="•"/>
            </a:pPr>
            <a:r>
              <a:rPr lang="en-US" dirty="0"/>
              <a:t>Chat Completions (GPT models)</a:t>
            </a:r>
          </a:p>
          <a:p>
            <a:pPr marL="742950" lvl="1" indent="-285750">
              <a:buFont typeface="Arial" panose="020B0604020202020204" pitchFamily="34" charset="0"/>
              <a:buChar char="•"/>
            </a:pPr>
            <a:r>
              <a:rPr lang="en-US" dirty="0"/>
              <a:t>Image Generation (DALL·E)</a:t>
            </a:r>
          </a:p>
          <a:p>
            <a:pPr marL="742950" lvl="1" indent="-285750">
              <a:buFont typeface="Arial" panose="020B0604020202020204" pitchFamily="34" charset="0"/>
              <a:buChar char="•"/>
            </a:pPr>
            <a:r>
              <a:rPr lang="en-US" dirty="0"/>
              <a:t>Audio Transcription (Whisper)</a:t>
            </a:r>
          </a:p>
          <a:p>
            <a:pPr marL="742950" lvl="1" indent="-285750">
              <a:buFont typeface="Arial" panose="020B0604020202020204" pitchFamily="34" charset="0"/>
              <a:buChar char="•"/>
            </a:pPr>
            <a:r>
              <a:rPr lang="en-US" dirty="0"/>
              <a:t>Embeddings</a:t>
            </a:r>
          </a:p>
          <a:p>
            <a:pPr marL="742950" lvl="1" indent="-285750">
              <a:buFont typeface="Arial" panose="020B0604020202020204" pitchFamily="34" charset="0"/>
              <a:buChar char="•"/>
            </a:pPr>
            <a:r>
              <a:rPr lang="en-US" dirty="0"/>
              <a:t>File and fine-tuning operations</a:t>
            </a:r>
          </a:p>
          <a:p>
            <a:pPr>
              <a:buFont typeface="Arial" panose="020B0604020202020204" pitchFamily="34" charset="0"/>
              <a:buChar char="•"/>
            </a:pPr>
            <a:r>
              <a:rPr lang="en-US" dirty="0"/>
              <a:t>Built-in support for streaming, error handling, and retries.</a:t>
            </a:r>
          </a:p>
          <a:p>
            <a:pPr>
              <a:buFont typeface="Arial" panose="020B0604020202020204" pitchFamily="34" charset="0"/>
              <a:buChar char="•"/>
            </a:pPr>
            <a:r>
              <a:rPr lang="en-US" dirty="0"/>
              <a:t>Python-First Design</a:t>
            </a:r>
          </a:p>
          <a:p>
            <a:pPr>
              <a:buFont typeface="Arial" panose="020B0604020202020204" pitchFamily="34" charset="0"/>
              <a:buChar char="•"/>
            </a:pPr>
            <a:r>
              <a:rPr lang="en-US" dirty="0"/>
              <a:t>Built-in Agent Loop</a:t>
            </a:r>
          </a:p>
          <a:p>
            <a:pPr>
              <a:buFont typeface="Arial" panose="020B0604020202020204" pitchFamily="34" charset="0"/>
              <a:buChar char="•"/>
            </a:pPr>
            <a:r>
              <a:rPr lang="en-US" dirty="0"/>
              <a:t>Interoperability</a:t>
            </a:r>
          </a:p>
          <a:p>
            <a:pPr>
              <a:buFont typeface="Arial" panose="020B0604020202020204" pitchFamily="34" charset="0"/>
              <a:buChar char="•"/>
            </a:pPr>
            <a:r>
              <a:rPr lang="en-US" dirty="0"/>
              <a:t>Simplified Multi-Agent Workflows</a:t>
            </a:r>
          </a:p>
          <a:p>
            <a:pPr>
              <a:buFont typeface="Arial" panose="020B0604020202020204" pitchFamily="34" charset="0"/>
              <a:buChar char="•"/>
            </a:pPr>
            <a:r>
              <a:rPr lang="en-US" dirty="0"/>
              <a:t>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55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D6021-849E-7A50-7316-721BD31C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D0CC6-9058-1063-B835-B33529117866}"/>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10C03E34-87E9-C2EB-2E8F-9C69F93BDF54}"/>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Why Use It?</a:t>
            </a:r>
          </a:p>
          <a:p>
            <a:r>
              <a:rPr lang="en-US" dirty="0"/>
              <a:t>Speeds up development with minimal boilerplate code.</a:t>
            </a:r>
          </a:p>
          <a:p>
            <a:r>
              <a:rPr lang="en-US" dirty="0"/>
              <a:t>Officially maintained and optimized by OpenAI.</a:t>
            </a:r>
          </a:p>
          <a:p>
            <a:r>
              <a:rPr lang="en-US" dirty="0"/>
              <a:t>Ensures compatibility with OpenAI’s latest features and API changes.</a:t>
            </a:r>
          </a:p>
          <a:p>
            <a:pPr marL="0" indent="0">
              <a:buNone/>
            </a:pPr>
            <a:r>
              <a:rPr lang="en-US" b="1" dirty="0">
                <a:solidFill>
                  <a:srgbClr val="C00000"/>
                </a:solidFill>
              </a:rPr>
              <a:t>How to Get Started</a:t>
            </a:r>
          </a:p>
          <a:p>
            <a:r>
              <a:rPr lang="en-US" dirty="0"/>
              <a:t>Install via package manager (e.g., pip install </a:t>
            </a:r>
            <a:r>
              <a:rPr lang="en-US" dirty="0" err="1"/>
              <a:t>openai</a:t>
            </a:r>
            <a:r>
              <a:rPr lang="en-US" dirty="0"/>
              <a:t>)</a:t>
            </a:r>
          </a:p>
          <a:p>
            <a:r>
              <a:rPr lang="en-US" dirty="0"/>
              <a:t>Authenticate with API key</a:t>
            </a:r>
          </a:p>
          <a:p>
            <a:r>
              <a:rPr lang="en-US" dirty="0"/>
              <a:t>Use pre-built functions for common tasks</a:t>
            </a:r>
          </a:p>
        </p:txBody>
      </p:sp>
    </p:spTree>
    <p:extLst>
      <p:ext uri="{BB962C8B-B14F-4D97-AF65-F5344CB8AC3E}">
        <p14:creationId xmlns:p14="http://schemas.microsoft.com/office/powerpoint/2010/main" val="332744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3851-9E60-9E4E-8B14-86144048F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521A-F56A-03BF-47A3-BD5504054369}"/>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7649748-8C58-A20E-BFFF-1CB84074918A}"/>
              </a:ext>
            </a:extLst>
          </p:cNvPr>
          <p:cNvSpPr>
            <a:spLocks noGrp="1"/>
          </p:cNvSpPr>
          <p:nvPr>
            <p:ph idx="1"/>
          </p:nvPr>
        </p:nvSpPr>
        <p:spPr>
          <a:xfrm>
            <a:off x="838200" y="1365814"/>
            <a:ext cx="10515600" cy="4811150"/>
          </a:xfrm>
        </p:spPr>
        <p:txBody>
          <a:bodyPr/>
          <a:lstStyle/>
          <a:p>
            <a:pPr marL="0" indent="0">
              <a:buNone/>
            </a:pPr>
            <a:r>
              <a:rPr lang="en-US" dirty="0"/>
              <a:t>The Agents SDK is designed to be </a:t>
            </a:r>
            <a:r>
              <a:rPr lang="en-US" b="1" dirty="0"/>
              <a:t>easy to use</a:t>
            </a:r>
            <a:r>
              <a:rPr lang="en-US" dirty="0"/>
              <a:t> but also </a:t>
            </a:r>
            <a:r>
              <a:rPr lang="en-US" b="1" dirty="0"/>
              <a:t>powerful</a:t>
            </a:r>
            <a:r>
              <a:rPr lang="en-US" dirty="0"/>
              <a:t>. It’s built around 4 main parts:</a:t>
            </a:r>
          </a:p>
          <a:p>
            <a:pPr marL="514350" indent="-514350">
              <a:buFont typeface="+mj-lt"/>
              <a:buAutoNum type="arabicPeriod"/>
            </a:pPr>
            <a:r>
              <a:rPr lang="en-US" b="1" dirty="0"/>
              <a:t>Agents</a:t>
            </a:r>
          </a:p>
          <a:p>
            <a:pPr marL="0" indent="0">
              <a:buNone/>
            </a:pPr>
            <a:r>
              <a:rPr lang="en-US" dirty="0"/>
              <a:t>Smart AI assistants (LLMs) with instructions, tools (like web search), and safety rules. They understand tasks and take actions.</a:t>
            </a:r>
          </a:p>
          <a:p>
            <a:r>
              <a:rPr lang="en-US" dirty="0"/>
              <a:t>Pre-built AI models with custom instructions and tools.</a:t>
            </a:r>
          </a:p>
          <a:p>
            <a:r>
              <a:rPr lang="en-US" dirty="0"/>
              <a:t>Can understand tasks and respond intelligently.</a:t>
            </a:r>
          </a:p>
          <a:p>
            <a:r>
              <a:rPr lang="en-US" dirty="0"/>
              <a:t>Follow built-in safety rules for reliable output.</a:t>
            </a:r>
          </a:p>
          <a:p>
            <a:pPr marL="0" indent="0">
              <a:buNone/>
            </a:pPr>
            <a:endParaRPr lang="en-US" dirty="0"/>
          </a:p>
          <a:p>
            <a:pPr>
              <a:buNone/>
            </a:pPr>
            <a:endParaRPr lang="en-US" dirty="0"/>
          </a:p>
        </p:txBody>
      </p:sp>
    </p:spTree>
    <p:extLst>
      <p:ext uri="{BB962C8B-B14F-4D97-AF65-F5344CB8AC3E}">
        <p14:creationId xmlns:p14="http://schemas.microsoft.com/office/powerpoint/2010/main" val="2602238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5144</TotalTime>
  <Words>2897</Words>
  <Application>Microsoft Office PowerPoint</Application>
  <PresentationFormat>Widescreen</PresentationFormat>
  <Paragraphs>243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OpenAI Sans</vt:lpstr>
      <vt:lpstr>Wingdings</vt:lpstr>
      <vt:lpstr>Office Theme</vt:lpstr>
      <vt:lpstr>OpenAI Agents SDK - Open Source</vt:lpstr>
      <vt:lpstr>Inner working of OpenAI Agents SDK | Deep Dive</vt:lpstr>
      <vt:lpstr>Core Concepts of Agent</vt:lpstr>
      <vt:lpstr>Core Concepts of Agent</vt:lpstr>
      <vt:lpstr>Tools</vt:lpstr>
      <vt:lpstr>Open AI SDK</vt:lpstr>
      <vt:lpstr>Open AI SDK</vt:lpstr>
      <vt:lpstr>Open AI SDK</vt:lpstr>
      <vt:lpstr>Core Concepts : The Power of Simplicity in Design</vt:lpstr>
      <vt:lpstr>Core Concepts : The Power of Simplicity in Design</vt:lpstr>
      <vt:lpstr>Core Concepts : The Power of Simplicity in Design</vt:lpstr>
      <vt:lpstr>OpenAI’s SWARM framework</vt:lpstr>
      <vt:lpstr>OpenAI’s SWARM framework</vt:lpstr>
      <vt:lpstr>OpenAI’s SWARM framework</vt:lpstr>
      <vt:lpstr>OpenAI’s SWARM framework</vt:lpstr>
      <vt:lpstr>OpenAI’s SWARM framework</vt:lpstr>
      <vt:lpstr>OpenAI’s SWARM framework</vt:lpstr>
      <vt:lpstr>UV</vt:lpstr>
      <vt:lpstr>Chainlit</vt:lpstr>
      <vt:lpstr>Making first Agent using Gemini API</vt:lpstr>
      <vt:lpstr>07_streaming</vt:lpstr>
      <vt:lpstr>08_tools</vt:lpstr>
      <vt:lpstr>OPENAI Documentation Github Page</vt:lpstr>
      <vt:lpstr>OPENAI Documentation Github Page</vt:lpstr>
      <vt:lpstr>@dataclass</vt:lpstr>
      <vt:lpstr>@dataclass</vt:lpstr>
      <vt:lpstr>@dataclass</vt:lpstr>
      <vt:lpstr>@dataclass</vt:lpstr>
      <vt:lpstr>Understand behind the scene code of Runner</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148</cp:revision>
  <dcterms:created xsi:type="dcterms:W3CDTF">2025-05-24T10:40:06Z</dcterms:created>
  <dcterms:modified xsi:type="dcterms:W3CDTF">2025-06-15T17:11:39Z</dcterms:modified>
</cp:coreProperties>
</file>