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02" d="100"/>
          <a:sy n="102" d="100"/>
        </p:scale>
        <p:origin x="8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15212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DC5C8-08D9-4FC1-A2C6-D8D4C0654F4A}" type="datetimeFigureOut">
              <a:rPr lang="en-PK" smtClean="0"/>
              <a:t>29/05/2025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151461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298769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6585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088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1070196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90234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2143651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9430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41615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0472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DC5C8-08D9-4FC1-A2C6-D8D4C0654F4A}" type="datetimeFigureOut">
              <a:rPr lang="en-PK" smtClean="0"/>
              <a:t>29/05/2025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0782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DC5C8-08D9-4FC1-A2C6-D8D4C0654F4A}" type="datetimeFigureOut">
              <a:rPr lang="en-PK" smtClean="0"/>
              <a:t>29/05/2025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63540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73754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259482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8DC5C8-08D9-4FC1-A2C6-D8D4C0654F4A}" type="datetimeFigureOut">
              <a:rPr lang="en-PK" smtClean="0"/>
              <a:t>29/05/2025</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31090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DC5C8-08D9-4FC1-A2C6-D8D4C0654F4A}" type="datetimeFigureOut">
              <a:rPr lang="en-PK" smtClean="0"/>
              <a:t>29/05/2025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D41CB-0D30-476E-A509-67A8449D3684}" type="slidenum">
              <a:rPr lang="en-PK" smtClean="0"/>
              <a:t>‹#›</a:t>
            </a:fld>
            <a:endParaRPr lang="en-PK"/>
          </a:p>
        </p:txBody>
      </p:sp>
    </p:spTree>
    <p:extLst>
      <p:ext uri="{BB962C8B-B14F-4D97-AF65-F5344CB8AC3E}">
        <p14:creationId xmlns:p14="http://schemas.microsoft.com/office/powerpoint/2010/main" val="410166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8DC5C8-08D9-4FC1-A2C6-D8D4C0654F4A}" type="datetimeFigureOut">
              <a:rPr lang="en-PK" smtClean="0"/>
              <a:t>29/05/2025</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1D41CB-0D30-476E-A509-67A8449D3684}" type="slidenum">
              <a:rPr lang="en-PK" smtClean="0"/>
              <a:t>‹#›</a:t>
            </a:fld>
            <a:endParaRPr lang="en-PK"/>
          </a:p>
        </p:txBody>
      </p:sp>
    </p:spTree>
    <p:extLst>
      <p:ext uri="{BB962C8B-B14F-4D97-AF65-F5344CB8AC3E}">
        <p14:creationId xmlns:p14="http://schemas.microsoft.com/office/powerpoint/2010/main" val="4243710452"/>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5E6193-4F99-2E41-72FD-5D94F8ED8D1D}"/>
              </a:ext>
            </a:extLst>
          </p:cNvPr>
          <p:cNvSpPr>
            <a:spLocks noGrp="1"/>
          </p:cNvSpPr>
          <p:nvPr>
            <p:ph type="subTitle" idx="1"/>
          </p:nvPr>
        </p:nvSpPr>
        <p:spPr>
          <a:xfrm>
            <a:off x="1524000" y="4632325"/>
            <a:ext cx="9144000" cy="722099"/>
          </a:xfrm>
        </p:spPr>
        <p:txBody>
          <a:bodyPr>
            <a:normAutofit fontScale="92500"/>
          </a:bodyPr>
          <a:lstStyle/>
          <a:p>
            <a:pPr algn="ctr"/>
            <a:r>
              <a:rPr lang="en-US" sz="4000" b="1" dirty="0">
                <a:solidFill>
                  <a:schemeClr val="tx1"/>
                </a:solidFill>
              </a:rPr>
              <a:t>Open AI’s experimental framework</a:t>
            </a:r>
            <a:endParaRPr lang="en-PK" sz="4000" b="1" dirty="0">
              <a:solidFill>
                <a:schemeClr val="tx1"/>
              </a:solidFill>
            </a:endParaRPr>
          </a:p>
        </p:txBody>
      </p:sp>
      <p:pic>
        <p:nvPicPr>
          <p:cNvPr id="7" name="Picture 6">
            <a:extLst>
              <a:ext uri="{FF2B5EF4-FFF2-40B4-BE49-F238E27FC236}">
                <a16:creationId xmlns:a16="http://schemas.microsoft.com/office/drawing/2014/main" id="{52A7C12F-C82A-864A-C949-48F611D55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876" y="720365"/>
            <a:ext cx="7609002" cy="3804501"/>
          </a:xfrm>
          <a:prstGeom prst="rect">
            <a:avLst/>
          </a:prstGeom>
        </p:spPr>
      </p:pic>
    </p:spTree>
    <p:extLst>
      <p:ext uri="{BB962C8B-B14F-4D97-AF65-F5344CB8AC3E}">
        <p14:creationId xmlns:p14="http://schemas.microsoft.com/office/powerpoint/2010/main" val="59147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CC654-C82E-A9F0-F1D3-247AD259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EDDB-E931-0079-5713-B6ED406681D4}"/>
              </a:ext>
            </a:extLst>
          </p:cNvPr>
          <p:cNvSpPr>
            <a:spLocks noGrp="1"/>
          </p:cNvSpPr>
          <p:nvPr>
            <p:ph type="title"/>
          </p:nvPr>
        </p:nvSpPr>
        <p:spPr>
          <a:xfrm>
            <a:off x="838200" y="365125"/>
            <a:ext cx="10515600" cy="822652"/>
          </a:xfrm>
        </p:spPr>
        <p:txBody>
          <a:bodyPr>
            <a:normAutofit/>
          </a:bodyPr>
          <a:lstStyle/>
          <a:p>
            <a:r>
              <a:rPr lang="en-US" sz="4000" b="1" dirty="0">
                <a:solidFill>
                  <a:srgbClr val="92D050"/>
                </a:solidFill>
              </a:rPr>
              <a:t>1. Prompt Chaining (Chain Workflow)</a:t>
            </a:r>
            <a:endParaRPr lang="en-PK" sz="4000" b="1" dirty="0">
              <a:solidFill>
                <a:srgbClr val="92D050"/>
              </a:solidFill>
            </a:endParaRPr>
          </a:p>
        </p:txBody>
      </p:sp>
      <p:pic>
        <p:nvPicPr>
          <p:cNvPr id="6" name="Content Placeholder 5">
            <a:extLst>
              <a:ext uri="{FF2B5EF4-FFF2-40B4-BE49-F238E27FC236}">
                <a16:creationId xmlns:a16="http://schemas.microsoft.com/office/drawing/2014/main" id="{38AF605E-7495-DBCF-957E-B75DDACEEADF}"/>
              </a:ext>
            </a:extLst>
          </p:cNvPr>
          <p:cNvPicPr>
            <a:picLocks noGrp="1" noChangeAspect="1"/>
          </p:cNvPicPr>
          <p:nvPr>
            <p:ph idx="1"/>
          </p:nvPr>
        </p:nvPicPr>
        <p:blipFill>
          <a:blip r:embed="rId2"/>
          <a:stretch>
            <a:fillRect/>
          </a:stretch>
        </p:blipFill>
        <p:spPr>
          <a:xfrm>
            <a:off x="948130" y="1904215"/>
            <a:ext cx="10295739" cy="3855562"/>
          </a:xfrm>
          <a:prstGeom prst="rect">
            <a:avLst/>
          </a:prstGeom>
        </p:spPr>
      </p:pic>
    </p:spTree>
    <p:extLst>
      <p:ext uri="{BB962C8B-B14F-4D97-AF65-F5344CB8AC3E}">
        <p14:creationId xmlns:p14="http://schemas.microsoft.com/office/powerpoint/2010/main" val="208991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5F11-FD93-0938-49C6-6024B8D8D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8C206-9BDF-31FC-2DF8-BED3B0443688}"/>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2. Routing</a:t>
            </a:r>
            <a:endParaRPr lang="en-PK" sz="4000" b="1" dirty="0">
              <a:solidFill>
                <a:srgbClr val="92D050"/>
              </a:solidFill>
            </a:endParaRPr>
          </a:p>
        </p:txBody>
      </p:sp>
      <p:sp>
        <p:nvSpPr>
          <p:cNvPr id="4" name="Content Placeholder 3">
            <a:extLst>
              <a:ext uri="{FF2B5EF4-FFF2-40B4-BE49-F238E27FC236}">
                <a16:creationId xmlns:a16="http://schemas.microsoft.com/office/drawing/2014/main" id="{E2E816E8-B6B0-9804-F2BC-2109C2777111}"/>
              </a:ext>
            </a:extLst>
          </p:cNvPr>
          <p:cNvSpPr>
            <a:spLocks noGrp="1"/>
          </p:cNvSpPr>
          <p:nvPr>
            <p:ph idx="1"/>
          </p:nvPr>
        </p:nvSpPr>
        <p:spPr>
          <a:xfrm>
            <a:off x="838200" y="1234912"/>
            <a:ext cx="10515600" cy="5013487"/>
          </a:xfrm>
        </p:spPr>
        <p:txBody>
          <a:bodyPr>
            <a:noAutofit/>
          </a:bodyPr>
          <a:lstStyle/>
          <a:p>
            <a:pPr marL="0" indent="0">
              <a:buNone/>
            </a:pPr>
            <a:r>
              <a:rPr lang="en-US" sz="2400" b="1" dirty="0">
                <a:solidFill>
                  <a:srgbClr val="FFC000"/>
                </a:solidFill>
              </a:rPr>
              <a:t>What it means:</a:t>
            </a:r>
          </a:p>
          <a:p>
            <a:r>
              <a:rPr lang="en-US" sz="2400" dirty="0"/>
              <a:t>Send each task to the right agent based on what the task is about.</a:t>
            </a:r>
          </a:p>
          <a:p>
            <a:pPr marL="0" indent="0">
              <a:buNone/>
            </a:pPr>
            <a:r>
              <a:rPr lang="en-US" sz="2400" b="1" dirty="0">
                <a:solidFill>
                  <a:srgbClr val="FFC000"/>
                </a:solidFill>
              </a:rPr>
              <a:t>How it works with Agents SDK:</a:t>
            </a:r>
          </a:p>
          <a:p>
            <a:r>
              <a:rPr lang="en-US" sz="2400" dirty="0"/>
              <a:t>Agents can handoff tasks to other agents that are better suited for specific jobs (e.g., billing, tech support).</a:t>
            </a:r>
          </a:p>
          <a:p>
            <a:pPr marL="0" indent="0">
              <a:buNone/>
            </a:pPr>
            <a:r>
              <a:rPr lang="en-US" sz="2400" b="1" dirty="0">
                <a:solidFill>
                  <a:srgbClr val="FFC000"/>
                </a:solidFill>
              </a:rPr>
              <a:t>Why it helps:</a:t>
            </a:r>
          </a:p>
          <a:p>
            <a:r>
              <a:rPr lang="en-US" sz="2400" dirty="0"/>
              <a:t>Makes sure each part of the task is handled by the most capable agent, improving efficiency and accuracy.</a:t>
            </a:r>
          </a:p>
          <a:p>
            <a:pPr marL="0" indent="0">
              <a:buNone/>
            </a:pPr>
            <a:r>
              <a:rPr lang="en-US" sz="2400" b="1" dirty="0">
                <a:solidFill>
                  <a:srgbClr val="FFC000"/>
                </a:solidFill>
              </a:rPr>
              <a:t>Example:</a:t>
            </a:r>
          </a:p>
          <a:p>
            <a:r>
              <a:rPr lang="en-US" sz="2400" dirty="0"/>
              <a:t>A general support agent receives a question about a payment issue → it </a:t>
            </a:r>
            <a:r>
              <a:rPr lang="en-US" sz="2400" b="1" dirty="0"/>
              <a:t>routes</a:t>
            </a:r>
            <a:r>
              <a:rPr lang="en-US" sz="2400" dirty="0"/>
              <a:t> the task to a </a:t>
            </a:r>
            <a:r>
              <a:rPr lang="en-US" sz="2400" b="1" dirty="0"/>
              <a:t>billing agent</a:t>
            </a:r>
            <a:r>
              <a:rPr lang="en-US" sz="2400" dirty="0"/>
              <a:t> who handles it.</a:t>
            </a:r>
            <a:endParaRPr lang="en-PK" sz="2400" dirty="0"/>
          </a:p>
        </p:txBody>
      </p:sp>
    </p:spTree>
    <p:extLst>
      <p:ext uri="{BB962C8B-B14F-4D97-AF65-F5344CB8AC3E}">
        <p14:creationId xmlns:p14="http://schemas.microsoft.com/office/powerpoint/2010/main" val="23787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4D932-1790-B56D-A405-F4B6C1770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6080D-5B7C-A068-3EF9-17004D59BD96}"/>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2. Routing</a:t>
            </a:r>
            <a:endParaRPr lang="en-PK" sz="4000" b="1" dirty="0">
              <a:solidFill>
                <a:srgbClr val="92D050"/>
              </a:solidFill>
            </a:endParaRPr>
          </a:p>
        </p:txBody>
      </p:sp>
      <p:pic>
        <p:nvPicPr>
          <p:cNvPr id="5" name="Content Placeholder 4">
            <a:extLst>
              <a:ext uri="{FF2B5EF4-FFF2-40B4-BE49-F238E27FC236}">
                <a16:creationId xmlns:a16="http://schemas.microsoft.com/office/drawing/2014/main" id="{8A8213B9-FB3C-B97D-996F-4C94F716213E}"/>
              </a:ext>
            </a:extLst>
          </p:cNvPr>
          <p:cNvPicPr>
            <a:picLocks noGrp="1" noChangeAspect="1"/>
          </p:cNvPicPr>
          <p:nvPr>
            <p:ph idx="1"/>
          </p:nvPr>
        </p:nvPicPr>
        <p:blipFill>
          <a:blip r:embed="rId2"/>
          <a:stretch>
            <a:fillRect/>
          </a:stretch>
        </p:blipFill>
        <p:spPr>
          <a:xfrm>
            <a:off x="841065" y="1677972"/>
            <a:ext cx="10512735" cy="4213782"/>
          </a:xfrm>
        </p:spPr>
      </p:pic>
    </p:spTree>
    <p:extLst>
      <p:ext uri="{BB962C8B-B14F-4D97-AF65-F5344CB8AC3E}">
        <p14:creationId xmlns:p14="http://schemas.microsoft.com/office/powerpoint/2010/main" val="41574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A9ED6-8EE6-6F08-31AF-BE6BE1FD2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73BB3-5F19-FE90-FEA5-4465D3018724}"/>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3. Parallelization</a:t>
            </a:r>
            <a:endParaRPr lang="en-PK" sz="4000" b="1" dirty="0">
              <a:solidFill>
                <a:srgbClr val="92D050"/>
              </a:solidFill>
            </a:endParaRPr>
          </a:p>
        </p:txBody>
      </p:sp>
      <p:sp>
        <p:nvSpPr>
          <p:cNvPr id="4" name="Content Placeholder 3">
            <a:extLst>
              <a:ext uri="{FF2B5EF4-FFF2-40B4-BE49-F238E27FC236}">
                <a16:creationId xmlns:a16="http://schemas.microsoft.com/office/drawing/2014/main" id="{CFCF5D95-8A3B-9C80-AF4A-57A3A664199C}"/>
              </a:ext>
            </a:extLst>
          </p:cNvPr>
          <p:cNvSpPr>
            <a:spLocks noGrp="1"/>
          </p:cNvSpPr>
          <p:nvPr>
            <p:ph idx="1"/>
          </p:nvPr>
        </p:nvSpPr>
        <p:spPr>
          <a:xfrm>
            <a:off x="838200" y="1234912"/>
            <a:ext cx="10515600" cy="5013487"/>
          </a:xfrm>
        </p:spPr>
        <p:txBody>
          <a:bodyPr>
            <a:noAutofit/>
          </a:bodyPr>
          <a:lstStyle/>
          <a:p>
            <a:r>
              <a:rPr lang="en-US" sz="2600" b="1" dirty="0">
                <a:solidFill>
                  <a:srgbClr val="FFC000"/>
                </a:solidFill>
              </a:rPr>
              <a:t>What it means: </a:t>
            </a:r>
            <a:r>
              <a:rPr lang="en-US" sz="2600" dirty="0"/>
              <a:t>Run multiple subtasks at the same time instead of one after another.</a:t>
            </a:r>
          </a:p>
          <a:p>
            <a:r>
              <a:rPr lang="en-US" sz="2600" b="1" dirty="0">
                <a:solidFill>
                  <a:srgbClr val="FFC000"/>
                </a:solidFill>
              </a:rPr>
              <a:t>How it works with Agents SDK: </a:t>
            </a:r>
            <a:r>
              <a:rPr lang="en-US" sz="2600" dirty="0"/>
              <a:t>You can set up agents to work in parallel, each handling a different part of the job at once.</a:t>
            </a:r>
          </a:p>
          <a:p>
            <a:r>
              <a:rPr lang="en-US" sz="2600" b="1" dirty="0">
                <a:solidFill>
                  <a:srgbClr val="FFC000"/>
                </a:solidFill>
              </a:rPr>
              <a:t>Why it helps:</a:t>
            </a:r>
            <a:r>
              <a:rPr lang="en-US" sz="2600" dirty="0"/>
              <a:t> Saves time and increases overall system efficiency.</a:t>
            </a:r>
          </a:p>
          <a:p>
            <a:r>
              <a:rPr lang="en-US" sz="2600" b="1" dirty="0">
                <a:solidFill>
                  <a:srgbClr val="FFC000"/>
                </a:solidFill>
              </a:rPr>
              <a:t>Example:</a:t>
            </a:r>
            <a:r>
              <a:rPr lang="en-US" sz="2600" dirty="0"/>
              <a:t> For a market report:</a:t>
            </a:r>
          </a:p>
          <a:p>
            <a:pPr lvl="1"/>
            <a:r>
              <a:rPr lang="en-US" sz="2600" dirty="0"/>
              <a:t>One agent gathers pricing data,</a:t>
            </a:r>
          </a:p>
          <a:p>
            <a:pPr lvl="1"/>
            <a:r>
              <a:rPr lang="en-US" sz="2600" dirty="0"/>
              <a:t>Another analyzes trends,</a:t>
            </a:r>
          </a:p>
          <a:p>
            <a:pPr lvl="1"/>
            <a:r>
              <a:rPr lang="en-US" sz="2600" dirty="0"/>
              <a:t>A third summarizes insights — all at the same time.</a:t>
            </a:r>
            <a:endParaRPr lang="en-PK" sz="2600" dirty="0"/>
          </a:p>
        </p:txBody>
      </p:sp>
    </p:spTree>
    <p:extLst>
      <p:ext uri="{BB962C8B-B14F-4D97-AF65-F5344CB8AC3E}">
        <p14:creationId xmlns:p14="http://schemas.microsoft.com/office/powerpoint/2010/main" val="247273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B4A7-D539-A2E8-07A1-D549AF40F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4FF33-9805-8F79-BA0A-2987440A2E31}"/>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3. Parallelization</a:t>
            </a:r>
            <a:endParaRPr lang="en-PK" sz="4000" b="1" dirty="0">
              <a:solidFill>
                <a:srgbClr val="92D050"/>
              </a:solidFill>
            </a:endParaRPr>
          </a:p>
        </p:txBody>
      </p:sp>
      <p:pic>
        <p:nvPicPr>
          <p:cNvPr id="5" name="Content Placeholder 4">
            <a:extLst>
              <a:ext uri="{FF2B5EF4-FFF2-40B4-BE49-F238E27FC236}">
                <a16:creationId xmlns:a16="http://schemas.microsoft.com/office/drawing/2014/main" id="{84BFF74B-840C-4C51-48FD-0B4034F8AE27}"/>
              </a:ext>
            </a:extLst>
          </p:cNvPr>
          <p:cNvPicPr>
            <a:picLocks noGrp="1" noChangeAspect="1"/>
          </p:cNvPicPr>
          <p:nvPr>
            <p:ph idx="1"/>
          </p:nvPr>
        </p:nvPicPr>
        <p:blipFill>
          <a:blip r:embed="rId2"/>
          <a:stretch>
            <a:fillRect/>
          </a:stretch>
        </p:blipFill>
        <p:spPr>
          <a:xfrm>
            <a:off x="902067" y="1762812"/>
            <a:ext cx="10387866" cy="4053526"/>
          </a:xfrm>
        </p:spPr>
      </p:pic>
    </p:spTree>
    <p:extLst>
      <p:ext uri="{BB962C8B-B14F-4D97-AF65-F5344CB8AC3E}">
        <p14:creationId xmlns:p14="http://schemas.microsoft.com/office/powerpoint/2010/main" val="250460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5112E-F94B-4380-1D8E-5BFB93882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6C94F-0750-1CF7-1326-8FB4FEF2BF6D}"/>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4. Orchestrator–Workers</a:t>
            </a:r>
            <a:endParaRPr lang="en-PK" sz="4000" b="1" dirty="0">
              <a:solidFill>
                <a:srgbClr val="92D050"/>
              </a:solidFill>
            </a:endParaRPr>
          </a:p>
        </p:txBody>
      </p:sp>
      <p:sp>
        <p:nvSpPr>
          <p:cNvPr id="4" name="Content Placeholder 3">
            <a:extLst>
              <a:ext uri="{FF2B5EF4-FFF2-40B4-BE49-F238E27FC236}">
                <a16:creationId xmlns:a16="http://schemas.microsoft.com/office/drawing/2014/main" id="{FB693972-AEE1-92D3-74D4-707A64E6325B}"/>
              </a:ext>
            </a:extLst>
          </p:cNvPr>
          <p:cNvSpPr>
            <a:spLocks noGrp="1"/>
          </p:cNvSpPr>
          <p:nvPr>
            <p:ph idx="1"/>
          </p:nvPr>
        </p:nvSpPr>
        <p:spPr>
          <a:xfrm>
            <a:off x="838200" y="1234912"/>
            <a:ext cx="10515600" cy="5013487"/>
          </a:xfrm>
        </p:spPr>
        <p:txBody>
          <a:bodyPr>
            <a:noAutofit/>
          </a:bodyPr>
          <a:lstStyle/>
          <a:p>
            <a:r>
              <a:rPr lang="en-US" sz="2400" b="1" dirty="0">
                <a:solidFill>
                  <a:srgbClr val="FFC000"/>
                </a:solidFill>
              </a:rPr>
              <a:t>What it means:</a:t>
            </a:r>
            <a:r>
              <a:rPr lang="en-US" sz="2400" dirty="0"/>
              <a:t> One main agent (orchestrator) breaks down a task and gives parts of it to helper agents (workers).</a:t>
            </a:r>
          </a:p>
          <a:p>
            <a:r>
              <a:rPr lang="en-US" sz="2400" b="1" dirty="0">
                <a:solidFill>
                  <a:srgbClr val="FFC000"/>
                </a:solidFill>
              </a:rPr>
              <a:t>How it works with Agents SDK:</a:t>
            </a:r>
            <a:r>
              <a:rPr lang="en-US" sz="2400" dirty="0"/>
              <a:t> The orchestrator manages the flow and assigns each subtask to the right worker agent.</a:t>
            </a:r>
          </a:p>
          <a:p>
            <a:r>
              <a:rPr lang="en-US" sz="2400" b="1" dirty="0">
                <a:solidFill>
                  <a:srgbClr val="FFC000"/>
                </a:solidFill>
              </a:rPr>
              <a:t>Why it helps:</a:t>
            </a:r>
            <a:r>
              <a:rPr lang="en-US" sz="2400" dirty="0"/>
              <a:t> Keeps large tasks organized and makes teamwork between agents more efficient.</a:t>
            </a:r>
          </a:p>
          <a:p>
            <a:r>
              <a:rPr lang="en-US" sz="2400" b="1" dirty="0">
                <a:solidFill>
                  <a:srgbClr val="FFC000"/>
                </a:solidFill>
              </a:rPr>
              <a:t>Example:</a:t>
            </a:r>
            <a:r>
              <a:rPr lang="en-US" sz="2400" dirty="0"/>
              <a:t> For building a website:</a:t>
            </a:r>
          </a:p>
          <a:p>
            <a:pPr lvl="1"/>
            <a:r>
              <a:rPr lang="en-US" sz="2400" dirty="0"/>
              <a:t>The orchestrator plans the project,</a:t>
            </a:r>
          </a:p>
          <a:p>
            <a:pPr lvl="1"/>
            <a:r>
              <a:rPr lang="en-US" sz="2400" dirty="0"/>
              <a:t>One worker writes the HTML,</a:t>
            </a:r>
          </a:p>
          <a:p>
            <a:pPr lvl="1"/>
            <a:r>
              <a:rPr lang="en-US" sz="2400" dirty="0"/>
              <a:t>Another handles the design,</a:t>
            </a:r>
          </a:p>
          <a:p>
            <a:pPr lvl="1"/>
            <a:r>
              <a:rPr lang="en-US" sz="2400" dirty="0"/>
              <a:t>Another sets up the backend.</a:t>
            </a:r>
            <a:endParaRPr lang="en-PK" sz="2400" dirty="0"/>
          </a:p>
        </p:txBody>
      </p:sp>
    </p:spTree>
    <p:extLst>
      <p:ext uri="{BB962C8B-B14F-4D97-AF65-F5344CB8AC3E}">
        <p14:creationId xmlns:p14="http://schemas.microsoft.com/office/powerpoint/2010/main" val="312149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1809F-61AA-6EF2-4D04-90BB3EF2C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04576-C903-D944-E153-CC03D83E2B4F}"/>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4. Orchestrator–Workers</a:t>
            </a:r>
            <a:endParaRPr lang="en-PK" sz="4000" b="1" dirty="0">
              <a:solidFill>
                <a:srgbClr val="92D050"/>
              </a:solidFill>
            </a:endParaRPr>
          </a:p>
        </p:txBody>
      </p:sp>
      <p:pic>
        <p:nvPicPr>
          <p:cNvPr id="5" name="Content Placeholder 4">
            <a:extLst>
              <a:ext uri="{FF2B5EF4-FFF2-40B4-BE49-F238E27FC236}">
                <a16:creationId xmlns:a16="http://schemas.microsoft.com/office/drawing/2014/main" id="{9CFE038C-43CC-9183-4F62-3FD5223AE5F4}"/>
              </a:ext>
            </a:extLst>
          </p:cNvPr>
          <p:cNvPicPr>
            <a:picLocks noGrp="1" noChangeAspect="1"/>
          </p:cNvPicPr>
          <p:nvPr>
            <p:ph idx="1"/>
          </p:nvPr>
        </p:nvPicPr>
        <p:blipFill>
          <a:blip r:embed="rId2"/>
          <a:stretch>
            <a:fillRect/>
          </a:stretch>
        </p:blipFill>
        <p:spPr>
          <a:xfrm>
            <a:off x="584168" y="1885360"/>
            <a:ext cx="11023663" cy="4411745"/>
          </a:xfrm>
        </p:spPr>
      </p:pic>
    </p:spTree>
    <p:extLst>
      <p:ext uri="{BB962C8B-B14F-4D97-AF65-F5344CB8AC3E}">
        <p14:creationId xmlns:p14="http://schemas.microsoft.com/office/powerpoint/2010/main" val="157376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2FEF-92E5-C853-7F40-2DFC79B4B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CC307-47A0-F0E0-E40B-E36ACAA69B88}"/>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5. Evaluator–Optimizer</a:t>
            </a:r>
            <a:endParaRPr lang="en-PK" sz="4000" b="1" dirty="0">
              <a:solidFill>
                <a:srgbClr val="92D050"/>
              </a:solidFill>
            </a:endParaRPr>
          </a:p>
        </p:txBody>
      </p:sp>
      <p:sp>
        <p:nvSpPr>
          <p:cNvPr id="4" name="Content Placeholder 3">
            <a:extLst>
              <a:ext uri="{FF2B5EF4-FFF2-40B4-BE49-F238E27FC236}">
                <a16:creationId xmlns:a16="http://schemas.microsoft.com/office/drawing/2014/main" id="{83642CC1-37CC-4F34-323C-DD2DD9E60269}"/>
              </a:ext>
            </a:extLst>
          </p:cNvPr>
          <p:cNvSpPr>
            <a:spLocks noGrp="1"/>
          </p:cNvSpPr>
          <p:nvPr>
            <p:ph idx="1"/>
          </p:nvPr>
        </p:nvSpPr>
        <p:spPr>
          <a:xfrm>
            <a:off x="838200" y="1234912"/>
            <a:ext cx="10515600" cy="5013487"/>
          </a:xfrm>
        </p:spPr>
        <p:txBody>
          <a:bodyPr>
            <a:noAutofit/>
          </a:bodyPr>
          <a:lstStyle/>
          <a:p>
            <a:r>
              <a:rPr lang="en-US" sz="2800" b="1" dirty="0">
                <a:solidFill>
                  <a:srgbClr val="FFC000"/>
                </a:solidFill>
              </a:rPr>
              <a:t>What it means: </a:t>
            </a:r>
            <a:r>
              <a:rPr lang="en-US" sz="2800" dirty="0"/>
              <a:t>One agent reviews the work of other agents and suggests improvements.</a:t>
            </a:r>
          </a:p>
          <a:p>
            <a:r>
              <a:rPr lang="en-US" sz="2800" b="1" dirty="0">
                <a:solidFill>
                  <a:srgbClr val="FFC000"/>
                </a:solidFill>
              </a:rPr>
              <a:t>How it works with Agents SDK: </a:t>
            </a:r>
            <a:r>
              <a:rPr lang="en-US" sz="2800" dirty="0"/>
              <a:t>Using guardrails, an evaluator agent can check outputs, give feedback, and help optimize results.</a:t>
            </a:r>
          </a:p>
          <a:p>
            <a:r>
              <a:rPr lang="en-US" sz="2800" b="1" dirty="0">
                <a:solidFill>
                  <a:srgbClr val="FFC000"/>
                </a:solidFill>
              </a:rPr>
              <a:t>Why it helps: </a:t>
            </a:r>
            <a:r>
              <a:rPr lang="en-US" sz="2800" dirty="0"/>
              <a:t>Ensures better quality, fewer mistakes, and continuous improvement.</a:t>
            </a:r>
          </a:p>
          <a:p>
            <a:r>
              <a:rPr lang="en-US" sz="2800" b="1" dirty="0">
                <a:solidFill>
                  <a:srgbClr val="FFC000"/>
                </a:solidFill>
              </a:rPr>
              <a:t>Example:</a:t>
            </a:r>
            <a:r>
              <a:rPr lang="en-US" sz="2800" dirty="0"/>
              <a:t> After a writing agent creates a blog post, an evaluator agent checks for grammar, clarity, and tone, then suggests edits for improvement.</a:t>
            </a:r>
            <a:endParaRPr lang="en-PK" sz="2800" dirty="0"/>
          </a:p>
        </p:txBody>
      </p:sp>
    </p:spTree>
    <p:extLst>
      <p:ext uri="{BB962C8B-B14F-4D97-AF65-F5344CB8AC3E}">
        <p14:creationId xmlns:p14="http://schemas.microsoft.com/office/powerpoint/2010/main" val="425608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8040F-EDC3-51F1-AB93-D2288776D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81C8B-061E-8984-2369-01D0F2FEBBCA}"/>
              </a:ext>
            </a:extLst>
          </p:cNvPr>
          <p:cNvSpPr>
            <a:spLocks noGrp="1"/>
          </p:cNvSpPr>
          <p:nvPr>
            <p:ph type="title"/>
          </p:nvPr>
        </p:nvSpPr>
        <p:spPr>
          <a:xfrm>
            <a:off x="838200" y="412260"/>
            <a:ext cx="10515600" cy="822652"/>
          </a:xfrm>
        </p:spPr>
        <p:txBody>
          <a:bodyPr>
            <a:normAutofit/>
          </a:bodyPr>
          <a:lstStyle/>
          <a:p>
            <a:r>
              <a:rPr lang="en-US" sz="4000" b="1" dirty="0">
                <a:solidFill>
                  <a:srgbClr val="92D050"/>
                </a:solidFill>
              </a:rPr>
              <a:t>5. Evaluator–Optimizer</a:t>
            </a:r>
            <a:endParaRPr lang="en-PK" sz="4000" b="1" dirty="0">
              <a:solidFill>
                <a:srgbClr val="92D050"/>
              </a:solidFill>
            </a:endParaRPr>
          </a:p>
        </p:txBody>
      </p:sp>
      <p:pic>
        <p:nvPicPr>
          <p:cNvPr id="5" name="Content Placeholder 4">
            <a:extLst>
              <a:ext uri="{FF2B5EF4-FFF2-40B4-BE49-F238E27FC236}">
                <a16:creationId xmlns:a16="http://schemas.microsoft.com/office/drawing/2014/main" id="{9028CE6F-2FA6-51EA-0F97-868D8A5936AB}"/>
              </a:ext>
            </a:extLst>
          </p:cNvPr>
          <p:cNvPicPr>
            <a:picLocks noGrp="1" noChangeAspect="1"/>
          </p:cNvPicPr>
          <p:nvPr>
            <p:ph idx="1"/>
          </p:nvPr>
        </p:nvPicPr>
        <p:blipFill>
          <a:blip r:embed="rId2"/>
          <a:stretch>
            <a:fillRect/>
          </a:stretch>
        </p:blipFill>
        <p:spPr>
          <a:xfrm>
            <a:off x="979012" y="1819373"/>
            <a:ext cx="10233975" cy="4072380"/>
          </a:xfrm>
        </p:spPr>
      </p:pic>
    </p:spTree>
    <p:extLst>
      <p:ext uri="{BB962C8B-B14F-4D97-AF65-F5344CB8AC3E}">
        <p14:creationId xmlns:p14="http://schemas.microsoft.com/office/powerpoint/2010/main" val="279559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4F94-5741-4D51-D99C-97FDB948F09A}"/>
              </a:ext>
            </a:extLst>
          </p:cNvPr>
          <p:cNvSpPr>
            <a:spLocks noGrp="1"/>
          </p:cNvSpPr>
          <p:nvPr>
            <p:ph type="title"/>
          </p:nvPr>
        </p:nvSpPr>
        <p:spPr>
          <a:xfrm>
            <a:off x="838200" y="365125"/>
            <a:ext cx="10515600" cy="690677"/>
          </a:xfrm>
        </p:spPr>
        <p:txBody>
          <a:bodyPr>
            <a:normAutofit fontScale="90000"/>
          </a:bodyPr>
          <a:lstStyle/>
          <a:p>
            <a:r>
              <a:rPr lang="en-US" b="1" dirty="0"/>
              <a:t>What is SWARM?</a:t>
            </a:r>
            <a:endParaRPr lang="en-PK" b="1" dirty="0"/>
          </a:p>
        </p:txBody>
      </p:sp>
      <p:sp>
        <p:nvSpPr>
          <p:cNvPr id="3" name="Content Placeholder 2">
            <a:extLst>
              <a:ext uri="{FF2B5EF4-FFF2-40B4-BE49-F238E27FC236}">
                <a16:creationId xmlns:a16="http://schemas.microsoft.com/office/drawing/2014/main" id="{0EA6D9C5-0079-35E5-ED57-119FC5F1ADC2}"/>
              </a:ext>
            </a:extLst>
          </p:cNvPr>
          <p:cNvSpPr>
            <a:spLocks noGrp="1"/>
          </p:cNvSpPr>
          <p:nvPr>
            <p:ph idx="1"/>
          </p:nvPr>
        </p:nvSpPr>
        <p:spPr>
          <a:xfrm>
            <a:off x="838200" y="1187777"/>
            <a:ext cx="10515600" cy="4989186"/>
          </a:xfrm>
        </p:spPr>
        <p:txBody>
          <a:bodyPr/>
          <a:lstStyle/>
          <a:p>
            <a:r>
              <a:rPr lang="en-US" dirty="0">
                <a:effectLst/>
              </a:rPr>
              <a:t>The Swarm Framework is an open-source tool developed by OpenAI to help create, manage, and coordinate multiple AI agents that work together like a team.</a:t>
            </a:r>
          </a:p>
          <a:p>
            <a:r>
              <a:rPr lang="en-US" dirty="0">
                <a:effectLst/>
              </a:rPr>
              <a:t>Think of it as a way to organize smart AI bots to handle complex tasks by dividing the work among them.</a:t>
            </a:r>
          </a:p>
          <a:p>
            <a:pPr marL="0" indent="0">
              <a:buNone/>
            </a:pPr>
            <a:endParaRPr lang="en-US" dirty="0">
              <a:effectLst/>
            </a:endParaRPr>
          </a:p>
          <a:p>
            <a:pPr marL="0" indent="0">
              <a:buNone/>
            </a:pPr>
            <a:r>
              <a:rPr lang="en-US" sz="2400" b="1" dirty="0">
                <a:solidFill>
                  <a:srgbClr val="92D050"/>
                </a:solidFill>
                <a:effectLst/>
              </a:rPr>
              <a:t>Early Days (2023–2024)</a:t>
            </a:r>
          </a:p>
          <a:p>
            <a:r>
              <a:rPr lang="en-US" b="1" i="1" dirty="0">
                <a:solidFill>
                  <a:srgbClr val="FFC000"/>
                </a:solidFill>
                <a:effectLst/>
              </a:rPr>
              <a:t>Idea and Creation:</a:t>
            </a:r>
            <a:r>
              <a:rPr lang="en-US" dirty="0">
                <a:effectLst/>
              </a:rPr>
              <a:t> </a:t>
            </a:r>
            <a:r>
              <a:rPr lang="en-US" dirty="0"/>
              <a:t>Swarm was created by OpenAI in 2023 as an experimental tool to let </a:t>
            </a:r>
            <a:r>
              <a:rPr lang="en-US" b="1" dirty="0"/>
              <a:t>multiple AI agents work together</a:t>
            </a:r>
            <a:r>
              <a:rPr lang="en-US" dirty="0"/>
              <a:t>, like a team or a swarm of bees.</a:t>
            </a:r>
          </a:p>
          <a:p>
            <a:r>
              <a:rPr lang="en-US" b="1" i="1" dirty="0">
                <a:solidFill>
                  <a:srgbClr val="FFC000"/>
                </a:solidFill>
                <a:effectLst/>
              </a:rPr>
              <a:t>Purpose:</a:t>
            </a:r>
            <a:r>
              <a:rPr lang="en-US" dirty="0">
                <a:effectLst/>
              </a:rPr>
              <a:t> </a:t>
            </a:r>
            <a:r>
              <a:rPr lang="en-US" dirty="0"/>
              <a:t>Instead of one big AI doing everything, Swarm let you build </a:t>
            </a:r>
            <a:r>
              <a:rPr lang="en-US" b="1" dirty="0"/>
              <a:t>specialized agents</a:t>
            </a:r>
            <a:r>
              <a:rPr lang="en-US" dirty="0"/>
              <a:t>—each doing a specific job and sharing info to solve complex tasks.</a:t>
            </a:r>
            <a:endParaRPr lang="en-US" dirty="0">
              <a:effectLst/>
            </a:endParaRPr>
          </a:p>
          <a:p>
            <a:r>
              <a:rPr lang="en-US" b="1" i="1" dirty="0">
                <a:solidFill>
                  <a:srgbClr val="FFC000"/>
                </a:solidFill>
                <a:effectLst/>
              </a:rPr>
              <a:t>Inspiration:</a:t>
            </a:r>
            <a:r>
              <a:rPr lang="en-US" dirty="0">
                <a:effectLst/>
              </a:rPr>
              <a:t> </a:t>
            </a:r>
            <a:r>
              <a:rPr lang="en-US" dirty="0"/>
              <a:t>It was inspired by </a:t>
            </a:r>
            <a:r>
              <a:rPr lang="en-US" b="1" dirty="0"/>
              <a:t>multi-agent systems</a:t>
            </a:r>
            <a:r>
              <a:rPr lang="en-US" dirty="0"/>
              <a:t> in AI research, where teams of agents (like animals or people) </a:t>
            </a:r>
            <a:r>
              <a:rPr lang="en-US" b="1" dirty="0"/>
              <a:t>collaborate to reach a goal</a:t>
            </a:r>
            <a:r>
              <a:rPr lang="en-US" dirty="0"/>
              <a:t>.</a:t>
            </a:r>
            <a:endParaRPr lang="en-US" dirty="0">
              <a:effectLst/>
            </a:endParaRPr>
          </a:p>
        </p:txBody>
      </p:sp>
    </p:spTree>
    <p:extLst>
      <p:ext uri="{BB962C8B-B14F-4D97-AF65-F5344CB8AC3E}">
        <p14:creationId xmlns:p14="http://schemas.microsoft.com/office/powerpoint/2010/main" val="210215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C67EF-55E5-452A-3F43-8A9A22377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7D999-8E6A-EA9F-946F-84D21ADD7A95}"/>
              </a:ext>
            </a:extLst>
          </p:cNvPr>
          <p:cNvSpPr>
            <a:spLocks noGrp="1"/>
          </p:cNvSpPr>
          <p:nvPr>
            <p:ph type="title"/>
          </p:nvPr>
        </p:nvSpPr>
        <p:spPr>
          <a:xfrm>
            <a:off x="838200" y="365125"/>
            <a:ext cx="10515600" cy="690677"/>
          </a:xfrm>
        </p:spPr>
        <p:txBody>
          <a:bodyPr>
            <a:normAutofit fontScale="90000"/>
          </a:bodyPr>
          <a:lstStyle/>
          <a:p>
            <a:r>
              <a:rPr lang="en-US" b="1" dirty="0"/>
              <a:t>SWARM</a:t>
            </a:r>
            <a:endParaRPr lang="en-PK" b="1" dirty="0"/>
          </a:p>
        </p:txBody>
      </p:sp>
      <p:sp>
        <p:nvSpPr>
          <p:cNvPr id="3" name="Content Placeholder 2">
            <a:extLst>
              <a:ext uri="{FF2B5EF4-FFF2-40B4-BE49-F238E27FC236}">
                <a16:creationId xmlns:a16="http://schemas.microsoft.com/office/drawing/2014/main" id="{8D9DA3ED-45EC-B6AC-B268-A96871590B67}"/>
              </a:ext>
            </a:extLst>
          </p:cNvPr>
          <p:cNvSpPr>
            <a:spLocks noGrp="1"/>
          </p:cNvSpPr>
          <p:nvPr>
            <p:ph idx="1"/>
          </p:nvPr>
        </p:nvSpPr>
        <p:spPr>
          <a:xfrm>
            <a:off x="838200" y="1187777"/>
            <a:ext cx="10515600" cy="4989186"/>
          </a:xfrm>
        </p:spPr>
        <p:txBody>
          <a:bodyPr>
            <a:normAutofit lnSpcReduction="10000"/>
          </a:bodyPr>
          <a:lstStyle/>
          <a:p>
            <a:pPr marL="0" indent="0">
              <a:buNone/>
            </a:pPr>
            <a:r>
              <a:rPr lang="en-US" sz="3600" b="1" dirty="0">
                <a:solidFill>
                  <a:srgbClr val="92D050"/>
                </a:solidFill>
              </a:rPr>
              <a:t>Key Features</a:t>
            </a:r>
          </a:p>
          <a:p>
            <a:r>
              <a:rPr lang="en-US" sz="3200" b="1" i="1" dirty="0">
                <a:solidFill>
                  <a:srgbClr val="FFC000"/>
                </a:solidFill>
              </a:rPr>
              <a:t>Lightweight and Flexible: </a:t>
            </a:r>
            <a:r>
              <a:rPr lang="en-US" sz="3200" dirty="0"/>
              <a:t>Built in Python, Swarm made it easy to create and customize AI agents with specific roles and rules.</a:t>
            </a:r>
            <a:endParaRPr lang="en-US" sz="3200" dirty="0">
              <a:effectLst/>
            </a:endParaRPr>
          </a:p>
          <a:p>
            <a:r>
              <a:rPr lang="en-US" sz="3200" b="1" i="1" dirty="0">
                <a:solidFill>
                  <a:srgbClr val="FFC000"/>
                </a:solidFill>
              </a:rPr>
              <a:t>Agent Coordination: </a:t>
            </a:r>
            <a:r>
              <a:rPr lang="en-US" sz="3200" dirty="0"/>
              <a:t>Agents could </a:t>
            </a:r>
            <a:r>
              <a:rPr lang="en-US" sz="3200" b="1" dirty="0"/>
              <a:t>communicate</a:t>
            </a:r>
            <a:r>
              <a:rPr lang="en-US" sz="3200" dirty="0"/>
              <a:t>, share tasks, and use external tools like APIs or databases.</a:t>
            </a:r>
            <a:endParaRPr lang="en-US" sz="3200" dirty="0">
              <a:effectLst/>
            </a:endParaRPr>
          </a:p>
          <a:p>
            <a:r>
              <a:rPr lang="en-US" sz="3200" b="1" i="1" dirty="0">
                <a:solidFill>
                  <a:srgbClr val="FFC000"/>
                </a:solidFill>
              </a:rPr>
              <a:t>Open-Source:</a:t>
            </a:r>
            <a:r>
              <a:rPr lang="en-US" sz="3200" dirty="0">
                <a:effectLst/>
              </a:rPr>
              <a:t> </a:t>
            </a:r>
            <a:r>
              <a:rPr lang="en-US" sz="3200" dirty="0"/>
              <a:t>Swarm was free and available on GitHub, so anyone could use it, experiment, or improve it.</a:t>
            </a:r>
            <a:endParaRPr lang="en-US" sz="3200" dirty="0">
              <a:effectLst/>
            </a:endParaRPr>
          </a:p>
        </p:txBody>
      </p:sp>
    </p:spTree>
    <p:extLst>
      <p:ext uri="{BB962C8B-B14F-4D97-AF65-F5344CB8AC3E}">
        <p14:creationId xmlns:p14="http://schemas.microsoft.com/office/powerpoint/2010/main" val="23244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B8B86-E530-4654-CE3B-529835133B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7D274-9196-F772-3658-94242058E74C}"/>
              </a:ext>
            </a:extLst>
          </p:cNvPr>
          <p:cNvSpPr>
            <a:spLocks noGrp="1"/>
          </p:cNvSpPr>
          <p:nvPr>
            <p:ph type="title"/>
          </p:nvPr>
        </p:nvSpPr>
        <p:spPr>
          <a:xfrm>
            <a:off x="838200" y="365125"/>
            <a:ext cx="10515600" cy="690677"/>
          </a:xfrm>
        </p:spPr>
        <p:txBody>
          <a:bodyPr>
            <a:normAutofit fontScale="90000"/>
          </a:bodyPr>
          <a:lstStyle/>
          <a:p>
            <a:r>
              <a:rPr lang="en-US" b="1" dirty="0"/>
              <a:t>SWARM</a:t>
            </a:r>
            <a:endParaRPr lang="en-PK" b="1" dirty="0"/>
          </a:p>
        </p:txBody>
      </p:sp>
      <p:sp>
        <p:nvSpPr>
          <p:cNvPr id="3" name="Content Placeholder 2">
            <a:extLst>
              <a:ext uri="{FF2B5EF4-FFF2-40B4-BE49-F238E27FC236}">
                <a16:creationId xmlns:a16="http://schemas.microsoft.com/office/drawing/2014/main" id="{D47C5937-E068-8EF8-686C-9DAEA1CB30AE}"/>
              </a:ext>
            </a:extLst>
          </p:cNvPr>
          <p:cNvSpPr>
            <a:spLocks noGrp="1"/>
          </p:cNvSpPr>
          <p:nvPr>
            <p:ph idx="1"/>
          </p:nvPr>
        </p:nvSpPr>
        <p:spPr>
          <a:xfrm>
            <a:off x="838200" y="1187777"/>
            <a:ext cx="10515600" cy="4989186"/>
          </a:xfrm>
        </p:spPr>
        <p:txBody>
          <a:bodyPr>
            <a:normAutofit/>
          </a:bodyPr>
          <a:lstStyle/>
          <a:p>
            <a:pPr marL="0" indent="0">
              <a:buNone/>
            </a:pPr>
            <a:r>
              <a:rPr lang="en-US" sz="3200" b="1" dirty="0">
                <a:solidFill>
                  <a:srgbClr val="92D050"/>
                </a:solidFill>
              </a:rPr>
              <a:t>Evolution (2024–2025)</a:t>
            </a:r>
          </a:p>
          <a:p>
            <a:r>
              <a:rPr lang="en-US" sz="2800" b="1" i="1" dirty="0">
                <a:solidFill>
                  <a:srgbClr val="FFC000"/>
                </a:solidFill>
              </a:rPr>
              <a:t>Growing Popularity:</a:t>
            </a:r>
            <a:r>
              <a:rPr lang="en-US" sz="2800" dirty="0">
                <a:effectLst/>
              </a:rPr>
              <a:t> </a:t>
            </a:r>
            <a:r>
              <a:rPr lang="en-US" sz="2800" dirty="0"/>
              <a:t>By 2024, Swarm was used for things like customer support, simulations, and app workflows—thanks to its flexibility.</a:t>
            </a:r>
            <a:endParaRPr lang="en-US" sz="2800" dirty="0">
              <a:effectLst/>
            </a:endParaRPr>
          </a:p>
          <a:p>
            <a:r>
              <a:rPr lang="en-US" sz="2800" b="1" i="1" dirty="0">
                <a:solidFill>
                  <a:srgbClr val="FFC000"/>
                </a:solidFill>
              </a:rPr>
              <a:t>Improvements: </a:t>
            </a:r>
            <a:r>
              <a:rPr lang="en-US" sz="2800" dirty="0"/>
              <a:t>OpenAI and the community improved agent communication, added support for complex tasks, and made it work better with models like ChatGPT.</a:t>
            </a:r>
            <a:endParaRPr lang="en-US" sz="2800" dirty="0">
              <a:effectLst/>
            </a:endParaRPr>
          </a:p>
          <a:p>
            <a:r>
              <a:rPr lang="en-US" sz="2800" b="1" i="1" dirty="0">
                <a:solidFill>
                  <a:srgbClr val="FFC000"/>
                </a:solidFill>
              </a:rPr>
              <a:t>Community Contributions: </a:t>
            </a:r>
            <a:r>
              <a:rPr lang="en-US" sz="2800" dirty="0"/>
              <a:t>Developers worldwide contributed code, tutorials, and ideas, helping Swarm evolve quickly.</a:t>
            </a:r>
            <a:endParaRPr lang="en-US" sz="2800" dirty="0">
              <a:effectLst/>
            </a:endParaRPr>
          </a:p>
        </p:txBody>
      </p:sp>
    </p:spTree>
    <p:extLst>
      <p:ext uri="{BB962C8B-B14F-4D97-AF65-F5344CB8AC3E}">
        <p14:creationId xmlns:p14="http://schemas.microsoft.com/office/powerpoint/2010/main" val="262154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CDF1A-A203-4973-0745-5017B8277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46EDF-D79F-7F21-272B-D8FD6CEFF011}"/>
              </a:ext>
            </a:extLst>
          </p:cNvPr>
          <p:cNvSpPr>
            <a:spLocks noGrp="1"/>
          </p:cNvSpPr>
          <p:nvPr>
            <p:ph type="title"/>
          </p:nvPr>
        </p:nvSpPr>
        <p:spPr>
          <a:xfrm>
            <a:off x="838200" y="365125"/>
            <a:ext cx="10515600" cy="690677"/>
          </a:xfrm>
        </p:spPr>
        <p:txBody>
          <a:bodyPr>
            <a:normAutofit fontScale="90000"/>
          </a:bodyPr>
          <a:lstStyle/>
          <a:p>
            <a:r>
              <a:rPr lang="en-US" b="1" dirty="0"/>
              <a:t>SWARM</a:t>
            </a:r>
            <a:endParaRPr lang="en-PK" b="1" dirty="0"/>
          </a:p>
        </p:txBody>
      </p:sp>
      <p:sp>
        <p:nvSpPr>
          <p:cNvPr id="3" name="Content Placeholder 2">
            <a:extLst>
              <a:ext uri="{FF2B5EF4-FFF2-40B4-BE49-F238E27FC236}">
                <a16:creationId xmlns:a16="http://schemas.microsoft.com/office/drawing/2014/main" id="{9C86FF62-3BAE-E151-4E6D-384309807532}"/>
              </a:ext>
            </a:extLst>
          </p:cNvPr>
          <p:cNvSpPr>
            <a:spLocks noGrp="1"/>
          </p:cNvSpPr>
          <p:nvPr>
            <p:ph idx="1"/>
          </p:nvPr>
        </p:nvSpPr>
        <p:spPr>
          <a:xfrm>
            <a:off x="838200" y="1187777"/>
            <a:ext cx="10515600" cy="4989186"/>
          </a:xfrm>
        </p:spPr>
        <p:txBody>
          <a:bodyPr>
            <a:normAutofit lnSpcReduction="10000"/>
          </a:bodyPr>
          <a:lstStyle/>
          <a:p>
            <a:pPr marL="0" indent="0">
              <a:buNone/>
            </a:pPr>
            <a:r>
              <a:rPr lang="en-US" sz="3200" b="1" dirty="0">
                <a:solidFill>
                  <a:srgbClr val="92D050"/>
                </a:solidFill>
              </a:rPr>
              <a:t>Why It Matters</a:t>
            </a:r>
          </a:p>
          <a:p>
            <a:r>
              <a:rPr lang="en-US" sz="2400" dirty="0"/>
              <a:t>Swarm made it easy to build </a:t>
            </a:r>
            <a:r>
              <a:rPr lang="en-US" sz="2400" b="1" dirty="0"/>
              <a:t>teams of AI agents</a:t>
            </a:r>
            <a:r>
              <a:rPr lang="en-US" sz="2400" dirty="0"/>
              <a:t>, each with a specific role—like a virtual call center or a group of assistants working together.</a:t>
            </a:r>
          </a:p>
          <a:p>
            <a:r>
              <a:rPr lang="en-US" sz="2400" dirty="0"/>
              <a:t>One agent could do math, another could write, and they’d </a:t>
            </a:r>
            <a:r>
              <a:rPr lang="en-US" sz="2400" b="1" dirty="0"/>
              <a:t>collaborate smoothly</a:t>
            </a:r>
            <a:r>
              <a:rPr lang="en-US" sz="2400" dirty="0"/>
              <a:t> to solve bigger problems.</a:t>
            </a:r>
          </a:p>
          <a:p>
            <a:pPr marL="0" indent="0">
              <a:buNone/>
            </a:pPr>
            <a:r>
              <a:rPr lang="en-US" sz="3200" b="1" dirty="0">
                <a:solidFill>
                  <a:srgbClr val="92D050"/>
                </a:solidFill>
              </a:rPr>
              <a:t>Current Status (2025)</a:t>
            </a:r>
          </a:p>
          <a:p>
            <a:r>
              <a:rPr lang="en-US" sz="2400" dirty="0"/>
              <a:t>Swarm is still </a:t>
            </a:r>
            <a:r>
              <a:rPr lang="en-US" sz="2400" b="1" dirty="0"/>
              <a:t>experimental</a:t>
            </a:r>
            <a:r>
              <a:rPr lang="en-US" sz="2400" dirty="0"/>
              <a:t>, but actively developed by OpenAI and the community.</a:t>
            </a:r>
          </a:p>
          <a:p>
            <a:r>
              <a:rPr lang="en-US" sz="2400" dirty="0"/>
              <a:t>It’s mainly used for </a:t>
            </a:r>
            <a:r>
              <a:rPr lang="en-US" sz="2400" b="1" dirty="0"/>
              <a:t>prototyping and research</a:t>
            </a:r>
            <a:r>
              <a:rPr lang="en-US" sz="2400" dirty="0"/>
              <a:t>, and while not widely known, it’s a </a:t>
            </a:r>
            <a:r>
              <a:rPr lang="en-US" sz="2400" b="1" dirty="0"/>
              <a:t>powerful tool for building multi-agent AI systems</a:t>
            </a:r>
            <a:r>
              <a:rPr lang="en-US" sz="2400" dirty="0"/>
              <a:t>.</a:t>
            </a:r>
          </a:p>
          <a:p>
            <a:endParaRPr lang="en-US" sz="2800" dirty="0">
              <a:effectLst/>
            </a:endParaRPr>
          </a:p>
        </p:txBody>
      </p:sp>
    </p:spTree>
    <p:extLst>
      <p:ext uri="{BB962C8B-B14F-4D97-AF65-F5344CB8AC3E}">
        <p14:creationId xmlns:p14="http://schemas.microsoft.com/office/powerpoint/2010/main" val="311747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73B87-31EF-EE61-DD6B-24C97CA85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6B378E-FE65-FFC5-5DDF-FEE79F943598}"/>
              </a:ext>
            </a:extLst>
          </p:cNvPr>
          <p:cNvSpPr>
            <a:spLocks noGrp="1"/>
          </p:cNvSpPr>
          <p:nvPr>
            <p:ph type="title"/>
          </p:nvPr>
        </p:nvSpPr>
        <p:spPr>
          <a:xfrm>
            <a:off x="838200" y="365125"/>
            <a:ext cx="10515600" cy="690677"/>
          </a:xfrm>
        </p:spPr>
        <p:txBody>
          <a:bodyPr>
            <a:normAutofit fontScale="90000"/>
          </a:bodyPr>
          <a:lstStyle/>
          <a:p>
            <a:r>
              <a:rPr lang="en-PK" dirty="0"/>
              <a:t>🐝 </a:t>
            </a:r>
            <a:r>
              <a:rPr lang="en-US" b="1" dirty="0"/>
              <a:t>Swarm Framework (Experimental)</a:t>
            </a:r>
            <a:endParaRPr lang="en-PK" b="1" dirty="0"/>
          </a:p>
        </p:txBody>
      </p:sp>
      <p:sp>
        <p:nvSpPr>
          <p:cNvPr id="3" name="Content Placeholder 2">
            <a:extLst>
              <a:ext uri="{FF2B5EF4-FFF2-40B4-BE49-F238E27FC236}">
                <a16:creationId xmlns:a16="http://schemas.microsoft.com/office/drawing/2014/main" id="{477238C6-767B-0E5B-41DE-588C3605788F}"/>
              </a:ext>
            </a:extLst>
          </p:cNvPr>
          <p:cNvSpPr>
            <a:spLocks noGrp="1"/>
          </p:cNvSpPr>
          <p:nvPr>
            <p:ph idx="1"/>
          </p:nvPr>
        </p:nvSpPr>
        <p:spPr>
          <a:xfrm>
            <a:off x="838200" y="1187777"/>
            <a:ext cx="10515600" cy="4989186"/>
          </a:xfrm>
        </p:spPr>
        <p:txBody>
          <a:bodyPr>
            <a:normAutofit/>
          </a:bodyPr>
          <a:lstStyle/>
          <a:p>
            <a:pPr>
              <a:buNone/>
            </a:pPr>
            <a:r>
              <a:rPr lang="en-US" sz="2800" dirty="0"/>
              <a:t>Swarm was OpenAI’s </a:t>
            </a:r>
            <a:r>
              <a:rPr lang="en-US" sz="2800" b="1" dirty="0"/>
              <a:t>lightweight tool</a:t>
            </a:r>
            <a:r>
              <a:rPr lang="en-US" sz="2800" dirty="0"/>
              <a:t> for building multi-agent AI systems. It introduced two key ideas:</a:t>
            </a:r>
          </a:p>
          <a:p>
            <a:r>
              <a:rPr lang="en-US" sz="2800" b="1" dirty="0">
                <a:solidFill>
                  <a:srgbClr val="FFC000"/>
                </a:solidFill>
              </a:rPr>
              <a:t>Agents</a:t>
            </a:r>
            <a:r>
              <a:rPr lang="en-US" sz="2800" dirty="0">
                <a:solidFill>
                  <a:srgbClr val="FFC000"/>
                </a:solidFill>
              </a:rPr>
              <a:t>:</a:t>
            </a:r>
            <a:r>
              <a:rPr lang="en-US" sz="2800" dirty="0"/>
              <a:t> Small, specialized AIs, each with its own tools and tasks.</a:t>
            </a:r>
          </a:p>
          <a:p>
            <a:r>
              <a:rPr lang="en-US" sz="2800" b="1" dirty="0">
                <a:solidFill>
                  <a:srgbClr val="FFC000"/>
                </a:solidFill>
              </a:rPr>
              <a:t>Handoffs</a:t>
            </a:r>
            <a:r>
              <a:rPr lang="en-US" sz="2800" dirty="0">
                <a:solidFill>
                  <a:srgbClr val="FFC000"/>
                </a:solidFill>
              </a:rPr>
              <a:t>:</a:t>
            </a:r>
            <a:r>
              <a:rPr lang="en-US" sz="2800" dirty="0"/>
              <a:t> A way for agents to </a:t>
            </a:r>
            <a:r>
              <a:rPr lang="en-US" sz="2800" b="1" dirty="0"/>
              <a:t>pass tasks</a:t>
            </a:r>
            <a:r>
              <a:rPr lang="en-US" sz="2800" dirty="0"/>
              <a:t> between each other based on context (like routing a billing question from a general bot to a billing agent).</a:t>
            </a:r>
          </a:p>
          <a:p>
            <a:pPr marL="0" indent="0">
              <a:buNone/>
            </a:pPr>
            <a:r>
              <a:rPr lang="en-US" sz="2800" dirty="0"/>
              <a:t>Swarm focused on </a:t>
            </a:r>
            <a:r>
              <a:rPr lang="en-US" sz="2800" b="1" dirty="0"/>
              <a:t>simplicity and flexibility</a:t>
            </a:r>
            <a:r>
              <a:rPr lang="en-US" sz="2800" dirty="0"/>
              <a:t>, helping developers experiment with how AIs could collaborate like a well-coordinated team.</a:t>
            </a:r>
          </a:p>
        </p:txBody>
      </p:sp>
    </p:spTree>
    <p:extLst>
      <p:ext uri="{BB962C8B-B14F-4D97-AF65-F5344CB8AC3E}">
        <p14:creationId xmlns:p14="http://schemas.microsoft.com/office/powerpoint/2010/main" val="408629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A3CBF-CEDE-28DC-3198-41A41BB4C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98C8C-FFC7-D3D0-764C-B9E39D5B2A18}"/>
              </a:ext>
            </a:extLst>
          </p:cNvPr>
          <p:cNvSpPr>
            <a:spLocks noGrp="1"/>
          </p:cNvSpPr>
          <p:nvPr>
            <p:ph type="title"/>
          </p:nvPr>
        </p:nvSpPr>
        <p:spPr>
          <a:xfrm>
            <a:off x="838200" y="365125"/>
            <a:ext cx="10515600" cy="690677"/>
          </a:xfrm>
        </p:spPr>
        <p:txBody>
          <a:bodyPr>
            <a:normAutofit/>
          </a:bodyPr>
          <a:lstStyle/>
          <a:p>
            <a:r>
              <a:rPr lang="en-PK" sz="3600" b="1" dirty="0"/>
              <a:t>🚀 </a:t>
            </a:r>
            <a:r>
              <a:rPr lang="en-US" sz="3600" b="1" dirty="0"/>
              <a:t>OPEN AI Agents SDK (Production-Ready)</a:t>
            </a:r>
            <a:endParaRPr lang="en-PK" sz="3600" b="1" dirty="0"/>
          </a:p>
        </p:txBody>
      </p:sp>
      <p:sp>
        <p:nvSpPr>
          <p:cNvPr id="3" name="Content Placeholder 2">
            <a:extLst>
              <a:ext uri="{FF2B5EF4-FFF2-40B4-BE49-F238E27FC236}">
                <a16:creationId xmlns:a16="http://schemas.microsoft.com/office/drawing/2014/main" id="{2DF0670B-37DB-D960-ACF9-04A70AD8442F}"/>
              </a:ext>
            </a:extLst>
          </p:cNvPr>
          <p:cNvSpPr>
            <a:spLocks noGrp="1"/>
          </p:cNvSpPr>
          <p:nvPr>
            <p:ph idx="1"/>
          </p:nvPr>
        </p:nvSpPr>
        <p:spPr>
          <a:xfrm>
            <a:off x="838200" y="1187777"/>
            <a:ext cx="10515600" cy="4989186"/>
          </a:xfrm>
        </p:spPr>
        <p:txBody>
          <a:bodyPr>
            <a:noAutofit/>
          </a:bodyPr>
          <a:lstStyle/>
          <a:p>
            <a:pPr>
              <a:buNone/>
            </a:pPr>
            <a:r>
              <a:rPr lang="en-US" sz="2300" dirty="0"/>
              <a:t>In recent updates, OpenAI released the </a:t>
            </a:r>
            <a:r>
              <a:rPr lang="en-US" sz="2300" b="1" dirty="0"/>
              <a:t>Agents SDK</a:t>
            </a:r>
            <a:r>
              <a:rPr lang="en-US" sz="2300" dirty="0"/>
              <a:t>, a </a:t>
            </a:r>
            <a:r>
              <a:rPr lang="en-US" sz="2300" b="1" dirty="0"/>
              <a:t>more powerful and production-ready evolution of Swarm</a:t>
            </a:r>
            <a:r>
              <a:rPr lang="en-US" sz="2300" dirty="0"/>
              <a:t>.</a:t>
            </a:r>
          </a:p>
          <a:p>
            <a:r>
              <a:rPr lang="en-US" sz="2300" dirty="0"/>
              <a:t>It builds on Swarm’s core ideas—</a:t>
            </a:r>
            <a:r>
              <a:rPr lang="en-US" sz="2300" b="1" dirty="0"/>
              <a:t>autonomous agents and collaboration</a:t>
            </a:r>
            <a:r>
              <a:rPr lang="en-US" sz="2300" dirty="0"/>
              <a:t>.</a:t>
            </a:r>
          </a:p>
          <a:p>
            <a:r>
              <a:rPr lang="en-US" sz="2300" dirty="0"/>
              <a:t>Adds </a:t>
            </a:r>
            <a:r>
              <a:rPr lang="en-US" sz="2300" b="1" dirty="0"/>
              <a:t>better tools, structure, and coordination features</a:t>
            </a:r>
            <a:r>
              <a:rPr lang="en-US" sz="2300" dirty="0"/>
              <a:t> for real-world applications.</a:t>
            </a:r>
          </a:p>
          <a:p>
            <a:r>
              <a:rPr lang="en-US" sz="2300" dirty="0"/>
              <a:t>Makes it easier to manage complex workflows with multiple agents working together.</a:t>
            </a:r>
          </a:p>
          <a:p>
            <a:pPr marL="0" indent="0">
              <a:buNone/>
            </a:pPr>
            <a:r>
              <a:rPr lang="en-US" sz="2300" b="1" dirty="0">
                <a:solidFill>
                  <a:srgbClr val="92D050"/>
                </a:solidFill>
              </a:rPr>
              <a:t>Why It Matters</a:t>
            </a:r>
          </a:p>
          <a:p>
            <a:r>
              <a:rPr lang="en-US" sz="2300" dirty="0"/>
              <a:t>Swarm laid the groundwork for building </a:t>
            </a:r>
            <a:r>
              <a:rPr lang="en-US" sz="2300" b="1" dirty="0"/>
              <a:t>collaborative AI systems</a:t>
            </a:r>
            <a:r>
              <a:rPr lang="en-US" sz="2300" dirty="0"/>
              <a:t>, and the Agents SDK turns those ideas into something you can use in </a:t>
            </a:r>
            <a:r>
              <a:rPr lang="en-US" sz="2300" b="1" dirty="0"/>
              <a:t>real apps and services</a:t>
            </a:r>
            <a:r>
              <a:rPr lang="en-US" sz="2300" dirty="0"/>
              <a:t>—from customer support to automated research teams.</a:t>
            </a:r>
          </a:p>
        </p:txBody>
      </p:sp>
    </p:spTree>
    <p:extLst>
      <p:ext uri="{BB962C8B-B14F-4D97-AF65-F5344CB8AC3E}">
        <p14:creationId xmlns:p14="http://schemas.microsoft.com/office/powerpoint/2010/main" val="32043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9E9E-E443-8986-CB23-16515EC8C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F91A6-656A-2E2E-B77F-28C43732816A}"/>
              </a:ext>
            </a:extLst>
          </p:cNvPr>
          <p:cNvSpPr>
            <a:spLocks noGrp="1"/>
          </p:cNvSpPr>
          <p:nvPr>
            <p:ph type="title"/>
          </p:nvPr>
        </p:nvSpPr>
        <p:spPr>
          <a:xfrm>
            <a:off x="838200" y="365125"/>
            <a:ext cx="10515600" cy="822652"/>
          </a:xfrm>
        </p:spPr>
        <p:txBody>
          <a:bodyPr>
            <a:normAutofit/>
          </a:bodyPr>
          <a:lstStyle/>
          <a:p>
            <a:r>
              <a:rPr lang="en-PK" sz="4000" b="1" dirty="0"/>
              <a:t>Anthropic Design Patterns</a:t>
            </a:r>
          </a:p>
        </p:txBody>
      </p:sp>
      <p:sp>
        <p:nvSpPr>
          <p:cNvPr id="3" name="Content Placeholder 2">
            <a:extLst>
              <a:ext uri="{FF2B5EF4-FFF2-40B4-BE49-F238E27FC236}">
                <a16:creationId xmlns:a16="http://schemas.microsoft.com/office/drawing/2014/main" id="{25413D28-3EA0-642D-8C38-6E87D5AF12E8}"/>
              </a:ext>
            </a:extLst>
          </p:cNvPr>
          <p:cNvSpPr>
            <a:spLocks noGrp="1"/>
          </p:cNvSpPr>
          <p:nvPr>
            <p:ph idx="1"/>
          </p:nvPr>
        </p:nvSpPr>
        <p:spPr>
          <a:xfrm>
            <a:off x="838200" y="1187777"/>
            <a:ext cx="10515600" cy="4989186"/>
          </a:xfrm>
        </p:spPr>
        <p:txBody>
          <a:bodyPr>
            <a:noAutofit/>
          </a:bodyPr>
          <a:lstStyle/>
          <a:p>
            <a:r>
              <a:rPr lang="en-US" sz="2800" b="1" dirty="0"/>
              <a:t>OpenAI’s Agents SDK</a:t>
            </a:r>
            <a:r>
              <a:rPr lang="en-US" sz="2800" dirty="0"/>
              <a:t> is a flexible tool that helps developers build and manage AI agents that can handle complex tasks. </a:t>
            </a:r>
          </a:p>
          <a:p>
            <a:r>
              <a:rPr lang="en-US" sz="2800" dirty="0"/>
              <a:t>It supports several proven </a:t>
            </a:r>
            <a:r>
              <a:rPr lang="en-US" sz="2800" b="1" dirty="0"/>
              <a:t>design patterns</a:t>
            </a:r>
            <a:r>
              <a:rPr lang="en-US" sz="2800" dirty="0"/>
              <a:t> (like those from </a:t>
            </a:r>
            <a:r>
              <a:rPr lang="en-US" sz="2800" b="1" dirty="0"/>
              <a:t>Anthropic</a:t>
            </a:r>
            <a:r>
              <a:rPr lang="en-US" sz="2800" dirty="0"/>
              <a:t>) to make agent collaboration smoother and more effective. </a:t>
            </a:r>
          </a:p>
          <a:p>
            <a:r>
              <a:rPr lang="en-US" sz="2800" dirty="0"/>
              <a:t>Developers can easily use these patterns to create smarter and more organized AI systems.</a:t>
            </a:r>
          </a:p>
        </p:txBody>
      </p:sp>
    </p:spTree>
    <p:extLst>
      <p:ext uri="{BB962C8B-B14F-4D97-AF65-F5344CB8AC3E}">
        <p14:creationId xmlns:p14="http://schemas.microsoft.com/office/powerpoint/2010/main" val="749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356F7-B148-8550-DDED-776C927E2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26F7F-B586-C77F-A3A0-1174E15346AE}"/>
              </a:ext>
            </a:extLst>
          </p:cNvPr>
          <p:cNvSpPr>
            <a:spLocks noGrp="1"/>
          </p:cNvSpPr>
          <p:nvPr>
            <p:ph type="title"/>
          </p:nvPr>
        </p:nvSpPr>
        <p:spPr>
          <a:xfrm>
            <a:off x="838200" y="365125"/>
            <a:ext cx="10515600" cy="822652"/>
          </a:xfrm>
        </p:spPr>
        <p:txBody>
          <a:bodyPr>
            <a:normAutofit/>
          </a:bodyPr>
          <a:lstStyle/>
          <a:p>
            <a:r>
              <a:rPr lang="en-US" sz="4000" b="1" dirty="0">
                <a:solidFill>
                  <a:srgbClr val="92D050"/>
                </a:solidFill>
              </a:rPr>
              <a:t>1. Prompt Chaining (Chain Workflow)</a:t>
            </a:r>
            <a:endParaRPr lang="en-PK" sz="4000" b="1" dirty="0">
              <a:solidFill>
                <a:srgbClr val="92D050"/>
              </a:solidFill>
            </a:endParaRPr>
          </a:p>
        </p:txBody>
      </p:sp>
      <p:sp>
        <p:nvSpPr>
          <p:cNvPr id="3" name="Content Placeholder 2">
            <a:extLst>
              <a:ext uri="{FF2B5EF4-FFF2-40B4-BE49-F238E27FC236}">
                <a16:creationId xmlns:a16="http://schemas.microsoft.com/office/drawing/2014/main" id="{16FE9A16-1897-666C-E99D-6C9F820D6501}"/>
              </a:ext>
            </a:extLst>
          </p:cNvPr>
          <p:cNvSpPr>
            <a:spLocks noGrp="1"/>
          </p:cNvSpPr>
          <p:nvPr>
            <p:ph idx="1"/>
          </p:nvPr>
        </p:nvSpPr>
        <p:spPr>
          <a:xfrm>
            <a:off x="838200" y="1187777"/>
            <a:ext cx="10515600" cy="4989186"/>
          </a:xfrm>
        </p:spPr>
        <p:txBody>
          <a:bodyPr>
            <a:noAutofit/>
          </a:bodyPr>
          <a:lstStyle/>
          <a:p>
            <a:r>
              <a:rPr lang="en-US" sz="2100" b="1" dirty="0">
                <a:solidFill>
                  <a:srgbClr val="FFC000"/>
                </a:solidFill>
              </a:rPr>
              <a:t>What it means: </a:t>
            </a:r>
            <a:r>
              <a:rPr lang="en-US" sz="2100" dirty="0"/>
              <a:t>Break a big task into smaller, simple steps done one after another.</a:t>
            </a:r>
          </a:p>
          <a:p>
            <a:r>
              <a:rPr lang="en-US" sz="2100" b="1" dirty="0">
                <a:solidFill>
                  <a:srgbClr val="FFC000"/>
                </a:solidFill>
              </a:rPr>
              <a:t>How it works with Agents SDK:</a:t>
            </a:r>
          </a:p>
          <a:p>
            <a:pPr lvl="1"/>
            <a:r>
              <a:rPr lang="en-US" sz="2100" dirty="0"/>
              <a:t>You can set up agents to handle each step in a specific order, passing results from one to the next.</a:t>
            </a:r>
          </a:p>
          <a:p>
            <a:pPr lvl="1"/>
            <a:r>
              <a:rPr lang="en-US" sz="2100" dirty="0"/>
              <a:t>Each LLM call processes the output of the previous one. You can add programmatic checks (see "gate” in the diagram) on any intermediate steps to ensure that the process is still on track.</a:t>
            </a:r>
          </a:p>
          <a:p>
            <a:r>
              <a:rPr lang="en-US" sz="2100" b="1" dirty="0">
                <a:solidFill>
                  <a:srgbClr val="FFC000"/>
                </a:solidFill>
              </a:rPr>
              <a:t>Why it helps: </a:t>
            </a:r>
            <a:r>
              <a:rPr lang="en-US" sz="2100" dirty="0"/>
              <a:t>Keeps the process organized and easier to manage, especially for complex tasks.</a:t>
            </a:r>
          </a:p>
          <a:p>
            <a:r>
              <a:rPr lang="en-US" sz="2100" b="1" dirty="0">
                <a:solidFill>
                  <a:srgbClr val="FFC000"/>
                </a:solidFill>
              </a:rPr>
              <a:t>Example: </a:t>
            </a:r>
            <a:r>
              <a:rPr lang="en-US" sz="2100" dirty="0"/>
              <a:t>To write a research summary:</a:t>
            </a:r>
          </a:p>
          <a:p>
            <a:pPr lvl="1"/>
            <a:r>
              <a:rPr lang="en-US" sz="2100" dirty="0"/>
              <a:t>One agent </a:t>
            </a:r>
            <a:r>
              <a:rPr lang="en-US" sz="2100" b="1" dirty="0"/>
              <a:t>searches for sources, </a:t>
            </a:r>
            <a:r>
              <a:rPr lang="en-US" sz="2100" dirty="0"/>
              <a:t>Another </a:t>
            </a:r>
            <a:r>
              <a:rPr lang="en-US" sz="2100" b="1" dirty="0"/>
              <a:t>extracts key points</a:t>
            </a:r>
            <a:r>
              <a:rPr lang="en-US" sz="2100" dirty="0"/>
              <a:t>,  A third </a:t>
            </a:r>
            <a:r>
              <a:rPr lang="en-US" sz="2100" b="1" dirty="0"/>
              <a:t>writes the summary</a:t>
            </a:r>
            <a:r>
              <a:rPr lang="en-US" sz="2100" dirty="0"/>
              <a:t>.</a:t>
            </a:r>
          </a:p>
        </p:txBody>
      </p:sp>
    </p:spTree>
    <p:extLst>
      <p:ext uri="{BB962C8B-B14F-4D97-AF65-F5344CB8AC3E}">
        <p14:creationId xmlns:p14="http://schemas.microsoft.com/office/powerpoint/2010/main" val="2990000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237</TotalTime>
  <Words>1184</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PowerPoint Presentation</vt:lpstr>
      <vt:lpstr>What is SWARM?</vt:lpstr>
      <vt:lpstr>SWARM</vt:lpstr>
      <vt:lpstr>SWARM</vt:lpstr>
      <vt:lpstr>SWARM</vt:lpstr>
      <vt:lpstr>🐝 Swarm Framework (Experimental)</vt:lpstr>
      <vt:lpstr>🚀 OPEN AI Agents SDK (Production-Ready)</vt:lpstr>
      <vt:lpstr>Anthropic Design Patterns</vt:lpstr>
      <vt:lpstr>1. Prompt Chaining (Chain Workflow)</vt:lpstr>
      <vt:lpstr>1. Prompt Chaining (Chain Workflow)</vt:lpstr>
      <vt:lpstr>2. Routing</vt:lpstr>
      <vt:lpstr>2. Routing</vt:lpstr>
      <vt:lpstr>3. Parallelization</vt:lpstr>
      <vt:lpstr>3. Parallelization</vt:lpstr>
      <vt:lpstr>4. Orchestrator–Workers</vt:lpstr>
      <vt:lpstr>4. Orchestrator–Workers</vt:lpstr>
      <vt:lpstr>5. Evaluator–Optimizer</vt:lpstr>
      <vt:lpstr>5. Evaluator–Optimizer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88</cp:revision>
  <dcterms:created xsi:type="dcterms:W3CDTF">2025-05-29T14:53:55Z</dcterms:created>
  <dcterms:modified xsi:type="dcterms:W3CDTF">2025-05-29T18:51:10Z</dcterms:modified>
</cp:coreProperties>
</file>