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4662659-D66A-4494-B5CC-0E1D7FBE3C72}">
          <p14:sldIdLst>
            <p14:sldId id="256"/>
          </p14:sldIdLst>
        </p14:section>
        <p14:section name="Class01 QUIZ PREPARATION - OpenAI Agents SDK, Topics Covered in Quiz, Prompt Engineering" id="{18A63843-DEC8-4558-9AD8-275056EF0A54}">
          <p14:sldIdLst>
            <p14:sldId id="257"/>
            <p14:sldId id="258"/>
            <p14:sldId id="259"/>
            <p14:sldId id="260"/>
            <p14:sldId id="261"/>
            <p14:sldId id="262"/>
            <p14:sldId id="263"/>
            <p14:sldId id="264"/>
            <p14:sldId id="265"/>
            <p14:sldId id="266"/>
            <p14:sldId id="267"/>
            <p14:sldId id="268"/>
            <p14:sldId id="269"/>
            <p14:sldId id="270"/>
            <p14:sldId id="271"/>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799" autoAdjust="0"/>
    <p:restoredTop sz="94660"/>
  </p:normalViewPr>
  <p:slideViewPr>
    <p:cSldViewPr snapToGrid="0">
      <p:cViewPr varScale="1">
        <p:scale>
          <a:sx n="100" d="100"/>
          <a:sy n="100"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509122-6ABD-4C02-BE4D-8D74354CDDD0}" type="datetimeFigureOut">
              <a:rPr lang="en-PK" smtClean="0"/>
              <a:t>07/07/2025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389001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509122-6ABD-4C02-BE4D-8D74354CDDD0}" type="datetimeFigureOut">
              <a:rPr lang="en-PK" smtClean="0"/>
              <a:t>07/07/2025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457958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509122-6ABD-4C02-BE4D-8D74354CDDD0}" type="datetimeFigureOut">
              <a:rPr lang="en-PK" smtClean="0"/>
              <a:t>07/07/2025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3274493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509122-6ABD-4C02-BE4D-8D74354CDDD0}" type="datetimeFigureOut">
              <a:rPr lang="en-PK" smtClean="0"/>
              <a:t>07/07/2025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D85EA1A-95CC-402C-BCE5-C5EFC62380AC}" type="slidenum">
              <a:rPr lang="en-PK" smtClean="0"/>
              <a:t>‹#›</a:t>
            </a:fld>
            <a:endParaRPr lang="en-PK"/>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8487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509122-6ABD-4C02-BE4D-8D74354CDDD0}" type="datetimeFigureOut">
              <a:rPr lang="en-PK" smtClean="0"/>
              <a:t>07/07/2025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970932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509122-6ABD-4C02-BE4D-8D74354CDDD0}" type="datetimeFigureOut">
              <a:rPr lang="en-PK" smtClean="0"/>
              <a:t>07/07/2025</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150660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509122-6ABD-4C02-BE4D-8D74354CDDD0}" type="datetimeFigureOut">
              <a:rPr lang="en-PK" smtClean="0"/>
              <a:t>07/07/2025</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4260437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09122-6ABD-4C02-BE4D-8D74354CDDD0}" type="datetimeFigureOut">
              <a:rPr lang="en-PK" smtClean="0"/>
              <a:t>07/07/2025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1091992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09122-6ABD-4C02-BE4D-8D74354CDDD0}" type="datetimeFigureOut">
              <a:rPr lang="en-PK" smtClean="0"/>
              <a:t>07/07/2025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368176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509122-6ABD-4C02-BE4D-8D74354CDDD0}" type="datetimeFigureOut">
              <a:rPr lang="en-PK" smtClean="0"/>
              <a:t>07/07/2025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361683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509122-6ABD-4C02-BE4D-8D74354CDDD0}" type="datetimeFigureOut">
              <a:rPr lang="en-PK" smtClean="0"/>
              <a:t>07/07/2025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1985155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509122-6ABD-4C02-BE4D-8D74354CDDD0}" type="datetimeFigureOut">
              <a:rPr lang="en-PK" smtClean="0"/>
              <a:t>07/07/2025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234943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509122-6ABD-4C02-BE4D-8D74354CDDD0}" type="datetimeFigureOut">
              <a:rPr lang="en-PK" smtClean="0"/>
              <a:t>07/07/2025</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108048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509122-6ABD-4C02-BE4D-8D74354CDDD0}" type="datetimeFigureOut">
              <a:rPr lang="en-PK" smtClean="0"/>
              <a:t>07/07/2025</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4008295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509122-6ABD-4C02-BE4D-8D74354CDDD0}" type="datetimeFigureOut">
              <a:rPr lang="en-PK" smtClean="0"/>
              <a:t>07/07/2025</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3606652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509122-6ABD-4C02-BE4D-8D74354CDDD0}" type="datetimeFigureOut">
              <a:rPr lang="en-PK" smtClean="0"/>
              <a:t>07/07/2025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263908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509122-6ABD-4C02-BE4D-8D74354CDDD0}" type="datetimeFigureOut">
              <a:rPr lang="en-PK" smtClean="0"/>
              <a:t>07/07/2025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D85EA1A-95CC-402C-BCE5-C5EFC62380AC}" type="slidenum">
              <a:rPr lang="en-PK" smtClean="0"/>
              <a:t>‹#›</a:t>
            </a:fld>
            <a:endParaRPr lang="en-PK"/>
          </a:p>
        </p:txBody>
      </p:sp>
    </p:spTree>
    <p:extLst>
      <p:ext uri="{BB962C8B-B14F-4D97-AF65-F5344CB8AC3E}">
        <p14:creationId xmlns:p14="http://schemas.microsoft.com/office/powerpoint/2010/main" val="528214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2509122-6ABD-4C02-BE4D-8D74354CDDD0}" type="datetimeFigureOut">
              <a:rPr lang="en-PK" smtClean="0"/>
              <a:t>07/07/2025</a:t>
            </a:fld>
            <a:endParaRPr lang="en-PK"/>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85EA1A-95CC-402C-BCE5-C5EFC62380AC}" type="slidenum">
              <a:rPr lang="en-PK" smtClean="0"/>
              <a:t>‹#›</a:t>
            </a:fld>
            <a:endParaRPr lang="en-PK"/>
          </a:p>
        </p:txBody>
      </p:sp>
    </p:spTree>
    <p:extLst>
      <p:ext uri="{BB962C8B-B14F-4D97-AF65-F5344CB8AC3E}">
        <p14:creationId xmlns:p14="http://schemas.microsoft.com/office/powerpoint/2010/main" val="134910277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ookbook.openai.com/examples/gpt4-1_prompting_gui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ookbook.openai.com/examples/gpt4-1_prompting_guide#sample-prompt-swe-bench-verifie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okbook.openai.com/examples/gpt4-1_prompting_guide#2-long-contex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AF16-D699-B2B2-ADFD-94996913C1B7}"/>
              </a:ext>
            </a:extLst>
          </p:cNvPr>
          <p:cNvSpPr>
            <a:spLocks noGrp="1"/>
          </p:cNvSpPr>
          <p:nvPr>
            <p:ph type="ctrTitle"/>
          </p:nvPr>
        </p:nvSpPr>
        <p:spPr>
          <a:xfrm>
            <a:off x="1595269" y="744411"/>
            <a:ext cx="9001462" cy="2387600"/>
          </a:xfrm>
        </p:spPr>
        <p:txBody>
          <a:bodyPr/>
          <a:lstStyle/>
          <a:p>
            <a:r>
              <a:rPr lang="en-US" dirty="0"/>
              <a:t>Quiz Preparation</a:t>
            </a:r>
            <a:endParaRPr lang="en-PK" dirty="0"/>
          </a:p>
        </p:txBody>
      </p:sp>
      <p:sp>
        <p:nvSpPr>
          <p:cNvPr id="3" name="Subtitle 2">
            <a:extLst>
              <a:ext uri="{FF2B5EF4-FFF2-40B4-BE49-F238E27FC236}">
                <a16:creationId xmlns:a16="http://schemas.microsoft.com/office/drawing/2014/main" id="{2214215A-31B7-234D-8971-B92BB8B54F98}"/>
              </a:ext>
            </a:extLst>
          </p:cNvPr>
          <p:cNvSpPr>
            <a:spLocks noGrp="1"/>
          </p:cNvSpPr>
          <p:nvPr>
            <p:ph type="subTitle" idx="1"/>
          </p:nvPr>
        </p:nvSpPr>
        <p:spPr>
          <a:xfrm>
            <a:off x="1595269" y="3429000"/>
            <a:ext cx="9001462" cy="1828800"/>
          </a:xfrm>
        </p:spPr>
        <p:txBody>
          <a:bodyPr/>
          <a:lstStyle/>
          <a:p>
            <a:r>
              <a:rPr lang="en-US" dirty="0"/>
              <a:t>OpenAI Agent SDK</a:t>
            </a:r>
          </a:p>
          <a:p>
            <a:pPr algn="l"/>
            <a:r>
              <a:rPr lang="en-US" dirty="0"/>
              <a:t>Important links:</a:t>
            </a:r>
          </a:p>
          <a:p>
            <a:pPr algn="l"/>
            <a:r>
              <a:rPr lang="en-US" dirty="0">
                <a:hlinkClick r:id="rId2"/>
              </a:rPr>
              <a:t>https://cookbook.openai.com/examples/gpt4-1_prompting_guide</a:t>
            </a:r>
            <a:r>
              <a:rPr lang="en-US" dirty="0"/>
              <a:t> </a:t>
            </a:r>
            <a:endParaRPr lang="en-PK" dirty="0"/>
          </a:p>
        </p:txBody>
      </p:sp>
    </p:spTree>
    <p:extLst>
      <p:ext uri="{BB962C8B-B14F-4D97-AF65-F5344CB8AC3E}">
        <p14:creationId xmlns:p14="http://schemas.microsoft.com/office/powerpoint/2010/main" val="117240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20F66-0C35-312E-51DE-F46C64177F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F0B9AA-4569-E59D-DD28-2DF95F4B7512}"/>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E7873955-4548-FC64-2868-2E0E99B689C8}"/>
              </a:ext>
            </a:extLst>
          </p:cNvPr>
          <p:cNvSpPr>
            <a:spLocks noGrp="1"/>
          </p:cNvSpPr>
          <p:nvPr>
            <p:ph idx="1"/>
          </p:nvPr>
        </p:nvSpPr>
        <p:spPr>
          <a:xfrm>
            <a:off x="913795" y="1005843"/>
            <a:ext cx="10353761" cy="5242556"/>
          </a:xfrm>
        </p:spPr>
        <p:txBody>
          <a:bodyPr>
            <a:normAutofit lnSpcReduction="10000"/>
          </a:bodyPr>
          <a:lstStyle/>
          <a:p>
            <a:pPr marL="0" indent="0">
              <a:buNone/>
            </a:pPr>
            <a:r>
              <a:rPr lang="en-US" sz="2800" b="1" dirty="0">
                <a:solidFill>
                  <a:srgbClr val="FFC000"/>
                </a:solidFill>
              </a:rPr>
              <a:t>Discussion</a:t>
            </a:r>
          </a:p>
          <a:p>
            <a:pPr marL="514350" indent="-514350">
              <a:buAutoNum type="arabicPeriod"/>
            </a:pPr>
            <a:r>
              <a:rPr lang="en-US" sz="2800" b="1" dirty="0">
                <a:solidFill>
                  <a:srgbClr val="00FF00"/>
                </a:solidFill>
              </a:rPr>
              <a:t>Agentic Workflow:</a:t>
            </a:r>
          </a:p>
          <a:p>
            <a:pPr marL="971550" lvl="1" indent="-514350">
              <a:buAutoNum type="alphaLcParenR"/>
            </a:pPr>
            <a:r>
              <a:rPr lang="en-US" sz="2600" b="1" dirty="0">
                <a:solidFill>
                  <a:srgbClr val="00B0F0"/>
                </a:solidFill>
              </a:rPr>
              <a:t>System Prompt Reminder:</a:t>
            </a:r>
          </a:p>
          <a:p>
            <a:pPr marL="1485900" lvl="2" indent="-571500">
              <a:buFont typeface="+mj-lt"/>
              <a:buAutoNum type="romanLcPeriod"/>
            </a:pPr>
            <a:r>
              <a:rPr lang="en-US" sz="2400" b="1" dirty="0">
                <a:solidFill>
                  <a:srgbClr val="FFFF00"/>
                </a:solidFill>
              </a:rPr>
              <a:t>Persistence:</a:t>
            </a:r>
            <a:r>
              <a:rPr lang="en-US" sz="2400" dirty="0"/>
              <a:t> Remember stuff overtime, even after a task ends or the system restarts. We make agent persistence using prompt</a:t>
            </a:r>
          </a:p>
          <a:p>
            <a:pPr marL="1485900" lvl="2" indent="-571500">
              <a:buFont typeface="+mj-lt"/>
              <a:buAutoNum type="romanLcPeriod"/>
            </a:pPr>
            <a:r>
              <a:rPr lang="en-US" sz="2400" b="1" dirty="0">
                <a:solidFill>
                  <a:srgbClr val="FFFF00"/>
                </a:solidFill>
              </a:rPr>
              <a:t>Tool calling:</a:t>
            </a:r>
            <a:r>
              <a:rPr lang="en-US" sz="2400" dirty="0"/>
              <a:t> This encourages the model to make full use of its tools, and reduces its likelihood of hallucinating or guessing an answer. </a:t>
            </a:r>
            <a:r>
              <a:rPr lang="en-US" sz="2400" b="1" dirty="0"/>
              <a:t>Example:</a:t>
            </a:r>
          </a:p>
          <a:p>
            <a:pPr marL="1371600" lvl="3" indent="0">
              <a:buNone/>
            </a:pPr>
            <a:r>
              <a:rPr lang="en-US" sz="2200" dirty="0">
                <a:solidFill>
                  <a:schemeClr val="accent5">
                    <a:lumMod val="60000"/>
                    <a:lumOff val="40000"/>
                  </a:schemeClr>
                </a:solidFill>
              </a:rPr>
              <a:t>If you are not sure about file content or codebase structure pertaining to the user’s request, use your tools to read files and gather the relevant information: do NOT guess or make up an answer.</a:t>
            </a:r>
          </a:p>
          <a:p>
            <a:pPr marL="0" indent="0">
              <a:buNone/>
            </a:pPr>
            <a:endParaRPr lang="en-US" sz="2800" dirty="0"/>
          </a:p>
        </p:txBody>
      </p:sp>
    </p:spTree>
    <p:extLst>
      <p:ext uri="{BB962C8B-B14F-4D97-AF65-F5344CB8AC3E}">
        <p14:creationId xmlns:p14="http://schemas.microsoft.com/office/powerpoint/2010/main" val="3956271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D18F3-A2CC-EABC-5229-AC2522F423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18E9FF-FC67-45DF-CB7C-1A759316BAE8}"/>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248B5F6E-B8A7-CB22-55D6-93819ECF470C}"/>
              </a:ext>
            </a:extLst>
          </p:cNvPr>
          <p:cNvSpPr>
            <a:spLocks noGrp="1"/>
          </p:cNvSpPr>
          <p:nvPr>
            <p:ph idx="1"/>
          </p:nvPr>
        </p:nvSpPr>
        <p:spPr>
          <a:xfrm>
            <a:off x="913795" y="1005843"/>
            <a:ext cx="10353761" cy="5242556"/>
          </a:xfrm>
        </p:spPr>
        <p:txBody>
          <a:bodyPr>
            <a:normAutofit fontScale="92500" lnSpcReduction="20000"/>
          </a:bodyPr>
          <a:lstStyle/>
          <a:p>
            <a:pPr marL="0" indent="0">
              <a:buNone/>
            </a:pPr>
            <a:r>
              <a:rPr lang="en-US" sz="2800" b="1" dirty="0">
                <a:solidFill>
                  <a:srgbClr val="FFC000"/>
                </a:solidFill>
              </a:rPr>
              <a:t>Discussion</a:t>
            </a:r>
          </a:p>
          <a:p>
            <a:pPr marL="914400" lvl="2" indent="0">
              <a:buNone/>
            </a:pPr>
            <a:r>
              <a:rPr lang="en-US" sz="2400" b="1" dirty="0">
                <a:solidFill>
                  <a:srgbClr val="FFFF00"/>
                </a:solidFill>
              </a:rPr>
              <a:t>iii. Planning: </a:t>
            </a:r>
            <a:r>
              <a:rPr lang="en-US" sz="2400" dirty="0"/>
              <a:t>planning means chain of thoughts, You can ask the model to stop and think before using tools. Instead of just using one tool after another quickly, it will write out a short plan or explanation first –like saying what it wants to do, and why –before actually doing it.</a:t>
            </a:r>
          </a:p>
          <a:p>
            <a:pPr marL="914400" lvl="2" indent="0">
              <a:buNone/>
            </a:pPr>
            <a:r>
              <a:rPr lang="en-US" sz="2200" dirty="0">
                <a:solidFill>
                  <a:schemeClr val="accent5">
                    <a:lumMod val="60000"/>
                    <a:lumOff val="40000"/>
                  </a:schemeClr>
                </a:solidFill>
              </a:rPr>
              <a:t>You MUST plan extensively before each function call, and reflect extensively on the outcomes of the previous function calls. DO NOT do this entire process by making function calls only, as this can impair your ability to solve the problem and think insightfully.</a:t>
            </a:r>
          </a:p>
          <a:p>
            <a:pPr marL="457200" lvl="1" indent="0">
              <a:buNone/>
            </a:pPr>
            <a:r>
              <a:rPr lang="en-US" sz="2400" dirty="0"/>
              <a:t>GPT-4.1 follows instructions very carefully, especially in agent setups.</a:t>
            </a:r>
          </a:p>
          <a:p>
            <a:pPr lvl="1"/>
            <a:r>
              <a:rPr lang="en-US" sz="2400" dirty="0"/>
              <a:t>By giving it three clear reminders at the start (about persistence, using tools, and planning), it works much better—about 20% better in tests.</a:t>
            </a:r>
          </a:p>
          <a:p>
            <a:pPr lvl="1"/>
            <a:r>
              <a:rPr lang="en-US" sz="2400" dirty="0"/>
              <a:t>These reminders help the model act less like a basic chatbot and more like a smart, independent assistant that can move tasks forward on its own.</a:t>
            </a:r>
          </a:p>
        </p:txBody>
      </p:sp>
    </p:spTree>
    <p:extLst>
      <p:ext uri="{BB962C8B-B14F-4D97-AF65-F5344CB8AC3E}">
        <p14:creationId xmlns:p14="http://schemas.microsoft.com/office/powerpoint/2010/main" val="3501284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BC5C0-C77C-BE2A-8999-4C5F0D0D4F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A98476-890E-C8C8-7302-D1FE26526B51}"/>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30FF83CB-348F-9C6F-C2A6-12D6326BFEFB}"/>
              </a:ext>
            </a:extLst>
          </p:cNvPr>
          <p:cNvSpPr>
            <a:spLocks noGrp="1"/>
          </p:cNvSpPr>
          <p:nvPr>
            <p:ph idx="1"/>
          </p:nvPr>
        </p:nvSpPr>
        <p:spPr>
          <a:xfrm>
            <a:off x="913795" y="1005843"/>
            <a:ext cx="10353761" cy="5242556"/>
          </a:xfrm>
        </p:spPr>
        <p:txBody>
          <a:bodyPr>
            <a:normAutofit fontScale="92500" lnSpcReduction="20000"/>
          </a:bodyPr>
          <a:lstStyle/>
          <a:p>
            <a:pPr marL="0" indent="0">
              <a:buNone/>
            </a:pPr>
            <a:r>
              <a:rPr lang="en-US" sz="2800" b="1" dirty="0">
                <a:solidFill>
                  <a:srgbClr val="FFC000"/>
                </a:solidFill>
              </a:rPr>
              <a:t>Discussion</a:t>
            </a:r>
          </a:p>
          <a:p>
            <a:pPr marL="457200" lvl="1" indent="0">
              <a:buNone/>
            </a:pPr>
            <a:r>
              <a:rPr lang="en-US" sz="2600" b="1" dirty="0">
                <a:solidFill>
                  <a:srgbClr val="00B0F0"/>
                </a:solidFill>
              </a:rPr>
              <a:t>b) Tool Calls:</a:t>
            </a:r>
          </a:p>
          <a:p>
            <a:pPr lvl="1"/>
            <a:r>
              <a:rPr lang="en-US" sz="2600" dirty="0"/>
              <a:t>GPT‑4.1 is better at using tools passed through the API.</a:t>
            </a:r>
          </a:p>
          <a:p>
            <a:pPr lvl="1"/>
            <a:r>
              <a:rPr lang="en-US" sz="2600" dirty="0"/>
              <a:t>So, instead of putting tool details directly into your prompt and writing custom logic, you should use the tools field fields to pass tools — it’s cleaner and causes fewer mistakes. In OpenAI’s testing, this method worked 2% better than the old way.</a:t>
            </a:r>
          </a:p>
          <a:p>
            <a:pPr marL="457200" lvl="1" indent="0">
              <a:buNone/>
            </a:pPr>
            <a:r>
              <a:rPr lang="en-US" sz="2600" b="1" u="sng" dirty="0"/>
              <a:t>Tips for Developers:</a:t>
            </a:r>
          </a:p>
          <a:p>
            <a:pPr lvl="1"/>
            <a:r>
              <a:rPr lang="en-US" sz="2600" dirty="0"/>
              <a:t>Name your tools clearly so the model understands what they do. </a:t>
            </a:r>
          </a:p>
          <a:p>
            <a:pPr lvl="1"/>
            <a:r>
              <a:rPr lang="en-US" sz="2600" dirty="0"/>
              <a:t>Write short but clear descriptions for each tool and its parameters.</a:t>
            </a:r>
          </a:p>
          <a:p>
            <a:pPr lvl="1"/>
            <a:r>
              <a:rPr lang="en-US" sz="2600" dirty="0"/>
              <a:t>If tools are complex, add an # Examples section in your system prompt (not in the description itself). </a:t>
            </a:r>
          </a:p>
        </p:txBody>
      </p:sp>
    </p:spTree>
    <p:extLst>
      <p:ext uri="{BB962C8B-B14F-4D97-AF65-F5344CB8AC3E}">
        <p14:creationId xmlns:p14="http://schemas.microsoft.com/office/powerpoint/2010/main" val="176785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CE15D-827A-3876-0FAE-70C550A832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F3842D-059C-DCD5-7268-C416D92A330B}"/>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070BB077-6B67-B3EA-632D-775DF945794C}"/>
              </a:ext>
            </a:extLst>
          </p:cNvPr>
          <p:cNvSpPr>
            <a:spLocks noGrp="1"/>
          </p:cNvSpPr>
          <p:nvPr>
            <p:ph idx="1"/>
          </p:nvPr>
        </p:nvSpPr>
        <p:spPr>
          <a:xfrm>
            <a:off x="913795" y="1005843"/>
            <a:ext cx="10353761" cy="5242556"/>
          </a:xfrm>
        </p:spPr>
        <p:txBody>
          <a:bodyPr>
            <a:normAutofit/>
          </a:bodyPr>
          <a:lstStyle/>
          <a:p>
            <a:pPr marL="0" indent="0">
              <a:buNone/>
            </a:pPr>
            <a:r>
              <a:rPr lang="en-US" sz="2800" b="1" dirty="0">
                <a:solidFill>
                  <a:srgbClr val="FFC000"/>
                </a:solidFill>
              </a:rPr>
              <a:t>Discussion</a:t>
            </a:r>
          </a:p>
          <a:p>
            <a:pPr lvl="1"/>
            <a:r>
              <a:rPr lang="en-US" sz="2600" dirty="0"/>
              <a:t>This helps the model know:</a:t>
            </a:r>
          </a:p>
          <a:p>
            <a:pPr lvl="2"/>
            <a:r>
              <a:rPr lang="en-US" sz="2400" dirty="0"/>
              <a:t>When to use a tool</a:t>
            </a:r>
          </a:p>
          <a:p>
            <a:pPr lvl="2"/>
            <a:r>
              <a:rPr lang="en-US" sz="2400" dirty="0"/>
              <a:t>What to include</a:t>
            </a:r>
          </a:p>
          <a:p>
            <a:pPr lvl="2"/>
            <a:r>
              <a:rPr lang="en-US" sz="2400" dirty="0"/>
              <a:t>Which parameters to pick</a:t>
            </a:r>
          </a:p>
          <a:p>
            <a:pPr lvl="1"/>
            <a:r>
              <a:rPr lang="en-US" sz="2600" dirty="0"/>
              <a:t>You can also use "Generate Anything" in the Prompt Playground to help write tool definitions easily.</a:t>
            </a:r>
          </a:p>
          <a:p>
            <a:pPr marL="457200" lvl="1" indent="0">
              <a:buNone/>
            </a:pPr>
            <a:endParaRPr lang="en-US" sz="2600" dirty="0"/>
          </a:p>
        </p:txBody>
      </p:sp>
    </p:spTree>
    <p:extLst>
      <p:ext uri="{BB962C8B-B14F-4D97-AF65-F5344CB8AC3E}">
        <p14:creationId xmlns:p14="http://schemas.microsoft.com/office/powerpoint/2010/main" val="4081129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D8F21-FEAC-6685-B257-B07874DB6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F7FC60-A4F3-959C-EAE7-917F300BB038}"/>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87127258-C1CA-BF99-2E21-BF4198A68BF0}"/>
              </a:ext>
            </a:extLst>
          </p:cNvPr>
          <p:cNvSpPr>
            <a:spLocks noGrp="1"/>
          </p:cNvSpPr>
          <p:nvPr>
            <p:ph idx="1"/>
          </p:nvPr>
        </p:nvSpPr>
        <p:spPr>
          <a:xfrm>
            <a:off x="913795" y="1005843"/>
            <a:ext cx="10353761" cy="5242556"/>
          </a:xfrm>
        </p:spPr>
        <p:txBody>
          <a:bodyPr>
            <a:normAutofit fontScale="92500" lnSpcReduction="10000"/>
          </a:bodyPr>
          <a:lstStyle/>
          <a:p>
            <a:pPr marL="0" indent="0">
              <a:buNone/>
            </a:pPr>
            <a:r>
              <a:rPr lang="en-US" sz="2800" b="1" dirty="0">
                <a:solidFill>
                  <a:srgbClr val="FFC000"/>
                </a:solidFill>
              </a:rPr>
              <a:t>Discussion</a:t>
            </a:r>
          </a:p>
          <a:p>
            <a:pPr marL="457200" lvl="1" indent="0">
              <a:buNone/>
            </a:pPr>
            <a:r>
              <a:rPr lang="en-US" sz="2600" b="1" dirty="0">
                <a:solidFill>
                  <a:srgbClr val="00B0F0"/>
                </a:solidFill>
              </a:rPr>
              <a:t>c) Prompting-Induced Planning &amp; Chain-of-Thought</a:t>
            </a:r>
          </a:p>
          <a:p>
            <a:pPr lvl="1"/>
            <a:r>
              <a:rPr lang="en-US" sz="2600" dirty="0"/>
              <a:t>GPT‑4.1 doesn’t naturally “</a:t>
            </a:r>
            <a:r>
              <a:rPr lang="en-US" sz="2600" b="1" dirty="0">
                <a:solidFill>
                  <a:srgbClr val="00FF00"/>
                </a:solidFill>
              </a:rPr>
              <a:t>think step-by-step</a:t>
            </a:r>
            <a:r>
              <a:rPr lang="en-US" sz="2600" dirty="0"/>
              <a:t>,” but you can tell it to plan out loud in your prompt.</a:t>
            </a:r>
          </a:p>
          <a:p>
            <a:pPr lvl="1"/>
            <a:r>
              <a:rPr lang="en-US" sz="2600" dirty="0"/>
              <a:t>Instead of quickly calling tools one after another, you can prompt it to pause, explain what it’s doing, and then act.</a:t>
            </a:r>
          </a:p>
          <a:p>
            <a:pPr lvl="1"/>
            <a:r>
              <a:rPr lang="en-US" sz="2600" dirty="0"/>
              <a:t>This is called "</a:t>
            </a:r>
            <a:r>
              <a:rPr lang="en-US" sz="2600" b="1" dirty="0">
                <a:solidFill>
                  <a:srgbClr val="00FF00"/>
                </a:solidFill>
              </a:rPr>
              <a:t>Prompting-Induced Planning</a:t>
            </a:r>
            <a:r>
              <a:rPr lang="en-US" sz="2600" dirty="0"/>
              <a:t>" or using "</a:t>
            </a:r>
            <a:r>
              <a:rPr lang="en-US" sz="2600" b="1" dirty="0">
                <a:solidFill>
                  <a:srgbClr val="00FF00"/>
                </a:solidFill>
              </a:rPr>
              <a:t>Chain-of-Thought</a:t>
            </a:r>
            <a:r>
              <a:rPr lang="en-US" sz="2600" dirty="0"/>
              <a:t>" prompting.</a:t>
            </a:r>
          </a:p>
          <a:p>
            <a:pPr lvl="1"/>
            <a:r>
              <a:rPr lang="en-US" sz="2600" dirty="0"/>
              <a:t>It’s like making the model explain its thinking before doing something.</a:t>
            </a:r>
          </a:p>
          <a:p>
            <a:pPr lvl="1"/>
            <a:r>
              <a:rPr lang="en-US" sz="2600" dirty="0"/>
              <a:t>In testing, adding this kind of step-by-step planning made the model perform 4% better on agent tasks.</a:t>
            </a:r>
          </a:p>
        </p:txBody>
      </p:sp>
    </p:spTree>
    <p:extLst>
      <p:ext uri="{BB962C8B-B14F-4D97-AF65-F5344CB8AC3E}">
        <p14:creationId xmlns:p14="http://schemas.microsoft.com/office/powerpoint/2010/main" val="2409703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7D99A-25CF-E7B3-38FB-471D18A2E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E6E7C1-F1E3-24CD-7CF4-973844C8AFE9}"/>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DF1F515D-9CDA-5450-3C21-6E97B4BFA0B4}"/>
              </a:ext>
            </a:extLst>
          </p:cNvPr>
          <p:cNvSpPr>
            <a:spLocks noGrp="1"/>
          </p:cNvSpPr>
          <p:nvPr>
            <p:ph idx="1"/>
          </p:nvPr>
        </p:nvSpPr>
        <p:spPr>
          <a:xfrm>
            <a:off x="913795" y="1005843"/>
            <a:ext cx="10353761" cy="5242556"/>
          </a:xfrm>
        </p:spPr>
        <p:txBody>
          <a:bodyPr>
            <a:normAutofit fontScale="77500" lnSpcReduction="20000"/>
          </a:bodyPr>
          <a:lstStyle/>
          <a:p>
            <a:pPr marL="0" indent="0">
              <a:buNone/>
            </a:pPr>
            <a:r>
              <a:rPr lang="en-US" sz="2800" b="1" dirty="0">
                <a:solidFill>
                  <a:srgbClr val="FFC000"/>
                </a:solidFill>
              </a:rPr>
              <a:t>Discussion</a:t>
            </a:r>
          </a:p>
          <a:p>
            <a:pPr marL="457200" lvl="1" indent="0">
              <a:buNone/>
            </a:pPr>
            <a:r>
              <a:rPr lang="en-US" sz="2600" b="1" dirty="0">
                <a:solidFill>
                  <a:srgbClr val="00B0F0"/>
                </a:solidFill>
              </a:rPr>
              <a:t>d) Sample Prompt: SWE-bench Verified:</a:t>
            </a:r>
          </a:p>
          <a:p>
            <a:pPr lvl="1"/>
            <a:r>
              <a:rPr lang="en-US" sz="2600" dirty="0"/>
              <a:t>Link for sample prompt </a:t>
            </a:r>
            <a:r>
              <a:rPr lang="en-US" sz="2600" dirty="0">
                <a:sym typeface="Wingdings" panose="05000000000000000000" pitchFamily="2" charset="2"/>
              </a:rPr>
              <a:t> </a:t>
            </a:r>
            <a:r>
              <a:rPr lang="en-US" sz="2600" dirty="0">
                <a:hlinkClick r:id="rId2"/>
              </a:rPr>
              <a:t>https://cookbook.openai.com/examples/gpt4-1_prompting_guide#sample-prompt-swe-bench-verified</a:t>
            </a:r>
            <a:endParaRPr lang="en-US" sz="2600" dirty="0"/>
          </a:p>
          <a:p>
            <a:pPr marL="0" indent="0">
              <a:buNone/>
            </a:pPr>
            <a:r>
              <a:rPr lang="en-US" sz="2800" b="1" dirty="0">
                <a:solidFill>
                  <a:srgbClr val="00FF00"/>
                </a:solidFill>
              </a:rPr>
              <a:t>2. Long Context:</a:t>
            </a:r>
          </a:p>
          <a:p>
            <a:pPr marL="0" indent="0">
              <a:buNone/>
            </a:pPr>
            <a:r>
              <a:rPr lang="en-US" sz="2800" dirty="0"/>
              <a:t>GPT‑4.1 can handle very long inputs — up to 1 million tokens.</a:t>
            </a:r>
          </a:p>
          <a:p>
            <a:pPr marL="0" indent="0">
              <a:buNone/>
            </a:pPr>
            <a:r>
              <a:rPr lang="en-US" sz="2800" dirty="0"/>
              <a:t>This makes it great for tasks that involve a lot of information, like:</a:t>
            </a:r>
          </a:p>
          <a:p>
            <a:r>
              <a:rPr lang="en-US" sz="2800" dirty="0"/>
              <a:t>Reading and understanding big documents</a:t>
            </a:r>
          </a:p>
          <a:p>
            <a:r>
              <a:rPr lang="en-US" sz="2800" dirty="0"/>
              <a:t>Picking out the important parts and ignoring the rest</a:t>
            </a:r>
          </a:p>
          <a:p>
            <a:r>
              <a:rPr lang="en-US" sz="2800" dirty="0"/>
              <a:t>Re-ranking results (like choosing the best answers)</a:t>
            </a:r>
          </a:p>
          <a:p>
            <a:r>
              <a:rPr lang="en-US" sz="2800" dirty="0"/>
              <a:t>Doing multi-step reasoning using info from different parts of the text</a:t>
            </a:r>
          </a:p>
          <a:p>
            <a:pPr marL="0" indent="0">
              <a:buNone/>
            </a:pPr>
            <a:r>
              <a:rPr lang="en-US" sz="2800" dirty="0"/>
              <a:t>In short: GPT‑4.1 is good at thinking over long content and making sense of it.</a:t>
            </a:r>
          </a:p>
        </p:txBody>
      </p:sp>
    </p:spTree>
    <p:extLst>
      <p:ext uri="{BB962C8B-B14F-4D97-AF65-F5344CB8AC3E}">
        <p14:creationId xmlns:p14="http://schemas.microsoft.com/office/powerpoint/2010/main" val="1747052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C2C00-1910-AE4A-E7C2-755784F3EA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EBA674-5B82-22A4-7EE8-783F8D2E11A6}"/>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63574792-982B-1132-E3D4-49AE579E2F5A}"/>
              </a:ext>
            </a:extLst>
          </p:cNvPr>
          <p:cNvSpPr>
            <a:spLocks noGrp="1"/>
          </p:cNvSpPr>
          <p:nvPr>
            <p:ph idx="1"/>
          </p:nvPr>
        </p:nvSpPr>
        <p:spPr>
          <a:xfrm>
            <a:off x="913795" y="1005843"/>
            <a:ext cx="10353761" cy="5242556"/>
          </a:xfrm>
        </p:spPr>
        <p:txBody>
          <a:bodyPr>
            <a:normAutofit/>
          </a:bodyPr>
          <a:lstStyle/>
          <a:p>
            <a:pPr marL="0" indent="0">
              <a:buNone/>
            </a:pPr>
            <a:r>
              <a:rPr lang="en-US" sz="2800" b="1" dirty="0">
                <a:solidFill>
                  <a:srgbClr val="FFC000"/>
                </a:solidFill>
              </a:rPr>
              <a:t>Discussion</a:t>
            </a:r>
          </a:p>
          <a:p>
            <a:pPr marL="971550" lvl="1" indent="-514350">
              <a:buAutoNum type="alphaLcParenR"/>
            </a:pPr>
            <a:r>
              <a:rPr lang="en-US" sz="2600" b="1" dirty="0">
                <a:solidFill>
                  <a:srgbClr val="00B0F0"/>
                </a:solidFill>
              </a:rPr>
              <a:t>Optimal Context Size</a:t>
            </a:r>
          </a:p>
          <a:p>
            <a:pPr lvl="1"/>
            <a:r>
              <a:rPr lang="en-US" sz="2600" dirty="0"/>
              <a:t>GPT‑4.1 works well even with huge inputs (up to 1 million tokens) — like finding a small detail in a big pile of text (a “needle in a haystack”).</a:t>
            </a:r>
          </a:p>
          <a:p>
            <a:pPr lvl="1"/>
            <a:r>
              <a:rPr lang="en-US" sz="2600" dirty="0"/>
              <a:t>It’s also good at tasks that mix useful and useless content, like sorting through big documents or code.</a:t>
            </a:r>
          </a:p>
          <a:p>
            <a:pPr lvl="1"/>
            <a:r>
              <a:rPr lang="en-US" sz="2600" b="1" dirty="0">
                <a:solidFill>
                  <a:srgbClr val="00FF00"/>
                </a:solidFill>
              </a:rPr>
              <a:t>But there’s a limit:</a:t>
            </a:r>
            <a:r>
              <a:rPr lang="en-US" sz="2600" dirty="0"/>
              <a:t> If the task needs the model to remember and reason about everything at once (like doing a graph search or keeping track of many things across the whole input), its performance can start to drop.</a:t>
            </a:r>
          </a:p>
        </p:txBody>
      </p:sp>
    </p:spTree>
    <p:extLst>
      <p:ext uri="{BB962C8B-B14F-4D97-AF65-F5344CB8AC3E}">
        <p14:creationId xmlns:p14="http://schemas.microsoft.com/office/powerpoint/2010/main" val="744814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4AC32-3558-1955-D23D-3C723301F4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322C1D-9759-267B-A6F1-3F4F3182362B}"/>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9E190341-A23F-8E6C-35DF-3E906A7774C4}"/>
              </a:ext>
            </a:extLst>
          </p:cNvPr>
          <p:cNvSpPr>
            <a:spLocks noGrp="1"/>
          </p:cNvSpPr>
          <p:nvPr>
            <p:ph idx="1"/>
          </p:nvPr>
        </p:nvSpPr>
        <p:spPr>
          <a:xfrm>
            <a:off x="913795" y="1005843"/>
            <a:ext cx="10353761" cy="5242556"/>
          </a:xfrm>
        </p:spPr>
        <p:txBody>
          <a:bodyPr>
            <a:normAutofit fontScale="92500" lnSpcReduction="10000"/>
          </a:bodyPr>
          <a:lstStyle/>
          <a:p>
            <a:pPr marL="0" indent="0">
              <a:buNone/>
            </a:pPr>
            <a:r>
              <a:rPr lang="en-US" sz="2800" b="1" dirty="0">
                <a:solidFill>
                  <a:srgbClr val="FFC000"/>
                </a:solidFill>
              </a:rPr>
              <a:t>Discussion</a:t>
            </a:r>
          </a:p>
          <a:p>
            <a:pPr marL="457200" lvl="1" indent="0">
              <a:buNone/>
            </a:pPr>
            <a:r>
              <a:rPr lang="en-US" sz="2600" b="1" dirty="0">
                <a:solidFill>
                  <a:srgbClr val="00B0F0"/>
                </a:solidFill>
              </a:rPr>
              <a:t>b) Tuning Context Reliance</a:t>
            </a:r>
          </a:p>
          <a:p>
            <a:pPr lvl="1"/>
            <a:r>
              <a:rPr lang="en-US" sz="2600" dirty="0"/>
              <a:t>Tuning Context Reliance means deciding how much the model should rely on:</a:t>
            </a:r>
          </a:p>
          <a:p>
            <a:pPr lvl="2"/>
            <a:r>
              <a:rPr lang="en-US" sz="2400" dirty="0"/>
              <a:t>📄 External context (what you give it in the prompt)</a:t>
            </a:r>
          </a:p>
          <a:p>
            <a:pPr lvl="2"/>
            <a:r>
              <a:rPr lang="en-US" sz="2400" dirty="0"/>
              <a:t>🧠 Internal knowledge (what the model already knows)</a:t>
            </a:r>
          </a:p>
          <a:p>
            <a:pPr lvl="1"/>
            <a:r>
              <a:rPr lang="en-US" sz="2600" dirty="0"/>
              <a:t>🧾 </a:t>
            </a:r>
            <a:r>
              <a:rPr lang="en-US" sz="2600" b="1" dirty="0">
                <a:solidFill>
                  <a:schemeClr val="accent5">
                    <a:lumMod val="40000"/>
                    <a:lumOff val="60000"/>
                  </a:schemeClr>
                </a:solidFill>
              </a:rPr>
              <a:t>Two instruction styles:</a:t>
            </a:r>
          </a:p>
          <a:p>
            <a:pPr lvl="2"/>
            <a:r>
              <a:rPr lang="en-US" sz="2400" b="1" i="1" dirty="0">
                <a:solidFill>
                  <a:schemeClr val="accent5">
                    <a:lumMod val="40000"/>
                    <a:lumOff val="60000"/>
                  </a:schemeClr>
                </a:solidFill>
              </a:rPr>
              <a:t>Use ONLY the context given→</a:t>
            </a:r>
            <a:r>
              <a:rPr lang="en-US" sz="2400" dirty="0"/>
              <a:t> "Only answer using the documents I give you. If it’s not there, say you don’t know — even if you think you do.</a:t>
            </a:r>
          </a:p>
          <a:p>
            <a:pPr lvl="2"/>
            <a:r>
              <a:rPr lang="en-US" sz="2400" b="1" i="1" dirty="0">
                <a:solidFill>
                  <a:schemeClr val="accent5">
                    <a:lumMod val="40000"/>
                    <a:lumOff val="60000"/>
                  </a:schemeClr>
                </a:solidFill>
              </a:rPr>
              <a:t>"Use both context and model knowledge→</a:t>
            </a:r>
            <a:r>
              <a:rPr lang="en-US" sz="2400" dirty="0"/>
              <a:t> "Use the documents first, but if something’s missing and it’s basic knowledge you’re sure about, go ahead and use it too."</a:t>
            </a:r>
          </a:p>
        </p:txBody>
      </p:sp>
    </p:spTree>
    <p:extLst>
      <p:ext uri="{BB962C8B-B14F-4D97-AF65-F5344CB8AC3E}">
        <p14:creationId xmlns:p14="http://schemas.microsoft.com/office/powerpoint/2010/main" val="224430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DF7F2-2720-A310-F324-39CBB8FFB3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2C9AE-00E2-8C5E-4D02-34FBE8CD75C7}"/>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B3E47621-CD3C-CDDD-9D90-9C4449F1D365}"/>
              </a:ext>
            </a:extLst>
          </p:cNvPr>
          <p:cNvSpPr>
            <a:spLocks noGrp="1"/>
          </p:cNvSpPr>
          <p:nvPr>
            <p:ph idx="1"/>
          </p:nvPr>
        </p:nvSpPr>
        <p:spPr>
          <a:xfrm>
            <a:off x="913795" y="1005843"/>
            <a:ext cx="10353761" cy="5242556"/>
          </a:xfrm>
        </p:spPr>
        <p:txBody>
          <a:bodyPr>
            <a:normAutofit/>
          </a:bodyPr>
          <a:lstStyle/>
          <a:p>
            <a:pPr marL="0" indent="0">
              <a:buNone/>
            </a:pPr>
            <a:r>
              <a:rPr lang="en-US" sz="2800" b="1" dirty="0">
                <a:solidFill>
                  <a:srgbClr val="FFC000"/>
                </a:solidFill>
              </a:rPr>
              <a:t>Discussion</a:t>
            </a:r>
          </a:p>
          <a:p>
            <a:pPr marL="457200" lvl="1" indent="0">
              <a:buNone/>
            </a:pPr>
            <a:r>
              <a:rPr lang="en-US" sz="2600" b="1" dirty="0">
                <a:solidFill>
                  <a:srgbClr val="00B0F0"/>
                </a:solidFill>
              </a:rPr>
              <a:t>b) Prompt Organization</a:t>
            </a:r>
          </a:p>
          <a:p>
            <a:pPr marL="457200" lvl="1" indent="0">
              <a:buNone/>
            </a:pPr>
            <a:r>
              <a:rPr lang="en-US" sz="2400" dirty="0"/>
              <a:t>Where you put instructions in a long prompt matters.</a:t>
            </a:r>
          </a:p>
          <a:p>
            <a:pPr lvl="1"/>
            <a:r>
              <a:rPr lang="en-US" sz="2400" dirty="0"/>
              <a:t>✅ </a:t>
            </a:r>
            <a:r>
              <a:rPr lang="en-US" sz="2400" b="1" dirty="0"/>
              <a:t>Best performance:</a:t>
            </a:r>
            <a:r>
              <a:rPr lang="en-US" sz="2400" dirty="0"/>
              <a:t> Put instructions both before and after the context</a:t>
            </a:r>
          </a:p>
          <a:p>
            <a:pPr lvl="1"/>
            <a:r>
              <a:rPr lang="en-US" sz="2400" dirty="0"/>
              <a:t>👍 </a:t>
            </a:r>
            <a:r>
              <a:rPr lang="en-US" sz="2400" b="1" dirty="0"/>
              <a:t>Second best:</a:t>
            </a:r>
            <a:r>
              <a:rPr lang="en-US" sz="2400" dirty="0"/>
              <a:t> Put instructions before the context only</a:t>
            </a:r>
          </a:p>
          <a:p>
            <a:pPr lvl="1"/>
            <a:r>
              <a:rPr lang="en-US" sz="2400" dirty="0"/>
              <a:t>⚠️ </a:t>
            </a:r>
            <a:r>
              <a:rPr lang="en-US" sz="2400" b="1" dirty="0"/>
              <a:t>Not ideal:</a:t>
            </a:r>
            <a:r>
              <a:rPr lang="en-US" sz="2400" dirty="0"/>
              <a:t> Putting instructions only after the context</a:t>
            </a:r>
          </a:p>
          <a:p>
            <a:pPr marL="457200" lvl="1" indent="0">
              <a:buNone/>
            </a:pPr>
            <a:r>
              <a:rPr lang="en-US" sz="2400" dirty="0"/>
              <a:t>This helps GPT‑4.1 follow your instructions better, especially when the prompt is long.</a:t>
            </a:r>
          </a:p>
          <a:p>
            <a:pPr marL="457200" lvl="1" indent="0">
              <a:buNone/>
            </a:pPr>
            <a:r>
              <a:rPr lang="en-US" sz="2400" dirty="0"/>
              <a:t>Tip: For long tasks, repeat key rules at the top and bottom to get the best results.</a:t>
            </a:r>
          </a:p>
        </p:txBody>
      </p:sp>
    </p:spTree>
    <p:extLst>
      <p:ext uri="{BB962C8B-B14F-4D97-AF65-F5344CB8AC3E}">
        <p14:creationId xmlns:p14="http://schemas.microsoft.com/office/powerpoint/2010/main" val="3094464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8E272-44D9-DC6D-4A93-CDE2D1F387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6E7207-354E-C45A-7457-46F7A619FCF0}"/>
              </a:ext>
            </a:extLst>
          </p:cNvPr>
          <p:cNvSpPr>
            <a:spLocks noGrp="1"/>
          </p:cNvSpPr>
          <p:nvPr>
            <p:ph type="title"/>
          </p:nvPr>
        </p:nvSpPr>
        <p:spPr>
          <a:xfrm>
            <a:off x="913795" y="213362"/>
            <a:ext cx="10353761" cy="792480"/>
          </a:xfrm>
        </p:spPr>
        <p:txBody>
          <a:bodyPr>
            <a:noAutofit/>
          </a:bodyPr>
          <a:lstStyle/>
          <a:p>
            <a:r>
              <a:rPr lang="en-US" sz="3200" dirty="0"/>
              <a:t>GPT‑4.1 Prompting Guide</a:t>
            </a:r>
            <a:endParaRPr lang="en-PK" sz="3200" dirty="0"/>
          </a:p>
        </p:txBody>
      </p:sp>
      <p:sp>
        <p:nvSpPr>
          <p:cNvPr id="3" name="Content Placeholder 2">
            <a:extLst>
              <a:ext uri="{FF2B5EF4-FFF2-40B4-BE49-F238E27FC236}">
                <a16:creationId xmlns:a16="http://schemas.microsoft.com/office/drawing/2014/main" id="{7BB809E8-4102-A28C-C268-F7692FC2E87C}"/>
              </a:ext>
            </a:extLst>
          </p:cNvPr>
          <p:cNvSpPr>
            <a:spLocks noGrp="1"/>
          </p:cNvSpPr>
          <p:nvPr>
            <p:ph idx="1"/>
          </p:nvPr>
        </p:nvSpPr>
        <p:spPr>
          <a:xfrm>
            <a:off x="913795" y="1005843"/>
            <a:ext cx="10353761" cy="5242556"/>
          </a:xfrm>
        </p:spPr>
        <p:txBody>
          <a:bodyPr>
            <a:normAutofit/>
          </a:bodyPr>
          <a:lstStyle/>
          <a:p>
            <a:pPr marL="0" indent="0">
              <a:buNone/>
            </a:pPr>
            <a:r>
              <a:rPr lang="en-US" sz="2800" b="1" dirty="0">
                <a:solidFill>
                  <a:srgbClr val="FFC000"/>
                </a:solidFill>
              </a:rPr>
              <a:t>Discussion</a:t>
            </a:r>
          </a:p>
          <a:p>
            <a:pPr marL="457200" lvl="1" indent="0">
              <a:buNone/>
            </a:pPr>
            <a:r>
              <a:rPr lang="en-US" sz="2600" b="1">
                <a:solidFill>
                  <a:srgbClr val="00B0F0"/>
                </a:solidFill>
              </a:rPr>
              <a:t>c) </a:t>
            </a:r>
            <a:r>
              <a:rPr lang="en-US" sz="2600" b="1" dirty="0">
                <a:solidFill>
                  <a:srgbClr val="00B0F0"/>
                </a:solidFill>
              </a:rPr>
              <a:t>Prompt Organization</a:t>
            </a:r>
          </a:p>
          <a:p>
            <a:pPr marL="457200" lvl="1" indent="0">
              <a:buNone/>
            </a:pPr>
            <a:r>
              <a:rPr lang="en-US" sz="2400" dirty="0"/>
              <a:t>Where you put instructions in a long prompt matters.</a:t>
            </a:r>
          </a:p>
          <a:p>
            <a:pPr lvl="1"/>
            <a:r>
              <a:rPr lang="en-US" sz="2400" dirty="0"/>
              <a:t>✅ </a:t>
            </a:r>
            <a:r>
              <a:rPr lang="en-US" sz="2400" b="1" dirty="0"/>
              <a:t>Best performance:</a:t>
            </a:r>
            <a:r>
              <a:rPr lang="en-US" sz="2400" dirty="0"/>
              <a:t> Put instructions both before and after the context</a:t>
            </a:r>
          </a:p>
          <a:p>
            <a:pPr lvl="1"/>
            <a:r>
              <a:rPr lang="en-US" sz="2400" dirty="0"/>
              <a:t>👍 </a:t>
            </a:r>
            <a:r>
              <a:rPr lang="en-US" sz="2400" b="1" dirty="0"/>
              <a:t>Second best:</a:t>
            </a:r>
            <a:r>
              <a:rPr lang="en-US" sz="2400" dirty="0"/>
              <a:t> Put instructions before the context only</a:t>
            </a:r>
          </a:p>
          <a:p>
            <a:pPr lvl="1"/>
            <a:r>
              <a:rPr lang="en-US" sz="2400" dirty="0"/>
              <a:t>⚠️ </a:t>
            </a:r>
            <a:r>
              <a:rPr lang="en-US" sz="2400" b="1" dirty="0"/>
              <a:t>Not ideal:</a:t>
            </a:r>
            <a:r>
              <a:rPr lang="en-US" sz="2400" dirty="0"/>
              <a:t> Putting instructions only after the context</a:t>
            </a:r>
          </a:p>
          <a:p>
            <a:pPr marL="457200" lvl="1" indent="0">
              <a:buNone/>
            </a:pPr>
            <a:r>
              <a:rPr lang="en-US" sz="2400" dirty="0"/>
              <a:t>This helps GPT‑4.1 follow your instructions better, especially when the prompt is long.</a:t>
            </a:r>
          </a:p>
          <a:p>
            <a:pPr marL="457200" lvl="1" indent="0">
              <a:buNone/>
            </a:pPr>
            <a:r>
              <a:rPr lang="en-US" sz="2400" dirty="0"/>
              <a:t>Tip: For long tasks, repeat key rules at the top and bottom to get the best results.</a:t>
            </a:r>
          </a:p>
        </p:txBody>
      </p:sp>
    </p:spTree>
    <p:extLst>
      <p:ext uri="{BB962C8B-B14F-4D97-AF65-F5344CB8AC3E}">
        <p14:creationId xmlns:p14="http://schemas.microsoft.com/office/powerpoint/2010/main" val="1840224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A4A7-987B-C74C-7CA2-F3ACEC30EF5F}"/>
              </a:ext>
            </a:extLst>
          </p:cNvPr>
          <p:cNvSpPr>
            <a:spLocks noGrp="1"/>
          </p:cNvSpPr>
          <p:nvPr>
            <p:ph type="title"/>
          </p:nvPr>
        </p:nvSpPr>
        <p:spPr>
          <a:xfrm>
            <a:off x="913795" y="609601"/>
            <a:ext cx="10353761" cy="792480"/>
          </a:xfrm>
        </p:spPr>
        <p:txBody>
          <a:bodyPr>
            <a:noAutofit/>
          </a:bodyPr>
          <a:lstStyle/>
          <a:p>
            <a:r>
              <a:rPr lang="en-US" sz="3200" dirty="0">
                <a:effectLst/>
              </a:rPr>
              <a:t>OpenAI Agents SDK, Topics Covered in Quiz, Prompt Engineering</a:t>
            </a:r>
            <a:endParaRPr lang="en-PK" sz="3200" dirty="0"/>
          </a:p>
        </p:txBody>
      </p:sp>
      <p:sp>
        <p:nvSpPr>
          <p:cNvPr id="3" name="Content Placeholder 2">
            <a:extLst>
              <a:ext uri="{FF2B5EF4-FFF2-40B4-BE49-F238E27FC236}">
                <a16:creationId xmlns:a16="http://schemas.microsoft.com/office/drawing/2014/main" id="{332D11D1-F16A-5824-B2A9-B8E3339FE065}"/>
              </a:ext>
            </a:extLst>
          </p:cNvPr>
          <p:cNvSpPr>
            <a:spLocks noGrp="1"/>
          </p:cNvSpPr>
          <p:nvPr>
            <p:ph idx="1"/>
          </p:nvPr>
        </p:nvSpPr>
        <p:spPr>
          <a:xfrm>
            <a:off x="913795" y="1523999"/>
            <a:ext cx="10353762" cy="4724399"/>
          </a:xfrm>
        </p:spPr>
        <p:txBody>
          <a:bodyPr>
            <a:normAutofit lnSpcReduction="10000"/>
          </a:bodyPr>
          <a:lstStyle/>
          <a:p>
            <a:r>
              <a:rPr lang="en-US" sz="2800" dirty="0">
                <a:effectLst/>
              </a:rPr>
              <a:t>Sir Qasim used 2 approaches: </a:t>
            </a:r>
          </a:p>
          <a:p>
            <a:pPr lvl="1"/>
            <a:r>
              <a:rPr lang="en-US" sz="2400" dirty="0">
                <a:effectLst/>
              </a:rPr>
              <a:t>Approach 01: Official documentation</a:t>
            </a:r>
          </a:p>
          <a:p>
            <a:pPr lvl="1"/>
            <a:r>
              <a:rPr lang="en-US" sz="2400" dirty="0">
                <a:effectLst/>
              </a:rPr>
              <a:t>Approach 02: Sir Qasim has made UML diagram of OpenAI Agent SDK for better understanding</a:t>
            </a:r>
          </a:p>
          <a:p>
            <a:r>
              <a:rPr lang="en-US" sz="2800" dirty="0">
                <a:effectLst/>
              </a:rPr>
              <a:t>A UML (Unified Modeling Language) diagram is </a:t>
            </a:r>
            <a:r>
              <a:rPr lang="en-US" sz="2800" dirty="0"/>
              <a:t>a standardized visual modeling language used to specify, visualize, construct, and document the artifacts of software and other systems</a:t>
            </a:r>
            <a:r>
              <a:rPr lang="en-US" sz="2800" dirty="0">
                <a:effectLst/>
              </a:rPr>
              <a:t>.</a:t>
            </a:r>
          </a:p>
          <a:p>
            <a:r>
              <a:rPr lang="en-US" sz="2800" dirty="0">
                <a:effectLst/>
              </a:rPr>
              <a:t>MCP, Voice agent, A2A and design pattern will be included in Advance MCQs, basic markdown included</a:t>
            </a:r>
            <a:endParaRPr lang="en-PK" sz="2800" dirty="0"/>
          </a:p>
        </p:txBody>
      </p:sp>
    </p:spTree>
    <p:extLst>
      <p:ext uri="{BB962C8B-B14F-4D97-AF65-F5344CB8AC3E}">
        <p14:creationId xmlns:p14="http://schemas.microsoft.com/office/powerpoint/2010/main" val="371190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A3BCA-511E-DA64-6412-D8CAC3D6F5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B1C142-1D0F-5289-67DC-2F70AFFDCAB7}"/>
              </a:ext>
            </a:extLst>
          </p:cNvPr>
          <p:cNvSpPr>
            <a:spLocks noGrp="1"/>
          </p:cNvSpPr>
          <p:nvPr>
            <p:ph type="title"/>
          </p:nvPr>
        </p:nvSpPr>
        <p:spPr>
          <a:xfrm>
            <a:off x="913795" y="609601"/>
            <a:ext cx="10353761" cy="792480"/>
          </a:xfrm>
        </p:spPr>
        <p:txBody>
          <a:bodyPr>
            <a:noAutofit/>
          </a:bodyPr>
          <a:lstStyle/>
          <a:p>
            <a:r>
              <a:rPr lang="en-US" sz="3200" dirty="0">
                <a:effectLst/>
              </a:rPr>
              <a:t>Prompt Engineering</a:t>
            </a:r>
            <a:endParaRPr lang="en-PK" sz="3200" dirty="0"/>
          </a:p>
        </p:txBody>
      </p:sp>
      <p:sp>
        <p:nvSpPr>
          <p:cNvPr id="3" name="Content Placeholder 2">
            <a:extLst>
              <a:ext uri="{FF2B5EF4-FFF2-40B4-BE49-F238E27FC236}">
                <a16:creationId xmlns:a16="http://schemas.microsoft.com/office/drawing/2014/main" id="{49AA9CC4-8B5E-9201-D015-3ECCFF8F6FAE}"/>
              </a:ext>
            </a:extLst>
          </p:cNvPr>
          <p:cNvSpPr>
            <a:spLocks noGrp="1"/>
          </p:cNvSpPr>
          <p:nvPr>
            <p:ph idx="1"/>
          </p:nvPr>
        </p:nvSpPr>
        <p:spPr>
          <a:xfrm>
            <a:off x="913795" y="1402081"/>
            <a:ext cx="10353761" cy="4846317"/>
          </a:xfrm>
        </p:spPr>
        <p:txBody>
          <a:bodyPr>
            <a:normAutofit fontScale="92500" lnSpcReduction="20000"/>
          </a:bodyPr>
          <a:lstStyle/>
          <a:p>
            <a:pPr marL="0" indent="0">
              <a:buNone/>
            </a:pPr>
            <a:r>
              <a:rPr lang="en-US" sz="2800" b="1" dirty="0">
                <a:solidFill>
                  <a:srgbClr val="FFC000"/>
                </a:solidFill>
              </a:rPr>
              <a:t>Discussion</a:t>
            </a:r>
          </a:p>
          <a:p>
            <a:r>
              <a:rPr lang="en-US" sz="2800" dirty="0"/>
              <a:t> In this class, we’ll focus on prompt engineering.</a:t>
            </a:r>
          </a:p>
          <a:p>
            <a:r>
              <a:rPr lang="en-US" sz="2800" dirty="0"/>
              <a:t>We will learn:</a:t>
            </a:r>
          </a:p>
          <a:p>
            <a:pPr lvl="1"/>
            <a:r>
              <a:rPr lang="en-US" sz="2600" dirty="0"/>
              <a:t>Technical Depth (Level 01):</a:t>
            </a:r>
          </a:p>
          <a:p>
            <a:pPr lvl="2"/>
            <a:r>
              <a:rPr lang="en-US" sz="2400" dirty="0"/>
              <a:t>OpenAI SDK’s architecture (agents, tools, handoffs, runner)</a:t>
            </a:r>
          </a:p>
          <a:p>
            <a:pPr lvl="2"/>
            <a:r>
              <a:rPr lang="en-US" sz="2400" dirty="0" err="1"/>
              <a:t>Pydantic</a:t>
            </a:r>
            <a:r>
              <a:rPr lang="en-US" sz="2400" dirty="0"/>
              <a:t> models, async programming, prompt engineering</a:t>
            </a:r>
          </a:p>
          <a:p>
            <a:pPr lvl="1"/>
            <a:r>
              <a:rPr lang="en-US" sz="2600" dirty="0"/>
              <a:t>Conceptual topics (Level 02):</a:t>
            </a:r>
          </a:p>
          <a:p>
            <a:pPr lvl="2"/>
            <a:r>
              <a:rPr lang="en-US" sz="2400" dirty="0"/>
              <a:t>Dynamic instruction, context management, error handling, chain of thoughts prompting</a:t>
            </a:r>
          </a:p>
          <a:p>
            <a:pPr lvl="1"/>
            <a:r>
              <a:rPr lang="en-US" sz="2600" dirty="0"/>
              <a:t>Code Analysis</a:t>
            </a:r>
          </a:p>
          <a:p>
            <a:pPr lvl="1"/>
            <a:r>
              <a:rPr lang="en-US" sz="2600" dirty="0"/>
              <a:t>Domain Knowledge</a:t>
            </a:r>
            <a:endParaRPr lang="en-PK" sz="2400" dirty="0"/>
          </a:p>
        </p:txBody>
      </p:sp>
    </p:spTree>
    <p:extLst>
      <p:ext uri="{BB962C8B-B14F-4D97-AF65-F5344CB8AC3E}">
        <p14:creationId xmlns:p14="http://schemas.microsoft.com/office/powerpoint/2010/main" val="417797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A368B-355C-EB39-E7C7-7F352056C2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349CCB-F20F-2FC1-B933-7667A889D2DD}"/>
              </a:ext>
            </a:extLst>
          </p:cNvPr>
          <p:cNvSpPr>
            <a:spLocks noGrp="1"/>
          </p:cNvSpPr>
          <p:nvPr>
            <p:ph type="title"/>
          </p:nvPr>
        </p:nvSpPr>
        <p:spPr>
          <a:xfrm>
            <a:off x="913795" y="609601"/>
            <a:ext cx="10353761" cy="792480"/>
          </a:xfrm>
        </p:spPr>
        <p:txBody>
          <a:bodyPr>
            <a:noAutofit/>
          </a:bodyPr>
          <a:lstStyle/>
          <a:p>
            <a:r>
              <a:rPr lang="en-US" sz="3200" dirty="0">
                <a:effectLst/>
              </a:rPr>
              <a:t>Prompt Engineering</a:t>
            </a:r>
            <a:endParaRPr lang="en-PK" sz="3200" dirty="0"/>
          </a:p>
        </p:txBody>
      </p:sp>
      <p:sp>
        <p:nvSpPr>
          <p:cNvPr id="3" name="Content Placeholder 2">
            <a:extLst>
              <a:ext uri="{FF2B5EF4-FFF2-40B4-BE49-F238E27FC236}">
                <a16:creationId xmlns:a16="http://schemas.microsoft.com/office/drawing/2014/main" id="{625657FD-3FBD-1AA8-7F63-C6DF257E2DD1}"/>
              </a:ext>
            </a:extLst>
          </p:cNvPr>
          <p:cNvSpPr>
            <a:spLocks noGrp="1"/>
          </p:cNvSpPr>
          <p:nvPr>
            <p:ph idx="1"/>
          </p:nvPr>
        </p:nvSpPr>
        <p:spPr>
          <a:xfrm>
            <a:off x="913795" y="1402081"/>
            <a:ext cx="10353761" cy="4846317"/>
          </a:xfrm>
        </p:spPr>
        <p:txBody>
          <a:bodyPr>
            <a:normAutofit lnSpcReduction="10000"/>
          </a:bodyPr>
          <a:lstStyle/>
          <a:p>
            <a:pPr marL="0" indent="0">
              <a:buNone/>
            </a:pPr>
            <a:r>
              <a:rPr lang="en-US" sz="2800" b="1" dirty="0">
                <a:solidFill>
                  <a:srgbClr val="FFC000"/>
                </a:solidFill>
              </a:rPr>
              <a:t>Discussion</a:t>
            </a:r>
          </a:p>
          <a:p>
            <a:r>
              <a:rPr lang="en-US" sz="2800" dirty="0"/>
              <a:t> </a:t>
            </a:r>
            <a:r>
              <a:rPr lang="en-US" sz="2800" b="1" dirty="0"/>
              <a:t>Prompt engineering in Agentic AI</a:t>
            </a:r>
            <a:r>
              <a:rPr lang="en-US" sz="2800" dirty="0"/>
              <a:t> refers to the strategic design of prompts to guide autonomous AI agents—such as AI assistants or multi-agent systems—to perform tasks effectively, often with minimal human intervention. Prompt refers to “asking questions”.</a:t>
            </a:r>
          </a:p>
          <a:p>
            <a:r>
              <a:rPr lang="en-US" sz="2800" dirty="0"/>
              <a:t>We are discussing OpenAI ChatGPT 4.1 model.</a:t>
            </a:r>
          </a:p>
          <a:p>
            <a:r>
              <a:rPr lang="en-US" sz="2800" dirty="0"/>
              <a:t>In today’s world, there is a different approach to do prompt engineering of today’s agentic framework, previously while using generative AI, it didn’t support reasoning and context is not rich.</a:t>
            </a:r>
          </a:p>
          <a:p>
            <a:endParaRPr lang="en-US" sz="2800" dirty="0"/>
          </a:p>
          <a:p>
            <a:pPr lvl="1"/>
            <a:endParaRPr lang="en-PK" sz="2200" dirty="0"/>
          </a:p>
        </p:txBody>
      </p:sp>
    </p:spTree>
    <p:extLst>
      <p:ext uri="{BB962C8B-B14F-4D97-AF65-F5344CB8AC3E}">
        <p14:creationId xmlns:p14="http://schemas.microsoft.com/office/powerpoint/2010/main" val="14515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153A3-936A-272A-DE8B-B703B739A4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C7922A-48E4-C665-D6D9-95E8AAC71B21}"/>
              </a:ext>
            </a:extLst>
          </p:cNvPr>
          <p:cNvSpPr>
            <a:spLocks noGrp="1"/>
          </p:cNvSpPr>
          <p:nvPr>
            <p:ph type="title"/>
          </p:nvPr>
        </p:nvSpPr>
        <p:spPr>
          <a:xfrm>
            <a:off x="913795" y="609601"/>
            <a:ext cx="10353761" cy="792480"/>
          </a:xfrm>
        </p:spPr>
        <p:txBody>
          <a:bodyPr>
            <a:noAutofit/>
          </a:bodyPr>
          <a:lstStyle/>
          <a:p>
            <a:r>
              <a:rPr lang="en-US" sz="3200" dirty="0">
                <a:effectLst/>
              </a:rPr>
              <a:t>Prompt Engineering</a:t>
            </a:r>
            <a:endParaRPr lang="en-PK" sz="3200" dirty="0"/>
          </a:p>
        </p:txBody>
      </p:sp>
      <p:sp>
        <p:nvSpPr>
          <p:cNvPr id="3" name="Content Placeholder 2">
            <a:extLst>
              <a:ext uri="{FF2B5EF4-FFF2-40B4-BE49-F238E27FC236}">
                <a16:creationId xmlns:a16="http://schemas.microsoft.com/office/drawing/2014/main" id="{498A0D3C-45CB-B01D-273C-8308D938A6E2}"/>
              </a:ext>
            </a:extLst>
          </p:cNvPr>
          <p:cNvSpPr>
            <a:spLocks noGrp="1"/>
          </p:cNvSpPr>
          <p:nvPr>
            <p:ph idx="1"/>
          </p:nvPr>
        </p:nvSpPr>
        <p:spPr>
          <a:xfrm>
            <a:off x="913795" y="1402081"/>
            <a:ext cx="10353761" cy="4846317"/>
          </a:xfrm>
        </p:spPr>
        <p:txBody>
          <a:bodyPr>
            <a:normAutofit/>
          </a:bodyPr>
          <a:lstStyle/>
          <a:p>
            <a:pPr marL="0" indent="0">
              <a:buNone/>
            </a:pPr>
            <a:r>
              <a:rPr lang="en-US" sz="2800" b="1" dirty="0">
                <a:solidFill>
                  <a:srgbClr val="FFC000"/>
                </a:solidFill>
              </a:rPr>
              <a:t>Discussion</a:t>
            </a:r>
          </a:p>
          <a:p>
            <a:r>
              <a:rPr lang="en-US" sz="2800" dirty="0"/>
              <a:t> LLMs give you 2 returns</a:t>
            </a:r>
          </a:p>
          <a:p>
            <a:pPr lvl="1"/>
            <a:r>
              <a:rPr lang="en-US" sz="2600" dirty="0"/>
              <a:t>Either final output</a:t>
            </a:r>
          </a:p>
          <a:p>
            <a:pPr lvl="1"/>
            <a:r>
              <a:rPr lang="en-US" sz="2600" dirty="0"/>
              <a:t>Or ask you to call some tool</a:t>
            </a:r>
          </a:p>
          <a:p>
            <a:r>
              <a:rPr lang="en-US" sz="2800" dirty="0"/>
              <a:t>Previously, performance of LLMs respect to tool calling is not good.</a:t>
            </a:r>
          </a:p>
          <a:p>
            <a:r>
              <a:rPr lang="en-US" sz="2800" dirty="0"/>
              <a:t>OpenAI work on 3 things to improve it and make it better for developers</a:t>
            </a:r>
          </a:p>
        </p:txBody>
      </p:sp>
    </p:spTree>
    <p:extLst>
      <p:ext uri="{BB962C8B-B14F-4D97-AF65-F5344CB8AC3E}">
        <p14:creationId xmlns:p14="http://schemas.microsoft.com/office/powerpoint/2010/main" val="307028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7B928-747E-84F5-B745-AB526B4D5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424C5-6278-91EE-6BA1-B99ACE9B20F5}"/>
              </a:ext>
            </a:extLst>
          </p:cNvPr>
          <p:cNvSpPr>
            <a:spLocks noGrp="1"/>
          </p:cNvSpPr>
          <p:nvPr>
            <p:ph type="title"/>
          </p:nvPr>
        </p:nvSpPr>
        <p:spPr>
          <a:xfrm>
            <a:off x="924444" y="280415"/>
            <a:ext cx="10353761" cy="792480"/>
          </a:xfrm>
        </p:spPr>
        <p:txBody>
          <a:bodyPr>
            <a:noAutofit/>
          </a:bodyPr>
          <a:lstStyle/>
          <a:p>
            <a:r>
              <a:rPr lang="en-US" sz="3200" dirty="0">
                <a:effectLst/>
              </a:rPr>
              <a:t>Prompt Engineering</a:t>
            </a:r>
            <a:endParaRPr lang="en-PK" sz="3200" dirty="0"/>
          </a:p>
        </p:txBody>
      </p:sp>
      <p:sp>
        <p:nvSpPr>
          <p:cNvPr id="3" name="Content Placeholder 2">
            <a:extLst>
              <a:ext uri="{FF2B5EF4-FFF2-40B4-BE49-F238E27FC236}">
                <a16:creationId xmlns:a16="http://schemas.microsoft.com/office/drawing/2014/main" id="{FE348BEF-26F7-75DE-5351-BB46B392E638}"/>
              </a:ext>
            </a:extLst>
          </p:cNvPr>
          <p:cNvSpPr>
            <a:spLocks noGrp="1"/>
          </p:cNvSpPr>
          <p:nvPr>
            <p:ph idx="1"/>
          </p:nvPr>
        </p:nvSpPr>
        <p:spPr>
          <a:xfrm>
            <a:off x="913795" y="1060703"/>
            <a:ext cx="10353761" cy="5187695"/>
          </a:xfrm>
        </p:spPr>
        <p:txBody>
          <a:bodyPr>
            <a:normAutofit fontScale="92500"/>
          </a:bodyPr>
          <a:lstStyle/>
          <a:p>
            <a:pPr marL="0" indent="0">
              <a:buNone/>
            </a:pPr>
            <a:r>
              <a:rPr lang="en-US" sz="2800" b="1" dirty="0">
                <a:solidFill>
                  <a:srgbClr val="FFC000"/>
                </a:solidFill>
              </a:rPr>
              <a:t>Discussion</a:t>
            </a:r>
          </a:p>
          <a:p>
            <a:r>
              <a:rPr lang="en-US" sz="2800" dirty="0"/>
              <a:t> LLMs give you 2 returns</a:t>
            </a:r>
          </a:p>
          <a:p>
            <a:pPr lvl="1"/>
            <a:r>
              <a:rPr lang="en-US" sz="2600" dirty="0"/>
              <a:t>Either final output</a:t>
            </a:r>
          </a:p>
          <a:p>
            <a:pPr lvl="1"/>
            <a:r>
              <a:rPr lang="en-US" sz="2600" dirty="0"/>
              <a:t>Or ask you to call some tool</a:t>
            </a:r>
          </a:p>
          <a:p>
            <a:r>
              <a:rPr lang="en-US" sz="2800" dirty="0"/>
              <a:t>Previously, performance of LLMs respect to tool calling is not good.</a:t>
            </a:r>
          </a:p>
          <a:p>
            <a:r>
              <a:rPr lang="en-US" sz="2800" dirty="0"/>
              <a:t>OpenAI work on 3 things to improve it and make it better for developers:</a:t>
            </a:r>
          </a:p>
          <a:p>
            <a:pPr lvl="1"/>
            <a:r>
              <a:rPr lang="en-US" sz="2600" dirty="0"/>
              <a:t>First, they reached the </a:t>
            </a:r>
            <a:r>
              <a:rPr lang="en-US" sz="2600" b="1" dirty="0">
                <a:solidFill>
                  <a:srgbClr val="92D050"/>
                </a:solidFill>
              </a:rPr>
              <a:t>contexts</a:t>
            </a:r>
            <a:r>
              <a:rPr lang="en-US" sz="2600" dirty="0"/>
              <a:t>, now we can process up to 1 M token in 1 query, check link for detail </a:t>
            </a:r>
            <a:r>
              <a:rPr lang="en-US" sz="2600" dirty="0">
                <a:hlinkClick r:id="rId2"/>
              </a:rPr>
              <a:t>https://cookbook.openai.com/examples/gpt4-1_prompting_guide#2-long-context</a:t>
            </a:r>
            <a:r>
              <a:rPr lang="en-US" sz="2600" dirty="0"/>
              <a:t> </a:t>
            </a:r>
          </a:p>
        </p:txBody>
      </p:sp>
    </p:spTree>
    <p:extLst>
      <p:ext uri="{BB962C8B-B14F-4D97-AF65-F5344CB8AC3E}">
        <p14:creationId xmlns:p14="http://schemas.microsoft.com/office/powerpoint/2010/main" val="323699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2AC79-C5B3-B24E-420F-6EF35C245D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BDAB3E-AE00-9265-FCD2-E19B2AFEE79E}"/>
              </a:ext>
            </a:extLst>
          </p:cNvPr>
          <p:cNvSpPr>
            <a:spLocks noGrp="1"/>
          </p:cNvSpPr>
          <p:nvPr>
            <p:ph type="title"/>
          </p:nvPr>
        </p:nvSpPr>
        <p:spPr>
          <a:xfrm>
            <a:off x="913795" y="213362"/>
            <a:ext cx="10353761" cy="792480"/>
          </a:xfrm>
        </p:spPr>
        <p:txBody>
          <a:bodyPr>
            <a:noAutofit/>
          </a:bodyPr>
          <a:lstStyle/>
          <a:p>
            <a:r>
              <a:rPr lang="en-US" sz="3200" dirty="0">
                <a:effectLst/>
              </a:rPr>
              <a:t>Prompt Engineering</a:t>
            </a:r>
            <a:endParaRPr lang="en-PK" sz="3200" dirty="0"/>
          </a:p>
        </p:txBody>
      </p:sp>
      <p:sp>
        <p:nvSpPr>
          <p:cNvPr id="3" name="Content Placeholder 2">
            <a:extLst>
              <a:ext uri="{FF2B5EF4-FFF2-40B4-BE49-F238E27FC236}">
                <a16:creationId xmlns:a16="http://schemas.microsoft.com/office/drawing/2014/main" id="{9643A21B-65B8-5DC0-BA1B-8C5B61575DF1}"/>
              </a:ext>
            </a:extLst>
          </p:cNvPr>
          <p:cNvSpPr>
            <a:spLocks noGrp="1"/>
          </p:cNvSpPr>
          <p:nvPr>
            <p:ph idx="1"/>
          </p:nvPr>
        </p:nvSpPr>
        <p:spPr>
          <a:xfrm>
            <a:off x="913795" y="1005843"/>
            <a:ext cx="10353761" cy="5242556"/>
          </a:xfrm>
        </p:spPr>
        <p:txBody>
          <a:bodyPr>
            <a:normAutofit fontScale="92500" lnSpcReduction="10000"/>
          </a:bodyPr>
          <a:lstStyle/>
          <a:p>
            <a:pPr marL="0" indent="0">
              <a:buNone/>
            </a:pPr>
            <a:r>
              <a:rPr lang="en-US" sz="2800" b="1" dirty="0">
                <a:solidFill>
                  <a:srgbClr val="FFC000"/>
                </a:solidFill>
              </a:rPr>
              <a:t>Discussion</a:t>
            </a:r>
          </a:p>
          <a:p>
            <a:pPr lvl="1"/>
            <a:r>
              <a:rPr lang="en-US" sz="2600" dirty="0"/>
              <a:t>Secondly, they improve </a:t>
            </a:r>
            <a:r>
              <a:rPr lang="en-US" sz="2600" b="1" dirty="0">
                <a:solidFill>
                  <a:srgbClr val="92D050"/>
                </a:solidFill>
              </a:rPr>
              <a:t>tool calling</a:t>
            </a:r>
            <a:r>
              <a:rPr lang="en-US" sz="2600" dirty="0"/>
              <a:t>, OpenAI gives guidelines in tool calling schema like we do things 1) when to used tool, define in system prompt and 2) when work tool will do? How you can use it? What are their examples? Define these in tool schema</a:t>
            </a:r>
          </a:p>
          <a:p>
            <a:pPr lvl="2"/>
            <a:r>
              <a:rPr lang="en-US" sz="2400" dirty="0"/>
              <a:t>OpenAI tried to make persistence with the help f prompt engineering, </a:t>
            </a:r>
            <a:r>
              <a:rPr lang="en-US" sz="2400" b="1" dirty="0">
                <a:solidFill>
                  <a:srgbClr val="92D050"/>
                </a:solidFill>
              </a:rPr>
              <a:t>Persistence</a:t>
            </a:r>
            <a:r>
              <a:rPr lang="en-US" sz="2400" dirty="0"/>
              <a:t> in Agentic AI using the </a:t>
            </a:r>
            <a:r>
              <a:rPr lang="en-US" sz="2400" b="1" dirty="0"/>
              <a:t>OpenAI SDK</a:t>
            </a:r>
            <a:r>
              <a:rPr lang="en-US" sz="2400" dirty="0"/>
              <a:t> means the AI can </a:t>
            </a:r>
            <a:r>
              <a:rPr lang="en-US" sz="2400" b="1" dirty="0"/>
              <a:t>remember things over time</a:t>
            </a:r>
            <a:r>
              <a:rPr lang="en-US" sz="2400" dirty="0"/>
              <a:t>—even after a task ends or the system restarts.</a:t>
            </a:r>
          </a:p>
          <a:p>
            <a:pPr lvl="1"/>
            <a:r>
              <a:rPr lang="en-US" sz="2600" dirty="0"/>
              <a:t>COT (</a:t>
            </a:r>
            <a:r>
              <a:rPr lang="en-US" sz="2600" b="1" dirty="0">
                <a:solidFill>
                  <a:srgbClr val="92D050"/>
                </a:solidFill>
              </a:rPr>
              <a:t>Chain of thoughts</a:t>
            </a:r>
            <a:r>
              <a:rPr lang="en-US" sz="2600" dirty="0"/>
              <a:t>), GPT-4.1 is not a reasoning model, but prompting the model to think step by step (called “chain of thought”) can be an effective way for a model to break down problems into more manageable pieces, solve them, and improve overall output quality</a:t>
            </a:r>
          </a:p>
        </p:txBody>
      </p:sp>
    </p:spTree>
    <p:extLst>
      <p:ext uri="{BB962C8B-B14F-4D97-AF65-F5344CB8AC3E}">
        <p14:creationId xmlns:p14="http://schemas.microsoft.com/office/powerpoint/2010/main" val="257490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7F230-B02B-301B-C447-FE6B2473C8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78EA7-B674-F9C8-D78B-A68728410F0A}"/>
              </a:ext>
            </a:extLst>
          </p:cNvPr>
          <p:cNvSpPr>
            <a:spLocks noGrp="1"/>
          </p:cNvSpPr>
          <p:nvPr>
            <p:ph type="title"/>
          </p:nvPr>
        </p:nvSpPr>
        <p:spPr>
          <a:xfrm>
            <a:off x="913795" y="213362"/>
            <a:ext cx="10353761" cy="792480"/>
          </a:xfrm>
        </p:spPr>
        <p:txBody>
          <a:bodyPr>
            <a:noAutofit/>
          </a:bodyPr>
          <a:lstStyle/>
          <a:p>
            <a:r>
              <a:rPr lang="en-US" sz="3200" dirty="0"/>
              <a:t>structured flowchart representation of the GPT‑4.1 Prompting Guide</a:t>
            </a:r>
          </a:p>
        </p:txBody>
      </p:sp>
      <p:pic>
        <p:nvPicPr>
          <p:cNvPr id="5" name="Content Placeholder 4">
            <a:extLst>
              <a:ext uri="{FF2B5EF4-FFF2-40B4-BE49-F238E27FC236}">
                <a16:creationId xmlns:a16="http://schemas.microsoft.com/office/drawing/2014/main" id="{1AD3ED85-F4B6-3964-C21A-5289902FDF7A}"/>
              </a:ext>
            </a:extLst>
          </p:cNvPr>
          <p:cNvPicPr>
            <a:picLocks noGrp="1" noChangeAspect="1"/>
          </p:cNvPicPr>
          <p:nvPr>
            <p:ph idx="1"/>
          </p:nvPr>
        </p:nvPicPr>
        <p:blipFill>
          <a:blip r:embed="rId2"/>
          <a:stretch>
            <a:fillRect/>
          </a:stretch>
        </p:blipFill>
        <p:spPr>
          <a:xfrm>
            <a:off x="1762773" y="1005842"/>
            <a:ext cx="8655803" cy="5573291"/>
          </a:xfrm>
        </p:spPr>
      </p:pic>
    </p:spTree>
    <p:extLst>
      <p:ext uri="{BB962C8B-B14F-4D97-AF65-F5344CB8AC3E}">
        <p14:creationId xmlns:p14="http://schemas.microsoft.com/office/powerpoint/2010/main" val="2101366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F2E1A-99F3-F841-CA55-C32A5A11D1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0FEEF8-9D13-B289-5BB6-85B9CB3C0EF2}"/>
              </a:ext>
            </a:extLst>
          </p:cNvPr>
          <p:cNvSpPr>
            <a:spLocks noGrp="1"/>
          </p:cNvSpPr>
          <p:nvPr>
            <p:ph type="title"/>
          </p:nvPr>
        </p:nvSpPr>
        <p:spPr>
          <a:xfrm>
            <a:off x="913795" y="213362"/>
            <a:ext cx="10353761" cy="792480"/>
          </a:xfrm>
        </p:spPr>
        <p:txBody>
          <a:bodyPr>
            <a:noAutofit/>
          </a:bodyPr>
          <a:lstStyle/>
          <a:p>
            <a:r>
              <a:rPr lang="en-US" sz="3200" dirty="0"/>
              <a:t>structured flowchart representation of the GPT‑4.1 Prompting Guide</a:t>
            </a:r>
          </a:p>
        </p:txBody>
      </p:sp>
      <p:pic>
        <p:nvPicPr>
          <p:cNvPr id="9" name="Content Placeholder 8">
            <a:extLst>
              <a:ext uri="{FF2B5EF4-FFF2-40B4-BE49-F238E27FC236}">
                <a16:creationId xmlns:a16="http://schemas.microsoft.com/office/drawing/2014/main" id="{1B6B7A81-99F6-793E-CC75-8CB31DE5F9A7}"/>
              </a:ext>
            </a:extLst>
          </p:cNvPr>
          <p:cNvPicPr>
            <a:picLocks noGrp="1" noChangeAspect="1"/>
          </p:cNvPicPr>
          <p:nvPr>
            <p:ph idx="1"/>
          </p:nvPr>
        </p:nvPicPr>
        <p:blipFill>
          <a:blip r:embed="rId2"/>
          <a:stretch>
            <a:fillRect/>
          </a:stretch>
        </p:blipFill>
        <p:spPr>
          <a:xfrm>
            <a:off x="1916025" y="1005842"/>
            <a:ext cx="8359949" cy="5590396"/>
          </a:xfrm>
        </p:spPr>
      </p:pic>
    </p:spTree>
    <p:extLst>
      <p:ext uri="{BB962C8B-B14F-4D97-AF65-F5344CB8AC3E}">
        <p14:creationId xmlns:p14="http://schemas.microsoft.com/office/powerpoint/2010/main" val="3773276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1393</TotalTime>
  <Words>1654</Words>
  <Application>Microsoft Office PowerPoint</Application>
  <PresentationFormat>Widescreen</PresentationFormat>
  <Paragraphs>131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Damask</vt:lpstr>
      <vt:lpstr>Quiz Preparation</vt:lpstr>
      <vt:lpstr>OpenAI Agents SDK, Topics Covered in Quiz, Prompt Engineering</vt:lpstr>
      <vt:lpstr>Prompt Engineering</vt:lpstr>
      <vt:lpstr>Prompt Engineering</vt:lpstr>
      <vt:lpstr>Prompt Engineering</vt:lpstr>
      <vt:lpstr>Prompt Engineering</vt:lpstr>
      <vt:lpstr>Prompt Engineering</vt:lpstr>
      <vt:lpstr>structured flowchart representation of the GPT‑4.1 Prompting Guide</vt:lpstr>
      <vt:lpstr>structured flowchart representation of the GPT‑4.1 Prompting Guide</vt:lpstr>
      <vt:lpstr>GPT‑4.1 Prompting Guide</vt:lpstr>
      <vt:lpstr>GPT‑4.1 Prompting Guide</vt:lpstr>
      <vt:lpstr>GPT‑4.1 Prompting Guide</vt:lpstr>
      <vt:lpstr>GPT‑4.1 Prompting Guide</vt:lpstr>
      <vt:lpstr>GPT‑4.1 Prompting Guide</vt:lpstr>
      <vt:lpstr>GPT‑4.1 Prompting Guide</vt:lpstr>
      <vt:lpstr>GPT‑4.1 Prompting Guide</vt:lpstr>
      <vt:lpstr>GPT‑4.1 Prompting Guide</vt:lpstr>
      <vt:lpstr>GPT‑4.1 Prompting Guide</vt:lpstr>
      <vt:lpstr>GPT‑4.1 Prompting Guide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Osama bin Adnan</dc:creator>
  <cp:lastModifiedBy>Osama bin Adnan</cp:lastModifiedBy>
  <cp:revision>154</cp:revision>
  <dcterms:created xsi:type="dcterms:W3CDTF">2025-07-05T01:19:29Z</dcterms:created>
  <dcterms:modified xsi:type="dcterms:W3CDTF">2025-07-07T17:57:04Z</dcterms:modified>
</cp:coreProperties>
</file>