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5" r:id="rId5"/>
    <p:sldId id="284" r:id="rId6"/>
    <p:sldId id="257" r:id="rId7"/>
    <p:sldId id="258" r:id="rId8"/>
    <p:sldId id="259" r:id="rId9"/>
    <p:sldId id="260" r:id="rId10"/>
    <p:sldId id="261" r:id="rId11"/>
    <p:sldId id="262" r:id="rId12"/>
    <p:sldId id="263" r:id="rId13"/>
    <p:sldId id="264" r:id="rId14"/>
    <p:sldId id="265" r:id="rId15"/>
    <p:sldId id="271" r:id="rId16"/>
    <p:sldId id="266" r:id="rId17"/>
    <p:sldId id="267"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26671-4C12-47DD-8664-B6BD039CEAEC}">
          <p14:sldIdLst>
            <p14:sldId id="256"/>
          </p14:sldIdLst>
        </p14:section>
        <p14:section name="Sir Asharib Online class | Inner working of OpenAI Agent SDK" id="{43EB41DD-3A16-4665-B3C2-085F0C4A5C7D}">
          <p14:sldIdLst>
            <p14:sldId id="282"/>
            <p14:sldId id="283"/>
            <p14:sldId id="285"/>
            <p14:sldId id="284"/>
          </p14:sldIdLst>
        </p14:section>
        <p14:section name="Class-01: Introduction" id="{CC68A41C-23FD-43D7-97FF-BC87CC523998}">
          <p14:sldIdLst>
            <p14:sldId id="257"/>
            <p14:sldId id="258"/>
            <p14:sldId id="259"/>
            <p14:sldId id="260"/>
            <p14:sldId id="261"/>
            <p14:sldId id="262"/>
            <p14:sldId id="263"/>
            <p14:sldId id="264"/>
            <p14:sldId id="265"/>
            <p14:sldId id="271"/>
            <p14:sldId id="266"/>
            <p14:sldId id="267"/>
            <p14:sldId id="269"/>
            <p14:sldId id="270"/>
          </p14:sldIdLst>
        </p14:section>
        <p14:section name="Class-02: Chatbot with Agents SDK, Streaming and Tools | Build CUI with Chainlit" id="{BF62A868-F62E-4409-B147-B1A459309B6E}">
          <p14:sldIdLst>
            <p14:sldId id="272"/>
            <p14:sldId id="273"/>
            <p14:sldId id="274"/>
          </p14:sldIdLst>
        </p14:section>
        <p14:section name="Class-03: Diving in source code of OpenAI Agents SDK" id="{1FB5FA3B-EB1D-4D5C-9B70-5A81B2C3311E}">
          <p14:sldIdLst>
            <p14:sldId id="275"/>
            <p14:sldId id="276"/>
            <p14:sldId id="277"/>
            <p14:sldId id="278"/>
            <p14:sldId id="279"/>
            <p14:sldId id="280"/>
            <p14:sldId id="281"/>
          </p14:sldIdLst>
        </p14:section>
        <p14:section name="Class-04: Dataclass, Generics and Callable in Python to understand OpenAI Agents SDK Source Code" id="{C3589B19-5012-4F1B-9855-C3798257AA0C}">
          <p14:sldIdLst>
            <p14:sldId id="286"/>
            <p14:sldId id="287"/>
            <p14:sldId id="288"/>
            <p14:sldId id="289"/>
            <p14:sldId id="290"/>
            <p14:sldId id="291"/>
          </p14:sldIdLst>
        </p14:section>
        <p14:section name="Class-05: OpenAI Agents SDK Core Concepts | Agent Loop | Tool Call | Hands off | Memory | Guardrails" id="{E2FBF5F4-C24A-4F01-8148-E38A43B69C80}">
          <p14:sldIdLst>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Lst>
        </p14:section>
        <p14:section name="Class06_WhytoAdoptOpenAIAgentsSDK_IntroductiontoMCPs" id="{9FF5CF86-235C-4B91-A4D7-D433BC5099E7}">
          <p14:sldIdLst>
            <p14:sldId id="320"/>
            <p14:sldId id="321"/>
            <p14:sldId id="322"/>
            <p14:sldId id="323"/>
            <p14:sldId id="324"/>
            <p14:sldId id="325"/>
            <p14:sldId id="326"/>
            <p14:sldId id="327"/>
            <p14:sldId id="328"/>
            <p14:sldId id="329"/>
            <p14:sldId id="330"/>
            <p14:sldId id="331"/>
            <p14:sldId id="332"/>
            <p14:sldId id="333"/>
            <p14:sldId id="334"/>
            <p14:sldId id="335"/>
            <p14:sldId id="336"/>
            <p14:sldId id="337"/>
          </p14:sldIdLst>
        </p14:section>
        <p14:section name="Class-07: AI Agents -- Development to Deployment &amp; Introduction to DACA Design Pattern" id="{EDC4FADE-B834-4ECA-82DB-E9D4BCA586A4}">
          <p14:sldIdLst>
            <p14:sldId id="338"/>
            <p14:sldId id="339"/>
            <p14:sldId id="340"/>
            <p14:sldId id="341"/>
            <p14:sldId id="342"/>
            <p14:sldId id="343"/>
            <p14:sldId id="344"/>
            <p14:sldId id="345"/>
            <p14:sldId id="346"/>
            <p14:sldId id="347"/>
            <p14:sldId id="348"/>
          </p14:sldIdLst>
        </p14:section>
        <p14:section name="Class-08: Google A2A : Agent to Agent Communication &amp; Development, Protoyping, Production using DACA" id="{7C7883F6-26D0-4B01-8154-E0C85B5CA2A9}">
          <p14:sldIdLst>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1" autoAdjust="0"/>
    <p:restoredTop sz="94660"/>
  </p:normalViewPr>
  <p:slideViewPr>
    <p:cSldViewPr snapToGrid="0">
      <p:cViewPr varScale="1">
        <p:scale>
          <a:sx n="79" d="100"/>
          <a:sy n="79" d="100"/>
        </p:scale>
        <p:origin x="52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5.116"/>
    </inkml:context>
    <inkml:brush xml:id="br0">
      <inkml:brushProperty name="width" value="0.035" units="cm"/>
      <inkml:brushProperty name="height" value="0.035" units="cm"/>
    </inkml:brush>
  </inkml:definitions>
  <inkml:trace contextRef="#ctx0" brushRef="#br0">216 614 24575,'-3'-41'0,"-2"0"0,-2 0 0,-2 1 0,-1 0 0,-32-76 0,-20-24 0,31 74 0,22 39-34,9 22-55,-1 1 0,0 0 1,0 0-1,0 0 0,0-1 0,-1 1 1,0 1-1,0-1 0,0 0 1,0 0-1,-1 1 0,1-1 0,-1 1 1,-3-4-1,-2 8-6737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7.492"/>
    </inkml:context>
    <inkml:brush xml:id="br0">
      <inkml:brushProperty name="width" value="0.035" units="cm"/>
      <inkml:brushProperty name="height" value="0.035" units="cm"/>
    </inkml:brush>
  </inkml:definitions>
  <inkml:trace contextRef="#ctx0" brushRef="#br0">610 0 24575,'-42'1'0,"-1"2"0,0 2 0,1 1 0,0 3 0,0 1 0,1 2 0,0 2 0,1 2 0,1 1 0,1 2 0,-46 30 0,34-25-1365,27-17-5461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1.989"/>
    </inkml:context>
    <inkml:brush xml:id="br0">
      <inkml:brushProperty name="width" value="0.035" units="cm"/>
      <inkml:brushProperty name="height" value="0.035" units="cm"/>
    </inkml:brush>
  </inkml:definitions>
  <inkml:trace contextRef="#ctx0" brushRef="#br0">2233 0 24575,'-81'44'0,"-372"213"0,395-218 0,3 0 0,3 3 0,3 0 0,4 2 0,-43 55 0,21-2 0,-68 151 0,-7 107 0,-89 163 0,194-459 0,4 0 0,4 1 0,5 1 0,5 1 0,-7 70 0,15-45 0,-54 149 0,3-17 0,34-93 0,3-11 0,-1 120 0,-1-36 0,1-33 0,-9 137 0,18-212 0,-21 78 0,-16 4 0,13 1 0,-3 267 0,10-102 0,18-221 0,-10 28 0,-7 122 0,35 271 0,1-513 0,1 1 0,17 41 0,7 37 0,2 34 0,-3-26 0,-12-60 0,5 0 0,3-1 0,4-1 0,63 82 0,28 50 0,-60-90 0,-37-63 0,-3-1 0,-1 2 0,-3-1 0,9 40 0,-17-43 0,3 1 0,2-1 0,2 0 0,31 44 0,97 97 0,-113-141 0,1-1 0,43 29 0,-11-9 0,-37-30 0,1 0 0,1 0 0,34 15 0,-31-17 0,-1 1 0,-1 1 0,25 18 0,-18-7 0,5 5 0,2-1 0,92 53 0,-107-73 0,1-1 0,0 0 0,51 12 0,-7-1 0,94 39 0,-114-39 0,2-2 0,76 20 0,-119-36-195,0-1 0,-1 1 0,1 1 0,-1-1 0,0 1 0,15 8 0,1 5-6631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DC9-788B-8FFD-D080-A8E66592D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0D79997-2044-2C0E-EE96-8F443060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348B34-84FB-8530-2A28-F1ABE62ECE1E}"/>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18FD92B6-B50B-F3DA-AA7E-51DBA026C6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A142D3-CDD1-F232-841A-CDCBDECC1B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55742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B82-6F95-E49E-622B-FBDE67DA7E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33385C7-7CBF-7396-5B35-F057815F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FF3A43-A296-E29A-19AD-F6DC0BA6C4B6}"/>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61A60BDC-05EC-9167-EC12-D7E23CABE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D1BAD0-E0F4-39F7-A991-C82972DBB658}"/>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8883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A8790-4256-AB80-52E7-A6268D7CD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2986E-4A8F-A3BD-FD0B-F7BD7FC4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985D3-77ED-C2D6-E80E-FBAC9718E36F}"/>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CCBEB2B0-32BB-6860-B75E-8170870EF9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730BC3-79C1-E184-4F70-FB41DF6DEDC9}"/>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1960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887-9FF5-C14E-7471-52F549B0E3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4ECB206-CE75-36B9-F4E5-B6DC8743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F24A9-48A4-857D-38A7-8CD3B2EAA9F0}"/>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5826D1D9-796D-EBD2-D2A3-CB34751C0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8BAF04-41D9-C8D1-2F4F-9C100A6D61E0}"/>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4467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DC7-48B5-2FF5-2AEA-0FA99DC5C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E84ACF-C3E5-50B7-5545-412D95612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7428-0449-2386-1E03-1B10B113FF63}"/>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F0EFA8C4-5C78-348D-F966-7E3ABB5492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4DFC7-E1B8-1D74-066B-5899EBC8C22D}"/>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8378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44AE-23D2-30B8-3AAC-DE326AFBD7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DE138-6400-173B-3CAE-3FE371493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04E058-4179-D76F-C4B9-4E0CF9F40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2692971-AB9C-4172-654E-807D33D72D3D}"/>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6" name="Footer Placeholder 5">
            <a:extLst>
              <a:ext uri="{FF2B5EF4-FFF2-40B4-BE49-F238E27FC236}">
                <a16:creationId xmlns:a16="http://schemas.microsoft.com/office/drawing/2014/main" id="{FE9A26F3-1A25-AC6E-D154-A3CDF8447FE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EA46FF-5AFC-5AF2-0766-5613EED752AF}"/>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623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AE8B-6CD7-1ACF-AB01-EB61E02C096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F1B31C-9783-2CBB-212D-CC9367AB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B6255-1C2F-CA7C-9533-E326CFC7E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C9548C9-9147-0D33-50E9-794C99B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D781B-F900-F89E-FC7E-E95C4510A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B7D7F8-BC30-426B-BA4A-2B45435FD86B}"/>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8" name="Footer Placeholder 7">
            <a:extLst>
              <a:ext uri="{FF2B5EF4-FFF2-40B4-BE49-F238E27FC236}">
                <a16:creationId xmlns:a16="http://schemas.microsoft.com/office/drawing/2014/main" id="{C61CFC01-0BA3-E82B-E0AB-0633A8C0E81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99C26F8-DC46-9D87-313B-D4222E6ADAD4}"/>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5616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3E02-9873-5FD6-022B-0D545E739AB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FEFF-8B28-1F71-94FE-37880B39F692}"/>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4" name="Footer Placeholder 3">
            <a:extLst>
              <a:ext uri="{FF2B5EF4-FFF2-40B4-BE49-F238E27FC236}">
                <a16:creationId xmlns:a16="http://schemas.microsoft.com/office/drawing/2014/main" id="{44BA3B5C-5101-0622-04FB-714D568699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33F879B-62B4-2088-DBBB-BCBAE7D3944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7531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F3396-17F5-6135-E8F1-A2757409C3E4}"/>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3" name="Footer Placeholder 2">
            <a:extLst>
              <a:ext uri="{FF2B5EF4-FFF2-40B4-BE49-F238E27FC236}">
                <a16:creationId xmlns:a16="http://schemas.microsoft.com/office/drawing/2014/main" id="{87DE7A2B-5749-3672-9E1F-76E6899FD9D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4124C-4DE3-54AA-5B03-4DEB38C8A8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39260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5CC1-4F90-B6D4-14AE-1A0BBE5F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3E534D-07D4-82C6-F096-97EF7FD2C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94DE7B1-9C97-97D4-D493-8779C54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06E7-E7D9-5445-2D8A-1D84FAFE1AFD}"/>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6" name="Footer Placeholder 5">
            <a:extLst>
              <a:ext uri="{FF2B5EF4-FFF2-40B4-BE49-F238E27FC236}">
                <a16:creationId xmlns:a16="http://schemas.microsoft.com/office/drawing/2014/main" id="{F1A3A687-A5B1-F360-F261-0F20519F0F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013DA1-A078-F071-F8EE-F003CE91B88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99252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552-DEA0-DC76-8188-AFE17363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142758-10C0-B9DA-1A97-DB1D58F3C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036D8C2-2D8A-7A23-1978-4E22AA0C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65C07-B64B-CDAC-31AC-B276A8AB4238}"/>
              </a:ext>
            </a:extLst>
          </p:cNvPr>
          <p:cNvSpPr>
            <a:spLocks noGrp="1"/>
          </p:cNvSpPr>
          <p:nvPr>
            <p:ph type="dt" sz="half" idx="10"/>
          </p:nvPr>
        </p:nvSpPr>
        <p:spPr/>
        <p:txBody>
          <a:bodyPr/>
          <a:lstStyle/>
          <a:p>
            <a:fld id="{BBBE4AF5-B231-41C3-ACE6-ADCFA8678D5A}" type="datetimeFigureOut">
              <a:rPr lang="en-PK" smtClean="0"/>
              <a:t>03/07/2025</a:t>
            </a:fld>
            <a:endParaRPr lang="en-PK"/>
          </a:p>
        </p:txBody>
      </p:sp>
      <p:sp>
        <p:nvSpPr>
          <p:cNvPr id="6" name="Footer Placeholder 5">
            <a:extLst>
              <a:ext uri="{FF2B5EF4-FFF2-40B4-BE49-F238E27FC236}">
                <a16:creationId xmlns:a16="http://schemas.microsoft.com/office/drawing/2014/main" id="{C3C571DA-5A5D-3301-DA45-6D966CE4E9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32F415-93B6-E996-DFF1-91E35A795A41}"/>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9157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D0F1E-A2D8-D2AD-4CC4-823E764C5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0CA7EB-06A7-4E04-AF10-5F05267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F16244-A645-49F2-C91C-24C30852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4AF5-B231-41C3-ACE6-ADCFA8678D5A}" type="datetimeFigureOut">
              <a:rPr lang="en-PK" smtClean="0"/>
              <a:t>03/07/2025</a:t>
            </a:fld>
            <a:endParaRPr lang="en-PK"/>
          </a:p>
        </p:txBody>
      </p:sp>
      <p:sp>
        <p:nvSpPr>
          <p:cNvPr id="5" name="Footer Placeholder 4">
            <a:extLst>
              <a:ext uri="{FF2B5EF4-FFF2-40B4-BE49-F238E27FC236}">
                <a16:creationId xmlns:a16="http://schemas.microsoft.com/office/drawing/2014/main" id="{B0C289A3-47FB-1408-965A-FC58A7353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D968316-12A1-A772-531E-664DAFA0F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6A9D-4965-4C02-9F1D-FA0390038F58}" type="slidenum">
              <a:rPr lang="en-PK" smtClean="0"/>
              <a:t>‹#›</a:t>
            </a:fld>
            <a:endParaRPr lang="en-PK"/>
          </a:p>
        </p:txBody>
      </p:sp>
    </p:spTree>
    <p:extLst>
      <p:ext uri="{BB962C8B-B14F-4D97-AF65-F5344CB8AC3E}">
        <p14:creationId xmlns:p14="http://schemas.microsoft.com/office/powerpoint/2010/main" val="28434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0vKVrkG4hWovpr0FX6Gs-06hfsPDEUe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github.com/panaversity/learn-agentic-ai/blob/main/comprehensive_guide_daca.md#daca-deployment-stages-the-ascen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kg6JBUFkPY" TargetMode="External"/><Relationship Id="rId2" Type="http://schemas.openxmlformats.org/officeDocument/2006/relationships/hyperlink" Target="https://www.youtube.com/live/5RIADVKVEd8" TargetMode="External"/><Relationship Id="rId1" Type="http://schemas.openxmlformats.org/officeDocument/2006/relationships/slideLayout" Target="../slideLayouts/slideLayout2.xml"/><Relationship Id="rId4" Type="http://schemas.openxmlformats.org/officeDocument/2006/relationships/hyperlink" Target="https://github.com/AsharibAli/agentic-ai-projects/blob/main/openai_agents_sdk.m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mkYAOwlC0yaV0ho2N2BbMZrgXDRGWnaX#scrollTo=-j2Nfiz_C83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7_strea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8_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penai.github.io/openai-agents-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naversity/learn-agentic-ai/tree/main/00_openai_agents/00_python_synta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ai.github.io/openai-agents-python/ref/ag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over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completions" TargetMode="External"/><Relationship Id="rId2" Type="http://schemas.openxmlformats.org/officeDocument/2006/relationships/hyperlink" Target="https://platform.openai.com/docs/api-reference/responses" TargetMode="External"/><Relationship Id="rId1" Type="http://schemas.openxmlformats.org/officeDocument/2006/relationships/slideLayout" Target="../slideLayouts/slideLayout2.xml"/><Relationship Id="rId4" Type="http://schemas.openxmlformats.org/officeDocument/2006/relationships/hyperlink" Target="https://platform.openai.com/docs/assistant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anthropic.com/engineering/building-effective-agent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temporal.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github.com/panaversity/learn-agentic-ai/blob/01e344ba85ec36134c783b5ceef45a12a9bb7e68/comprehensive_guide_daca.md#appendix-iii-daca-a-design-patter-or-framework"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91B3-6595-1806-3FD7-B6872DB084C6}"/>
              </a:ext>
            </a:extLst>
          </p:cNvPr>
          <p:cNvSpPr>
            <a:spLocks noGrp="1"/>
          </p:cNvSpPr>
          <p:nvPr>
            <p:ph type="ctrTitle"/>
          </p:nvPr>
        </p:nvSpPr>
        <p:spPr/>
        <p:txBody>
          <a:bodyPr/>
          <a:lstStyle/>
          <a:p>
            <a:r>
              <a:rPr lang="en-US" b="1" dirty="0"/>
              <a:t>OpenAI Agents SDK - Open Source</a:t>
            </a:r>
            <a:endParaRPr lang="en-PK" b="1" dirty="0"/>
          </a:p>
        </p:txBody>
      </p:sp>
      <p:sp>
        <p:nvSpPr>
          <p:cNvPr id="3" name="Subtitle 2">
            <a:extLst>
              <a:ext uri="{FF2B5EF4-FFF2-40B4-BE49-F238E27FC236}">
                <a16:creationId xmlns:a16="http://schemas.microsoft.com/office/drawing/2014/main" id="{585B61F2-164F-0423-7BBB-ED1A1694E534}"/>
              </a:ext>
            </a:extLst>
          </p:cNvPr>
          <p:cNvSpPr>
            <a:spLocks noGrp="1"/>
          </p:cNvSpPr>
          <p:nvPr>
            <p:ph type="subTitle" idx="1"/>
          </p:nvPr>
        </p:nvSpPr>
        <p:spPr/>
        <p:txBody>
          <a:bodyPr/>
          <a:lstStyle/>
          <a:p>
            <a:r>
              <a:rPr lang="en-US" dirty="0"/>
              <a:t>Playlist link </a:t>
            </a:r>
            <a:r>
              <a:rPr lang="en-US" dirty="0">
                <a:hlinkClick r:id="rId2"/>
              </a:rPr>
              <a:t>https://www.youtube.com/playlist?list=PL0vKVrkG4hWovpr0FX6Gs-06hfsPDEUe6</a:t>
            </a:r>
            <a:endParaRPr lang="en-US" dirty="0"/>
          </a:p>
        </p:txBody>
      </p:sp>
    </p:spTree>
    <p:extLst>
      <p:ext uri="{BB962C8B-B14F-4D97-AF65-F5344CB8AC3E}">
        <p14:creationId xmlns:p14="http://schemas.microsoft.com/office/powerpoint/2010/main" val="9785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8183-B0F0-D812-B4D7-4DB341605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7B64D-5C79-29DB-6EA9-312570FE0473}"/>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4B46C771-00A7-52D2-5C5E-7717D1415A8D}"/>
              </a:ext>
            </a:extLst>
          </p:cNvPr>
          <p:cNvSpPr>
            <a:spLocks noGrp="1"/>
          </p:cNvSpPr>
          <p:nvPr>
            <p:ph idx="1"/>
          </p:nvPr>
        </p:nvSpPr>
        <p:spPr>
          <a:xfrm>
            <a:off x="838200" y="1365814"/>
            <a:ext cx="10515600" cy="4811150"/>
          </a:xfrm>
        </p:spPr>
        <p:txBody>
          <a:bodyPr>
            <a:normAutofit fontScale="92500" lnSpcReduction="20000"/>
          </a:bodyPr>
          <a:lstStyle/>
          <a:p>
            <a:pPr marL="514350" indent="-514350">
              <a:buFont typeface="+mj-lt"/>
              <a:buAutoNum type="arabicPeriod" startAt="2"/>
            </a:pPr>
            <a:r>
              <a:rPr lang="en-US" b="1" dirty="0"/>
              <a:t>Handoffs</a:t>
            </a:r>
          </a:p>
          <a:p>
            <a:pPr marL="0" indent="0">
              <a:buNone/>
            </a:pPr>
            <a:r>
              <a:rPr lang="en-US" dirty="0"/>
              <a:t>Agents can pass tasks to other agents if needed—like teamwork between AI assistants.</a:t>
            </a:r>
          </a:p>
          <a:p>
            <a:r>
              <a:rPr lang="en-US" dirty="0"/>
              <a:t>Agents can transfer tasks to other, more specialized agents.</a:t>
            </a:r>
          </a:p>
          <a:p>
            <a:r>
              <a:rPr lang="en-US" dirty="0"/>
              <a:t>Enables teamwork between multiple agents.</a:t>
            </a:r>
          </a:p>
          <a:p>
            <a:r>
              <a:rPr lang="en-US" dirty="0"/>
              <a:t>Helps handle complex or multi-step tasks more efficiently.</a:t>
            </a:r>
          </a:p>
          <a:p>
            <a:pPr marL="514350" indent="-514350">
              <a:lnSpc>
                <a:spcPct val="100000"/>
              </a:lnSpc>
              <a:buFont typeface="+mj-lt"/>
              <a:buAutoNum type="arabicPeriod" startAt="3"/>
            </a:pPr>
            <a:r>
              <a:rPr lang="en-US" b="1" dirty="0"/>
              <a:t>Guardrails</a:t>
            </a:r>
          </a:p>
          <a:p>
            <a:pPr marL="0" indent="0">
              <a:buNone/>
            </a:pPr>
            <a:r>
              <a:rPr lang="en-US" dirty="0"/>
              <a:t>Safety checks that control what agents can say or do, helping avoid mistakes or risks. </a:t>
            </a:r>
          </a:p>
          <a:p>
            <a:r>
              <a:rPr lang="en-US" dirty="0"/>
              <a:t>Safety checks on what the agent can say or do.</a:t>
            </a:r>
          </a:p>
          <a:p>
            <a:r>
              <a:rPr lang="en-US" dirty="0"/>
              <a:t>Prevents harmful, incorrect, or risky outputs.</a:t>
            </a:r>
          </a:p>
          <a:p>
            <a:r>
              <a:rPr lang="en-US" dirty="0"/>
              <a:t>Keeps the AI working within set boundaries.</a:t>
            </a:r>
          </a:p>
        </p:txBody>
      </p:sp>
    </p:spTree>
    <p:extLst>
      <p:ext uri="{BB962C8B-B14F-4D97-AF65-F5344CB8AC3E}">
        <p14:creationId xmlns:p14="http://schemas.microsoft.com/office/powerpoint/2010/main" val="33910813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1B3E8-EE52-AF50-6AE9-F11A91A02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635C5-531D-7DD2-B538-B0CF40AB1AF8}"/>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AB91196E-73FD-1BB6-0ABE-FF1F3CCE87DE}"/>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We use Python and the OpenAI SDK to build our agentic system. To interface with other systems or users, we expose the agent through an API framework—specifically, </a:t>
            </a:r>
            <a:r>
              <a:rPr lang="en-US" sz="2400" dirty="0" err="1"/>
              <a:t>FastAPI</a:t>
            </a:r>
            <a:r>
              <a:rPr lang="en-US" sz="2400" dirty="0"/>
              <a:t>.</a:t>
            </a:r>
          </a:p>
          <a:p>
            <a:r>
              <a:rPr lang="en-US" sz="2400" dirty="0"/>
              <a:t>In simple terms, the agent is wrapped with an API to make it accessible externally. This agent runs in the cloud, and as discussed previously, containerization is the ideal approach for cloud deployment.</a:t>
            </a:r>
          </a:p>
          <a:p>
            <a:r>
              <a:rPr lang="en-US" sz="2400" dirty="0"/>
              <a:t>Using Docker, we create a containerized environment that includes everything—from Python and the OpenAI SDK to </a:t>
            </a:r>
            <a:r>
              <a:rPr lang="en-US" sz="2400" dirty="0" err="1"/>
              <a:t>FastAPI</a:t>
            </a:r>
            <a:r>
              <a:rPr lang="en-US" sz="2400" dirty="0"/>
              <a:t>—ensuring consistency across local and cloud environments. This setup allows us to deploy the agent on any cloud platform with ease.</a:t>
            </a:r>
          </a:p>
          <a:p>
            <a:r>
              <a:rPr lang="en-US" sz="2400" dirty="0"/>
              <a:t>This whole process is called </a:t>
            </a:r>
            <a:r>
              <a:rPr lang="en-US" sz="2400" b="1" dirty="0"/>
              <a:t>Containerized AI Agent</a:t>
            </a:r>
            <a:r>
              <a:rPr lang="en-US" sz="2400" dirty="0"/>
              <a:t>.</a:t>
            </a:r>
          </a:p>
          <a:p>
            <a:endParaRPr lang="en-US" sz="2400" dirty="0"/>
          </a:p>
        </p:txBody>
      </p:sp>
      <p:pic>
        <p:nvPicPr>
          <p:cNvPr id="6" name="Picture 5">
            <a:extLst>
              <a:ext uri="{FF2B5EF4-FFF2-40B4-BE49-F238E27FC236}">
                <a16:creationId xmlns:a16="http://schemas.microsoft.com/office/drawing/2014/main" id="{2BC6B2CF-68E8-587D-85DD-1635FD2FBD4F}"/>
              </a:ext>
            </a:extLst>
          </p:cNvPr>
          <p:cNvPicPr>
            <a:picLocks noChangeAspect="1"/>
          </p:cNvPicPr>
          <p:nvPr/>
        </p:nvPicPr>
        <p:blipFill>
          <a:blip r:embed="rId2"/>
          <a:stretch>
            <a:fillRect/>
          </a:stretch>
        </p:blipFill>
        <p:spPr>
          <a:xfrm>
            <a:off x="5676138" y="1109471"/>
            <a:ext cx="5088900" cy="916919"/>
          </a:xfrm>
          <a:prstGeom prst="rect">
            <a:avLst/>
          </a:prstGeom>
        </p:spPr>
      </p:pic>
    </p:spTree>
    <p:extLst>
      <p:ext uri="{BB962C8B-B14F-4D97-AF65-F5344CB8AC3E}">
        <p14:creationId xmlns:p14="http://schemas.microsoft.com/office/powerpoint/2010/main" val="3480762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9505C-AF0B-F8CA-F886-B113911AA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1644A-7E96-9C29-65B1-354320748AD3}"/>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7D6CA0C6-8F2A-4AA0-BB49-4DA040A0D71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DACA Architecture is also called </a:t>
            </a:r>
            <a:r>
              <a:rPr lang="en-US"/>
              <a:t>3 tiers </a:t>
            </a:r>
            <a:r>
              <a:rPr lang="en-US" dirty="0"/>
              <a:t>architecture</a:t>
            </a:r>
          </a:p>
          <a:p>
            <a:pPr lvl="1"/>
            <a:r>
              <a:rPr lang="en-US" dirty="0"/>
              <a:t>First layer is </a:t>
            </a:r>
            <a:r>
              <a:rPr lang="en-US" b="1" dirty="0"/>
              <a:t>‘Presentation layer’</a:t>
            </a:r>
          </a:p>
          <a:p>
            <a:pPr lvl="1"/>
            <a:r>
              <a:rPr lang="en-US" dirty="0"/>
              <a:t>Second layer is </a:t>
            </a:r>
            <a:r>
              <a:rPr lang="en-US" b="1" dirty="0"/>
              <a:t>‘Business Logic layer’</a:t>
            </a:r>
          </a:p>
          <a:p>
            <a:pPr lvl="1"/>
            <a:r>
              <a:rPr lang="en-US" dirty="0"/>
              <a:t>Third layer is called </a:t>
            </a:r>
            <a:r>
              <a:rPr lang="en-US" b="1" dirty="0"/>
              <a:t>‘Data layer’</a:t>
            </a:r>
          </a:p>
          <a:p>
            <a:r>
              <a:rPr lang="en-US" dirty="0"/>
              <a:t>DACA built on 3 tiers application</a:t>
            </a:r>
          </a:p>
          <a:p>
            <a:r>
              <a:rPr lang="en-US" dirty="0"/>
              <a:t>Presentation layer could be of </a:t>
            </a:r>
            <a:r>
              <a:rPr lang="en-US" dirty="0" err="1"/>
              <a:t>nextjs</a:t>
            </a:r>
            <a:r>
              <a:rPr lang="en-US" dirty="0"/>
              <a:t>, </a:t>
            </a:r>
            <a:r>
              <a:rPr lang="en-US" dirty="0" err="1"/>
              <a:t>streamlit</a:t>
            </a:r>
            <a:r>
              <a:rPr lang="en-US" dirty="0"/>
              <a:t>, </a:t>
            </a:r>
            <a:r>
              <a:rPr lang="en-US" dirty="0" err="1"/>
              <a:t>chainlit</a:t>
            </a:r>
            <a:r>
              <a:rPr lang="en-US" dirty="0"/>
              <a:t> or any other mock server from </a:t>
            </a:r>
            <a:r>
              <a:rPr lang="en-US" dirty="0" err="1"/>
              <a:t>FastAPI</a:t>
            </a:r>
            <a:r>
              <a:rPr lang="en-US" dirty="0"/>
              <a:t> etc.</a:t>
            </a:r>
          </a:p>
          <a:p>
            <a:r>
              <a:rPr lang="en-US" dirty="0"/>
              <a:t>To write business logic layer, we learn Python programming, OpenAI SDK, and learn </a:t>
            </a:r>
            <a:r>
              <a:rPr lang="en-US" dirty="0" err="1"/>
              <a:t>FastAPI</a:t>
            </a:r>
            <a:r>
              <a:rPr lang="en-US" dirty="0"/>
              <a:t> to expose agent as a web server or API</a:t>
            </a:r>
          </a:p>
        </p:txBody>
      </p:sp>
    </p:spTree>
    <p:extLst>
      <p:ext uri="{BB962C8B-B14F-4D97-AF65-F5344CB8AC3E}">
        <p14:creationId xmlns:p14="http://schemas.microsoft.com/office/powerpoint/2010/main" val="5782830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84723-C14E-9D5A-BDFD-607249CCB2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315F74-58EC-57A8-5CA6-D96ADDB38656}"/>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486529DA-1EAD-5493-917F-181A8FB98094}"/>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Sidecar container (DAPR) used to communicate between microservices</a:t>
            </a:r>
          </a:p>
          <a:p>
            <a:r>
              <a:rPr lang="en-US" dirty="0"/>
              <a:t>Sidecar is responsible to make stateful your stateless microservice which is up due to some user interaction.</a:t>
            </a:r>
          </a:p>
          <a:p>
            <a:r>
              <a:rPr lang="en-US" dirty="0"/>
              <a:t>If microservice fail to up then sidecar has info about task who need to be done so it will up another microservice for it. That is called </a:t>
            </a:r>
            <a:br>
              <a:rPr lang="en-US" dirty="0"/>
            </a:br>
            <a:r>
              <a:rPr lang="en-US" b="1" dirty="0"/>
              <a:t>Resilience/Fault tolerance</a:t>
            </a:r>
            <a:r>
              <a:rPr lang="en-US" dirty="0"/>
              <a:t>.</a:t>
            </a:r>
          </a:p>
          <a:p>
            <a:r>
              <a:rPr lang="en-US" dirty="0"/>
              <a:t>As its name shows, sidecar is supporting microservices i.e., to make microservice stateful, communication between microservices, keep it resilience, manage logs etc.</a:t>
            </a:r>
          </a:p>
        </p:txBody>
      </p:sp>
    </p:spTree>
    <p:extLst>
      <p:ext uri="{BB962C8B-B14F-4D97-AF65-F5344CB8AC3E}">
        <p14:creationId xmlns:p14="http://schemas.microsoft.com/office/powerpoint/2010/main" val="2558266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B1249-DA55-9781-75BA-74F6A6C94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97722-BF69-A877-9D91-8BBAB1C30A97}"/>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268835B2-2F1A-21E2-5D7C-2E751FB3F5FD}"/>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If agent in </a:t>
            </a:r>
            <a:r>
              <a:rPr lang="en-US" dirty="0" err="1"/>
              <a:t>FastAPI</a:t>
            </a:r>
            <a:r>
              <a:rPr lang="en-US" dirty="0"/>
              <a:t> want to talk with another agent it will used A2A protocol and if agent want to talk with tools like Database, API then it will used MCP protocol.</a:t>
            </a:r>
          </a:p>
          <a:p>
            <a:endParaRPr lang="en-US" dirty="0"/>
          </a:p>
          <a:p>
            <a:endParaRPr lang="en-US" dirty="0"/>
          </a:p>
        </p:txBody>
      </p:sp>
      <p:pic>
        <p:nvPicPr>
          <p:cNvPr id="4" name="Picture 3">
            <a:extLst>
              <a:ext uri="{FF2B5EF4-FFF2-40B4-BE49-F238E27FC236}">
                <a16:creationId xmlns:a16="http://schemas.microsoft.com/office/drawing/2014/main" id="{3C21C621-652C-ECDC-EE5E-6C84D1AF5967}"/>
              </a:ext>
            </a:extLst>
          </p:cNvPr>
          <p:cNvPicPr>
            <a:picLocks noChangeAspect="1"/>
          </p:cNvPicPr>
          <p:nvPr/>
        </p:nvPicPr>
        <p:blipFill>
          <a:blip r:embed="rId2"/>
          <a:stretch>
            <a:fillRect/>
          </a:stretch>
        </p:blipFill>
        <p:spPr>
          <a:xfrm>
            <a:off x="3034343" y="3429000"/>
            <a:ext cx="6123313" cy="2747963"/>
          </a:xfrm>
          <a:prstGeom prst="rect">
            <a:avLst/>
          </a:prstGeom>
        </p:spPr>
      </p:pic>
    </p:spTree>
    <p:extLst>
      <p:ext uri="{BB962C8B-B14F-4D97-AF65-F5344CB8AC3E}">
        <p14:creationId xmlns:p14="http://schemas.microsoft.com/office/powerpoint/2010/main" val="7614629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35C3A-7365-B228-F9F4-DC8285E3D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62C6E-F364-EC05-1F11-EAFF891311B8}"/>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1F551D64-A3D2-FC19-BA5F-780CFE285236}"/>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Now we have Kubernetes and Azure layer (check video from 55 min to 1.23 </a:t>
            </a:r>
            <a:r>
              <a:rPr lang="en-US" dirty="0" err="1"/>
              <a:t>hr</a:t>
            </a:r>
            <a:r>
              <a:rPr lang="en-US" dirty="0"/>
              <a:t>)</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DE4AEF79-87CC-FE38-9387-58280C979133}"/>
              </a:ext>
            </a:extLst>
          </p:cNvPr>
          <p:cNvPicPr>
            <a:picLocks noChangeAspect="1"/>
          </p:cNvPicPr>
          <p:nvPr/>
        </p:nvPicPr>
        <p:blipFill>
          <a:blip r:embed="rId2"/>
          <a:stretch>
            <a:fillRect/>
          </a:stretch>
        </p:blipFill>
        <p:spPr>
          <a:xfrm>
            <a:off x="2739746" y="2482103"/>
            <a:ext cx="6712507" cy="4375897"/>
          </a:xfrm>
          <a:prstGeom prst="rect">
            <a:avLst/>
          </a:prstGeom>
        </p:spPr>
      </p:pic>
    </p:spTree>
    <p:extLst>
      <p:ext uri="{BB962C8B-B14F-4D97-AF65-F5344CB8AC3E}">
        <p14:creationId xmlns:p14="http://schemas.microsoft.com/office/powerpoint/2010/main" val="6896272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D5142-6B06-509C-1113-B9D8CBF62C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A75B4E-45CB-8F5B-E49D-9F4A4A50E64F}"/>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C2174091-F404-FF8E-BD36-60D7061F81D0}"/>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Python code is running in container (logical visualization / logical separate boundary), why we have to run python code in container? It has 2 reasons</a:t>
            </a:r>
          </a:p>
          <a:p>
            <a:pPr lvl="1"/>
            <a:r>
              <a:rPr lang="en-US" dirty="0"/>
              <a:t>Our native should run, native means refers to applications or services specifically </a:t>
            </a:r>
            <a:r>
              <a:rPr lang="en-US" b="1" dirty="0"/>
              <a:t>designed and built to run in a cloud environment</a:t>
            </a:r>
            <a:r>
              <a:rPr lang="en-US" dirty="0"/>
              <a:t>, leveraging its full capabilities such as scalability, elasticity, distributed architecture, and managed services. These apps are </a:t>
            </a:r>
            <a:r>
              <a:rPr lang="en-US" b="1" dirty="0"/>
              <a:t>not just migrated</a:t>
            </a:r>
            <a:r>
              <a:rPr lang="en-US" dirty="0"/>
              <a:t> to the cloud—they are </a:t>
            </a:r>
            <a:r>
              <a:rPr lang="en-US" b="1" dirty="0"/>
              <a:t>optimized for it from the ground up</a:t>
            </a:r>
            <a:r>
              <a:rPr lang="en-US" dirty="0"/>
              <a:t>.</a:t>
            </a:r>
          </a:p>
          <a:p>
            <a:pPr lvl="1"/>
            <a:r>
              <a:rPr lang="en-US" dirty="0"/>
              <a:t>If we want to orchestrate/manage something with Kubernetes that it is the requirement of it to run your code in container, otherwise Kubernetes will not manage your code.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062939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03ABC-18D6-AC56-7B1A-8725E98973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E87C9B-DA9F-4545-967E-38E2846992B0}"/>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8550D28-C74E-19F6-8CC4-4CAA7FFCF6AB}"/>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Container also has few requirement like</a:t>
            </a:r>
          </a:p>
          <a:p>
            <a:pPr lvl="1"/>
            <a:r>
              <a:rPr lang="en-US" dirty="0"/>
              <a:t>Network connection to connect with it</a:t>
            </a:r>
          </a:p>
          <a:p>
            <a:pPr lvl="1"/>
            <a:r>
              <a:rPr lang="en-US" dirty="0"/>
              <a:t>Container needs hardware i.e., CPU, storage, RAM etc.</a:t>
            </a:r>
          </a:p>
          <a:p>
            <a:r>
              <a:rPr lang="en-US" dirty="0"/>
              <a:t>Kubernetes also make logical network service and named as </a:t>
            </a:r>
            <a:r>
              <a:rPr lang="en-US" b="1" dirty="0"/>
              <a:t>POD;</a:t>
            </a:r>
            <a:r>
              <a:rPr lang="en-US" dirty="0"/>
              <a:t> the aim of this POD is to run container. Kubernetes is a big system, in Kubernetes POD is responsible for running container because POD provides:</a:t>
            </a:r>
          </a:p>
          <a:p>
            <a:pPr lvl="1"/>
            <a:r>
              <a:rPr lang="en-US" dirty="0"/>
              <a:t>Network to container</a:t>
            </a:r>
          </a:p>
          <a:p>
            <a:pPr lvl="1"/>
            <a:r>
              <a:rPr lang="en-US" dirty="0"/>
              <a:t>Address to container</a:t>
            </a:r>
          </a:p>
          <a:p>
            <a:pPr lvl="1"/>
            <a:r>
              <a:rPr lang="en-US" dirty="0"/>
              <a:t>Spec (hardware, RAM, CPU, storage)</a:t>
            </a:r>
          </a:p>
          <a:p>
            <a:endParaRPr lang="en-US" dirty="0"/>
          </a:p>
          <a:p>
            <a:endParaRPr lang="en-US" dirty="0"/>
          </a:p>
          <a:p>
            <a:endParaRPr lang="en-US" dirty="0"/>
          </a:p>
        </p:txBody>
      </p:sp>
    </p:spTree>
    <p:extLst>
      <p:ext uri="{BB962C8B-B14F-4D97-AF65-F5344CB8AC3E}">
        <p14:creationId xmlns:p14="http://schemas.microsoft.com/office/powerpoint/2010/main" val="31833708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042D3-1662-A920-050B-1D83291DF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5D091-8E88-54DF-72BD-379E33BC4A37}"/>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4414001-1DA3-1081-B2BD-0DFCAAF5AB90}"/>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But in highly scalable system, there is problem if 20 millions users landed on my app if one POD enough for me?</a:t>
            </a:r>
          </a:p>
          <a:p>
            <a:r>
              <a:rPr lang="en-US" dirty="0"/>
              <a:t>Suppose as per given scenario I increase the quantity of containers, but how Kubernetes will know that I increase containers to suppose 5? </a:t>
            </a:r>
          </a:p>
          <a:p>
            <a:r>
              <a:rPr lang="en-US" dirty="0"/>
              <a:t>First of all, Increasing and decreasing of container is in Kubernetes domain, not us, it doesn’t directly manage container but POD on the behalf of Kubernetes controls containers.</a:t>
            </a:r>
          </a:p>
          <a:p>
            <a:r>
              <a:rPr lang="en-US" dirty="0"/>
              <a:t>If 20 million traffic come to your app then Kubernetes increases PODs (containers are inside the PODs)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349804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856C5-5B02-CD29-E99A-55C58031E4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D07C5-8B23-8747-0B9B-4DA6DEC76F4E}"/>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C01BA570-D962-E987-FE2F-380A20819BC2}"/>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If users decline on your app, then Kubernetes also scale down no of PODs in order to save resources</a:t>
            </a:r>
          </a:p>
          <a:p>
            <a:r>
              <a:rPr lang="en-US" dirty="0"/>
              <a:t>As developers, when we build highly scalable systems, our Python code often needs to interact with external components like databases or state management services. </a:t>
            </a:r>
          </a:p>
          <a:p>
            <a:r>
              <a:rPr lang="en-US" dirty="0"/>
              <a:t>While Kubernetes can understand the resource requirements of the Python application and allocate them accordingly, a question arises: </a:t>
            </a:r>
            <a:r>
              <a:rPr lang="en-US" u="sng" dirty="0"/>
              <a:t>how does Kubernetes know that the Python code is making calls to external systems, such as databases? How does it detect these interactions, and how does it manage or track accountability for these external calls?</a:t>
            </a:r>
          </a:p>
        </p:txBody>
      </p:sp>
    </p:spTree>
    <p:extLst>
      <p:ext uri="{BB962C8B-B14F-4D97-AF65-F5344CB8AC3E}">
        <p14:creationId xmlns:p14="http://schemas.microsoft.com/office/powerpoint/2010/main" val="2959947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B79B8-729A-02AC-57C6-87A882D1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3E9D6-582A-E92F-D850-FE83E07592BA}"/>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26652C05-F7C8-9647-4258-FDA0ED09F3DA}"/>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pPr>
              <a:spcBef>
                <a:spcPts val="600"/>
              </a:spcBef>
              <a:spcAft>
                <a:spcPts val="600"/>
              </a:spcAft>
            </a:pPr>
            <a:r>
              <a:rPr lang="en-US" sz="2600" dirty="0"/>
              <a:t>If Kubernetes were to track accountability, </a:t>
            </a:r>
            <a:r>
              <a:rPr lang="en-US" sz="2600" u="sng" dirty="0"/>
              <a:t>how could it help reduce redundancy—for example, when five containers running the same code are all making identical calls to the database?</a:t>
            </a:r>
          </a:p>
          <a:p>
            <a:pPr>
              <a:spcBef>
                <a:spcPts val="600"/>
              </a:spcBef>
              <a:spcAft>
                <a:spcPts val="600"/>
              </a:spcAft>
            </a:pPr>
            <a:r>
              <a:rPr lang="en-US" sz="2600" dirty="0"/>
              <a:t>Sir Aleem suggested a plug-and-play approach. This means when deploying a container, although POD is providing resources (hardware, RAM etc.) we should inform the Pod about the necessary external dependencies—such as which database to connect to, which storage to use, and which APIs to call.</a:t>
            </a:r>
          </a:p>
          <a:p>
            <a:pPr>
              <a:spcBef>
                <a:spcPts val="600"/>
              </a:spcBef>
              <a:spcAft>
                <a:spcPts val="600"/>
              </a:spcAft>
            </a:pPr>
            <a:r>
              <a:rPr lang="en-US" sz="2600" dirty="0"/>
              <a:t>However, the Pod's responsibility is limited to managing the container and its lifecycle; it doesn’t handle external integrations. This is where </a:t>
            </a:r>
            <a:r>
              <a:rPr lang="en-US" sz="2600" b="1" dirty="0" err="1"/>
              <a:t>Dapr</a:t>
            </a:r>
            <a:r>
              <a:rPr lang="en-US" sz="2600" dirty="0"/>
              <a:t> (Distributed Application Runtime) comes in. </a:t>
            </a:r>
            <a:r>
              <a:rPr lang="en-US" sz="2600" u="sng" dirty="0" err="1"/>
              <a:t>Dapr</a:t>
            </a:r>
            <a:r>
              <a:rPr lang="en-US" sz="2600" u="sng" dirty="0"/>
              <a:t> acts as a sidecar to the application</a:t>
            </a:r>
            <a:r>
              <a:rPr lang="en-US" sz="2600" dirty="0"/>
              <a:t>, handling service calls, state management, pub/sub, and more—enabling a clean, modular, and reusable approach to external system interaction.</a:t>
            </a:r>
          </a:p>
        </p:txBody>
      </p:sp>
    </p:spTree>
    <p:extLst>
      <p:ext uri="{BB962C8B-B14F-4D97-AF65-F5344CB8AC3E}">
        <p14:creationId xmlns:p14="http://schemas.microsoft.com/office/powerpoint/2010/main" val="303057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03B4-2BBE-F8F6-2D90-714D98E9B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E1F90-8CD7-558C-B8CF-B82698D571A4}"/>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0B8015D-C032-8935-8886-959034502B03}"/>
              </a:ext>
            </a:extLst>
          </p:cNvPr>
          <p:cNvSpPr>
            <a:spLocks noGrp="1"/>
          </p:cNvSpPr>
          <p:nvPr>
            <p:ph idx="1"/>
          </p:nvPr>
        </p:nvSpPr>
        <p:spPr>
          <a:xfrm>
            <a:off x="838200" y="1365814"/>
            <a:ext cx="10515600" cy="4811150"/>
          </a:xfrm>
        </p:spPr>
        <p:txBody>
          <a:bodyPr>
            <a:normAutofit/>
          </a:bodyPr>
          <a:lstStyle/>
          <a:p>
            <a:pPr marL="514350" indent="-514350">
              <a:buFont typeface="+mj-lt"/>
              <a:buAutoNum type="arabicPeriod" startAt="4"/>
            </a:pPr>
            <a:r>
              <a:rPr lang="en-US" b="1" dirty="0"/>
              <a:t>Tracing &amp; Observability</a:t>
            </a:r>
          </a:p>
          <a:p>
            <a:pPr marL="0" indent="0">
              <a:buNone/>
            </a:pPr>
            <a:r>
              <a:rPr lang="en-US" dirty="0"/>
              <a:t>Helps you see what the agent is doing, step by step—great for debugging and improving your app.</a:t>
            </a:r>
          </a:p>
          <a:p>
            <a:r>
              <a:rPr lang="en-US" dirty="0"/>
              <a:t>Shows a clear step-by-step view of what the agent is doing.</a:t>
            </a:r>
          </a:p>
          <a:p>
            <a:r>
              <a:rPr lang="en-US" dirty="0"/>
              <a:t>Helps developers debug, monitor, and improve performance.</a:t>
            </a:r>
          </a:p>
          <a:p>
            <a:r>
              <a:rPr lang="en-US" dirty="0"/>
              <a:t>Makes it easier to understand and control agent behavior.</a:t>
            </a:r>
          </a:p>
          <a:p>
            <a:pPr marL="0" indent="0">
              <a:buNone/>
            </a:pPr>
            <a:endParaRPr lang="en-US" dirty="0"/>
          </a:p>
        </p:txBody>
      </p:sp>
    </p:spTree>
    <p:extLst>
      <p:ext uri="{BB962C8B-B14F-4D97-AF65-F5344CB8AC3E}">
        <p14:creationId xmlns:p14="http://schemas.microsoft.com/office/powerpoint/2010/main" val="39819498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96D61-6C7D-0C1B-9020-573914796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C850B-4CF6-3D33-12BC-2B476679E702}"/>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4240823A-9791-79B7-787C-ACE487162106}"/>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The term </a:t>
            </a:r>
            <a:r>
              <a:rPr lang="en-US" sz="2400" b="1" dirty="0"/>
              <a:t>"sidecar"</a:t>
            </a:r>
            <a:r>
              <a:rPr lang="en-US" sz="2400" dirty="0"/>
              <a:t> in this context refers to running an additional container alongside the main application container within the same Pod. </a:t>
            </a:r>
          </a:p>
          <a:p>
            <a:r>
              <a:rPr lang="en-US" sz="2400" dirty="0"/>
              <a:t>This sidecar container acts as a supporting service that helps the main application manage external interactions—such as connecting to databases, handling state, or making API calls.</a:t>
            </a:r>
          </a:p>
          <a:p>
            <a:r>
              <a:rPr lang="en-US" sz="2400" dirty="0"/>
              <a:t>In the case of </a:t>
            </a:r>
            <a:r>
              <a:rPr lang="en-US" sz="2400" b="1" dirty="0" err="1"/>
              <a:t>Dapr</a:t>
            </a:r>
            <a:r>
              <a:rPr lang="en-US" sz="2400" dirty="0"/>
              <a:t>, it runs as a sidecar container. While your main code container focuses on business logic, </a:t>
            </a:r>
            <a:r>
              <a:rPr lang="en-US" sz="2400" dirty="0" err="1"/>
              <a:t>Dapr</a:t>
            </a:r>
            <a:r>
              <a:rPr lang="en-US" sz="2400" dirty="0"/>
              <a:t> handles the communication with external systems but we have to inform </a:t>
            </a:r>
            <a:r>
              <a:rPr lang="en-US" sz="2400" dirty="0" err="1"/>
              <a:t>Dapr</a:t>
            </a:r>
            <a:r>
              <a:rPr lang="en-US" sz="2400" dirty="0"/>
              <a:t> to connect with which resource.</a:t>
            </a:r>
          </a:p>
          <a:p>
            <a:r>
              <a:rPr lang="en-US" sz="2400" dirty="0"/>
              <a:t>This separation of concerns allows for a more modular, scalable, and reusable system design.</a:t>
            </a:r>
          </a:p>
          <a:p>
            <a:pPr>
              <a:spcBef>
                <a:spcPts val="600"/>
              </a:spcBef>
              <a:spcAft>
                <a:spcPts val="600"/>
              </a:spcAft>
            </a:pPr>
            <a:endParaRPr lang="en-US" sz="2600" dirty="0"/>
          </a:p>
        </p:txBody>
      </p:sp>
    </p:spTree>
    <p:extLst>
      <p:ext uri="{BB962C8B-B14F-4D97-AF65-F5344CB8AC3E}">
        <p14:creationId xmlns:p14="http://schemas.microsoft.com/office/powerpoint/2010/main" val="17862153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E4D93-D0C5-92B1-721B-6ECECD7E8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6A9D8-1116-D706-5408-BF3419A161B3}"/>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260BAD8-2EB6-711B-1087-3591DFF28B0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endParaRPr lang="en-US" sz="2400" dirty="0"/>
          </a:p>
          <a:p>
            <a:pPr>
              <a:spcBef>
                <a:spcPts val="600"/>
              </a:spcBef>
              <a:spcAft>
                <a:spcPts val="600"/>
              </a:spcAft>
            </a:pPr>
            <a:endParaRPr lang="en-US" sz="2600" dirty="0"/>
          </a:p>
        </p:txBody>
      </p:sp>
      <p:pic>
        <p:nvPicPr>
          <p:cNvPr id="4" name="Picture 3">
            <a:extLst>
              <a:ext uri="{FF2B5EF4-FFF2-40B4-BE49-F238E27FC236}">
                <a16:creationId xmlns:a16="http://schemas.microsoft.com/office/drawing/2014/main" id="{882BF059-8EBD-A0F4-0774-917A7A930CDC}"/>
              </a:ext>
            </a:extLst>
          </p:cNvPr>
          <p:cNvPicPr>
            <a:picLocks noChangeAspect="1"/>
          </p:cNvPicPr>
          <p:nvPr/>
        </p:nvPicPr>
        <p:blipFill>
          <a:blip r:embed="rId2"/>
          <a:stretch>
            <a:fillRect/>
          </a:stretch>
        </p:blipFill>
        <p:spPr>
          <a:xfrm>
            <a:off x="3005137" y="1795928"/>
            <a:ext cx="6181725" cy="3867150"/>
          </a:xfrm>
          <a:prstGeom prst="rect">
            <a:avLst/>
          </a:prstGeom>
        </p:spPr>
      </p:pic>
    </p:spTree>
    <p:extLst>
      <p:ext uri="{BB962C8B-B14F-4D97-AF65-F5344CB8AC3E}">
        <p14:creationId xmlns:p14="http://schemas.microsoft.com/office/powerpoint/2010/main" val="11757329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C55D5-5F81-07E4-D512-1CF77B5A56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D5C45-6DEA-3E7C-C9F7-D7C0FBED9667}"/>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BC020371-123E-816D-5F9A-601DDB844997}"/>
              </a:ext>
            </a:extLst>
          </p:cNvPr>
          <p:cNvSpPr>
            <a:spLocks noGrp="1"/>
          </p:cNvSpPr>
          <p:nvPr>
            <p:ph idx="1"/>
          </p:nvPr>
        </p:nvSpPr>
        <p:spPr>
          <a:xfrm>
            <a:off x="838200" y="1282044"/>
            <a:ext cx="10515600" cy="4894919"/>
          </a:xfrm>
        </p:spPr>
        <p:txBody>
          <a:bodyPr>
            <a:normAutofit/>
          </a:bodyPr>
          <a:lstStyle/>
          <a:p>
            <a:pPr marL="0" indent="0">
              <a:spcAft>
                <a:spcPts val="1200"/>
              </a:spcAft>
              <a:buNone/>
            </a:pPr>
            <a:r>
              <a:rPr lang="en-US" b="1" dirty="0">
                <a:solidFill>
                  <a:srgbClr val="C00000"/>
                </a:solidFill>
              </a:rPr>
              <a:t>1. Local Development: Open-Source Stack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600" dirty="0" err="1"/>
              <a:t>Github</a:t>
            </a:r>
            <a:r>
              <a:rPr lang="en-US" sz="2600" dirty="0"/>
              <a:t> link for detail </a:t>
            </a:r>
            <a:r>
              <a:rPr lang="en-US" sz="2600" dirty="0">
                <a:sym typeface="Wingdings" panose="05000000000000000000" pitchFamily="2" charset="2"/>
              </a:rPr>
              <a:t> </a:t>
            </a:r>
            <a:r>
              <a:rPr lang="en-US" sz="2600" dirty="0">
                <a:sym typeface="Wingdings" panose="05000000000000000000" pitchFamily="2" charset="2"/>
                <a:hlinkClick r:id="rId2"/>
              </a:rPr>
              <a:t>https://github.com/panaversity/learn-agentic-ai/blob/main/comprehensive_guide_daca.md#daca-deployment-stages-the-ascent</a:t>
            </a:r>
            <a:r>
              <a:rPr lang="en-US" sz="2600" dirty="0">
                <a:sym typeface="Wingdings" panose="05000000000000000000" pitchFamily="2" charset="2"/>
              </a:rPr>
              <a:t> </a:t>
            </a:r>
          </a:p>
          <a:p>
            <a:r>
              <a:rPr lang="en-US" sz="2600" dirty="0">
                <a:sym typeface="Wingdings" panose="05000000000000000000" pitchFamily="2" charset="2"/>
              </a:rPr>
              <a:t>We should make container which will run on local development, hugging face, azure container app and on Kubernetes, only the configuration of code is different but code remain same when running on different platforms.</a:t>
            </a:r>
          </a:p>
          <a:p>
            <a:r>
              <a:rPr lang="en-US" b="1"/>
              <a:t>Goal</a:t>
            </a:r>
            <a:r>
              <a:rPr lang="en-US"/>
              <a:t>: Rapid iteration with production-like features.</a:t>
            </a:r>
          </a:p>
          <a:p>
            <a:endParaRPr lang="en-US" sz="2400" dirty="0"/>
          </a:p>
        </p:txBody>
      </p:sp>
    </p:spTree>
    <p:extLst>
      <p:ext uri="{BB962C8B-B14F-4D97-AF65-F5344CB8AC3E}">
        <p14:creationId xmlns:p14="http://schemas.microsoft.com/office/powerpoint/2010/main" val="330383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F8CE-53D4-2860-6A77-8AB0CEB65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BA232-7EAF-D66D-8A04-76BBEED206C4}"/>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0069F18E-CCFE-B6A9-3E88-F66DCAB8D1EB}"/>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Origins &amp; Concept</a:t>
            </a:r>
          </a:p>
          <a:p>
            <a:r>
              <a:rPr lang="en-US" dirty="0"/>
              <a:t>The idea of multi-agent collaboration has been explored in AI research for years.</a:t>
            </a:r>
          </a:p>
          <a:p>
            <a:r>
              <a:rPr lang="en-US" dirty="0"/>
              <a:t>OpenAI began experimenting with agent collaboration to handle complex, multi-step tasks more efficiently.</a:t>
            </a:r>
          </a:p>
          <a:p>
            <a:r>
              <a:rPr lang="en-US" dirty="0"/>
              <a:t>Initial concept of </a:t>
            </a:r>
            <a:r>
              <a:rPr lang="en-US" b="1" dirty="0"/>
              <a:t>SWARM</a:t>
            </a:r>
            <a:r>
              <a:rPr lang="en-US" dirty="0"/>
              <a:t> emerged in 2023, around the same time OpenAI introduced its Agents and tool-use features.</a:t>
            </a:r>
          </a:p>
          <a:p>
            <a:r>
              <a:rPr lang="en-US" dirty="0"/>
              <a:t>Internally, OpenAI ran experiments where multiple agents (GPT-based) worked together to solve tasks like coding, planning, and research.</a:t>
            </a:r>
          </a:p>
          <a:p>
            <a:r>
              <a:rPr lang="en-US" dirty="0"/>
              <a:t>The term </a:t>
            </a:r>
            <a:r>
              <a:rPr lang="en-US" b="1" dirty="0"/>
              <a:t>“SWARM”</a:t>
            </a:r>
            <a:r>
              <a:rPr lang="en-US" dirty="0"/>
              <a:t> became more publicly known in </a:t>
            </a:r>
            <a:r>
              <a:rPr lang="en-US" b="1" dirty="0"/>
              <a:t>late 2023 to early 2024</a:t>
            </a:r>
            <a:r>
              <a:rPr lang="en-US" dirty="0"/>
              <a:t> through: Research talks, OpenAI demonstrations, Community interest in </a:t>
            </a:r>
            <a:r>
              <a:rPr lang="en-US" b="1" dirty="0"/>
              <a:t>multi-agent collaboration</a:t>
            </a:r>
            <a:endParaRPr lang="en-US" dirty="0"/>
          </a:p>
          <a:p>
            <a:r>
              <a:rPr lang="en-US" dirty="0"/>
              <a:t>SWARM is still </a:t>
            </a:r>
            <a:r>
              <a:rPr lang="en-US" b="1" dirty="0"/>
              <a:t>experimental</a:t>
            </a:r>
            <a:r>
              <a:rPr lang="en-US" dirty="0"/>
              <a:t>, not yet a formal product.</a:t>
            </a:r>
          </a:p>
        </p:txBody>
      </p:sp>
    </p:spTree>
    <p:extLst>
      <p:ext uri="{BB962C8B-B14F-4D97-AF65-F5344CB8AC3E}">
        <p14:creationId xmlns:p14="http://schemas.microsoft.com/office/powerpoint/2010/main" val="355519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2F25-30C7-1CD3-A68E-59F529C63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37818-F0FD-F0E4-3BC1-38B23A4246BD}"/>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A0C6A50-A665-1F33-52D9-54C46EB6DAF4}"/>
              </a:ext>
            </a:extLst>
          </p:cNvPr>
          <p:cNvSpPr>
            <a:spLocks noGrp="1"/>
          </p:cNvSpPr>
          <p:nvPr>
            <p:ph idx="1"/>
          </p:nvPr>
        </p:nvSpPr>
        <p:spPr>
          <a:xfrm>
            <a:off x="838200" y="1250066"/>
            <a:ext cx="10515600" cy="5242808"/>
          </a:xfrm>
        </p:spPr>
        <p:txBody>
          <a:bodyPr>
            <a:normAutofit fontScale="92500"/>
          </a:bodyPr>
          <a:lstStyle/>
          <a:p>
            <a:pPr marL="0" indent="0">
              <a:buNone/>
            </a:pPr>
            <a:r>
              <a:rPr lang="en-US" b="1" dirty="0">
                <a:solidFill>
                  <a:srgbClr val="C00000"/>
                </a:solidFill>
              </a:rPr>
              <a:t>What is SWARM?</a:t>
            </a:r>
          </a:p>
          <a:p>
            <a:r>
              <a:rPr lang="en-US" dirty="0"/>
              <a:t>SWARM is a new experimental framework from OpenAI for building multi-agent systems.</a:t>
            </a:r>
          </a:p>
          <a:p>
            <a:r>
              <a:rPr lang="en-US" dirty="0"/>
              <a:t>It lets multiple AI agents work together like a team to solve complex tasks.</a:t>
            </a:r>
          </a:p>
          <a:p>
            <a:r>
              <a:rPr lang="en-US" dirty="0"/>
              <a:t>Inspired by how humans collaborate, using division of labor, communication, and coordination.</a:t>
            </a:r>
          </a:p>
          <a:p>
            <a:pPr marL="0" indent="0">
              <a:buNone/>
            </a:pPr>
            <a:r>
              <a:rPr lang="en-US" b="1" dirty="0">
                <a:solidFill>
                  <a:srgbClr val="C00000"/>
                </a:solidFill>
              </a:rPr>
              <a:t>Key Goals</a:t>
            </a:r>
          </a:p>
          <a:p>
            <a:r>
              <a:rPr lang="en-US" b="1" dirty="0"/>
              <a:t>Scalability: </a:t>
            </a:r>
            <a:r>
              <a:rPr lang="en-US" dirty="0"/>
              <a:t>Break large tasks into smaller subtasks for agents to handle.</a:t>
            </a:r>
          </a:p>
          <a:p>
            <a:r>
              <a:rPr lang="en-US" b="1" dirty="0"/>
              <a:t>Specialization: </a:t>
            </a:r>
            <a:r>
              <a:rPr lang="en-US" dirty="0"/>
              <a:t>Use different agents with different skills.</a:t>
            </a:r>
          </a:p>
          <a:p>
            <a:r>
              <a:rPr lang="en-US" b="1" dirty="0"/>
              <a:t>Autonomy + Collaboration: </a:t>
            </a:r>
            <a:r>
              <a:rPr lang="en-US" dirty="0"/>
              <a:t>Agents work independently but coordinate as a team.</a:t>
            </a:r>
          </a:p>
        </p:txBody>
      </p:sp>
    </p:spTree>
    <p:extLst>
      <p:ext uri="{BB962C8B-B14F-4D97-AF65-F5344CB8AC3E}">
        <p14:creationId xmlns:p14="http://schemas.microsoft.com/office/powerpoint/2010/main" val="287480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73F8-E6F4-41D2-D75B-A232B19D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8DDD8-8762-5642-6A52-AB9864B94C78}"/>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4220D6C1-EF00-EE1D-902D-786E924A88C5}"/>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sz="2400" b="1" dirty="0">
                <a:solidFill>
                  <a:srgbClr val="C00000"/>
                </a:solidFill>
              </a:rPr>
              <a:t>How SWARM Works</a:t>
            </a:r>
          </a:p>
          <a:p>
            <a:pPr marL="0" indent="0">
              <a:buNone/>
            </a:pPr>
            <a:r>
              <a:rPr lang="en-US" sz="2400" dirty="0"/>
              <a:t>OpenAI’s experimental Swarm framework is meant more as an educational tool than a production-ready system—but it introduces several key design patterns for orchestrating multi-agent systems. In Swarm, agents aren’t monolithic; instead, they’re designed with specialized roles and communicate through clearly defined patterns. Here are some of the core design patterns:</a:t>
            </a:r>
          </a:p>
          <a:p>
            <a:pPr marL="0" indent="0">
              <a:buNone/>
            </a:pPr>
            <a:r>
              <a:rPr lang="en-US" sz="2400" b="1" dirty="0"/>
              <a:t>1. Prompt Chaining (Chain Workflow):</a:t>
            </a:r>
          </a:p>
          <a:p>
            <a:pPr marL="0" indent="0">
              <a:buNone/>
            </a:pPr>
            <a:r>
              <a:rPr lang="en-US" sz="2400" dirty="0"/>
              <a:t>This pattern involves breaking down complex tasks into a sequence of simpler, manageable steps, where each step builds upon the previous one. The Agents SDK supports this by allowing developers to define agents that execute specific functions in a predetermined order, ensuring a structured approach to task completion.</a:t>
            </a:r>
            <a:endParaRPr lang="en-US" sz="2400" b="1" dirty="0"/>
          </a:p>
          <a:p>
            <a:pPr marL="0" indent="0">
              <a:buNone/>
            </a:pPr>
            <a:r>
              <a:rPr lang="en-US" sz="2400" b="1" dirty="0"/>
              <a:t>2. Routing:</a:t>
            </a:r>
          </a:p>
          <a:p>
            <a:pPr marL="0" indent="0">
              <a:buNone/>
            </a:pPr>
            <a:r>
              <a:rPr lang="en-US" sz="2400" dirty="0"/>
              <a:t>Routing entails directing tasks to the most appropriate agent based on the task's nature. The Agents SDK facilitates this through its handoff mechanism, enabling agents to transfer control to other agents better suited to handle specific subtasks, thereby optimizing task management.</a:t>
            </a:r>
          </a:p>
          <a:p>
            <a:pPr marL="0" indent="0">
              <a:buNone/>
            </a:pPr>
            <a:endParaRPr lang="en-US" sz="2400" b="1" dirty="0"/>
          </a:p>
        </p:txBody>
      </p:sp>
    </p:spTree>
    <p:extLst>
      <p:ext uri="{BB962C8B-B14F-4D97-AF65-F5344CB8AC3E}">
        <p14:creationId xmlns:p14="http://schemas.microsoft.com/office/powerpoint/2010/main" val="103117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3F0-3790-7BDF-BE5A-238D2FB7E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BD91E-6919-41E0-8D26-2670D31F71D3}"/>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27D7D0F9-72DE-141E-2CCD-F979A45B32C8}"/>
              </a:ext>
            </a:extLst>
          </p:cNvPr>
          <p:cNvSpPr>
            <a:spLocks noGrp="1"/>
          </p:cNvSpPr>
          <p:nvPr>
            <p:ph idx="1"/>
          </p:nvPr>
        </p:nvSpPr>
        <p:spPr>
          <a:xfrm>
            <a:off x="838200" y="1099596"/>
            <a:ext cx="10515600" cy="5393278"/>
          </a:xfrm>
        </p:spPr>
        <p:txBody>
          <a:bodyPr>
            <a:normAutofit fontScale="92500"/>
          </a:bodyPr>
          <a:lstStyle/>
          <a:p>
            <a:pPr marL="0" indent="0">
              <a:buNone/>
            </a:pPr>
            <a:r>
              <a:rPr lang="en-US" sz="2400" b="1" dirty="0"/>
              <a:t>3. Parallelization:</a:t>
            </a:r>
          </a:p>
          <a:p>
            <a:pPr marL="0" indent="0">
              <a:buNone/>
            </a:pPr>
            <a:r>
              <a:rPr lang="en-US" sz="2400" dirty="0"/>
              <a:t>This pattern focuses on executing multiple subtasks concurrently to enhance efficiency. With the Agents SDK, developers can design agents that operate in parallel, leveraging the SDK's orchestration capabilities to manage simultaneous processes effectively.</a:t>
            </a:r>
            <a:endParaRPr lang="en-US" sz="2400" b="1" dirty="0"/>
          </a:p>
          <a:p>
            <a:pPr marL="0" indent="0">
              <a:buNone/>
            </a:pPr>
            <a:r>
              <a:rPr lang="en-US" sz="2400" b="1" dirty="0"/>
              <a:t>4. Orchestrator-Workers:</a:t>
            </a:r>
          </a:p>
          <a:p>
            <a:pPr marL="0" indent="0">
              <a:buNone/>
            </a:pPr>
            <a:r>
              <a:rPr lang="en-US" sz="2400" dirty="0"/>
              <a:t>In this design, an orchestrator agent decomposes a complex task into smaller subtasks and assigns them to worker agents. The Agents SDK's architecture supports this by allowing an orchestrator agent to oversee the workflow and delegate tasks to specialized worker agents, ensuring coordinated task execution.</a:t>
            </a:r>
            <a:endParaRPr lang="en-US" sz="2400" b="1" dirty="0"/>
          </a:p>
          <a:p>
            <a:pPr marL="0" indent="0">
              <a:buNone/>
            </a:pPr>
            <a:r>
              <a:rPr lang="en-US" sz="2400" b="1" dirty="0"/>
              <a:t>5. Evaluator-Optimizer:</a:t>
            </a:r>
          </a:p>
          <a:p>
            <a:pPr marL="0" indent="0">
              <a:buNone/>
            </a:pPr>
            <a:r>
              <a:rPr lang="en-US" sz="2400" dirty="0"/>
              <a:t>This pattern involves iterative improvement through feedback loops, where an evaluator agent assesses the performance of other agents and suggests optimizations. The Agents SDK's guardrails feature enables the implementation of such evaluative mechanisms, allowing for continuous performance enhancement and adherence to desired behaviors.</a:t>
            </a:r>
          </a:p>
        </p:txBody>
      </p:sp>
    </p:spTree>
    <p:extLst>
      <p:ext uri="{BB962C8B-B14F-4D97-AF65-F5344CB8AC3E}">
        <p14:creationId xmlns:p14="http://schemas.microsoft.com/office/powerpoint/2010/main" val="22775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C2E1-C6F9-D826-5503-A1ECE1A43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AB46D-A2A4-D734-519D-E1C5F1909309}"/>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63CFCF2B-7B5C-5E0E-1381-48926B0C61DD}"/>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Core Components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Benefits of SWARM</a:t>
            </a:r>
          </a:p>
          <a:p>
            <a:pPr>
              <a:buFont typeface="Arial" panose="020B0604020202020204" pitchFamily="34" charset="0"/>
              <a:buChar char="•"/>
            </a:pPr>
            <a:r>
              <a:rPr lang="en-US" b="1" dirty="0"/>
              <a:t>Handles complex, multi-step problems</a:t>
            </a:r>
            <a:endParaRPr lang="en-US" dirty="0"/>
          </a:p>
          <a:p>
            <a:pPr>
              <a:buFont typeface="Arial" panose="020B0604020202020204" pitchFamily="34" charset="0"/>
              <a:buChar char="•"/>
            </a:pPr>
            <a:r>
              <a:rPr lang="en-US" b="1" dirty="0"/>
              <a:t>Encourages AI teamwork</a:t>
            </a:r>
            <a:endParaRPr lang="en-US" dirty="0"/>
          </a:p>
          <a:p>
            <a:pPr>
              <a:buFont typeface="Arial" panose="020B0604020202020204" pitchFamily="34" charset="0"/>
              <a:buChar char="•"/>
            </a:pPr>
            <a:r>
              <a:rPr lang="en-US" dirty="0"/>
              <a:t>Easier to </a:t>
            </a:r>
            <a:r>
              <a:rPr lang="en-US" b="1" dirty="0"/>
              <a:t>debug and understand</a:t>
            </a:r>
            <a:r>
              <a:rPr lang="en-US" dirty="0"/>
              <a:t> workflows</a:t>
            </a:r>
          </a:p>
          <a:p>
            <a:pPr>
              <a:buFont typeface="Arial" panose="020B0604020202020204" pitchFamily="34" charset="0"/>
              <a:buChar char="•"/>
            </a:pPr>
            <a:r>
              <a:rPr lang="en-US" dirty="0"/>
              <a:t>Supports </a:t>
            </a:r>
            <a:r>
              <a:rPr lang="en-US" b="1" dirty="0"/>
              <a:t>modular development</a:t>
            </a:r>
            <a:r>
              <a:rPr lang="en-US" dirty="0"/>
              <a:t> (add or replace agents as needed)</a:t>
            </a:r>
          </a:p>
          <a:p>
            <a:endParaRPr lang="en-US" dirty="0"/>
          </a:p>
        </p:txBody>
      </p:sp>
      <p:graphicFrame>
        <p:nvGraphicFramePr>
          <p:cNvPr id="5" name="Table 4">
            <a:extLst>
              <a:ext uri="{FF2B5EF4-FFF2-40B4-BE49-F238E27FC236}">
                <a16:creationId xmlns:a16="http://schemas.microsoft.com/office/drawing/2014/main" id="{710B78AB-C8E9-F3EB-5129-E961227131F6}"/>
              </a:ext>
            </a:extLst>
          </p:cNvPr>
          <p:cNvGraphicFramePr>
            <a:graphicFrameLocks noGrp="1"/>
          </p:cNvGraphicFramePr>
          <p:nvPr>
            <p:extLst>
              <p:ext uri="{D42A27DB-BD31-4B8C-83A1-F6EECF244321}">
                <p14:modId xmlns:p14="http://schemas.microsoft.com/office/powerpoint/2010/main" val="3974004439"/>
              </p:ext>
            </p:extLst>
          </p:nvPr>
        </p:nvGraphicFramePr>
        <p:xfrm>
          <a:off x="838200" y="1747778"/>
          <a:ext cx="10515599" cy="2219960"/>
        </p:xfrm>
        <a:graphic>
          <a:graphicData uri="http://schemas.openxmlformats.org/drawingml/2006/table">
            <a:tbl>
              <a:tblPr firstRow="1" bandRow="1">
                <a:tableStyleId>{5C22544A-7EE6-4342-B048-85BDC9FD1C3A}</a:tableStyleId>
              </a:tblPr>
              <a:tblGrid>
                <a:gridCol w="1812403">
                  <a:extLst>
                    <a:ext uri="{9D8B030D-6E8A-4147-A177-3AD203B41FA5}">
                      <a16:colId xmlns:a16="http://schemas.microsoft.com/office/drawing/2014/main" val="3503724076"/>
                    </a:ext>
                  </a:extLst>
                </a:gridCol>
                <a:gridCol w="8703196">
                  <a:extLst>
                    <a:ext uri="{9D8B030D-6E8A-4147-A177-3AD203B41FA5}">
                      <a16:colId xmlns:a16="http://schemas.microsoft.com/office/drawing/2014/main" val="1759616975"/>
                    </a:ext>
                  </a:extLst>
                </a:gridCol>
              </a:tblGrid>
              <a:tr h="268703">
                <a:tc>
                  <a:txBody>
                    <a:bodyPr/>
                    <a:lstStyle/>
                    <a:p>
                      <a:r>
                        <a:rPr lang="en-US" dirty="0"/>
                        <a:t>Component</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065241095"/>
                  </a:ext>
                </a:extLst>
              </a:tr>
              <a:tr h="370840">
                <a:tc>
                  <a:txBody>
                    <a:bodyPr/>
                    <a:lstStyle/>
                    <a:p>
                      <a:r>
                        <a:rPr lang="en-US" b="1" dirty="0"/>
                        <a:t>Agent</a:t>
                      </a:r>
                    </a:p>
                  </a:txBody>
                  <a:tcPr/>
                </a:tc>
                <a:tc>
                  <a:txBody>
                    <a:bodyPr/>
                    <a:lstStyle/>
                    <a:p>
                      <a:r>
                        <a:rPr lang="en-US" dirty="0"/>
                        <a:t>Language models with specific instructions or skills.</a:t>
                      </a:r>
                      <a:endParaRPr lang="en-PK" dirty="0"/>
                    </a:p>
                  </a:txBody>
                  <a:tcPr/>
                </a:tc>
                <a:extLst>
                  <a:ext uri="{0D108BD9-81ED-4DB2-BD59-A6C34878D82A}">
                    <a16:rowId xmlns:a16="http://schemas.microsoft.com/office/drawing/2014/main" val="482450015"/>
                  </a:ext>
                </a:extLst>
              </a:tr>
              <a:tr h="370840">
                <a:tc>
                  <a:txBody>
                    <a:bodyPr/>
                    <a:lstStyle/>
                    <a:p>
                      <a:r>
                        <a:rPr lang="en-US" b="1" dirty="0"/>
                        <a:t>Tasks</a:t>
                      </a:r>
                      <a:endParaRPr lang="en-PK" b="1" dirty="0"/>
                    </a:p>
                  </a:txBody>
                  <a:tcPr/>
                </a:tc>
                <a:tc>
                  <a:txBody>
                    <a:bodyPr/>
                    <a:lstStyle/>
                    <a:p>
                      <a:r>
                        <a:rPr lang="en-US" dirty="0"/>
                        <a:t>Jobs assigned to agents, can be split or passed.</a:t>
                      </a:r>
                      <a:endParaRPr lang="en-PK" dirty="0"/>
                    </a:p>
                  </a:txBody>
                  <a:tcPr/>
                </a:tc>
                <a:extLst>
                  <a:ext uri="{0D108BD9-81ED-4DB2-BD59-A6C34878D82A}">
                    <a16:rowId xmlns:a16="http://schemas.microsoft.com/office/drawing/2014/main" val="32479813"/>
                  </a:ext>
                </a:extLst>
              </a:tr>
              <a:tr h="370840">
                <a:tc>
                  <a:txBody>
                    <a:bodyPr/>
                    <a:lstStyle/>
                    <a:p>
                      <a:r>
                        <a:rPr lang="en-US" b="1" dirty="0"/>
                        <a:t>Workspace</a:t>
                      </a:r>
                      <a:endParaRPr lang="en-PK" b="1" dirty="0"/>
                    </a:p>
                  </a:txBody>
                  <a:tcPr/>
                </a:tc>
                <a:tc>
                  <a:txBody>
                    <a:bodyPr/>
                    <a:lstStyle/>
                    <a:p>
                      <a:r>
                        <a:rPr lang="en-US" dirty="0"/>
                        <a:t>Shared space where agents read/write info (like a whiteboard).</a:t>
                      </a:r>
                      <a:endParaRPr lang="en-PK" dirty="0"/>
                    </a:p>
                  </a:txBody>
                  <a:tcPr/>
                </a:tc>
                <a:extLst>
                  <a:ext uri="{0D108BD9-81ED-4DB2-BD59-A6C34878D82A}">
                    <a16:rowId xmlns:a16="http://schemas.microsoft.com/office/drawing/2014/main" val="2979819636"/>
                  </a:ext>
                </a:extLst>
              </a:tr>
              <a:tr h="370840">
                <a:tc>
                  <a:txBody>
                    <a:bodyPr/>
                    <a:lstStyle/>
                    <a:p>
                      <a:r>
                        <a:rPr lang="en-US" b="1" dirty="0"/>
                        <a:t>Tools</a:t>
                      </a:r>
                      <a:endParaRPr lang="en-PK" b="1" dirty="0"/>
                    </a:p>
                  </a:txBody>
                  <a:tcPr/>
                </a:tc>
                <a:tc>
                  <a:txBody>
                    <a:bodyPr/>
                    <a:lstStyle/>
                    <a:p>
                      <a:r>
                        <a:rPr lang="en-US" dirty="0"/>
                        <a:t>External actions agents can use (e.g., web, code, memory).</a:t>
                      </a:r>
                      <a:endParaRPr lang="en-PK" dirty="0"/>
                    </a:p>
                  </a:txBody>
                  <a:tcPr/>
                </a:tc>
                <a:extLst>
                  <a:ext uri="{0D108BD9-81ED-4DB2-BD59-A6C34878D82A}">
                    <a16:rowId xmlns:a16="http://schemas.microsoft.com/office/drawing/2014/main" val="1729745920"/>
                  </a:ext>
                </a:extLst>
              </a:tr>
              <a:tr h="370840">
                <a:tc>
                  <a:txBody>
                    <a:bodyPr/>
                    <a:lstStyle/>
                    <a:p>
                      <a:r>
                        <a:rPr lang="en-US" b="1" dirty="0"/>
                        <a:t>Communication</a:t>
                      </a:r>
                      <a:endParaRPr lang="en-PK" b="1" dirty="0"/>
                    </a:p>
                  </a:txBody>
                  <a:tcPr/>
                </a:tc>
                <a:tc>
                  <a:txBody>
                    <a:bodyPr/>
                    <a:lstStyle/>
                    <a:p>
                      <a:r>
                        <a:rPr lang="en-US" dirty="0"/>
                        <a:t>Messaging system between agents to share progress or ask for help.</a:t>
                      </a:r>
                      <a:endParaRPr lang="en-PK" dirty="0"/>
                    </a:p>
                  </a:txBody>
                  <a:tcPr/>
                </a:tc>
                <a:extLst>
                  <a:ext uri="{0D108BD9-81ED-4DB2-BD59-A6C34878D82A}">
                    <a16:rowId xmlns:a16="http://schemas.microsoft.com/office/drawing/2014/main" val="1589405245"/>
                  </a:ext>
                </a:extLst>
              </a:tr>
            </a:tbl>
          </a:graphicData>
        </a:graphic>
      </p:graphicFrame>
    </p:spTree>
    <p:extLst>
      <p:ext uri="{BB962C8B-B14F-4D97-AF65-F5344CB8AC3E}">
        <p14:creationId xmlns:p14="http://schemas.microsoft.com/office/powerpoint/2010/main" val="8088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869-B650-42C2-E7E0-2EFE37184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F6B8B-F944-F705-DDE9-D13ADE3E6BDC}"/>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9925E3F-3E63-EFEF-3431-6D192BEA0744}"/>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Example Use Cases</a:t>
            </a:r>
          </a:p>
          <a:p>
            <a:r>
              <a:rPr lang="en-US" dirty="0"/>
              <a:t>Research assistants collaborating on a report.</a:t>
            </a:r>
          </a:p>
          <a:p>
            <a:r>
              <a:rPr lang="en-US" dirty="0"/>
              <a:t>Customer service agents working together on complex tickets.</a:t>
            </a:r>
          </a:p>
          <a:p>
            <a:r>
              <a:rPr lang="en-US" dirty="0"/>
              <a:t>Writing, coding, or brainstorming as a group of specialists</a:t>
            </a:r>
          </a:p>
          <a:p>
            <a:pPr marL="0" indent="0">
              <a:buNone/>
            </a:pPr>
            <a:r>
              <a:rPr lang="en-US" b="1" dirty="0">
                <a:solidFill>
                  <a:srgbClr val="C00000"/>
                </a:solidFill>
              </a:rPr>
              <a:t>Current Status</a:t>
            </a:r>
          </a:p>
          <a:p>
            <a:r>
              <a:rPr lang="en-US" dirty="0"/>
              <a:t>Still in experimental stages (as of 2024–2025)</a:t>
            </a:r>
          </a:p>
          <a:p>
            <a:r>
              <a:rPr lang="en-US" dirty="0"/>
              <a:t>Not public yet — demonstrated internally by OpenAI</a:t>
            </a:r>
          </a:p>
          <a:p>
            <a:r>
              <a:rPr lang="en-US" dirty="0"/>
              <a:t>Possible future feature in OpenAI’s Agents SDK</a:t>
            </a:r>
          </a:p>
        </p:txBody>
      </p:sp>
    </p:spTree>
    <p:extLst>
      <p:ext uri="{BB962C8B-B14F-4D97-AF65-F5344CB8AC3E}">
        <p14:creationId xmlns:p14="http://schemas.microsoft.com/office/powerpoint/2010/main" val="31576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BA67-3FE2-7F92-FBB6-4F31CEEBC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4CC52-1EC1-37B6-1BFD-D2723FE1C0F0}"/>
              </a:ext>
            </a:extLst>
          </p:cNvPr>
          <p:cNvSpPr>
            <a:spLocks noGrp="1"/>
          </p:cNvSpPr>
          <p:nvPr>
            <p:ph type="title"/>
          </p:nvPr>
        </p:nvSpPr>
        <p:spPr>
          <a:xfrm>
            <a:off x="838200" y="365126"/>
            <a:ext cx="10515600" cy="734470"/>
          </a:xfrm>
        </p:spPr>
        <p:txBody>
          <a:bodyPr>
            <a:normAutofit/>
          </a:bodyPr>
          <a:lstStyle/>
          <a:p>
            <a:r>
              <a:rPr lang="en-US" b="1" dirty="0"/>
              <a:t>UV</a:t>
            </a:r>
          </a:p>
        </p:txBody>
      </p:sp>
      <p:sp>
        <p:nvSpPr>
          <p:cNvPr id="3" name="Content Placeholder 2">
            <a:extLst>
              <a:ext uri="{FF2B5EF4-FFF2-40B4-BE49-F238E27FC236}">
                <a16:creationId xmlns:a16="http://schemas.microsoft.com/office/drawing/2014/main" id="{B1D8A927-153C-5FC4-0071-1A43219E573E}"/>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a:t>uv is a modern Python package manager and build system developed by Astral (formerly part of the </a:t>
            </a:r>
            <a:r>
              <a:rPr lang="en-US" dirty="0" err="1"/>
              <a:t>pdm</a:t>
            </a:r>
            <a:r>
              <a:rPr lang="en-US" dirty="0"/>
              <a:t> project). It is designed to be extremely fast, reliable, and easy to use, and is built in Rust for performance.</a:t>
            </a:r>
          </a:p>
          <a:p>
            <a:pPr marL="0" indent="0">
              <a:buNone/>
            </a:pPr>
            <a:r>
              <a:rPr lang="en-US" b="1" dirty="0">
                <a:solidFill>
                  <a:srgbClr val="C00000"/>
                </a:solidFill>
              </a:rPr>
              <a:t>Key Features of uv:</a:t>
            </a:r>
          </a:p>
          <a:p>
            <a:r>
              <a:rPr lang="en-US" b="1" dirty="0"/>
              <a:t>Ultra-Fast</a:t>
            </a:r>
            <a:r>
              <a:rPr lang="en-US" dirty="0"/>
              <a:t>: Much faster than pip and poetry due to being written in Rust.</a:t>
            </a:r>
          </a:p>
          <a:p>
            <a:r>
              <a:rPr lang="en-US" b="1" dirty="0"/>
              <a:t>Unified Tooling</a:t>
            </a:r>
            <a:r>
              <a:rPr lang="en-US" dirty="0"/>
              <a:t>: Acts as a drop-in replacement for pip, </a:t>
            </a:r>
            <a:r>
              <a:rPr lang="en-US" dirty="0" err="1"/>
              <a:t>virtualenv</a:t>
            </a:r>
            <a:r>
              <a:rPr lang="en-US" dirty="0"/>
              <a:t>, and pip-tools.</a:t>
            </a:r>
          </a:p>
          <a:p>
            <a:r>
              <a:rPr lang="en-US" b="1" dirty="0"/>
              <a:t>Deterministic Installs</a:t>
            </a:r>
            <a:r>
              <a:rPr lang="en-US" dirty="0"/>
              <a:t>: Ensures reproducible builds by resolving dependencies into </a:t>
            </a:r>
            <a:r>
              <a:rPr lang="en-US" dirty="0" err="1"/>
              <a:t>lockfiles</a:t>
            </a:r>
            <a:r>
              <a:rPr lang="en-US" dirty="0"/>
              <a:t>.</a:t>
            </a:r>
          </a:p>
          <a:p>
            <a:r>
              <a:rPr lang="en-US" b="1" dirty="0"/>
              <a:t>PEP 582 Support</a:t>
            </a:r>
            <a:r>
              <a:rPr lang="en-US" dirty="0"/>
              <a:t>: Supports local package installation without virtual environments.</a:t>
            </a:r>
          </a:p>
          <a:p>
            <a:pPr marL="0" indent="0">
              <a:buNone/>
            </a:pPr>
            <a:endParaRPr lang="en-US" dirty="0"/>
          </a:p>
        </p:txBody>
      </p:sp>
    </p:spTree>
    <p:extLst>
      <p:ext uri="{BB962C8B-B14F-4D97-AF65-F5344CB8AC3E}">
        <p14:creationId xmlns:p14="http://schemas.microsoft.com/office/powerpoint/2010/main" val="262252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2EA5-D493-ECAF-8BCC-6DA3B3E54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C1458-6E08-841E-92E7-41CAD0236933}"/>
              </a:ext>
            </a:extLst>
          </p:cNvPr>
          <p:cNvSpPr>
            <a:spLocks noGrp="1"/>
          </p:cNvSpPr>
          <p:nvPr>
            <p:ph type="title"/>
          </p:nvPr>
        </p:nvSpPr>
        <p:spPr>
          <a:xfrm>
            <a:off x="838200" y="365126"/>
            <a:ext cx="10515600" cy="734470"/>
          </a:xfrm>
        </p:spPr>
        <p:txBody>
          <a:bodyPr>
            <a:normAutofit/>
          </a:bodyPr>
          <a:lstStyle/>
          <a:p>
            <a:r>
              <a:rPr lang="en-US" b="1" dirty="0" err="1"/>
              <a:t>Chainlit</a:t>
            </a:r>
            <a:endParaRPr lang="en-US" b="1" dirty="0"/>
          </a:p>
        </p:txBody>
      </p:sp>
      <p:sp>
        <p:nvSpPr>
          <p:cNvPr id="3" name="Content Placeholder 2">
            <a:extLst>
              <a:ext uri="{FF2B5EF4-FFF2-40B4-BE49-F238E27FC236}">
                <a16:creationId xmlns:a16="http://schemas.microsoft.com/office/drawing/2014/main" id="{83516C58-20DC-F95C-329F-2393FF307BF2}"/>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err="1"/>
              <a:t>Chainlit</a:t>
            </a:r>
            <a:r>
              <a:rPr lang="en-US" dirty="0"/>
              <a:t> is an open-source Python framework designed to build and share conversational AI apps powered by LLMs (Large Language Models). It allows developers to quickly create, test, and deploy AI assistants with a front-end interface — all from Python.</a:t>
            </a:r>
          </a:p>
          <a:p>
            <a:pPr marL="0" indent="0">
              <a:buNone/>
            </a:pPr>
            <a:r>
              <a:rPr lang="en-US" b="1" dirty="0">
                <a:solidFill>
                  <a:srgbClr val="C00000"/>
                </a:solidFill>
              </a:rPr>
              <a:t>Key Features of uv:</a:t>
            </a:r>
          </a:p>
          <a:p>
            <a:r>
              <a:rPr lang="en-US" b="1" dirty="0"/>
              <a:t>UI Built-In: </a:t>
            </a:r>
            <a:r>
              <a:rPr lang="en-US" dirty="0"/>
              <a:t>Auto-generates a chat user interface — no front-end needed.</a:t>
            </a:r>
          </a:p>
          <a:p>
            <a:r>
              <a:rPr lang="en-US" b="1" dirty="0"/>
              <a:t>LLM Support</a:t>
            </a:r>
            <a:r>
              <a:rPr lang="en-US" dirty="0"/>
              <a:t>: Works with OpenAI, Hugging Face, </a:t>
            </a:r>
            <a:r>
              <a:rPr lang="en-US" dirty="0" err="1"/>
              <a:t>LangChain</a:t>
            </a:r>
            <a:r>
              <a:rPr lang="en-US" dirty="0"/>
              <a:t>, and others.</a:t>
            </a:r>
          </a:p>
          <a:p>
            <a:r>
              <a:rPr lang="en-US" b="1" dirty="0"/>
              <a:t>Fast Prototyping</a:t>
            </a:r>
            <a:r>
              <a:rPr lang="en-US" dirty="0"/>
              <a:t>: Build LLM-powered apps in minutes.</a:t>
            </a:r>
          </a:p>
          <a:p>
            <a:r>
              <a:rPr lang="en-US" b="1" dirty="0"/>
              <a:t>Realtime Interaction</a:t>
            </a:r>
            <a:r>
              <a:rPr lang="en-US" dirty="0"/>
              <a:t>: Supports async messages, tool use, and streaming.</a:t>
            </a:r>
          </a:p>
          <a:p>
            <a:r>
              <a:rPr lang="en-US" b="1" dirty="0"/>
              <a:t>Developer Tools:</a:t>
            </a:r>
            <a:r>
              <a:rPr lang="en-US" dirty="0"/>
              <a:t> Logs, debugging, and interaction tracing included.</a:t>
            </a:r>
          </a:p>
          <a:p>
            <a:pPr marL="0" indent="0">
              <a:buNone/>
            </a:pPr>
            <a:endParaRPr lang="en-US" dirty="0"/>
          </a:p>
        </p:txBody>
      </p:sp>
    </p:spTree>
    <p:extLst>
      <p:ext uri="{BB962C8B-B14F-4D97-AF65-F5344CB8AC3E}">
        <p14:creationId xmlns:p14="http://schemas.microsoft.com/office/powerpoint/2010/main" val="9036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00CE-D3BF-95CF-4EF7-0886647D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5785D-5D0A-D1D0-74C9-4B46C8E90A55}"/>
              </a:ext>
            </a:extLst>
          </p:cNvPr>
          <p:cNvSpPr>
            <a:spLocks noGrp="1"/>
          </p:cNvSpPr>
          <p:nvPr>
            <p:ph type="title"/>
          </p:nvPr>
        </p:nvSpPr>
        <p:spPr>
          <a:xfrm>
            <a:off x="838200" y="365126"/>
            <a:ext cx="10515600" cy="734470"/>
          </a:xfrm>
        </p:spPr>
        <p:txBody>
          <a:bodyPr>
            <a:normAutofit fontScale="90000"/>
          </a:bodyPr>
          <a:lstStyle/>
          <a:p>
            <a:r>
              <a:rPr lang="en-US" b="1" dirty="0"/>
              <a:t>Inner working of OpenAI Agents SDK | Deep Dive</a:t>
            </a:r>
          </a:p>
        </p:txBody>
      </p:sp>
      <p:sp>
        <p:nvSpPr>
          <p:cNvPr id="3" name="Content Placeholder 2">
            <a:extLst>
              <a:ext uri="{FF2B5EF4-FFF2-40B4-BE49-F238E27FC236}">
                <a16:creationId xmlns:a16="http://schemas.microsoft.com/office/drawing/2014/main" id="{4553B4B1-7701-D02B-0685-F50CC45FBA14}"/>
              </a:ext>
            </a:extLst>
          </p:cNvPr>
          <p:cNvSpPr>
            <a:spLocks noGrp="1"/>
          </p:cNvSpPr>
          <p:nvPr>
            <p:ph idx="1"/>
          </p:nvPr>
        </p:nvSpPr>
        <p:spPr>
          <a:xfrm>
            <a:off x="838200" y="1099596"/>
            <a:ext cx="10515600" cy="5077368"/>
          </a:xfrm>
        </p:spPr>
        <p:txBody>
          <a:bodyPr>
            <a:normAutofit/>
          </a:bodyPr>
          <a:lstStyle/>
          <a:p>
            <a:r>
              <a:rPr lang="en-US" dirty="0"/>
              <a:t>Sir </a:t>
            </a:r>
            <a:r>
              <a:rPr lang="en-US" dirty="0" err="1"/>
              <a:t>Asharib</a:t>
            </a:r>
            <a:r>
              <a:rPr lang="en-US" dirty="0"/>
              <a:t> class link </a:t>
            </a:r>
            <a:r>
              <a:rPr lang="en-US" dirty="0">
                <a:sym typeface="Wingdings" panose="05000000000000000000" pitchFamily="2" charset="2"/>
              </a:rPr>
              <a:t> </a:t>
            </a:r>
            <a:r>
              <a:rPr lang="en-US" dirty="0">
                <a:sym typeface="Wingdings" panose="05000000000000000000" pitchFamily="2" charset="2"/>
                <a:hlinkClick r:id="rId2"/>
              </a:rPr>
              <a:t>https://www.youtube.com/live/5RIADVKVEd8</a:t>
            </a:r>
            <a:r>
              <a:rPr lang="en-US" dirty="0">
                <a:sym typeface="Wingdings" panose="05000000000000000000" pitchFamily="2" charset="2"/>
              </a:rPr>
              <a:t> (unlisted)</a:t>
            </a:r>
          </a:p>
          <a:p>
            <a:r>
              <a:rPr lang="en-US" dirty="0">
                <a:sym typeface="Wingdings" panose="05000000000000000000" pitchFamily="2" charset="2"/>
              </a:rPr>
              <a:t>Complete video link  </a:t>
            </a:r>
            <a:r>
              <a:rPr lang="en-US" dirty="0">
                <a:sym typeface="Wingdings" panose="05000000000000000000" pitchFamily="2" charset="2"/>
                <a:hlinkClick r:id="rId3"/>
              </a:rPr>
              <a:t>https://www.youtube.com/watch?v=Xkg6JBUFkPY</a:t>
            </a:r>
            <a:r>
              <a:rPr lang="en-US" dirty="0">
                <a:sym typeface="Wingdings" panose="05000000000000000000" pitchFamily="2" charset="2"/>
              </a:rPr>
              <a:t> </a:t>
            </a:r>
          </a:p>
          <a:p>
            <a:r>
              <a:rPr lang="en-US" dirty="0">
                <a:sym typeface="Wingdings" panose="05000000000000000000" pitchFamily="2" charset="2"/>
              </a:rPr>
              <a:t>Sir made guide for inner working  </a:t>
            </a:r>
            <a:r>
              <a:rPr lang="en-US" dirty="0">
                <a:sym typeface="Wingdings" panose="05000000000000000000" pitchFamily="2" charset="2"/>
                <a:hlinkClick r:id="rId4"/>
              </a:rPr>
              <a:t>https://github.com/AsharibAli/agentic-ai-projects/blob/main/openai_agents_sdk.md</a:t>
            </a:r>
            <a:r>
              <a:rPr lang="en-US" dirty="0">
                <a:sym typeface="Wingdings" panose="05000000000000000000" pitchFamily="2" charset="2"/>
              </a:rPr>
              <a:t> </a:t>
            </a:r>
          </a:p>
        </p:txBody>
      </p:sp>
    </p:spTree>
    <p:extLst>
      <p:ext uri="{BB962C8B-B14F-4D97-AF65-F5344CB8AC3E}">
        <p14:creationId xmlns:p14="http://schemas.microsoft.com/office/powerpoint/2010/main" val="107366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7027-5349-3099-CEEB-91A75CE0D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BCBBC-5E93-3E57-ACEE-28FAD6D8D4B2}"/>
              </a:ext>
            </a:extLst>
          </p:cNvPr>
          <p:cNvSpPr>
            <a:spLocks noGrp="1"/>
          </p:cNvSpPr>
          <p:nvPr>
            <p:ph type="title"/>
          </p:nvPr>
        </p:nvSpPr>
        <p:spPr>
          <a:xfrm>
            <a:off x="838200" y="365126"/>
            <a:ext cx="10515600" cy="734470"/>
          </a:xfrm>
        </p:spPr>
        <p:txBody>
          <a:bodyPr>
            <a:normAutofit/>
          </a:bodyPr>
          <a:lstStyle/>
          <a:p>
            <a:r>
              <a:rPr lang="en-US" b="1" dirty="0"/>
              <a:t>Making first Agent using Gemini API</a:t>
            </a:r>
          </a:p>
        </p:txBody>
      </p:sp>
      <p:sp>
        <p:nvSpPr>
          <p:cNvPr id="3" name="Content Placeholder 2">
            <a:extLst>
              <a:ext uri="{FF2B5EF4-FFF2-40B4-BE49-F238E27FC236}">
                <a16:creationId xmlns:a16="http://schemas.microsoft.com/office/drawing/2014/main" id="{61E64F22-471E-6363-AE10-70AB44E50CE6}"/>
              </a:ext>
            </a:extLst>
          </p:cNvPr>
          <p:cNvSpPr>
            <a:spLocks noGrp="1"/>
          </p:cNvSpPr>
          <p:nvPr>
            <p:ph idx="1"/>
          </p:nvPr>
        </p:nvSpPr>
        <p:spPr>
          <a:xfrm>
            <a:off x="838200" y="1099596"/>
            <a:ext cx="10515600" cy="5393278"/>
          </a:xfrm>
        </p:spPr>
        <p:txBody>
          <a:bodyPr>
            <a:normAutofit/>
          </a:bodyPr>
          <a:lstStyle/>
          <a:p>
            <a:pPr marL="0" indent="0">
              <a:buNone/>
            </a:pPr>
            <a:r>
              <a:rPr lang="en-US" b="1" dirty="0" err="1">
                <a:solidFill>
                  <a:srgbClr val="C00000"/>
                </a:solidFill>
              </a:rPr>
              <a:t>Learn_agentic_ai</a:t>
            </a:r>
            <a:r>
              <a:rPr lang="en-US" b="1" dirty="0">
                <a:solidFill>
                  <a:srgbClr val="C00000"/>
                </a:solidFill>
              </a:rPr>
              <a:t>/01_ai_agent_first:</a:t>
            </a:r>
          </a:p>
          <a:p>
            <a:r>
              <a:rPr lang="en-US" dirty="0"/>
              <a:t>We have covered </a:t>
            </a:r>
            <a:r>
              <a:rPr lang="en-US" b="1" dirty="0"/>
              <a:t>step 05_chainlit</a:t>
            </a:r>
            <a:r>
              <a:rPr lang="en-US" dirty="0"/>
              <a:t> and </a:t>
            </a:r>
            <a:r>
              <a:rPr lang="en-US" b="1" dirty="0"/>
              <a:t>06_chatbot/chatbot</a:t>
            </a:r>
            <a:r>
              <a:rPr lang="en-US" dirty="0"/>
              <a:t> in it</a:t>
            </a:r>
          </a:p>
          <a:p>
            <a:r>
              <a:rPr lang="en-US" dirty="0"/>
              <a:t>We have made chatbot one on google </a:t>
            </a:r>
            <a:r>
              <a:rPr lang="en-US" dirty="0" err="1"/>
              <a:t>colab</a:t>
            </a:r>
            <a:r>
              <a:rPr lang="en-US" dirty="0"/>
              <a:t> and other on VS code/cursor using </a:t>
            </a:r>
            <a:r>
              <a:rPr lang="en-US" dirty="0" err="1"/>
              <a:t>chainlit</a:t>
            </a:r>
            <a:endParaRPr lang="en-US" dirty="0"/>
          </a:p>
          <a:p>
            <a:r>
              <a:rPr lang="en-US" dirty="0"/>
              <a:t>Below is the link of google colab working</a:t>
            </a:r>
          </a:p>
          <a:p>
            <a:pPr marL="0" indent="0">
              <a:buNone/>
            </a:pPr>
            <a:r>
              <a:rPr lang="en-US" dirty="0">
                <a:hlinkClick r:id="rId2"/>
              </a:rPr>
              <a:t>https://colab.research.google.com/drive/1mkYAOwlC0yaV0ho2N2BbMZrgXDRGWnaX#scrollTo=-j2Nfiz_C83g</a:t>
            </a:r>
            <a:endParaRPr lang="en-US" dirty="0"/>
          </a:p>
          <a:p>
            <a:r>
              <a:rPr lang="en-US" dirty="0"/>
              <a:t>We have also worked on </a:t>
            </a:r>
            <a:r>
              <a:rPr lang="en-US" dirty="0" err="1"/>
              <a:t>hello_agent</a:t>
            </a:r>
            <a:r>
              <a:rPr lang="en-US" dirty="0"/>
              <a:t> using </a:t>
            </a:r>
            <a:r>
              <a:rPr lang="en-US" dirty="0" err="1"/>
              <a:t>chainlit</a:t>
            </a:r>
            <a:r>
              <a:rPr lang="en-US" dirty="0"/>
              <a:t> when present in folder</a:t>
            </a:r>
          </a:p>
        </p:txBody>
      </p:sp>
    </p:spTree>
    <p:extLst>
      <p:ext uri="{BB962C8B-B14F-4D97-AF65-F5344CB8AC3E}">
        <p14:creationId xmlns:p14="http://schemas.microsoft.com/office/powerpoint/2010/main" val="1927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EF958-9888-D5F6-9570-E9E8C2E87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B992-C3FC-63E1-65E3-5CBA97F0109F}"/>
              </a:ext>
            </a:extLst>
          </p:cNvPr>
          <p:cNvSpPr>
            <a:spLocks noGrp="1"/>
          </p:cNvSpPr>
          <p:nvPr>
            <p:ph type="title"/>
          </p:nvPr>
        </p:nvSpPr>
        <p:spPr>
          <a:xfrm>
            <a:off x="838200" y="365126"/>
            <a:ext cx="10515600" cy="734470"/>
          </a:xfrm>
        </p:spPr>
        <p:txBody>
          <a:bodyPr>
            <a:normAutofit/>
          </a:bodyPr>
          <a:lstStyle/>
          <a:p>
            <a:r>
              <a:rPr lang="en-US" b="1" dirty="0"/>
              <a:t>07_streaming</a:t>
            </a:r>
          </a:p>
        </p:txBody>
      </p:sp>
      <p:sp>
        <p:nvSpPr>
          <p:cNvPr id="3" name="Content Placeholder 2">
            <a:extLst>
              <a:ext uri="{FF2B5EF4-FFF2-40B4-BE49-F238E27FC236}">
                <a16:creationId xmlns:a16="http://schemas.microsoft.com/office/drawing/2014/main" id="{51E6DD6C-8A26-B9CC-A032-CCDA39F203EC}"/>
              </a:ext>
            </a:extLst>
          </p:cNvPr>
          <p:cNvSpPr>
            <a:spLocks noGrp="1"/>
          </p:cNvSpPr>
          <p:nvPr>
            <p:ph idx="1"/>
          </p:nvPr>
        </p:nvSpPr>
        <p:spPr>
          <a:xfrm>
            <a:off x="838200" y="1099596"/>
            <a:ext cx="10515600" cy="5393278"/>
          </a:xfrm>
        </p:spPr>
        <p:txBody>
          <a:bodyPr>
            <a:normAutofit fontScale="92500"/>
          </a:bodyPr>
          <a:lstStyle/>
          <a:p>
            <a:r>
              <a:rPr lang="en-US" dirty="0"/>
              <a:t>Streaming means the chatbot shows you its response word-by-word or phrase-by-phrase, almost as it's thinking, instead of making you wait for the entire answer to be calculated and then displayed all at once.</a:t>
            </a:r>
          </a:p>
          <a:p>
            <a:pPr marL="0" indent="0">
              <a:buNone/>
            </a:pPr>
            <a:r>
              <a:rPr lang="en-US" b="1" dirty="0">
                <a:solidFill>
                  <a:srgbClr val="C00000"/>
                </a:solidFill>
              </a:rPr>
              <a:t>Why is this good?</a:t>
            </a:r>
          </a:p>
          <a:p>
            <a:r>
              <a:rPr lang="en-US" b="1" i="1" dirty="0"/>
              <a:t>Faster perception:</a:t>
            </a:r>
            <a:r>
              <a:rPr lang="en-US" dirty="0"/>
              <a:t> You see a response sooner, which feels faster even if the total time is the same.</a:t>
            </a:r>
          </a:p>
          <a:p>
            <a:r>
              <a:rPr lang="en-US" b="1" i="1" dirty="0"/>
              <a:t>More engaging:</a:t>
            </a:r>
            <a:r>
              <a:rPr lang="en-US" dirty="0"/>
              <a:t> It's more like a conversation with a real person because you're seeing the answer develop.</a:t>
            </a:r>
          </a:p>
          <a:p>
            <a:r>
              <a:rPr lang="en-US" b="1" i="1" dirty="0"/>
              <a:t>Handles longer answers better:</a:t>
            </a:r>
            <a:r>
              <a:rPr lang="en-US" dirty="0"/>
              <a:t> Long responses feel less daunting when they appear gradually.</a:t>
            </a:r>
          </a:p>
          <a:p>
            <a:pPr marL="0" indent="0">
              <a:buNone/>
            </a:pPr>
            <a:r>
              <a:rPr lang="en-US" dirty="0"/>
              <a:t>Check folder and repo for code</a:t>
            </a:r>
            <a:br>
              <a:rPr lang="en-US" dirty="0"/>
            </a:br>
            <a:r>
              <a:rPr lang="en-US" dirty="0"/>
              <a:t>Repo link </a:t>
            </a:r>
            <a:r>
              <a:rPr lang="en-US" dirty="0">
                <a:sym typeface="Wingdings" panose="05000000000000000000" pitchFamily="2" charset="2"/>
              </a:rPr>
              <a:t> </a:t>
            </a:r>
            <a:r>
              <a:rPr lang="en-US" dirty="0">
                <a:sym typeface="Wingdings" panose="05000000000000000000" pitchFamily="2" charset="2"/>
                <a:hlinkClick r:id="rId2"/>
              </a:rPr>
              <a:t>https://github.com/panaversity/learn-agentic-ai/tree/main/01_ai_agents_first/07_streaming</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0986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FD93-58A7-50F6-4E2C-F12E8B070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D29E-B1CB-C0E0-916E-976952C03608}"/>
              </a:ext>
            </a:extLst>
          </p:cNvPr>
          <p:cNvSpPr>
            <a:spLocks noGrp="1"/>
          </p:cNvSpPr>
          <p:nvPr>
            <p:ph type="title"/>
          </p:nvPr>
        </p:nvSpPr>
        <p:spPr>
          <a:xfrm>
            <a:off x="838200" y="365126"/>
            <a:ext cx="10515600" cy="734470"/>
          </a:xfrm>
        </p:spPr>
        <p:txBody>
          <a:bodyPr>
            <a:normAutofit/>
          </a:bodyPr>
          <a:lstStyle/>
          <a:p>
            <a:r>
              <a:rPr lang="en-US" b="1" dirty="0"/>
              <a:t>08_tools</a:t>
            </a:r>
          </a:p>
        </p:txBody>
      </p:sp>
      <p:sp>
        <p:nvSpPr>
          <p:cNvPr id="3" name="Content Placeholder 2">
            <a:extLst>
              <a:ext uri="{FF2B5EF4-FFF2-40B4-BE49-F238E27FC236}">
                <a16:creationId xmlns:a16="http://schemas.microsoft.com/office/drawing/2014/main" id="{24FD1540-2494-03F8-0233-CAC4AAF9EDC0}"/>
              </a:ext>
            </a:extLst>
          </p:cNvPr>
          <p:cNvSpPr>
            <a:spLocks noGrp="1"/>
          </p:cNvSpPr>
          <p:nvPr>
            <p:ph idx="1"/>
          </p:nvPr>
        </p:nvSpPr>
        <p:spPr>
          <a:xfrm>
            <a:off x="838200" y="1099596"/>
            <a:ext cx="10515600" cy="5393278"/>
          </a:xfrm>
        </p:spPr>
        <p:txBody>
          <a:bodyPr>
            <a:normAutofit fontScale="77500" lnSpcReduction="20000"/>
          </a:bodyPr>
          <a:lstStyle/>
          <a:p>
            <a:r>
              <a:rPr lang="en-US" dirty="0"/>
              <a:t>The OpenAI Agents SDK provides a robust framework for integrating various tools into agents, enabling them to perform tasks such as data retrieval, web searches, and code execution. Here's an overview of the key points regarding tool integration:</a:t>
            </a:r>
          </a:p>
          <a:p>
            <a:pPr marL="0" indent="0">
              <a:buNone/>
            </a:pPr>
            <a:r>
              <a:rPr lang="en-US" b="1" dirty="0"/>
              <a:t>Types of Tools:</a:t>
            </a:r>
          </a:p>
          <a:p>
            <a:pPr marL="0" indent="0">
              <a:buNone/>
            </a:pPr>
            <a:r>
              <a:rPr lang="en-US" b="1" i="1" dirty="0"/>
              <a:t>1. Hosted Tools: </a:t>
            </a:r>
            <a:r>
              <a:rPr lang="en-US" dirty="0"/>
              <a:t>These are pre-built tools running on OpenAI's servers, accessible via the [OpenAIResponsesModel]. Examples include:</a:t>
            </a:r>
          </a:p>
          <a:p>
            <a:pPr lvl="1"/>
            <a:r>
              <a:rPr lang="en-US" dirty="0" err="1"/>
              <a:t>WebSearchTool</a:t>
            </a:r>
            <a:r>
              <a:rPr lang="en-US" dirty="0"/>
              <a:t>: Enables agents to perform web searches.</a:t>
            </a:r>
          </a:p>
          <a:p>
            <a:pPr lvl="2"/>
            <a:r>
              <a:rPr lang="en-US" dirty="0"/>
              <a:t>Try it in </a:t>
            </a:r>
            <a:r>
              <a:rPr lang="en-US" dirty="0" err="1"/>
              <a:t>Colab</a:t>
            </a:r>
            <a:r>
              <a:rPr lang="en-US" dirty="0"/>
              <a:t>: File Search Tool Example</a:t>
            </a:r>
          </a:p>
          <a:p>
            <a:pPr lvl="1"/>
            <a:r>
              <a:rPr lang="en-US" dirty="0" err="1"/>
              <a:t>FileSearchTool</a:t>
            </a:r>
            <a:r>
              <a:rPr lang="en-US" dirty="0"/>
              <a:t>: Allows retrieval of information from OpenAI Vector Stores.</a:t>
            </a:r>
          </a:p>
          <a:p>
            <a:pPr lvl="2"/>
            <a:r>
              <a:rPr lang="en-US" dirty="0"/>
              <a:t>Try it in </a:t>
            </a:r>
            <a:r>
              <a:rPr lang="en-US" dirty="0" err="1"/>
              <a:t>Colab</a:t>
            </a:r>
            <a:r>
              <a:rPr lang="en-US" dirty="0"/>
              <a:t>: Computer Tool Example</a:t>
            </a:r>
          </a:p>
          <a:p>
            <a:pPr lvl="1"/>
            <a:r>
              <a:rPr lang="en-US" dirty="0" err="1"/>
              <a:t>ComputerTool</a:t>
            </a:r>
            <a:r>
              <a:rPr lang="en-US" dirty="0"/>
              <a:t>: Facilitates automation of computer-based tasks.</a:t>
            </a:r>
          </a:p>
          <a:p>
            <a:pPr lvl="2"/>
            <a:r>
              <a:rPr lang="en-US" dirty="0"/>
              <a:t>We will use model=computer-use-preview-2025-03-11</a:t>
            </a:r>
          </a:p>
          <a:p>
            <a:pPr lvl="2"/>
            <a:r>
              <a:rPr lang="en-US" dirty="0"/>
              <a:t>Note: The model "computer-use-preview" is not available.</a:t>
            </a:r>
          </a:p>
          <a:p>
            <a:pPr marL="0" indent="0">
              <a:buNone/>
            </a:pPr>
            <a:r>
              <a:rPr lang="en-US" b="1" i="1" dirty="0"/>
              <a:t>2. Function Calling:</a:t>
            </a:r>
            <a:r>
              <a:rPr lang="en-US" dirty="0"/>
              <a:t> This feature allows agents to utilize any Python function as a tool, enhancing their versatility.</a:t>
            </a:r>
          </a:p>
          <a:p>
            <a:pPr marL="0" indent="0">
              <a:buNone/>
            </a:pPr>
            <a:r>
              <a:rPr lang="en-US" b="1" i="1" dirty="0"/>
              <a:t>3. Agents as Tools:</a:t>
            </a:r>
            <a:r>
              <a:rPr lang="en-US" dirty="0"/>
              <a:t> Agents can employ other agents as tools, enabling hierarchical task management without transferring control.</a:t>
            </a:r>
          </a:p>
          <a:p>
            <a:pPr marL="0" indent="0">
              <a:buNone/>
            </a:pPr>
            <a:r>
              <a:rPr lang="en-US" dirty="0"/>
              <a:t>Check Repo </a:t>
            </a:r>
            <a:r>
              <a:rPr lang="en-US"/>
              <a:t>for detail </a:t>
            </a:r>
            <a:r>
              <a:rPr lang="en-US">
                <a:sym typeface="Wingdings" panose="05000000000000000000" pitchFamily="2" charset="2"/>
              </a:rPr>
              <a:t> </a:t>
            </a:r>
            <a:r>
              <a:rPr lang="en-US">
                <a:sym typeface="Wingdings" panose="05000000000000000000" pitchFamily="2" charset="2"/>
                <a:hlinkClick r:id="rId2"/>
              </a:rPr>
              <a:t>https://github.com/panaversity/learn-agentic-ai/tree/main/01_ai_agents_first/08_tools</a:t>
            </a:r>
            <a:r>
              <a:rPr lang="en-US">
                <a:sym typeface="Wingdings" panose="05000000000000000000" pitchFamily="2" charset="2"/>
              </a:rPr>
              <a:t> </a:t>
            </a:r>
            <a:endParaRPr lang="en-US" dirty="0"/>
          </a:p>
        </p:txBody>
      </p:sp>
    </p:spTree>
    <p:extLst>
      <p:ext uri="{BB962C8B-B14F-4D97-AF65-F5344CB8AC3E}">
        <p14:creationId xmlns:p14="http://schemas.microsoft.com/office/powerpoint/2010/main" val="603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C50AA-3684-1361-C816-A275F0912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49C61-5F74-BFFD-C68F-ECA48C7EE724}"/>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DF06B08B-2064-A6B1-704E-EE116C78425C}"/>
              </a:ext>
            </a:extLst>
          </p:cNvPr>
          <p:cNvSpPr>
            <a:spLocks noGrp="1"/>
          </p:cNvSpPr>
          <p:nvPr>
            <p:ph idx="1"/>
          </p:nvPr>
        </p:nvSpPr>
        <p:spPr>
          <a:xfrm>
            <a:off x="838200" y="1099596"/>
            <a:ext cx="10515600" cy="5393278"/>
          </a:xfrm>
        </p:spPr>
        <p:txBody>
          <a:bodyPr>
            <a:normAutofit/>
          </a:bodyPr>
          <a:lstStyle/>
          <a:p>
            <a:r>
              <a:rPr lang="en-US" dirty="0"/>
              <a:t>Below is the link of document</a:t>
            </a:r>
          </a:p>
          <a:p>
            <a:pPr marL="0" indent="0">
              <a:buNone/>
            </a:pPr>
            <a:r>
              <a:rPr lang="en-US" dirty="0">
                <a:hlinkClick r:id="rId2"/>
              </a:rPr>
              <a:t>https://openai.github.io/openai-agents-python/</a:t>
            </a:r>
            <a:endParaRPr lang="en-US" dirty="0"/>
          </a:p>
          <a:p>
            <a:pPr algn="l">
              <a:buNone/>
            </a:pPr>
            <a:r>
              <a:rPr lang="en-US" b="1" i="0" dirty="0">
                <a:solidFill>
                  <a:srgbClr val="C00000"/>
                </a:solidFill>
                <a:effectLst/>
                <a:latin typeface="OpenAI Sans"/>
              </a:rPr>
              <a:t>Why use the Agents SDK</a:t>
            </a:r>
          </a:p>
          <a:p>
            <a:pPr algn="l">
              <a:buNone/>
            </a:pPr>
            <a:r>
              <a:rPr lang="en-US" b="0" i="0" dirty="0">
                <a:effectLst/>
                <a:latin typeface="OpenAI Sans"/>
              </a:rPr>
              <a:t>The SDK has two driving </a:t>
            </a:r>
            <a:r>
              <a:rPr lang="en-US" b="1" u="sng" dirty="0">
                <a:effectLst/>
                <a:latin typeface="OpenAI Sans"/>
              </a:rPr>
              <a:t>design principles</a:t>
            </a:r>
            <a:r>
              <a:rPr lang="en-US" b="0" i="0" dirty="0">
                <a:effectLst/>
                <a:latin typeface="OpenAI Sans"/>
              </a:rPr>
              <a:t>:</a:t>
            </a:r>
          </a:p>
          <a:p>
            <a:pPr algn="l">
              <a:buFont typeface="+mj-lt"/>
              <a:buAutoNum type="arabicPeriod"/>
            </a:pPr>
            <a:r>
              <a:rPr lang="en-US" b="0" i="0" dirty="0">
                <a:effectLst/>
                <a:latin typeface="OpenAI Sans"/>
              </a:rPr>
              <a:t>Enough features to be worth using, but few enough primitives to make it quick to learn.</a:t>
            </a:r>
          </a:p>
          <a:p>
            <a:pPr algn="l">
              <a:buFont typeface="+mj-lt"/>
              <a:buAutoNum type="arabicPeriod"/>
            </a:pPr>
            <a:r>
              <a:rPr lang="en-US" b="0" i="0" dirty="0">
                <a:effectLst/>
                <a:latin typeface="OpenAI Sans"/>
              </a:rPr>
              <a:t>Works great out of the box, but you can customize exactly what happens.</a:t>
            </a:r>
          </a:p>
          <a:p>
            <a:pPr marL="0" indent="0">
              <a:buNone/>
            </a:pPr>
            <a:endParaRPr lang="en-US" dirty="0"/>
          </a:p>
        </p:txBody>
      </p:sp>
    </p:spTree>
    <p:extLst>
      <p:ext uri="{BB962C8B-B14F-4D97-AF65-F5344CB8AC3E}">
        <p14:creationId xmlns:p14="http://schemas.microsoft.com/office/powerpoint/2010/main" val="412754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FAB1-827A-DCE6-081A-00D664A8A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07B70-E3AE-0926-C5E7-FB3615345AF3}"/>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05C883C4-F7A1-6DF0-E87B-7000A9825AED}"/>
              </a:ext>
            </a:extLst>
          </p:cNvPr>
          <p:cNvSpPr>
            <a:spLocks noGrp="1"/>
          </p:cNvSpPr>
          <p:nvPr>
            <p:ph idx="1"/>
          </p:nvPr>
        </p:nvSpPr>
        <p:spPr>
          <a:xfrm>
            <a:off x="838200" y="1099596"/>
            <a:ext cx="10515600" cy="5393278"/>
          </a:xfrm>
        </p:spPr>
        <p:txBody>
          <a:bodyPr>
            <a:normAutofit fontScale="92500" lnSpcReduction="10000"/>
          </a:bodyPr>
          <a:lstStyle/>
          <a:p>
            <a:pPr algn="l">
              <a:buNone/>
            </a:pPr>
            <a:r>
              <a:rPr lang="en-US" b="0" i="0" dirty="0">
                <a:effectLst/>
                <a:latin typeface="OpenAI Sans"/>
              </a:rPr>
              <a:t>Here are the </a:t>
            </a:r>
            <a:r>
              <a:rPr lang="en-US" b="1" i="0" u="sng" dirty="0">
                <a:effectLst/>
                <a:latin typeface="OpenAI Sans"/>
              </a:rPr>
              <a:t>main features of the SDK</a:t>
            </a:r>
            <a:r>
              <a:rPr lang="en-US" b="0" i="0" dirty="0">
                <a:effectLst/>
                <a:latin typeface="OpenAI Sans"/>
              </a:rPr>
              <a:t>:</a:t>
            </a:r>
          </a:p>
          <a:p>
            <a:pPr algn="l">
              <a:buFont typeface="Arial" panose="020B0604020202020204" pitchFamily="34" charset="0"/>
              <a:buChar char="•"/>
            </a:pPr>
            <a:r>
              <a:rPr lang="en-US" b="1" i="0" dirty="0">
                <a:effectLst/>
                <a:latin typeface="OpenAI Sans"/>
              </a:rPr>
              <a:t>Agent loop: </a:t>
            </a:r>
            <a:r>
              <a:rPr lang="en-US" b="0" i="0" dirty="0">
                <a:effectLst/>
                <a:latin typeface="OpenAI Sans"/>
              </a:rPr>
              <a:t>Built-in agent loop that handles calling tools, sending results to the LLM, and looping until the LLM is done.</a:t>
            </a:r>
          </a:p>
          <a:p>
            <a:pPr algn="l">
              <a:buFont typeface="Arial" panose="020B0604020202020204" pitchFamily="34" charset="0"/>
              <a:buChar char="•"/>
            </a:pPr>
            <a:r>
              <a:rPr lang="en-US" b="1" i="0" dirty="0">
                <a:effectLst/>
                <a:latin typeface="OpenAI Sans"/>
              </a:rPr>
              <a:t>Python-first</a:t>
            </a:r>
            <a:r>
              <a:rPr lang="en-US" b="0" i="0" dirty="0">
                <a:effectLst/>
                <a:latin typeface="OpenAI Sans"/>
              </a:rPr>
              <a:t>: Use built-in language features to orchestrate and chain agents, rather than needing to learn new abstractions.</a:t>
            </a:r>
          </a:p>
          <a:p>
            <a:pPr algn="l">
              <a:buFont typeface="Arial" panose="020B0604020202020204" pitchFamily="34" charset="0"/>
              <a:buChar char="•"/>
            </a:pPr>
            <a:r>
              <a:rPr lang="en-US" b="1" i="0" dirty="0">
                <a:effectLst/>
                <a:latin typeface="OpenAI Sans"/>
              </a:rPr>
              <a:t>Handoffs: </a:t>
            </a:r>
            <a:r>
              <a:rPr lang="en-US" b="0" i="0" dirty="0">
                <a:effectLst/>
                <a:latin typeface="OpenAI Sans"/>
              </a:rPr>
              <a:t>A powerful feature to coordinate and delegate between multiple agents.</a:t>
            </a:r>
          </a:p>
          <a:p>
            <a:pPr algn="l">
              <a:buFont typeface="Arial" panose="020B0604020202020204" pitchFamily="34" charset="0"/>
              <a:buChar char="•"/>
            </a:pPr>
            <a:r>
              <a:rPr lang="en-US" b="1" i="0" dirty="0">
                <a:effectLst/>
                <a:latin typeface="OpenAI Sans"/>
              </a:rPr>
              <a:t>Guardrails: </a:t>
            </a:r>
            <a:r>
              <a:rPr lang="en-US" b="0" i="0" dirty="0">
                <a:effectLst/>
                <a:latin typeface="OpenAI Sans"/>
              </a:rPr>
              <a:t>Run input validations and checks in parallel to your agents, breaking early if the checks fail.</a:t>
            </a:r>
          </a:p>
          <a:p>
            <a:pPr algn="l">
              <a:buFont typeface="Arial" panose="020B0604020202020204" pitchFamily="34" charset="0"/>
              <a:buChar char="•"/>
            </a:pPr>
            <a:r>
              <a:rPr lang="en-US" b="1" i="0" dirty="0">
                <a:effectLst/>
                <a:latin typeface="OpenAI Sans"/>
              </a:rPr>
              <a:t>Function tools: </a:t>
            </a:r>
            <a:r>
              <a:rPr lang="en-US" b="0" i="0" dirty="0">
                <a:effectLst/>
                <a:latin typeface="OpenAI Sans"/>
              </a:rPr>
              <a:t>Turn any Python function into a tool, with automatic schema generation and </a:t>
            </a:r>
            <a:r>
              <a:rPr lang="en-US" b="0" i="0" dirty="0" err="1">
                <a:effectLst/>
                <a:latin typeface="OpenAI Sans"/>
              </a:rPr>
              <a:t>Pydantic</a:t>
            </a:r>
            <a:r>
              <a:rPr lang="en-US" b="0" i="0" dirty="0">
                <a:effectLst/>
                <a:latin typeface="OpenAI Sans"/>
              </a:rPr>
              <a:t>-powered validation.</a:t>
            </a:r>
          </a:p>
          <a:p>
            <a:pPr algn="l">
              <a:buFont typeface="Arial" panose="020B0604020202020204" pitchFamily="34" charset="0"/>
              <a:buChar char="•"/>
            </a:pPr>
            <a:r>
              <a:rPr lang="en-US" b="1" i="0" dirty="0">
                <a:effectLst/>
                <a:latin typeface="OpenAI Sans"/>
              </a:rPr>
              <a:t>Tracing: </a:t>
            </a:r>
            <a:r>
              <a:rPr lang="en-US" b="0" i="0" dirty="0">
                <a:effectLst/>
                <a:latin typeface="OpenAI Sans"/>
              </a:rPr>
              <a:t>Built-in tracing that lets you visualize, debug and monitor your workflows, as well as use the OpenAI suite of evaluation, fine-tuning and distillation tools.</a:t>
            </a:r>
          </a:p>
          <a:p>
            <a:pPr marL="0" indent="0">
              <a:buNone/>
            </a:pPr>
            <a:endParaRPr lang="en-US" dirty="0"/>
          </a:p>
        </p:txBody>
      </p:sp>
    </p:spTree>
    <p:extLst>
      <p:ext uri="{BB962C8B-B14F-4D97-AF65-F5344CB8AC3E}">
        <p14:creationId xmlns:p14="http://schemas.microsoft.com/office/powerpoint/2010/main" val="217974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1B39-DDAE-700E-237F-95B1BF23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97676-97FE-8999-D9FD-C6F862BFEBC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8DD62ADA-EE1A-66C4-0FA2-375E863F2F00}"/>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Understanding Python </a:t>
            </a:r>
            <a:r>
              <a:rPr lang="en-US" b="1" dirty="0" err="1">
                <a:solidFill>
                  <a:srgbClr val="C00000"/>
                </a:solidFill>
              </a:rPr>
              <a:t>Dataclasses</a:t>
            </a:r>
            <a:endParaRPr lang="en-US" b="1" dirty="0">
              <a:solidFill>
                <a:srgbClr val="C00000"/>
              </a:solidFill>
            </a:endParaRPr>
          </a:p>
          <a:p>
            <a:r>
              <a:rPr lang="en-US" dirty="0" err="1"/>
              <a:t>Dataclasses</a:t>
            </a:r>
            <a:r>
              <a:rPr lang="en-US" dirty="0"/>
              <a:t>, introduced in Python 3.7, are a powerful way to create classes primarily used to store data. </a:t>
            </a:r>
          </a:p>
          <a:p>
            <a:r>
              <a:rPr lang="en-US" dirty="0"/>
              <a:t>They reduce boilerplate code often associated with defining classes for data storage, such as __</a:t>
            </a:r>
            <a:r>
              <a:rPr lang="en-US" dirty="0" err="1"/>
              <a:t>init</a:t>
            </a:r>
            <a:r>
              <a:rPr lang="en-US" dirty="0"/>
              <a:t>__, __</a:t>
            </a:r>
            <a:r>
              <a:rPr lang="en-US" dirty="0" err="1"/>
              <a:t>repr</a:t>
            </a:r>
            <a:r>
              <a:rPr lang="en-US" dirty="0"/>
              <a:t>__, __eq__, and __hash__ methods.</a:t>
            </a:r>
          </a:p>
          <a:p>
            <a:pPr marL="0" indent="0">
              <a:buNone/>
            </a:pPr>
            <a:r>
              <a:rPr lang="en-US" b="1" dirty="0">
                <a:solidFill>
                  <a:srgbClr val="C00000"/>
                </a:solidFill>
              </a:rPr>
              <a:t>Why Use </a:t>
            </a:r>
            <a:r>
              <a:rPr lang="en-US" b="1" dirty="0" err="1">
                <a:solidFill>
                  <a:srgbClr val="C00000"/>
                </a:solidFill>
              </a:rPr>
              <a:t>Dataclasses</a:t>
            </a:r>
            <a:r>
              <a:rPr lang="en-US" b="1" dirty="0">
                <a:solidFill>
                  <a:srgbClr val="C00000"/>
                </a:solidFill>
              </a:rPr>
              <a:t>?</a:t>
            </a:r>
          </a:p>
          <a:p>
            <a:r>
              <a:rPr lang="en-US" dirty="0"/>
              <a:t>Before </a:t>
            </a:r>
            <a:r>
              <a:rPr lang="en-US" dirty="0" err="1"/>
              <a:t>dataclasses</a:t>
            </a:r>
            <a:r>
              <a:rPr lang="en-US" dirty="0"/>
              <a:t>, you might have used plain classes or </a:t>
            </a:r>
            <a:r>
              <a:rPr lang="en-US" dirty="0" err="1"/>
              <a:t>namedtuple</a:t>
            </a:r>
            <a:r>
              <a:rPr lang="en-US" dirty="0"/>
              <a:t> for data structures. While functional, they often required a lot of repetitive code. </a:t>
            </a:r>
          </a:p>
          <a:p>
            <a:r>
              <a:rPr lang="en-US" dirty="0" err="1"/>
              <a:t>Dataclasses</a:t>
            </a:r>
            <a:r>
              <a:rPr lang="en-US" dirty="0"/>
              <a:t> simplify this by automatically generating common methods based on type hints.</a:t>
            </a:r>
          </a:p>
          <a:p>
            <a:pPr marL="0" indent="0">
              <a:buNone/>
            </a:pPr>
            <a:endParaRPr lang="en-US" dirty="0"/>
          </a:p>
        </p:txBody>
      </p:sp>
    </p:spTree>
    <p:extLst>
      <p:ext uri="{BB962C8B-B14F-4D97-AF65-F5344CB8AC3E}">
        <p14:creationId xmlns:p14="http://schemas.microsoft.com/office/powerpoint/2010/main" val="32160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91D2-1A3C-C0A7-242E-D92E0F0D4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7D5C-B046-8BC5-3F70-DDF1902DEC6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9655C937-37E6-DB53-4394-39334D0694A6}"/>
              </a:ext>
            </a:extLst>
          </p:cNvPr>
          <p:cNvSpPr>
            <a:spLocks noGrp="1"/>
          </p:cNvSpPr>
          <p:nvPr>
            <p:ph idx="1"/>
          </p:nvPr>
        </p:nvSpPr>
        <p:spPr>
          <a:xfrm>
            <a:off x="838200" y="1099596"/>
            <a:ext cx="10515600" cy="5393278"/>
          </a:xfrm>
        </p:spPr>
        <p:txBody>
          <a:bodyPr>
            <a:normAutofit fontScale="92500" lnSpcReduction="20000"/>
          </a:bodyPr>
          <a:lstStyle/>
          <a:p>
            <a:pPr marL="0" indent="0">
              <a:buNone/>
            </a:pPr>
            <a:r>
              <a:rPr lang="en-US" b="1" dirty="0">
                <a:solidFill>
                  <a:srgbClr val="C00000"/>
                </a:solidFill>
              </a:rPr>
              <a:t>Benefits of </a:t>
            </a:r>
            <a:r>
              <a:rPr lang="en-US" b="1" dirty="0" err="1">
                <a:solidFill>
                  <a:srgbClr val="C00000"/>
                </a:solidFill>
              </a:rPr>
              <a:t>Dataclasses</a:t>
            </a:r>
            <a:r>
              <a:rPr lang="en-US" b="1" dirty="0">
                <a:solidFill>
                  <a:srgbClr val="C00000"/>
                </a:solidFill>
              </a:rPr>
              <a:t>:</a:t>
            </a:r>
          </a:p>
          <a:p>
            <a:r>
              <a:rPr lang="en-US" b="1" dirty="0">
                <a:solidFill>
                  <a:schemeClr val="accent5">
                    <a:lumMod val="50000"/>
                  </a:schemeClr>
                </a:solidFill>
              </a:rPr>
              <a:t>Less Boilerplate: </a:t>
            </a:r>
            <a:r>
              <a:rPr lang="en-US" dirty="0"/>
              <a:t>Automatically generates __</a:t>
            </a:r>
            <a:r>
              <a:rPr lang="en-US" dirty="0" err="1"/>
              <a:t>init</a:t>
            </a:r>
            <a:r>
              <a:rPr lang="en-US" dirty="0"/>
              <a:t>__, __</a:t>
            </a:r>
            <a:r>
              <a:rPr lang="en-US" dirty="0" err="1"/>
              <a:t>repr</a:t>
            </a:r>
            <a:r>
              <a:rPr lang="en-US" dirty="0"/>
              <a:t>__, __eq__, __hash__ (if mutable=False), and __str__.</a:t>
            </a:r>
          </a:p>
          <a:p>
            <a:r>
              <a:rPr lang="en-US" b="1" dirty="0">
                <a:solidFill>
                  <a:schemeClr val="accent5">
                    <a:lumMod val="50000"/>
                  </a:schemeClr>
                </a:solidFill>
              </a:rPr>
              <a:t>Readability:</a:t>
            </a:r>
            <a:r>
              <a:rPr lang="en-US" dirty="0"/>
              <a:t> Clearly defines the fields and their types, making the code easier to understand.</a:t>
            </a:r>
          </a:p>
          <a:p>
            <a:r>
              <a:rPr lang="en-US" b="1" dirty="0">
                <a:solidFill>
                  <a:schemeClr val="accent5">
                    <a:lumMod val="50000"/>
                  </a:schemeClr>
                </a:solidFill>
              </a:rPr>
              <a:t>Type Hinting: </a:t>
            </a:r>
            <a:r>
              <a:rPr lang="en-US" dirty="0"/>
              <a:t>Integrates seamlessly with type hints, improving static analysis and code clarity.</a:t>
            </a:r>
          </a:p>
          <a:p>
            <a:r>
              <a:rPr lang="en-US" b="1" dirty="0">
                <a:solidFill>
                  <a:schemeClr val="accent5">
                    <a:lumMod val="50000"/>
                  </a:schemeClr>
                </a:solidFill>
              </a:rPr>
              <a:t>Mutable by Default: </a:t>
            </a:r>
            <a:r>
              <a:rPr lang="en-US" dirty="0"/>
              <a:t>Unlike </a:t>
            </a:r>
            <a:r>
              <a:rPr lang="en-US" dirty="0" err="1"/>
              <a:t>namedtuple</a:t>
            </a:r>
            <a:r>
              <a:rPr lang="en-US" dirty="0"/>
              <a:t>, </a:t>
            </a:r>
            <a:r>
              <a:rPr lang="en-US" dirty="0" err="1"/>
              <a:t>dataclasses</a:t>
            </a:r>
            <a:r>
              <a:rPr lang="en-US" dirty="0"/>
              <a:t> are mutable by default, but you can make them immutable.</a:t>
            </a:r>
          </a:p>
          <a:p>
            <a:r>
              <a:rPr lang="en-US" b="1" dirty="0">
                <a:solidFill>
                  <a:schemeClr val="accent5">
                    <a:lumMod val="50000"/>
                  </a:schemeClr>
                </a:solidFill>
              </a:rPr>
              <a:t>Default Values: </a:t>
            </a:r>
            <a:r>
              <a:rPr lang="en-US" dirty="0"/>
              <a:t>Easy to assign default values to fields.</a:t>
            </a:r>
          </a:p>
          <a:p>
            <a:pPr marL="0" indent="0">
              <a:buNone/>
            </a:pPr>
            <a:r>
              <a:rPr lang="en-US" b="1" dirty="0">
                <a:solidFill>
                  <a:srgbClr val="C00000"/>
                </a:solidFill>
              </a:rPr>
              <a:t>Basic Usage</a:t>
            </a:r>
          </a:p>
          <a:p>
            <a:r>
              <a:rPr lang="en-US" dirty="0"/>
              <a:t>To create a </a:t>
            </a:r>
            <a:r>
              <a:rPr lang="en-US" dirty="0" err="1"/>
              <a:t>dataclass</a:t>
            </a:r>
            <a:r>
              <a:rPr lang="en-US" dirty="0"/>
              <a:t>, you import the </a:t>
            </a:r>
            <a:r>
              <a:rPr lang="en-US" dirty="0" err="1"/>
              <a:t>dataclass</a:t>
            </a:r>
            <a:r>
              <a:rPr lang="en-US" dirty="0"/>
              <a:t> decorator from the </a:t>
            </a:r>
            <a:r>
              <a:rPr lang="en-US" dirty="0" err="1"/>
              <a:t>dataclasses</a:t>
            </a:r>
            <a:r>
              <a:rPr lang="en-US" dirty="0"/>
              <a:t> module and apply it to your class.</a:t>
            </a:r>
          </a:p>
          <a:p>
            <a:r>
              <a:rPr lang="en-US" dirty="0"/>
              <a:t>We can define methods, class variable and class methods in @dataclass</a:t>
            </a:r>
          </a:p>
        </p:txBody>
      </p:sp>
    </p:spTree>
    <p:extLst>
      <p:ext uri="{BB962C8B-B14F-4D97-AF65-F5344CB8AC3E}">
        <p14:creationId xmlns:p14="http://schemas.microsoft.com/office/powerpoint/2010/main" val="203149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4063-DE9D-4F47-92DA-CE637997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FB591-1708-34FF-019C-2491A841FC01}"/>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EF53C4C3-EE0D-A156-7757-C7A4E53FFD14}"/>
              </a:ext>
            </a:extLst>
          </p:cNvPr>
          <p:cNvSpPr>
            <a:spLocks noGrp="1"/>
          </p:cNvSpPr>
          <p:nvPr>
            <p:ph idx="1"/>
          </p:nvPr>
        </p:nvSpPr>
        <p:spPr>
          <a:xfrm>
            <a:off x="838200" y="1099596"/>
            <a:ext cx="10515600" cy="5077367"/>
          </a:xfrm>
        </p:spPr>
        <p:txBody>
          <a:bodyPr>
            <a:normAutofit/>
          </a:bodyPr>
          <a:lstStyle/>
          <a:p>
            <a:r>
              <a:rPr lang="en-US" sz="1800" dirty="0"/>
              <a:t>Official Code Link </a:t>
            </a:r>
            <a:r>
              <a:rPr lang="en-US" sz="1800" dirty="0">
                <a:sym typeface="Wingdings" panose="05000000000000000000" pitchFamily="2" charset="2"/>
              </a:rPr>
              <a:t> </a:t>
            </a:r>
            <a:r>
              <a:rPr lang="en-US" sz="1800" dirty="0">
                <a:sym typeface="Wingdings" panose="05000000000000000000" pitchFamily="2" charset="2"/>
                <a:hlinkClick r:id="rId2"/>
              </a:rPr>
              <a:t>https://github.com/panaversity/learn-agentic-ai/tree/main/00_openai_agents/00_python_syntax</a:t>
            </a:r>
            <a:endParaRPr lang="en-US" sz="1800" dirty="0">
              <a:sym typeface="Wingdings" panose="05000000000000000000" pitchFamily="2" charset="2"/>
            </a:endParaRPr>
          </a:p>
          <a:p>
            <a:r>
              <a:rPr lang="en-US" sz="1800" dirty="0">
                <a:sym typeface="Wingdings" panose="05000000000000000000" pitchFamily="2" charset="2"/>
              </a:rPr>
              <a:t>Code also saved in folder  G:\osamabinadnan_files\giaic\quarter_04\OpenAI_SDK\OpenAISDK_Working_from_YTPlaylist\Video03_Divingin_sourcecodeof_OpenAIAgentsSDK</a:t>
            </a:r>
          </a:p>
        </p:txBody>
      </p:sp>
      <p:pic>
        <p:nvPicPr>
          <p:cNvPr id="8" name="Content Placeholder 4">
            <a:extLst>
              <a:ext uri="{FF2B5EF4-FFF2-40B4-BE49-F238E27FC236}">
                <a16:creationId xmlns:a16="http://schemas.microsoft.com/office/drawing/2014/main" id="{F4076E4B-0E36-BB03-3C6C-C65F5C049F85}"/>
              </a:ext>
            </a:extLst>
          </p:cNvPr>
          <p:cNvPicPr>
            <a:picLocks noChangeAspect="1"/>
          </p:cNvPicPr>
          <p:nvPr/>
        </p:nvPicPr>
        <p:blipFill>
          <a:blip r:embed="rId3"/>
          <a:stretch>
            <a:fillRect/>
          </a:stretch>
        </p:blipFill>
        <p:spPr>
          <a:xfrm>
            <a:off x="2359503" y="2516337"/>
            <a:ext cx="7472993" cy="3761915"/>
          </a:xfrm>
          <a:prstGeom prst="rect">
            <a:avLst/>
          </a:prstGeom>
        </p:spPr>
      </p:pic>
    </p:spTree>
    <p:extLst>
      <p:ext uri="{BB962C8B-B14F-4D97-AF65-F5344CB8AC3E}">
        <p14:creationId xmlns:p14="http://schemas.microsoft.com/office/powerpoint/2010/main" val="30369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C746-0FFD-5BB5-8E12-7587FF43B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D9E8-90DF-5BB3-6725-9245A5404B39}"/>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DF1CFC17-A0ED-5FBB-5CA0-422F17FE415E}"/>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System Prompt vs user Prompt</a:t>
            </a:r>
          </a:p>
          <a:p>
            <a:r>
              <a:rPr lang="en-US" sz="3200" dirty="0">
                <a:sym typeface="Wingdings" panose="05000000000000000000" pitchFamily="2" charset="2"/>
                <a:hlinkClick r:id="rId2"/>
              </a:rPr>
              <a:t>https://openai.github.io/openai-agents-python/ref/agent/</a:t>
            </a:r>
            <a:endParaRPr lang="en-US" sz="3200" dirty="0">
              <a:sym typeface="Wingdings" panose="05000000000000000000" pitchFamily="2" charset="2"/>
            </a:endParaRPr>
          </a:p>
          <a:p>
            <a:r>
              <a:rPr lang="en-US" sz="3200" dirty="0">
                <a:sym typeface="Wingdings" panose="05000000000000000000" pitchFamily="2" charset="2"/>
              </a:rPr>
              <a:t>Callable method</a:t>
            </a:r>
          </a:p>
          <a:p>
            <a:endParaRPr lang="en-US" sz="3200" dirty="0">
              <a:sym typeface="Wingdings" panose="05000000000000000000" pitchFamily="2" charset="2"/>
            </a:endParaRPr>
          </a:p>
        </p:txBody>
      </p:sp>
      <p:pic>
        <p:nvPicPr>
          <p:cNvPr id="4" name="Picture 3">
            <a:extLst>
              <a:ext uri="{FF2B5EF4-FFF2-40B4-BE49-F238E27FC236}">
                <a16:creationId xmlns:a16="http://schemas.microsoft.com/office/drawing/2014/main" id="{1DB48E0D-56CA-D921-F499-F71BD346CDA1}"/>
              </a:ext>
            </a:extLst>
          </p:cNvPr>
          <p:cNvPicPr>
            <a:picLocks noChangeAspect="1"/>
          </p:cNvPicPr>
          <p:nvPr/>
        </p:nvPicPr>
        <p:blipFill>
          <a:blip r:embed="rId3"/>
          <a:stretch>
            <a:fillRect/>
          </a:stretch>
        </p:blipFill>
        <p:spPr>
          <a:xfrm>
            <a:off x="1970079" y="2879570"/>
            <a:ext cx="8251842" cy="2767085"/>
          </a:xfrm>
          <a:prstGeom prst="rect">
            <a:avLst/>
          </a:prstGeom>
        </p:spPr>
      </p:pic>
    </p:spTree>
    <p:extLst>
      <p:ext uri="{BB962C8B-B14F-4D97-AF65-F5344CB8AC3E}">
        <p14:creationId xmlns:p14="http://schemas.microsoft.com/office/powerpoint/2010/main" val="228178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1DEA-FF1C-2117-B74D-A6A3435C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B2B6-CE17-52D8-5855-12906C60A6B0}"/>
              </a:ext>
            </a:extLst>
          </p:cNvPr>
          <p:cNvSpPr>
            <a:spLocks noGrp="1"/>
          </p:cNvSpPr>
          <p:nvPr>
            <p:ph type="title"/>
          </p:nvPr>
        </p:nvSpPr>
        <p:spPr>
          <a:xfrm>
            <a:off x="838200" y="365126"/>
            <a:ext cx="10515600" cy="734470"/>
          </a:xfrm>
        </p:spPr>
        <p:txBody>
          <a:bodyPr>
            <a:normAutofit/>
          </a:bodyPr>
          <a:lstStyle/>
          <a:p>
            <a:r>
              <a:rPr lang="en-US" b="1" dirty="0"/>
              <a:t>Understand behind the scene code of Runner</a:t>
            </a:r>
          </a:p>
        </p:txBody>
      </p:sp>
      <p:sp>
        <p:nvSpPr>
          <p:cNvPr id="7" name="Content Placeholder 6">
            <a:extLst>
              <a:ext uri="{FF2B5EF4-FFF2-40B4-BE49-F238E27FC236}">
                <a16:creationId xmlns:a16="http://schemas.microsoft.com/office/drawing/2014/main" id="{7C92CF4E-4067-B9DD-FE70-364821F8DCA5}"/>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RSI  Recursive self improvement, in future agent will improve itself by using it memory</a:t>
            </a:r>
          </a:p>
          <a:p>
            <a:r>
              <a:rPr lang="en-US" sz="3200" dirty="0">
                <a:sym typeface="Wingdings" panose="05000000000000000000" pitchFamily="2" charset="2"/>
              </a:rPr>
              <a:t>run, </a:t>
            </a:r>
            <a:r>
              <a:rPr lang="en-US" sz="3200" dirty="0" err="1">
                <a:sym typeface="Wingdings" panose="05000000000000000000" pitchFamily="2" charset="2"/>
              </a:rPr>
              <a:t>run_sync</a:t>
            </a:r>
            <a:r>
              <a:rPr lang="en-US" sz="3200" dirty="0">
                <a:sym typeface="Wingdings" panose="05000000000000000000" pitchFamily="2" charset="2"/>
              </a:rPr>
              <a:t> and </a:t>
            </a:r>
            <a:r>
              <a:rPr lang="en-US" sz="3200" dirty="0" err="1">
                <a:sym typeface="Wingdings" panose="05000000000000000000" pitchFamily="2" charset="2"/>
              </a:rPr>
              <a:t>run_stream</a:t>
            </a:r>
            <a:r>
              <a:rPr lang="en-US" sz="3200" dirty="0">
                <a:sym typeface="Wingdings" panose="05000000000000000000" pitchFamily="2" charset="2"/>
              </a:rPr>
              <a:t> are class level static method which help to run flow of agents</a:t>
            </a:r>
          </a:p>
          <a:p>
            <a:r>
              <a:rPr lang="en-US" sz="3200" dirty="0">
                <a:sym typeface="Wingdings" panose="05000000000000000000" pitchFamily="2" charset="2"/>
              </a:rPr>
              <a:t>Runner works on loop, which is called </a:t>
            </a:r>
            <a:r>
              <a:rPr lang="en-US" sz="3200" b="1" dirty="0">
                <a:sym typeface="Wingdings" panose="05000000000000000000" pitchFamily="2" charset="2"/>
              </a:rPr>
              <a:t>Agent loop</a:t>
            </a:r>
          </a:p>
          <a:p>
            <a:r>
              <a:rPr lang="en-US" sz="3200" dirty="0" err="1">
                <a:sym typeface="Wingdings" panose="05000000000000000000" pitchFamily="2" charset="2"/>
              </a:rPr>
              <a:t>RunResultStreaming</a:t>
            </a:r>
            <a:r>
              <a:rPr lang="en-US" sz="3200" dirty="0">
                <a:sym typeface="Wingdings" panose="05000000000000000000" pitchFamily="2" charset="2"/>
              </a:rPr>
              <a:t> is also </a:t>
            </a:r>
            <a:r>
              <a:rPr lang="en-US" sz="3200">
                <a:sym typeface="Wingdings" panose="05000000000000000000" pitchFamily="2" charset="2"/>
              </a:rPr>
              <a:t>a @dataclass</a:t>
            </a:r>
          </a:p>
          <a:p>
            <a:endParaRPr lang="en-US" sz="3200" dirty="0">
              <a:sym typeface="Wingdings" panose="05000000000000000000" pitchFamily="2" charset="2"/>
            </a:endParaRPr>
          </a:p>
        </p:txBody>
      </p:sp>
    </p:spTree>
    <p:extLst>
      <p:ext uri="{BB962C8B-B14F-4D97-AF65-F5344CB8AC3E}">
        <p14:creationId xmlns:p14="http://schemas.microsoft.com/office/powerpoint/2010/main" val="393367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5505-45C3-0BD0-6FFB-3D40BE80C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7D57-3FC3-F0E0-BF9E-F40B94C05A68}"/>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346C95D7-B562-911C-108C-1A28FE31350C}"/>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 see </a:t>
            </a:r>
            <a:r>
              <a:rPr lang="en-US" b="1" dirty="0">
                <a:sym typeface="Wingdings" panose="05000000000000000000" pitchFamily="2" charset="2"/>
              </a:rPr>
              <a:t>tracing</a:t>
            </a:r>
            <a:r>
              <a:rPr lang="en-US" dirty="0">
                <a:sym typeface="Wingdings" panose="05000000000000000000" pitchFamily="2" charset="2"/>
              </a:rPr>
              <a:t> (while you are using </a:t>
            </a:r>
            <a:r>
              <a:rPr lang="en-US" dirty="0" err="1">
                <a:sym typeface="Wingdings" panose="05000000000000000000" pitchFamily="2" charset="2"/>
              </a:rPr>
              <a:t>openAI</a:t>
            </a:r>
            <a:r>
              <a:rPr lang="en-US" dirty="0">
                <a:sym typeface="Wingdings" panose="05000000000000000000" pitchFamily="2" charset="2"/>
              </a:rPr>
              <a:t> API) go to this link </a:t>
            </a:r>
            <a:r>
              <a:rPr lang="en-US" dirty="0">
                <a:sym typeface="Wingdings" panose="05000000000000000000" pitchFamily="2" charset="2"/>
                <a:hlinkClick r:id="rId2"/>
              </a:rPr>
              <a:t>https://platform.openai.com/docs/overview</a:t>
            </a:r>
            <a:r>
              <a:rPr lang="en-US" dirty="0">
                <a:sym typeface="Wingdings" panose="05000000000000000000" pitchFamily="2" charset="2"/>
              </a:rPr>
              <a:t>  dashboard  tracing section, here you will see the entire workflow of agents you run till date.</a:t>
            </a:r>
          </a:p>
          <a:p>
            <a:r>
              <a:rPr lang="en-US" dirty="0">
                <a:sym typeface="Wingdings" panose="05000000000000000000" pitchFamily="2" charset="2"/>
              </a:rPr>
              <a:t>When you used </a:t>
            </a:r>
            <a:r>
              <a:rPr lang="en-US" dirty="0" err="1">
                <a:sym typeface="Wingdings" panose="05000000000000000000" pitchFamily="2" charset="2"/>
              </a:rPr>
              <a:t>openai</a:t>
            </a:r>
            <a:r>
              <a:rPr lang="en-US" dirty="0">
                <a:sym typeface="Wingdings" panose="05000000000000000000" pitchFamily="2" charset="2"/>
              </a:rPr>
              <a:t> models (which are paid) to make agents, you will get tracing functionality by default on above link</a:t>
            </a:r>
          </a:p>
          <a:p>
            <a:r>
              <a:rPr lang="en-US" dirty="0">
                <a:sym typeface="Wingdings" panose="05000000000000000000" pitchFamily="2" charset="2"/>
              </a:rPr>
              <a:t>If you used Gemini or any other model in </a:t>
            </a:r>
            <a:r>
              <a:rPr lang="en-US" dirty="0" err="1">
                <a:sym typeface="Wingdings" panose="05000000000000000000" pitchFamily="2" charset="2"/>
              </a:rPr>
              <a:t>openai</a:t>
            </a:r>
            <a:r>
              <a:rPr lang="en-US" dirty="0">
                <a:sym typeface="Wingdings" panose="05000000000000000000" pitchFamily="2" charset="2"/>
              </a:rPr>
              <a:t> </a:t>
            </a:r>
            <a:r>
              <a:rPr lang="en-US" dirty="0" err="1">
                <a:sym typeface="Wingdings" panose="05000000000000000000" pitchFamily="2" charset="2"/>
              </a:rPr>
              <a:t>sdk</a:t>
            </a:r>
            <a:r>
              <a:rPr lang="en-US" dirty="0">
                <a:sym typeface="Wingdings" panose="05000000000000000000" pitchFamily="2" charset="2"/>
              </a:rPr>
              <a:t>, you will need to used some tracing provider in order to trace it.</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00278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27A4E-2FA7-2FFA-D95A-551EBEA72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5F317-47D7-1F67-0CC7-30EAB9C54A90}"/>
              </a:ext>
            </a:extLst>
          </p:cNvPr>
          <p:cNvSpPr>
            <a:spLocks noGrp="1"/>
          </p:cNvSpPr>
          <p:nvPr>
            <p:ph type="title"/>
          </p:nvPr>
        </p:nvSpPr>
        <p:spPr>
          <a:xfrm>
            <a:off x="838200" y="365126"/>
            <a:ext cx="10515600" cy="1444820"/>
          </a:xfrm>
        </p:spPr>
        <p:txBody>
          <a:bodyPr>
            <a:noAutofit/>
          </a:bodyPr>
          <a:lstStyle/>
          <a:p>
            <a:r>
              <a:rPr lang="en-US" b="1" dirty="0" err="1"/>
              <a:t>Dataclass</a:t>
            </a:r>
            <a:r>
              <a:rPr lang="en-US" b="1" dirty="0"/>
              <a:t>, Generics and Callable in Python to understand OpenAI Agents SDK Source Code</a:t>
            </a:r>
          </a:p>
        </p:txBody>
      </p:sp>
      <p:sp>
        <p:nvSpPr>
          <p:cNvPr id="7" name="Content Placeholder 6">
            <a:extLst>
              <a:ext uri="{FF2B5EF4-FFF2-40B4-BE49-F238E27FC236}">
                <a16:creationId xmlns:a16="http://schemas.microsoft.com/office/drawing/2014/main" id="{6448FF1A-5A3E-6CFB-EACA-FAA74D920954}"/>
              </a:ext>
            </a:extLst>
          </p:cNvPr>
          <p:cNvSpPr>
            <a:spLocks noGrp="1"/>
          </p:cNvSpPr>
          <p:nvPr>
            <p:ph idx="1"/>
          </p:nvPr>
        </p:nvSpPr>
        <p:spPr>
          <a:xfrm>
            <a:off x="838200" y="2026763"/>
            <a:ext cx="10515600" cy="4150200"/>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r>
              <a:rPr lang="en-US" sz="3200" dirty="0">
                <a:sym typeface="Wingdings" panose="05000000000000000000" pitchFamily="2" charset="2"/>
              </a:rPr>
              <a:t>A </a:t>
            </a:r>
            <a:r>
              <a:rPr lang="en-US" sz="3200" dirty="0" err="1">
                <a:sym typeface="Wingdings" panose="05000000000000000000" pitchFamily="2" charset="2"/>
              </a:rPr>
              <a:t>dataclass</a:t>
            </a:r>
            <a:r>
              <a:rPr lang="en-US" sz="3200" dirty="0">
                <a:sym typeface="Wingdings" panose="05000000000000000000" pitchFamily="2" charset="2"/>
              </a:rPr>
              <a:t> is a shortcut for creating classes that store data. It automatically creates things like the __</a:t>
            </a:r>
            <a:r>
              <a:rPr lang="en-US" sz="3200" dirty="0" err="1">
                <a:sym typeface="Wingdings" panose="05000000000000000000" pitchFamily="2" charset="2"/>
              </a:rPr>
              <a:t>init</a:t>
            </a:r>
            <a:r>
              <a:rPr lang="en-US" sz="3200" dirty="0">
                <a:sym typeface="Wingdings" panose="05000000000000000000" pitchFamily="2" charset="2"/>
              </a:rPr>
              <a:t>__ (constructor) and __</a:t>
            </a:r>
            <a:r>
              <a:rPr lang="en-US" sz="3200" dirty="0" err="1">
                <a:sym typeface="Wingdings" panose="05000000000000000000" pitchFamily="2" charset="2"/>
              </a:rPr>
              <a:t>repr</a:t>
            </a:r>
            <a:r>
              <a:rPr lang="en-US" sz="3200" dirty="0">
                <a:sym typeface="Wingdings" panose="05000000000000000000" pitchFamily="2" charset="2"/>
              </a:rPr>
              <a:t>__ (string representation) methods for </a:t>
            </a:r>
            <a:r>
              <a:rPr lang="en-US" sz="3200" dirty="0" err="1">
                <a:sym typeface="Wingdings" panose="05000000000000000000" pitchFamily="2" charset="2"/>
              </a:rPr>
              <a:t>you.Think</a:t>
            </a:r>
            <a:r>
              <a:rPr lang="en-US" sz="3200" dirty="0">
                <a:sym typeface="Wingdings" panose="05000000000000000000" pitchFamily="2" charset="2"/>
              </a:rPr>
              <a:t> of it like this:</a:t>
            </a:r>
          </a:p>
          <a:p>
            <a:r>
              <a:rPr lang="en-US" sz="3200" dirty="0">
                <a:sym typeface="Wingdings" panose="05000000000000000000" pitchFamily="2" charset="2"/>
              </a:rPr>
              <a:t>Instead of writing a whole class just to store some variables, you can use @dataclass to make your code shorter and cleaner.</a:t>
            </a:r>
          </a:p>
        </p:txBody>
      </p:sp>
    </p:spTree>
    <p:extLst>
      <p:ext uri="{BB962C8B-B14F-4D97-AF65-F5344CB8AC3E}">
        <p14:creationId xmlns:p14="http://schemas.microsoft.com/office/powerpoint/2010/main" val="271006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D2CB-DC61-3C88-BD76-883F1F4CD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86203-99FB-5819-C53D-B9B5F32BDCA6}"/>
              </a:ext>
            </a:extLst>
          </p:cNvPr>
          <p:cNvSpPr>
            <a:spLocks noGrp="1"/>
          </p:cNvSpPr>
          <p:nvPr>
            <p:ph type="title"/>
          </p:nvPr>
        </p:nvSpPr>
        <p:spPr>
          <a:xfrm>
            <a:off x="838200" y="0"/>
            <a:ext cx="10515600" cy="1099596"/>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CED69EC5-2921-619B-2B97-28E08701A876}"/>
              </a:ext>
            </a:extLst>
          </p:cNvPr>
          <p:cNvSpPr>
            <a:spLocks noGrp="1"/>
          </p:cNvSpPr>
          <p:nvPr>
            <p:ph idx="1"/>
          </p:nvPr>
        </p:nvSpPr>
        <p:spPr>
          <a:xfrm>
            <a:off x="838200" y="1099596"/>
            <a:ext cx="10515600" cy="5077367"/>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FB4307FC-4531-AAAB-AF37-C3207DEB86D3}"/>
              </a:ext>
            </a:extLst>
          </p:cNvPr>
          <p:cNvPicPr>
            <a:picLocks noChangeAspect="1"/>
          </p:cNvPicPr>
          <p:nvPr/>
        </p:nvPicPr>
        <p:blipFill>
          <a:blip r:embed="rId2"/>
          <a:stretch>
            <a:fillRect/>
          </a:stretch>
        </p:blipFill>
        <p:spPr>
          <a:xfrm>
            <a:off x="1552575" y="1634432"/>
            <a:ext cx="9086850" cy="4766368"/>
          </a:xfrm>
          <a:prstGeom prst="rect">
            <a:avLst/>
          </a:prstGeom>
        </p:spPr>
      </p:pic>
    </p:spTree>
    <p:extLst>
      <p:ext uri="{BB962C8B-B14F-4D97-AF65-F5344CB8AC3E}">
        <p14:creationId xmlns:p14="http://schemas.microsoft.com/office/powerpoint/2010/main" val="21265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58BE9-26B0-2675-0945-3C5272E52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39A6-5FBD-CC6C-E493-89166E7A7AA6}"/>
              </a:ext>
            </a:extLst>
          </p:cNvPr>
          <p:cNvSpPr>
            <a:spLocks noGrp="1"/>
          </p:cNvSpPr>
          <p:nvPr>
            <p:ph type="title"/>
          </p:nvPr>
        </p:nvSpPr>
        <p:spPr>
          <a:xfrm>
            <a:off x="838200" y="365126"/>
            <a:ext cx="10515600" cy="1350552"/>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973280A-7CFF-DA91-1C75-25A7971B2AF8}"/>
              </a:ext>
            </a:extLst>
          </p:cNvPr>
          <p:cNvSpPr>
            <a:spLocks noGrp="1"/>
          </p:cNvSpPr>
          <p:nvPr>
            <p:ph idx="1"/>
          </p:nvPr>
        </p:nvSpPr>
        <p:spPr>
          <a:xfrm>
            <a:off x="838200" y="1951348"/>
            <a:ext cx="10515600" cy="4225615"/>
          </a:xfrm>
        </p:spPr>
        <p:txBody>
          <a:bodyPr>
            <a:normAutofit/>
          </a:bodyPr>
          <a:lstStyle/>
          <a:p>
            <a:pPr marL="0" indent="0">
              <a:buNone/>
            </a:pPr>
            <a:r>
              <a:rPr lang="en-US" sz="3200" b="1" dirty="0">
                <a:solidFill>
                  <a:srgbClr val="C00000"/>
                </a:solidFill>
                <a:sym typeface="Wingdings" panose="05000000000000000000" pitchFamily="2" charset="2"/>
              </a:rPr>
              <a:t>Generics</a:t>
            </a:r>
          </a:p>
          <a:p>
            <a:r>
              <a:rPr lang="en-US" sz="3200" dirty="0">
                <a:sym typeface="Wingdings" panose="05000000000000000000" pitchFamily="2" charset="2"/>
              </a:rPr>
              <a:t>Generics let you write code that can work with any type, without being specific about which one. It makes your code reusable and type-safe. Think of it like this:</a:t>
            </a:r>
          </a:p>
          <a:p>
            <a:r>
              <a:rPr lang="en-US" sz="3200" dirty="0">
                <a:sym typeface="Wingdings" panose="05000000000000000000" pitchFamily="2" charset="2"/>
              </a:rPr>
              <a:t>You're saying, “I don't care what type it is yet — I’ll fill that in later.”</a:t>
            </a:r>
          </a:p>
        </p:txBody>
      </p:sp>
    </p:spTree>
    <p:extLst>
      <p:ext uri="{BB962C8B-B14F-4D97-AF65-F5344CB8AC3E}">
        <p14:creationId xmlns:p14="http://schemas.microsoft.com/office/powerpoint/2010/main" val="343106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6950-EFA6-A9F8-E282-8AE5DF02A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417B-272A-2C16-5EB2-60062B7C55BD}"/>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230C66E-AFE2-6AB9-8309-8F86C5A1E10C}"/>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Generics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7EE1A309-C019-6D66-B88E-B62DA4D2DCA2}"/>
              </a:ext>
            </a:extLst>
          </p:cNvPr>
          <p:cNvPicPr>
            <a:picLocks noChangeAspect="1"/>
          </p:cNvPicPr>
          <p:nvPr/>
        </p:nvPicPr>
        <p:blipFill>
          <a:blip r:embed="rId2"/>
          <a:stretch>
            <a:fillRect/>
          </a:stretch>
        </p:blipFill>
        <p:spPr>
          <a:xfrm>
            <a:off x="1437514" y="1571441"/>
            <a:ext cx="9316972" cy="4921433"/>
          </a:xfrm>
          <a:prstGeom prst="rect">
            <a:avLst/>
          </a:prstGeom>
        </p:spPr>
      </p:pic>
    </p:spTree>
    <p:extLst>
      <p:ext uri="{BB962C8B-B14F-4D97-AF65-F5344CB8AC3E}">
        <p14:creationId xmlns:p14="http://schemas.microsoft.com/office/powerpoint/2010/main" val="2789707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1FAF-3529-AEEC-33AE-B6C87E3A6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C1A5-8263-49FE-16EF-F4D7E10B0BC6}"/>
              </a:ext>
            </a:extLst>
          </p:cNvPr>
          <p:cNvSpPr>
            <a:spLocks noGrp="1"/>
          </p:cNvSpPr>
          <p:nvPr>
            <p:ph type="title"/>
          </p:nvPr>
        </p:nvSpPr>
        <p:spPr>
          <a:xfrm>
            <a:off x="838200" y="365126"/>
            <a:ext cx="10515600" cy="1482528"/>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7668C2C-0944-1B77-B0C2-18D1A3D6400D}"/>
              </a:ext>
            </a:extLst>
          </p:cNvPr>
          <p:cNvSpPr>
            <a:spLocks noGrp="1"/>
          </p:cNvSpPr>
          <p:nvPr>
            <p:ph idx="1"/>
          </p:nvPr>
        </p:nvSpPr>
        <p:spPr>
          <a:xfrm>
            <a:off x="838200" y="2130458"/>
            <a:ext cx="10515600" cy="4046505"/>
          </a:xfrm>
        </p:spPr>
        <p:txBody>
          <a:bodyPr>
            <a:normAutofit/>
          </a:bodyPr>
          <a:lstStyle/>
          <a:p>
            <a:pPr marL="0" indent="0">
              <a:buNone/>
            </a:pPr>
            <a:r>
              <a:rPr lang="en-US" sz="3200" b="1" dirty="0">
                <a:solidFill>
                  <a:srgbClr val="C00000"/>
                </a:solidFill>
                <a:sym typeface="Wingdings" panose="05000000000000000000" pitchFamily="2" charset="2"/>
              </a:rPr>
              <a:t>Callable</a:t>
            </a:r>
          </a:p>
          <a:p>
            <a:r>
              <a:rPr lang="en-US" sz="3200" dirty="0">
                <a:sym typeface="Wingdings" panose="05000000000000000000" pitchFamily="2" charset="2"/>
              </a:rPr>
              <a:t>A Callable is just something you can call like a function. In Python, functions are </a:t>
            </a:r>
            <a:r>
              <a:rPr lang="en-US" sz="3200" dirty="0" err="1">
                <a:sym typeface="Wingdings" panose="05000000000000000000" pitchFamily="2" charset="2"/>
              </a:rPr>
              <a:t>callables</a:t>
            </a:r>
            <a:r>
              <a:rPr lang="en-US" sz="3200" dirty="0">
                <a:sym typeface="Wingdings" panose="05000000000000000000" pitchFamily="2" charset="2"/>
              </a:rPr>
              <a:t>, and so are objects with a __call__ method. Think of it like this:</a:t>
            </a:r>
          </a:p>
          <a:p>
            <a:r>
              <a:rPr lang="en-US" sz="3200" dirty="0">
                <a:sym typeface="Wingdings" panose="05000000000000000000" pitchFamily="2" charset="2"/>
              </a:rPr>
              <a:t>If you can do something(), then something is a callable.</a:t>
            </a:r>
          </a:p>
        </p:txBody>
      </p:sp>
    </p:spTree>
    <p:extLst>
      <p:ext uri="{BB962C8B-B14F-4D97-AF65-F5344CB8AC3E}">
        <p14:creationId xmlns:p14="http://schemas.microsoft.com/office/powerpoint/2010/main" val="93534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A882-31C0-7BC9-634F-85DC91B54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6405-9175-B9F1-907A-3784134BA3C3}"/>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88C0243D-8A74-3FDE-A96D-0FCFEF8C2F51}"/>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Callable</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139ABDF3-DD81-892F-D7A2-7DC290F5B5E3}"/>
              </a:ext>
            </a:extLst>
          </p:cNvPr>
          <p:cNvPicPr>
            <a:picLocks noChangeAspect="1"/>
          </p:cNvPicPr>
          <p:nvPr/>
        </p:nvPicPr>
        <p:blipFill>
          <a:blip r:embed="rId2"/>
          <a:stretch>
            <a:fillRect/>
          </a:stretch>
        </p:blipFill>
        <p:spPr>
          <a:xfrm>
            <a:off x="423862" y="1636973"/>
            <a:ext cx="11344275" cy="4752975"/>
          </a:xfrm>
          <a:prstGeom prst="rect">
            <a:avLst/>
          </a:prstGeom>
        </p:spPr>
      </p:pic>
    </p:spTree>
    <p:extLst>
      <p:ext uri="{BB962C8B-B14F-4D97-AF65-F5344CB8AC3E}">
        <p14:creationId xmlns:p14="http://schemas.microsoft.com/office/powerpoint/2010/main" val="247731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8F480-0CF7-9FBD-1864-A89AE5FB4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C48A3-50B5-1089-99F0-68AC23E34821}"/>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77E57902-E88B-528E-7A1D-A05B556AD372}"/>
              </a:ext>
            </a:extLst>
          </p:cNvPr>
          <p:cNvSpPr>
            <a:spLocks noGrp="1"/>
          </p:cNvSpPr>
          <p:nvPr>
            <p:ph idx="1"/>
          </p:nvPr>
        </p:nvSpPr>
        <p:spPr>
          <a:xfrm>
            <a:off x="838200" y="1282044"/>
            <a:ext cx="10515600" cy="4894919"/>
          </a:xfrm>
        </p:spPr>
        <p:txBody>
          <a:bodyPr>
            <a:normAutofit fontScale="92500" lnSpcReduction="10000"/>
          </a:bodyPr>
          <a:lstStyle/>
          <a:p>
            <a:r>
              <a:rPr lang="en-US" sz="3200" dirty="0">
                <a:sym typeface="Wingdings" panose="05000000000000000000" pitchFamily="2" charset="2"/>
              </a:rPr>
              <a:t>Agent is nothing but LLM call</a:t>
            </a:r>
          </a:p>
          <a:p>
            <a:r>
              <a:rPr lang="en-US" sz="3200" dirty="0">
                <a:sym typeface="Wingdings" panose="05000000000000000000" pitchFamily="2" charset="2"/>
              </a:rPr>
              <a:t>OpenAI brought </a:t>
            </a:r>
            <a:r>
              <a:rPr lang="en-US" sz="3200" dirty="0" err="1">
                <a:sym typeface="Wingdings" panose="05000000000000000000" pitchFamily="2" charset="2"/>
              </a:rPr>
              <a:t>ChatCompletionAPI</a:t>
            </a:r>
            <a:r>
              <a:rPr lang="en-US" sz="3200" dirty="0">
                <a:sym typeface="Wingdings" panose="05000000000000000000" pitchFamily="2" charset="2"/>
              </a:rPr>
              <a:t> first time</a:t>
            </a:r>
          </a:p>
          <a:p>
            <a:r>
              <a:rPr lang="en-US" sz="3200" dirty="0">
                <a:sym typeface="Wingdings" panose="05000000000000000000" pitchFamily="2" charset="2"/>
              </a:rPr>
              <a:t>Then many companies made wrapper on OpenAI’s </a:t>
            </a:r>
            <a:r>
              <a:rPr lang="en-US" sz="3200" dirty="0" err="1">
                <a:sym typeface="Wingdings" panose="05000000000000000000" pitchFamily="2" charset="2"/>
              </a:rPr>
              <a:t>ChatCompletionAPI</a:t>
            </a:r>
            <a:r>
              <a:rPr lang="en-US" sz="3200" dirty="0">
                <a:sym typeface="Wingdings" panose="05000000000000000000" pitchFamily="2" charset="2"/>
              </a:rPr>
              <a:t> like </a:t>
            </a:r>
            <a:r>
              <a:rPr lang="en-US" sz="3200" dirty="0" err="1">
                <a:sym typeface="Wingdings" panose="05000000000000000000" pitchFamily="2" charset="2"/>
              </a:rPr>
              <a:t>LangChain</a:t>
            </a:r>
            <a:r>
              <a:rPr lang="en-US" sz="3200" dirty="0">
                <a:sym typeface="Wingdings" panose="05000000000000000000" pitchFamily="2" charset="2"/>
              </a:rPr>
              <a:t>, </a:t>
            </a:r>
            <a:r>
              <a:rPr lang="en-US" sz="3200" dirty="0" err="1">
                <a:sym typeface="Wingdings" panose="05000000000000000000" pitchFamily="2" charset="2"/>
              </a:rPr>
              <a:t>EasyLLM</a:t>
            </a:r>
            <a:r>
              <a:rPr lang="en-US" sz="3200" dirty="0">
                <a:sym typeface="Wingdings" panose="05000000000000000000" pitchFamily="2" charset="2"/>
              </a:rPr>
              <a:t> etc.</a:t>
            </a:r>
          </a:p>
          <a:p>
            <a:r>
              <a:rPr lang="en-US" sz="3200" dirty="0">
                <a:sym typeface="Wingdings" panose="05000000000000000000" pitchFamily="2" charset="2"/>
              </a:rPr>
              <a:t>At the bottom is </a:t>
            </a:r>
            <a:r>
              <a:rPr lang="en-US" sz="3200" dirty="0" err="1">
                <a:sym typeface="Wingdings" panose="05000000000000000000" pitchFamily="2" charset="2"/>
              </a:rPr>
              <a:t>RestAPI</a:t>
            </a:r>
            <a:r>
              <a:rPr lang="en-US" sz="3200" dirty="0">
                <a:sym typeface="Wingdings" panose="05000000000000000000" pitchFamily="2" charset="2"/>
              </a:rPr>
              <a:t>  on it </a:t>
            </a:r>
            <a:r>
              <a:rPr lang="en-US" sz="3200" dirty="0" err="1">
                <a:sym typeface="Wingdings" panose="05000000000000000000" pitchFamily="2" charset="2"/>
              </a:rPr>
              <a:t>ChatCompletion</a:t>
            </a:r>
            <a:r>
              <a:rPr lang="en-US" sz="3200" dirty="0">
                <a:sym typeface="Wingdings" panose="05000000000000000000" pitchFamily="2" charset="2"/>
              </a:rPr>
              <a:t> API (which adopted by most of the companies) to chat with LLM  then </a:t>
            </a:r>
            <a:r>
              <a:rPr lang="en-US" sz="3200" dirty="0" err="1">
                <a:sym typeface="Wingdings" panose="05000000000000000000" pitchFamily="2" charset="2"/>
              </a:rPr>
              <a:t>Langchain</a:t>
            </a:r>
            <a:endParaRPr lang="en-US" sz="3200" dirty="0">
              <a:sym typeface="Wingdings" panose="05000000000000000000" pitchFamily="2" charset="2"/>
            </a:endParaRPr>
          </a:p>
          <a:p>
            <a:r>
              <a:rPr lang="en-US" sz="3200" dirty="0">
                <a:sym typeface="Wingdings" panose="05000000000000000000" pitchFamily="2" charset="2"/>
              </a:rPr>
              <a:t>You just import </a:t>
            </a:r>
            <a:r>
              <a:rPr lang="en-US" sz="3200" dirty="0" err="1">
                <a:sym typeface="Wingdings" panose="05000000000000000000" pitchFamily="2" charset="2"/>
              </a:rPr>
              <a:t>openai</a:t>
            </a:r>
            <a:r>
              <a:rPr lang="en-US" sz="3200" dirty="0">
                <a:sym typeface="Wingdings" panose="05000000000000000000" pitchFamily="2" charset="2"/>
              </a:rPr>
              <a:t> library, change base </a:t>
            </a:r>
            <a:r>
              <a:rPr lang="en-US" sz="3200" dirty="0" err="1">
                <a:sym typeface="Wingdings" panose="05000000000000000000" pitchFamily="2" charset="2"/>
              </a:rPr>
              <a:t>url</a:t>
            </a:r>
            <a:r>
              <a:rPr lang="en-US" sz="3200" dirty="0">
                <a:sym typeface="Wingdings" panose="05000000000000000000" pitchFamily="2" charset="2"/>
              </a:rPr>
              <a:t>, instead to go to </a:t>
            </a:r>
            <a:r>
              <a:rPr lang="en-US" sz="3200" dirty="0" err="1">
                <a:sym typeface="Wingdings" panose="05000000000000000000" pitchFamily="2" charset="2"/>
              </a:rPr>
              <a:t>openai</a:t>
            </a:r>
            <a:r>
              <a:rPr lang="en-US" sz="3200" dirty="0">
                <a:sym typeface="Wingdings" panose="05000000000000000000" pitchFamily="2" charset="2"/>
              </a:rPr>
              <a:t> server, it will go somewhere else (on mentioned URL)</a:t>
            </a:r>
          </a:p>
          <a:p>
            <a:r>
              <a:rPr lang="en-US" sz="3200" dirty="0">
                <a:sym typeface="Wingdings" panose="05000000000000000000" pitchFamily="2" charset="2"/>
              </a:rPr>
              <a:t>We can do handoff in </a:t>
            </a:r>
            <a:r>
              <a:rPr lang="en-US" sz="3200" dirty="0" err="1">
                <a:sym typeface="Wingdings" panose="05000000000000000000" pitchFamily="2" charset="2"/>
              </a:rPr>
              <a:t>LangGraph</a:t>
            </a:r>
            <a:r>
              <a:rPr lang="en-US" sz="3200" dirty="0">
                <a:sym typeface="Wingdings" panose="05000000000000000000" pitchFamily="2" charset="2"/>
              </a:rPr>
              <a:t>, </a:t>
            </a:r>
            <a:r>
              <a:rPr lang="en-US" sz="3200" dirty="0" err="1">
                <a:sym typeface="Wingdings" panose="05000000000000000000" pitchFamily="2" charset="2"/>
              </a:rPr>
              <a:t>AutoGen</a:t>
            </a:r>
            <a:r>
              <a:rPr lang="en-US" sz="3200" dirty="0">
                <a:sym typeface="Wingdings" panose="05000000000000000000" pitchFamily="2" charset="2"/>
              </a:rPr>
              <a:t> and in OpenAI Agent SDK as well. Best is OpenAI SDK</a:t>
            </a:r>
          </a:p>
          <a:p>
            <a:endParaRPr lang="en-US" sz="3200" dirty="0">
              <a:sym typeface="Wingdings" panose="05000000000000000000" pitchFamily="2" charset="2"/>
            </a:endParaRPr>
          </a:p>
          <a:p>
            <a:endParaRPr lang="en-US" sz="3200" dirty="0">
              <a:sym typeface="Wingdings" panose="05000000000000000000" pitchFamily="2" charset="2"/>
            </a:endParaRPr>
          </a:p>
        </p:txBody>
      </p:sp>
    </p:spTree>
    <p:extLst>
      <p:ext uri="{BB962C8B-B14F-4D97-AF65-F5344CB8AC3E}">
        <p14:creationId xmlns:p14="http://schemas.microsoft.com/office/powerpoint/2010/main" val="309257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690C-4C40-A73C-56BC-76358DC04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B4E79-3B6D-9FDF-006B-91CB84D52B37}"/>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ED0B74E-588F-0672-0D48-2BF3F2E5E7C8}"/>
              </a:ext>
            </a:extLst>
          </p:cNvPr>
          <p:cNvSpPr>
            <a:spLocks noGrp="1"/>
          </p:cNvSpPr>
          <p:nvPr>
            <p:ph idx="1"/>
          </p:nvPr>
        </p:nvSpPr>
        <p:spPr>
          <a:xfrm>
            <a:off x="838200" y="1282044"/>
            <a:ext cx="10515600" cy="4894919"/>
          </a:xfrm>
        </p:spPr>
        <p:txBody>
          <a:bodyPr>
            <a:normAutofit lnSpcReduction="10000"/>
          </a:bodyPr>
          <a:lstStyle/>
          <a:p>
            <a:pPr marL="0" indent="0">
              <a:buNone/>
            </a:pPr>
            <a:r>
              <a:rPr lang="en-US" sz="3200" b="1" dirty="0">
                <a:solidFill>
                  <a:srgbClr val="C00000"/>
                </a:solidFill>
                <a:sym typeface="Wingdings" panose="05000000000000000000" pitchFamily="2" charset="2"/>
              </a:rPr>
              <a:t>OpenAI Agent Core Concept</a:t>
            </a:r>
          </a:p>
          <a:p>
            <a:r>
              <a:rPr lang="en-US" sz="3200" dirty="0">
                <a:sym typeface="Wingdings" panose="05000000000000000000" pitchFamily="2" charset="2"/>
              </a:rPr>
              <a:t>Story begin with LLMs, different companies made it, user asked AGI level questions to them</a:t>
            </a:r>
          </a:p>
          <a:p>
            <a:r>
              <a:rPr lang="en-US" sz="3200" dirty="0">
                <a:sym typeface="Wingdings" panose="05000000000000000000" pitchFamily="2" charset="2"/>
              </a:rPr>
              <a:t>OpenAI made it standard at first place when it achieved AGI level</a:t>
            </a:r>
          </a:p>
          <a:p>
            <a:r>
              <a:rPr lang="en-US" sz="3200" dirty="0">
                <a:sym typeface="Wingdings" panose="05000000000000000000" pitchFamily="2" charset="2"/>
              </a:rPr>
              <a:t>Whoever (Google, Meta etc.) achieved AGI wrote its SDK.</a:t>
            </a:r>
          </a:p>
          <a:p>
            <a:r>
              <a:rPr lang="en-US" sz="3200" dirty="0">
                <a:sym typeface="Wingdings" panose="05000000000000000000" pitchFamily="2" charset="2"/>
              </a:rPr>
              <a:t>It means that they made package in python to talk with LLMs</a:t>
            </a:r>
          </a:p>
          <a:p>
            <a:r>
              <a:rPr lang="en-US" sz="3200" dirty="0">
                <a:sym typeface="Wingdings" panose="05000000000000000000" pitchFamily="2" charset="2"/>
              </a:rPr>
              <a:t>Client (Your PC)  send request to model’s server</a:t>
            </a:r>
          </a:p>
          <a:p>
            <a:r>
              <a:rPr lang="en-US" sz="3200" dirty="0">
                <a:sym typeface="Wingdings" panose="05000000000000000000" pitchFamily="2" charset="2"/>
              </a:rPr>
              <a:t>Your PC send request to model server, the server response it and give you answer.</a:t>
            </a:r>
          </a:p>
        </p:txBody>
      </p:sp>
    </p:spTree>
    <p:extLst>
      <p:ext uri="{BB962C8B-B14F-4D97-AF65-F5344CB8AC3E}">
        <p14:creationId xmlns:p14="http://schemas.microsoft.com/office/powerpoint/2010/main" val="105540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B0CB-A43D-839D-31C5-9310B0EAD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51B90-D221-9D1E-265C-1BA007CBE43E}"/>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CC8A2D5-0E95-B732-9FBD-1584055A1630}"/>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Earlier, this work you can do by making http request </a:t>
            </a:r>
            <a:r>
              <a:rPr lang="en-US" sz="3200" dirty="0" err="1">
                <a:sym typeface="Wingdings" panose="05000000000000000000" pitchFamily="2" charset="2"/>
              </a:rPr>
              <a:t>restAPI</a:t>
            </a:r>
            <a:r>
              <a:rPr lang="en-US" sz="3200" dirty="0">
                <a:sym typeface="Wingdings" panose="05000000000000000000" pitchFamily="2" charset="2"/>
              </a:rPr>
              <a:t> and talk to it</a:t>
            </a:r>
          </a:p>
          <a:p>
            <a:r>
              <a:rPr lang="en-US" sz="3200" dirty="0">
                <a:sym typeface="Wingdings" panose="05000000000000000000" pitchFamily="2" charset="2"/>
              </a:rPr>
              <a:t>Then these companies made easy way to used LLMs which they called </a:t>
            </a:r>
            <a:r>
              <a:rPr lang="en-US" sz="3200" b="1" dirty="0">
                <a:sym typeface="Wingdings" panose="05000000000000000000" pitchFamily="2" charset="2"/>
              </a:rPr>
              <a:t>SDK</a:t>
            </a:r>
            <a:r>
              <a:rPr lang="en-US" sz="3200" dirty="0">
                <a:sym typeface="Wingdings" panose="05000000000000000000" pitchFamily="2" charset="2"/>
              </a:rPr>
              <a:t>.</a:t>
            </a:r>
          </a:p>
          <a:p>
            <a:r>
              <a:rPr lang="en-US" sz="3200" dirty="0">
                <a:sym typeface="Wingdings" panose="05000000000000000000" pitchFamily="2" charset="2"/>
              </a:rPr>
              <a:t>You just need to install python package of SDK; implement it function and ask to your agent.</a:t>
            </a:r>
          </a:p>
          <a:p>
            <a:r>
              <a:rPr lang="en-US" sz="3200" dirty="0">
                <a:sym typeface="Wingdings" panose="05000000000000000000" pitchFamily="2" charset="2"/>
              </a:rPr>
              <a:t>The functions of SDK, we can call it </a:t>
            </a:r>
            <a:r>
              <a:rPr lang="en-US" sz="3200" dirty="0" err="1">
                <a:sym typeface="Wingdings" panose="05000000000000000000" pitchFamily="2" charset="2"/>
              </a:rPr>
              <a:t>ChatCompletion</a:t>
            </a:r>
            <a:r>
              <a:rPr lang="en-US" sz="3200" dirty="0">
                <a:sym typeface="Wingdings" panose="05000000000000000000" pitchFamily="2" charset="2"/>
              </a:rPr>
              <a:t>, Assistant API, Responsive API etc.</a:t>
            </a:r>
          </a:p>
          <a:p>
            <a:endParaRPr lang="en-US" sz="3200" dirty="0">
              <a:sym typeface="Wingdings" panose="05000000000000000000" pitchFamily="2" charset="2"/>
            </a:endParaRPr>
          </a:p>
        </p:txBody>
      </p:sp>
    </p:spTree>
    <p:extLst>
      <p:ext uri="{BB962C8B-B14F-4D97-AF65-F5344CB8AC3E}">
        <p14:creationId xmlns:p14="http://schemas.microsoft.com/office/powerpoint/2010/main" val="351608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7550-5A09-14DA-45EF-ECC76EC91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FDCC7-E4F5-FC6A-41EC-EDF1F222C720}"/>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176578F2-5496-F57B-3BA9-12C3E5F56013}"/>
              </a:ext>
            </a:extLst>
          </p:cNvPr>
          <p:cNvSpPr>
            <a:spLocks noGrp="1"/>
          </p:cNvSpPr>
          <p:nvPr>
            <p:ph idx="1"/>
          </p:nvPr>
        </p:nvSpPr>
        <p:spPr>
          <a:xfrm>
            <a:off x="838200" y="1282044"/>
            <a:ext cx="10515600" cy="4894919"/>
          </a:xfrm>
        </p:spPr>
        <p:txBody>
          <a:bodyPr>
            <a:normAutofit/>
          </a:bodyPr>
          <a:lstStyle/>
          <a:p>
            <a:pPr marL="0" indent="0">
              <a:buNone/>
            </a:pPr>
            <a:r>
              <a:rPr lang="en-US" sz="3200" b="1" dirty="0">
                <a:solidFill>
                  <a:srgbClr val="C00000"/>
                </a:solidFill>
                <a:sym typeface="Wingdings" panose="05000000000000000000" pitchFamily="2" charset="2"/>
              </a:rPr>
              <a:t>A Good Software (OpenAI Agent SDK)</a:t>
            </a:r>
          </a:p>
          <a:p>
            <a:r>
              <a:rPr lang="en-US" sz="3200" dirty="0">
                <a:sym typeface="Wingdings" panose="05000000000000000000" pitchFamily="2" charset="2"/>
              </a:rPr>
              <a:t>Good software will be made in layers, otherwise it becomes confusing, same is the case for OpenAI SDK</a:t>
            </a:r>
          </a:p>
          <a:p>
            <a:r>
              <a:rPr lang="en-US" sz="3200" dirty="0">
                <a:sym typeface="Wingdings" panose="05000000000000000000" pitchFamily="2" charset="2"/>
              </a:rPr>
              <a:t>First layer is LLM,  on which it wrap with wrapper for example </a:t>
            </a:r>
            <a:r>
              <a:rPr lang="en-US" sz="3200" dirty="0" err="1">
                <a:sym typeface="Wingdings" panose="05000000000000000000" pitchFamily="2" charset="2"/>
              </a:rPr>
              <a:t>FastAPI</a:t>
            </a:r>
            <a:r>
              <a:rPr lang="en-US" sz="3200" dirty="0">
                <a:sym typeface="Wingdings" panose="05000000000000000000" pitchFamily="2" charset="2"/>
              </a:rPr>
              <a:t> for inference  then you call it from client using </a:t>
            </a:r>
            <a:r>
              <a:rPr lang="en-US" sz="3200" dirty="0" err="1">
                <a:sym typeface="Wingdings" panose="05000000000000000000" pitchFamily="2" charset="2"/>
              </a:rPr>
              <a:t>RestAPI</a:t>
            </a:r>
            <a:r>
              <a:rPr lang="en-US" sz="3200" dirty="0">
                <a:sym typeface="Wingdings" panose="05000000000000000000" pitchFamily="2" charset="2"/>
              </a:rPr>
              <a:t>, although we can call in any language but industry is going toward python then we are calling it in python</a:t>
            </a:r>
          </a:p>
          <a:p>
            <a:r>
              <a:rPr lang="en-US" sz="3200" dirty="0">
                <a:sym typeface="Wingdings" panose="05000000000000000000" pitchFamily="2" charset="2"/>
              </a:rPr>
              <a:t>LLM  API Server  client (</a:t>
            </a:r>
            <a:r>
              <a:rPr lang="en-US" sz="3200" dirty="0" err="1">
                <a:sym typeface="Wingdings" panose="05000000000000000000" pitchFamily="2" charset="2"/>
              </a:rPr>
              <a:t>ChatCompletion</a:t>
            </a:r>
            <a:r>
              <a:rPr lang="en-US" sz="3200" dirty="0">
                <a:sym typeface="Wingdings" panose="05000000000000000000" pitchFamily="2" charset="2"/>
              </a:rPr>
              <a:t> API which is calling Rest)  Agent SDK</a:t>
            </a:r>
          </a:p>
        </p:txBody>
      </p:sp>
    </p:spTree>
    <p:extLst>
      <p:ext uri="{BB962C8B-B14F-4D97-AF65-F5344CB8AC3E}">
        <p14:creationId xmlns:p14="http://schemas.microsoft.com/office/powerpoint/2010/main" val="39854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DC3-942D-86E5-458F-BA71205AE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126F9-B45D-70EE-2A4C-B2A02586A4FC}"/>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71A7A663-B8C9-9333-EEEF-3A8332F73082}"/>
              </a:ext>
            </a:extLst>
          </p:cNvPr>
          <p:cNvSpPr>
            <a:spLocks noGrp="1"/>
          </p:cNvSpPr>
          <p:nvPr>
            <p:ph idx="1"/>
          </p:nvPr>
        </p:nvSpPr>
        <p:spPr>
          <a:xfrm>
            <a:off x="838200" y="1099596"/>
            <a:ext cx="10515600" cy="5077368"/>
          </a:xfrm>
        </p:spPr>
        <p:txBody>
          <a:bodyPr>
            <a:normAutofit/>
          </a:bodyPr>
          <a:lstStyle/>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234865DA-DC68-44CD-9D06-F79366F2D92B}"/>
              </a:ext>
            </a:extLst>
          </p:cNvPr>
          <p:cNvPicPr>
            <a:picLocks noChangeAspect="1"/>
          </p:cNvPicPr>
          <p:nvPr/>
        </p:nvPicPr>
        <p:blipFill>
          <a:blip r:embed="rId2"/>
          <a:stretch>
            <a:fillRect/>
          </a:stretch>
        </p:blipFill>
        <p:spPr>
          <a:xfrm>
            <a:off x="1414187" y="1099596"/>
            <a:ext cx="9363625" cy="5077368"/>
          </a:xfrm>
          <a:prstGeom prst="rect">
            <a:avLst/>
          </a:prstGeom>
        </p:spPr>
      </p:pic>
    </p:spTree>
    <p:extLst>
      <p:ext uri="{BB962C8B-B14F-4D97-AF65-F5344CB8AC3E}">
        <p14:creationId xmlns:p14="http://schemas.microsoft.com/office/powerpoint/2010/main" val="2235650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3E18-ECA9-9D5F-D1ED-C9EB014A4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687DA-3D27-1D5D-35F2-0EB2CD4F4AB1}"/>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560D8EF7-9AA7-FBFA-5777-3DF5EE468F14}"/>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Tool calling means that an AI agent (like ChatGPT) can use special tools (like a calculator, web search, or code runner) to help it solve problems or get answers.</a:t>
            </a:r>
          </a:p>
          <a:p>
            <a:pPr marL="0" indent="0">
              <a:buNone/>
            </a:pPr>
            <a:r>
              <a:rPr lang="en-US" sz="3200" b="1" dirty="0">
                <a:sym typeface="Wingdings" panose="05000000000000000000" pitchFamily="2" charset="2"/>
              </a:rPr>
              <a:t>Example: </a:t>
            </a:r>
          </a:p>
          <a:p>
            <a:r>
              <a:rPr lang="en-US" sz="3200" dirty="0">
                <a:sym typeface="Wingdings" panose="05000000000000000000" pitchFamily="2" charset="2"/>
              </a:rPr>
              <a:t>Imagine an AI that can't do math very well in its head. </a:t>
            </a:r>
          </a:p>
          <a:p>
            <a:r>
              <a:rPr lang="en-US" sz="3200" dirty="0">
                <a:sym typeface="Wingdings" panose="05000000000000000000" pitchFamily="2" charset="2"/>
              </a:rPr>
              <a:t>So, when you ask it: "What’s 37 x 82?", it says, “Let me use my calculator tool!”.</a:t>
            </a:r>
          </a:p>
          <a:p>
            <a:r>
              <a:rPr lang="en-US" sz="3200" dirty="0">
                <a:sym typeface="Wingdings" panose="05000000000000000000" pitchFamily="2" charset="2"/>
              </a:rPr>
              <a:t>It calls a tool (the calculator), gets the answer, then replies to you.</a:t>
            </a:r>
          </a:p>
        </p:txBody>
      </p:sp>
    </p:spTree>
    <p:extLst>
      <p:ext uri="{BB962C8B-B14F-4D97-AF65-F5344CB8AC3E}">
        <p14:creationId xmlns:p14="http://schemas.microsoft.com/office/powerpoint/2010/main" val="124523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21B10-4D92-EF8E-15B3-267A90339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D6410-9132-B0BE-6402-8BBAF35B1488}"/>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4A55E378-A5F5-A4EE-C7B7-71BEA92B98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Does LLMs have access of tools schemas, if yes, how it looks like and works??</a:t>
            </a:r>
            <a:endParaRPr lang="en-US" dirty="0">
              <a:solidFill>
                <a:srgbClr val="C00000"/>
              </a:solidFill>
            </a:endParaRPr>
          </a:p>
          <a:p>
            <a:r>
              <a:rPr lang="en-US" dirty="0"/>
              <a:t>Yes, </a:t>
            </a:r>
            <a:r>
              <a:rPr lang="en-US" b="1" dirty="0"/>
              <a:t>LLMs (like ChatGPT or other AI agents)</a:t>
            </a:r>
            <a:r>
              <a:rPr lang="en-US" dirty="0"/>
              <a:t> can have access to </a:t>
            </a:r>
            <a:r>
              <a:rPr lang="en-US" b="1" dirty="0"/>
              <a:t>tools</a:t>
            </a:r>
            <a:r>
              <a:rPr lang="en-US" dirty="0"/>
              <a:t> via what's called a </a:t>
            </a:r>
            <a:r>
              <a:rPr lang="en-US" b="1" dirty="0"/>
              <a:t>tool schema</a:t>
            </a:r>
            <a:r>
              <a:rPr lang="en-US" dirty="0"/>
              <a:t> (also called function schema, API schema, or OpenAPI spec). This tells the LLM </a:t>
            </a:r>
            <a:r>
              <a:rPr lang="en-US" b="1" dirty="0"/>
              <a:t>what tools are available</a:t>
            </a:r>
            <a:r>
              <a:rPr lang="en-US" dirty="0"/>
              <a:t>, </a:t>
            </a:r>
            <a:r>
              <a:rPr lang="en-US" b="1" dirty="0"/>
              <a:t>how to use them</a:t>
            </a:r>
            <a:r>
              <a:rPr lang="en-US" dirty="0"/>
              <a:t>, and </a:t>
            </a:r>
            <a:r>
              <a:rPr lang="en-US" b="1" dirty="0"/>
              <a:t>what inputs/outputs</a:t>
            </a:r>
            <a:r>
              <a:rPr lang="en-US" dirty="0"/>
              <a:t> they take.</a:t>
            </a:r>
          </a:p>
          <a:p>
            <a:pPr marL="0" indent="0">
              <a:buNone/>
            </a:pPr>
            <a:r>
              <a:rPr lang="en-US" b="1" dirty="0">
                <a:solidFill>
                  <a:srgbClr val="C00000"/>
                </a:solidFill>
              </a:rPr>
              <a:t>What is a Tool Schema?</a:t>
            </a:r>
            <a:endParaRPr lang="en-US" b="1" dirty="0">
              <a:solidFill>
                <a:srgbClr val="C00000"/>
              </a:solidFill>
              <a:sym typeface="Wingdings" panose="05000000000000000000" pitchFamily="2" charset="2"/>
            </a:endParaRPr>
          </a:p>
          <a:p>
            <a:r>
              <a:rPr lang="en-US" dirty="0">
                <a:sym typeface="Wingdings" panose="05000000000000000000" pitchFamily="2" charset="2"/>
              </a:rPr>
              <a:t>A tool schema is like a menu or instruction sheet that tells the LLM:</a:t>
            </a:r>
          </a:p>
          <a:p>
            <a:pPr lvl="1"/>
            <a:r>
              <a:rPr lang="en-US" dirty="0">
                <a:sym typeface="Wingdings" panose="05000000000000000000" pitchFamily="2" charset="2"/>
              </a:rPr>
              <a:t>"Here is a tool you can use. This is what it does. Here’s how to use it.“</a:t>
            </a:r>
          </a:p>
          <a:p>
            <a:r>
              <a:rPr lang="en-US" dirty="0">
                <a:sym typeface="Wingdings" panose="05000000000000000000" pitchFamily="2" charset="2"/>
              </a:rPr>
              <a:t>It's usually defined in JSON format, like this (see below picture):</a:t>
            </a:r>
          </a:p>
        </p:txBody>
      </p:sp>
    </p:spTree>
    <p:extLst>
      <p:ext uri="{BB962C8B-B14F-4D97-AF65-F5344CB8AC3E}">
        <p14:creationId xmlns:p14="http://schemas.microsoft.com/office/powerpoint/2010/main" val="200986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8EF7-ECCD-A8C8-6C1A-48D195321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F1B89-42F6-3AEE-9270-F6E8CAC0B06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pic>
        <p:nvPicPr>
          <p:cNvPr id="4" name="Content Placeholder 3">
            <a:extLst>
              <a:ext uri="{FF2B5EF4-FFF2-40B4-BE49-F238E27FC236}">
                <a16:creationId xmlns:a16="http://schemas.microsoft.com/office/drawing/2014/main" id="{CA6133C6-DF5B-C2B7-5392-C876CF48A530}"/>
              </a:ext>
            </a:extLst>
          </p:cNvPr>
          <p:cNvPicPr>
            <a:picLocks noGrp="1" noChangeAspect="1"/>
          </p:cNvPicPr>
          <p:nvPr>
            <p:ph idx="1"/>
          </p:nvPr>
        </p:nvPicPr>
        <p:blipFill>
          <a:blip r:embed="rId2"/>
          <a:stretch>
            <a:fillRect/>
          </a:stretch>
        </p:blipFill>
        <p:spPr>
          <a:xfrm>
            <a:off x="2563169" y="1279128"/>
            <a:ext cx="7065661" cy="4299744"/>
          </a:xfrm>
        </p:spPr>
      </p:pic>
    </p:spTree>
    <p:extLst>
      <p:ext uri="{BB962C8B-B14F-4D97-AF65-F5344CB8AC3E}">
        <p14:creationId xmlns:p14="http://schemas.microsoft.com/office/powerpoint/2010/main" val="169115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5E2E-CA5F-0C5E-2832-1A6B4F93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E10CE-9703-CBEE-CECE-7DD6D77F95E5}"/>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970C1040-C6F2-1F96-8E04-10C1B128F194}"/>
              </a:ext>
            </a:extLst>
          </p:cNvPr>
          <p:cNvSpPr>
            <a:spLocks noGrp="1"/>
          </p:cNvSpPr>
          <p:nvPr>
            <p:ph idx="1"/>
          </p:nvPr>
        </p:nvSpPr>
        <p:spPr>
          <a:xfrm>
            <a:off x="838200" y="1282044"/>
            <a:ext cx="10515600" cy="4894919"/>
          </a:xfrm>
        </p:spPr>
        <p:txBody>
          <a:bodyPr/>
          <a:lstStyle/>
          <a:p>
            <a:pPr marL="0" indent="0">
              <a:buNone/>
            </a:pPr>
            <a:r>
              <a:rPr lang="en-US" b="1" dirty="0">
                <a:solidFill>
                  <a:srgbClr val="C00000"/>
                </a:solidFill>
              </a:rPr>
              <a:t>How Does the LLM Use It?</a:t>
            </a:r>
          </a:p>
          <a:p>
            <a:pPr marL="514350" indent="-514350">
              <a:buFont typeface="+mj-lt"/>
              <a:buAutoNum type="arabicPeriod"/>
            </a:pPr>
            <a:r>
              <a:rPr lang="en-US" dirty="0"/>
              <a:t>Reads the tool schema during setup or runtime.</a:t>
            </a:r>
          </a:p>
          <a:p>
            <a:pPr marL="514350" indent="-514350">
              <a:buFont typeface="+mj-lt"/>
              <a:buAutoNum type="arabicPeriod"/>
            </a:pPr>
            <a:r>
              <a:rPr lang="en-US" dirty="0"/>
              <a:t>When you ask something like:</a:t>
            </a:r>
          </a:p>
          <a:p>
            <a:pPr marL="457200" lvl="1" indent="0">
              <a:buNone/>
            </a:pPr>
            <a:r>
              <a:rPr lang="en-US" dirty="0"/>
              <a:t>"What’s the weather in Paris?", the LLM thinks:</a:t>
            </a:r>
          </a:p>
          <a:p>
            <a:pPr marL="457200" lvl="1" indent="0">
              <a:buNone/>
            </a:pPr>
            <a:r>
              <a:rPr lang="en-US" dirty="0"/>
              <a:t>“I have a tool called </a:t>
            </a:r>
            <a:r>
              <a:rPr lang="en-US" dirty="0" err="1"/>
              <a:t>get_weather</a:t>
            </a:r>
            <a:r>
              <a:rPr lang="en-US" dirty="0"/>
              <a:t> and it needs a city. Let me call it with city: 'Paris’.”</a:t>
            </a:r>
          </a:p>
          <a:p>
            <a:pPr marL="514350" indent="-514350">
              <a:buFont typeface="+mj-lt"/>
              <a:buAutoNum type="arabicPeriod"/>
            </a:pPr>
            <a:r>
              <a:rPr lang="en-US" dirty="0"/>
              <a:t>It generates this tool call: </a:t>
            </a:r>
            <a:r>
              <a:rPr lang="en-US" dirty="0">
                <a:sym typeface="Wingdings" panose="05000000000000000000" pitchFamily="2" charset="2"/>
              </a:rPr>
              <a:t></a:t>
            </a:r>
            <a:endParaRPr lang="en-PK" dirty="0"/>
          </a:p>
        </p:txBody>
      </p:sp>
      <p:pic>
        <p:nvPicPr>
          <p:cNvPr id="8" name="Picture 7">
            <a:extLst>
              <a:ext uri="{FF2B5EF4-FFF2-40B4-BE49-F238E27FC236}">
                <a16:creationId xmlns:a16="http://schemas.microsoft.com/office/drawing/2014/main" id="{17792272-8BB7-8BF4-E31D-2D51AC69BAB2}"/>
              </a:ext>
            </a:extLst>
          </p:cNvPr>
          <p:cNvPicPr>
            <a:picLocks noChangeAspect="1"/>
          </p:cNvPicPr>
          <p:nvPr/>
        </p:nvPicPr>
        <p:blipFill>
          <a:blip r:embed="rId2"/>
          <a:stretch>
            <a:fillRect/>
          </a:stretch>
        </p:blipFill>
        <p:spPr>
          <a:xfrm>
            <a:off x="5699386" y="3578625"/>
            <a:ext cx="5072096" cy="2598337"/>
          </a:xfrm>
          <a:prstGeom prst="rect">
            <a:avLst/>
          </a:prstGeom>
        </p:spPr>
      </p:pic>
    </p:spTree>
    <p:extLst>
      <p:ext uri="{BB962C8B-B14F-4D97-AF65-F5344CB8AC3E}">
        <p14:creationId xmlns:p14="http://schemas.microsoft.com/office/powerpoint/2010/main" val="2608419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C09E2-BE6C-6543-1DA3-8B76FD43D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1EBF6-8B13-0399-EDB1-043AB86D712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2100959B-9E01-63F4-7079-3E78962C9540}"/>
              </a:ext>
            </a:extLst>
          </p:cNvPr>
          <p:cNvSpPr>
            <a:spLocks noGrp="1"/>
          </p:cNvSpPr>
          <p:nvPr>
            <p:ph idx="1"/>
          </p:nvPr>
        </p:nvSpPr>
        <p:spPr>
          <a:xfrm>
            <a:off x="838200" y="1282044"/>
            <a:ext cx="10515600" cy="4894919"/>
          </a:xfrm>
        </p:spPr>
        <p:txBody>
          <a:bodyPr/>
          <a:lstStyle/>
          <a:p>
            <a:pPr marL="0" indent="0">
              <a:buNone/>
            </a:pPr>
            <a:r>
              <a:rPr lang="en-US" dirty="0"/>
              <a:t>4. The system (not the LLM itself) executes the tool, gets the result (e.g., 22°C and sunny), and gives that back to the LLM.</a:t>
            </a:r>
          </a:p>
          <a:p>
            <a:pPr marL="0" indent="0">
              <a:buNone/>
            </a:pPr>
            <a:r>
              <a:rPr lang="en-US" dirty="0"/>
              <a:t>5. The LLM then replies:</a:t>
            </a:r>
          </a:p>
          <a:p>
            <a:pPr marL="457200" lvl="1" indent="0">
              <a:buNone/>
            </a:pPr>
            <a:r>
              <a:rPr lang="en-US" dirty="0"/>
              <a:t>“It’s 22°C and sunny in Paris right now!”</a:t>
            </a:r>
          </a:p>
          <a:p>
            <a:pPr marL="0" indent="0">
              <a:buNone/>
            </a:pPr>
            <a:r>
              <a:rPr lang="en-US" b="1" dirty="0">
                <a:solidFill>
                  <a:srgbClr val="C00000"/>
                </a:solidFill>
              </a:rPr>
              <a:t>Where Are These Schemas Used?</a:t>
            </a:r>
          </a:p>
          <a:p>
            <a:r>
              <a:rPr lang="en-US" b="1" dirty="0"/>
              <a:t>OpenAI Function Calling</a:t>
            </a:r>
            <a:endParaRPr lang="en-US" dirty="0"/>
          </a:p>
          <a:p>
            <a:r>
              <a:rPr lang="en-US" b="1" dirty="0" err="1"/>
              <a:t>LangChain</a:t>
            </a:r>
            <a:r>
              <a:rPr lang="en-US" b="1" dirty="0"/>
              <a:t> Tools</a:t>
            </a:r>
            <a:endParaRPr lang="en-US" dirty="0"/>
          </a:p>
          <a:p>
            <a:r>
              <a:rPr lang="en-US" b="1" dirty="0" err="1"/>
              <a:t>AutoGPT</a:t>
            </a:r>
            <a:r>
              <a:rPr lang="en-US" b="1" dirty="0"/>
              <a:t> / Agentic frameworks</a:t>
            </a:r>
            <a:endParaRPr lang="en-US" dirty="0"/>
          </a:p>
          <a:p>
            <a:r>
              <a:rPr lang="en-US" b="1" dirty="0"/>
              <a:t>Custom APIs</a:t>
            </a:r>
            <a:r>
              <a:rPr lang="en-US" dirty="0"/>
              <a:t> in enterprise AI setups</a:t>
            </a:r>
          </a:p>
          <a:p>
            <a:pPr marL="0" indent="0">
              <a:buNone/>
            </a:pPr>
            <a:endParaRPr lang="en-US" dirty="0"/>
          </a:p>
        </p:txBody>
      </p:sp>
    </p:spTree>
    <p:extLst>
      <p:ext uri="{BB962C8B-B14F-4D97-AF65-F5344CB8AC3E}">
        <p14:creationId xmlns:p14="http://schemas.microsoft.com/office/powerpoint/2010/main" val="359786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4F4A-B6B4-231A-A7CD-4623F991E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2922F-9967-2F2E-B70C-F399EC54FCF2}"/>
              </a:ext>
            </a:extLst>
          </p:cNvPr>
          <p:cNvSpPr>
            <a:spLocks noGrp="1"/>
          </p:cNvSpPr>
          <p:nvPr>
            <p:ph type="title"/>
          </p:nvPr>
        </p:nvSpPr>
        <p:spPr>
          <a:xfrm>
            <a:off x="838200" y="365125"/>
            <a:ext cx="10515600" cy="916919"/>
          </a:xfrm>
        </p:spPr>
        <p:txBody>
          <a:bodyPr>
            <a:noAutofit/>
          </a:bodyPr>
          <a:lstStyle/>
          <a:p>
            <a:r>
              <a:rPr lang="en-US" sz="3600" b="1" dirty="0"/>
              <a:t>Stateless Nature of the API</a:t>
            </a:r>
          </a:p>
        </p:txBody>
      </p:sp>
      <p:sp>
        <p:nvSpPr>
          <p:cNvPr id="5" name="Content Placeholder 4">
            <a:extLst>
              <a:ext uri="{FF2B5EF4-FFF2-40B4-BE49-F238E27FC236}">
                <a16:creationId xmlns:a16="http://schemas.microsoft.com/office/drawing/2014/main" id="{9F5EBDD1-E09C-AAD8-9B40-5CDA4D89229C}"/>
              </a:ext>
            </a:extLst>
          </p:cNvPr>
          <p:cNvSpPr>
            <a:spLocks noGrp="1"/>
          </p:cNvSpPr>
          <p:nvPr>
            <p:ph idx="1"/>
          </p:nvPr>
        </p:nvSpPr>
        <p:spPr>
          <a:xfrm>
            <a:off x="838200" y="1282044"/>
            <a:ext cx="10515600" cy="4894919"/>
          </a:xfrm>
        </p:spPr>
        <p:txBody>
          <a:bodyPr/>
          <a:lstStyle/>
          <a:p>
            <a:r>
              <a:rPr lang="en-US" dirty="0"/>
              <a:t>LLMs are stateless, it means it don’t have memory to recall last conversation until and unless you made it stateful.</a:t>
            </a:r>
          </a:p>
          <a:p>
            <a:r>
              <a:rPr lang="en-US" dirty="0"/>
              <a:t>To make stateful LLMs send all conversation in every request.</a:t>
            </a:r>
          </a:p>
          <a:p>
            <a:r>
              <a:rPr lang="en-US" dirty="0"/>
              <a:t>So, OpenAI made OpenAI SDK over </a:t>
            </a:r>
            <a:r>
              <a:rPr lang="en-US" dirty="0" err="1"/>
              <a:t>ChatCompletionAPI</a:t>
            </a:r>
            <a:r>
              <a:rPr lang="en-US" dirty="0"/>
              <a:t> (stateless layer), which remember all session. You don’t need to send all your previous conversion to it. </a:t>
            </a:r>
          </a:p>
        </p:txBody>
      </p:sp>
    </p:spTree>
    <p:extLst>
      <p:ext uri="{BB962C8B-B14F-4D97-AF65-F5344CB8AC3E}">
        <p14:creationId xmlns:p14="http://schemas.microsoft.com/office/powerpoint/2010/main" val="377747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B0C36-4B24-3BE3-01B4-D67E7BD9D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B8E67-CD25-15D2-1624-1EA81E3C162C}"/>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6BD8DB60-AE2C-FBF3-1553-E05BD022ECEC}"/>
              </a:ext>
            </a:extLst>
          </p:cNvPr>
          <p:cNvSpPr>
            <a:spLocks noGrp="1"/>
          </p:cNvSpPr>
          <p:nvPr>
            <p:ph idx="1"/>
          </p:nvPr>
        </p:nvSpPr>
        <p:spPr>
          <a:xfrm>
            <a:off x="838200" y="1282044"/>
            <a:ext cx="10515600" cy="4894919"/>
          </a:xfrm>
        </p:spPr>
        <p:txBody>
          <a:bodyPr>
            <a:normAutofit/>
          </a:bodyPr>
          <a:lstStyle/>
          <a:p>
            <a:pPr marL="0" indent="0">
              <a:buNone/>
            </a:pPr>
            <a:r>
              <a:rPr lang="en-US" dirty="0"/>
              <a:t>An Agent Loop is when an AI agent (like ChatGPT acting like a smart assistant) keeps doing a cycle of:</a:t>
            </a:r>
          </a:p>
          <a:p>
            <a:pPr marL="514350" indent="-514350">
              <a:buFont typeface="+mj-lt"/>
              <a:buAutoNum type="arabicPeriod"/>
            </a:pPr>
            <a:r>
              <a:rPr lang="en-US" dirty="0"/>
              <a:t>Thinking 🧠</a:t>
            </a:r>
          </a:p>
          <a:p>
            <a:pPr marL="514350" indent="-514350">
              <a:buFont typeface="+mj-lt"/>
              <a:buAutoNum type="arabicPeriod"/>
            </a:pPr>
            <a:r>
              <a:rPr lang="en-US" dirty="0"/>
              <a:t>Taking action (like calling a tool) 🛠️</a:t>
            </a:r>
          </a:p>
          <a:p>
            <a:pPr marL="514350" indent="-514350">
              <a:buFont typeface="+mj-lt"/>
              <a:buAutoNum type="arabicPeriod"/>
            </a:pPr>
            <a:r>
              <a:rPr lang="en-US" dirty="0"/>
              <a:t>Observing the result 👀</a:t>
            </a:r>
          </a:p>
          <a:p>
            <a:pPr marL="514350" indent="-514350">
              <a:buFont typeface="+mj-lt"/>
              <a:buAutoNum type="arabicPeriod"/>
            </a:pPr>
            <a:r>
              <a:rPr lang="en-US" dirty="0"/>
              <a:t>Thinking again based on the new result...</a:t>
            </a:r>
          </a:p>
          <a:p>
            <a:pPr marL="514350" indent="-514350">
              <a:buFont typeface="+mj-lt"/>
              <a:buAutoNum type="arabicPeriod"/>
            </a:pPr>
            <a:r>
              <a:rPr lang="en-US" dirty="0"/>
              <a:t>Repeat 🔁</a:t>
            </a:r>
          </a:p>
          <a:p>
            <a:pPr marL="0" indent="0">
              <a:buNone/>
            </a:pPr>
            <a:r>
              <a:rPr lang="en-US" dirty="0"/>
              <a:t>Until it reaches a final answer or goal ✅.</a:t>
            </a:r>
          </a:p>
          <a:p>
            <a:pPr marL="0" indent="0">
              <a:buNone/>
            </a:pPr>
            <a:r>
              <a:rPr lang="en-US" b="1" dirty="0">
                <a:solidFill>
                  <a:srgbClr val="C00000"/>
                </a:solidFill>
              </a:rPr>
              <a:t>Thought → Action → Observation → [repeat until done]</a:t>
            </a:r>
          </a:p>
        </p:txBody>
      </p:sp>
    </p:spTree>
    <p:extLst>
      <p:ext uri="{BB962C8B-B14F-4D97-AF65-F5344CB8AC3E}">
        <p14:creationId xmlns:p14="http://schemas.microsoft.com/office/powerpoint/2010/main" val="369704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239F-0BAC-6CEE-6D4A-8622088B2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659AC-3698-9232-5D6E-E34B14178A20}"/>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5E10637A-4950-1F5B-56C7-1B34C1C5FF34}"/>
              </a:ext>
            </a:extLst>
          </p:cNvPr>
          <p:cNvSpPr>
            <a:spLocks noGrp="1"/>
          </p:cNvSpPr>
          <p:nvPr>
            <p:ph idx="1"/>
          </p:nvPr>
        </p:nvSpPr>
        <p:spPr>
          <a:xfrm>
            <a:off x="838200" y="1282044"/>
            <a:ext cx="10515600" cy="4894919"/>
          </a:xfrm>
        </p:spPr>
        <p:txBody>
          <a:bodyPr>
            <a:normAutofit/>
          </a:bodyPr>
          <a:lstStyle/>
          <a:p>
            <a:r>
              <a:rPr lang="en-US" dirty="0"/>
              <a:t>Agent has short term state, mean all conversation, so whatever task agent will do using tools, it will do by itself.</a:t>
            </a:r>
          </a:p>
          <a:p>
            <a:r>
              <a:rPr lang="en-US" dirty="0"/>
              <a:t>Lang chain and </a:t>
            </a:r>
            <a:r>
              <a:rPr lang="en-US" dirty="0" err="1"/>
              <a:t>Autogen</a:t>
            </a:r>
            <a:r>
              <a:rPr lang="en-US" dirty="0"/>
              <a:t> also were also doing the same</a:t>
            </a:r>
          </a:p>
          <a:p>
            <a:pPr marL="0" indent="0">
              <a:buNone/>
            </a:pPr>
            <a:endParaRPr lang="en-US" dirty="0"/>
          </a:p>
        </p:txBody>
      </p:sp>
      <p:grpSp>
        <p:nvGrpSpPr>
          <p:cNvPr id="29" name="Group 28">
            <a:extLst>
              <a:ext uri="{FF2B5EF4-FFF2-40B4-BE49-F238E27FC236}">
                <a16:creationId xmlns:a16="http://schemas.microsoft.com/office/drawing/2014/main" id="{76EB2358-010F-E47D-F9E9-991C6D297713}"/>
              </a:ext>
            </a:extLst>
          </p:cNvPr>
          <p:cNvGrpSpPr/>
          <p:nvPr/>
        </p:nvGrpSpPr>
        <p:grpSpPr>
          <a:xfrm>
            <a:off x="1645535" y="3072876"/>
            <a:ext cx="9361025" cy="3237729"/>
            <a:chOff x="1992775" y="2760360"/>
            <a:chExt cx="9361025" cy="3237729"/>
          </a:xfrm>
        </p:grpSpPr>
        <p:grpSp>
          <p:nvGrpSpPr>
            <p:cNvPr id="12" name="Group 11">
              <a:extLst>
                <a:ext uri="{FF2B5EF4-FFF2-40B4-BE49-F238E27FC236}">
                  <a16:creationId xmlns:a16="http://schemas.microsoft.com/office/drawing/2014/main" id="{50AFBB9B-DA91-21FF-7CA3-0905AAC5FC89}"/>
                </a:ext>
              </a:extLst>
            </p:cNvPr>
            <p:cNvGrpSpPr/>
            <p:nvPr/>
          </p:nvGrpSpPr>
          <p:grpSpPr>
            <a:xfrm>
              <a:off x="1992775" y="2928497"/>
              <a:ext cx="6261904" cy="2990974"/>
              <a:chOff x="1076445" y="2188697"/>
              <a:chExt cx="6261904" cy="2990974"/>
            </a:xfrm>
          </p:grpSpPr>
          <p:sp>
            <p:nvSpPr>
              <p:cNvPr id="3" name="Rectangle: Rounded Corners 2">
                <a:extLst>
                  <a:ext uri="{FF2B5EF4-FFF2-40B4-BE49-F238E27FC236}">
                    <a16:creationId xmlns:a16="http://schemas.microsoft.com/office/drawing/2014/main" id="{8F4B754E-E79B-D67A-D20D-C2665A898C84}"/>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4" name="Rectangle: Rounded Corners 3">
                <a:extLst>
                  <a:ext uri="{FF2B5EF4-FFF2-40B4-BE49-F238E27FC236}">
                    <a16:creationId xmlns:a16="http://schemas.microsoft.com/office/drawing/2014/main" id="{C59CFEA9-7520-E832-0D2B-5D9A7E36CEC1}"/>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6" name="Rectangle: Rounded Corners 5">
                <a:extLst>
                  <a:ext uri="{FF2B5EF4-FFF2-40B4-BE49-F238E27FC236}">
                    <a16:creationId xmlns:a16="http://schemas.microsoft.com/office/drawing/2014/main" id="{CA227CC4-1B64-CEBC-59F3-E0857DFC6ADB}"/>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7" name="Rectangle: Rounded Corners 6">
                <a:extLst>
                  <a:ext uri="{FF2B5EF4-FFF2-40B4-BE49-F238E27FC236}">
                    <a16:creationId xmlns:a16="http://schemas.microsoft.com/office/drawing/2014/main" id="{3EBB4544-36E5-C105-1833-81A8F62648DE}"/>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8" name="Rectangle 7">
                <a:extLst>
                  <a:ext uri="{FF2B5EF4-FFF2-40B4-BE49-F238E27FC236}">
                    <a16:creationId xmlns:a16="http://schemas.microsoft.com/office/drawing/2014/main" id="{10E4625A-9C40-953A-20F0-24B753F6753B}"/>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9" name="Rectangle 8">
                <a:extLst>
                  <a:ext uri="{FF2B5EF4-FFF2-40B4-BE49-F238E27FC236}">
                    <a16:creationId xmlns:a16="http://schemas.microsoft.com/office/drawing/2014/main" id="{AA78AD74-EF4F-9869-7178-E3876CFBB88F}"/>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0" name="Rectangle 9">
                <a:extLst>
                  <a:ext uri="{FF2B5EF4-FFF2-40B4-BE49-F238E27FC236}">
                    <a16:creationId xmlns:a16="http://schemas.microsoft.com/office/drawing/2014/main" id="{B394B370-8CDC-2E59-1959-83B76FD3D094}"/>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11" name="Rectangle 10">
                <a:extLst>
                  <a:ext uri="{FF2B5EF4-FFF2-40B4-BE49-F238E27FC236}">
                    <a16:creationId xmlns:a16="http://schemas.microsoft.com/office/drawing/2014/main" id="{90CF84FE-FEE6-830B-323D-AFABDE0541DB}"/>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13" name="Rectangle 12">
              <a:extLst>
                <a:ext uri="{FF2B5EF4-FFF2-40B4-BE49-F238E27FC236}">
                  <a16:creationId xmlns:a16="http://schemas.microsoft.com/office/drawing/2014/main" id="{9CEB76DB-EF08-4302-D9F6-3B84809DD3DD}"/>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14" name="Rectangle 13">
              <a:extLst>
                <a:ext uri="{FF2B5EF4-FFF2-40B4-BE49-F238E27FC236}">
                  <a16:creationId xmlns:a16="http://schemas.microsoft.com/office/drawing/2014/main" id="{33C70F62-EA02-D697-DECA-15EDCF470D4E}"/>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16" name="Straight Arrow Connector 15">
              <a:extLst>
                <a:ext uri="{FF2B5EF4-FFF2-40B4-BE49-F238E27FC236}">
                  <a16:creationId xmlns:a16="http://schemas.microsoft.com/office/drawing/2014/main" id="{39E81895-E339-2C88-9AD7-8F8F75B3BBA7}"/>
                </a:ext>
              </a:extLst>
            </p:cNvPr>
            <p:cNvCxnSpPr>
              <a:stCxn id="14" idx="1"/>
              <a:endCxn id="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088FFFC-EEFC-551A-C35E-624D996EDF19}"/>
                </a:ext>
              </a:extLst>
            </p:cNvPr>
            <p:cNvCxnSpPr>
              <a:cxnSpLocks/>
              <a:stCxn id="13" idx="1"/>
              <a:endCxn id="7"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68D5D31-394E-4568-E7AF-84A542FBF985}"/>
                </a:ext>
              </a:extLst>
            </p:cNvPr>
            <p:cNvCxnSpPr>
              <a:cxnSpLocks/>
              <a:stCxn id="7" idx="0"/>
              <a:endCxn id="6"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66502B8-B638-82E8-5F65-DDDDDC568F4A}"/>
                </a:ext>
              </a:extLst>
            </p:cNvPr>
            <p:cNvCxnSpPr>
              <a:cxnSpLocks/>
              <a:stCxn id="6" idx="0"/>
              <a:endCxn id="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F7C8E4F-0A1F-397C-A776-BE9865D57BDE}"/>
                </a:ext>
              </a:extLst>
            </p:cNvPr>
            <p:cNvCxnSpPr>
              <a:cxnSpLocks/>
              <a:stCxn id="4" idx="0"/>
              <a:endCxn id="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555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17257-DA3F-3415-5598-43AC2FDFB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8EA8A-9278-7B4F-64D2-F791E1EC63FA}"/>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F913B8E-BFD1-5F42-9BE5-08D875CE4E14}"/>
              </a:ext>
            </a:extLst>
          </p:cNvPr>
          <p:cNvSpPr>
            <a:spLocks noGrp="1"/>
          </p:cNvSpPr>
          <p:nvPr>
            <p:ph idx="1"/>
          </p:nvPr>
        </p:nvSpPr>
        <p:spPr>
          <a:xfrm>
            <a:off x="838200" y="1282044"/>
            <a:ext cx="10515600" cy="4894919"/>
          </a:xfrm>
        </p:spPr>
        <p:txBody>
          <a:bodyPr>
            <a:normAutofit/>
          </a:bodyPr>
          <a:lstStyle/>
          <a:p>
            <a:r>
              <a:rPr lang="en-US" dirty="0"/>
              <a:t>All tools/functions will be called within this loop and all will be done by using OpenAI SDK.</a:t>
            </a:r>
          </a:p>
          <a:p>
            <a:r>
              <a:rPr lang="en-US" b="1" i="1" dirty="0">
                <a:solidFill>
                  <a:srgbClr val="C00000"/>
                </a:solidFill>
              </a:rPr>
              <a:t>First thing is</a:t>
            </a:r>
            <a:r>
              <a:rPr lang="en-US" dirty="0"/>
              <a:t> “Tools are called by Agent loop itself, depend on the user query.”</a:t>
            </a:r>
          </a:p>
          <a:p>
            <a:r>
              <a:rPr lang="en-US" dirty="0"/>
              <a:t>As we set LLMs have stateless protocol, so </a:t>
            </a:r>
            <a:r>
              <a:rPr lang="en-US" b="1" dirty="0"/>
              <a:t>how can we make agents which don’t remember anything?</a:t>
            </a:r>
            <a:r>
              <a:rPr lang="en-US" dirty="0"/>
              <a:t> </a:t>
            </a:r>
          </a:p>
          <a:p>
            <a:r>
              <a:rPr lang="en-US" dirty="0"/>
              <a:t>To resolve this problem, LLMs set that you can proceed 2 types of requests simultaneously, first is called </a:t>
            </a:r>
            <a:r>
              <a:rPr lang="en-US" b="1" dirty="0"/>
              <a:t>system prompt</a:t>
            </a:r>
            <a:r>
              <a:rPr lang="en-US" dirty="0"/>
              <a:t> other is </a:t>
            </a:r>
            <a:r>
              <a:rPr lang="en-US" b="1" dirty="0"/>
              <a:t>user prompt</a:t>
            </a:r>
            <a:r>
              <a:rPr lang="en-US" dirty="0"/>
              <a:t>.</a:t>
            </a:r>
          </a:p>
          <a:p>
            <a:r>
              <a:rPr lang="en-US" dirty="0"/>
              <a:t>So, the </a:t>
            </a:r>
            <a:r>
              <a:rPr lang="en-US" b="1" i="1" dirty="0">
                <a:solidFill>
                  <a:srgbClr val="C00000"/>
                </a:solidFill>
              </a:rPr>
              <a:t>second thing is</a:t>
            </a:r>
            <a:r>
              <a:rPr lang="en-US" dirty="0"/>
              <a:t>, “There are two types of prompts”</a:t>
            </a:r>
          </a:p>
        </p:txBody>
      </p:sp>
    </p:spTree>
    <p:extLst>
      <p:ext uri="{BB962C8B-B14F-4D97-AF65-F5344CB8AC3E}">
        <p14:creationId xmlns:p14="http://schemas.microsoft.com/office/powerpoint/2010/main" val="3726623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7ADD4-5D67-CB74-3BC1-E4DFF8F02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79E90-D7F3-591D-9669-35889424A29F}"/>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B20F167-931A-AA33-A332-2ECE81F0C0E2}"/>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System Prompt</a:t>
            </a:r>
          </a:p>
          <a:p>
            <a:r>
              <a:rPr lang="en-US" dirty="0"/>
              <a:t>A </a:t>
            </a:r>
            <a:r>
              <a:rPr lang="en-US" b="1" dirty="0"/>
              <a:t>system prompt</a:t>
            </a:r>
            <a:r>
              <a:rPr lang="en-US" dirty="0"/>
              <a:t> is like a set of instructions or rules given to the AI before it starts the conversation.</a:t>
            </a:r>
          </a:p>
          <a:p>
            <a:r>
              <a:rPr lang="en-US" u="sng" dirty="0"/>
              <a:t>Example system prompt:</a:t>
            </a:r>
          </a:p>
          <a:p>
            <a:pPr lvl="1"/>
            <a:r>
              <a:rPr lang="en-US" dirty="0"/>
              <a:t>“You are a helpful and friendly assistant who speaks simply and clearly.”🧠</a:t>
            </a:r>
          </a:p>
          <a:p>
            <a:r>
              <a:rPr lang="en-US" dirty="0"/>
              <a:t>The agent reads this first and keeps it in mind throughout the chat.</a:t>
            </a:r>
          </a:p>
          <a:p>
            <a:pPr marL="0" indent="0">
              <a:buNone/>
            </a:pPr>
            <a:r>
              <a:rPr lang="en-US" b="1" dirty="0">
                <a:solidFill>
                  <a:srgbClr val="C00000"/>
                </a:solidFill>
              </a:rPr>
              <a:t>User Prompt</a:t>
            </a:r>
          </a:p>
          <a:p>
            <a:r>
              <a:rPr lang="en-US" dirty="0"/>
              <a:t>A </a:t>
            </a:r>
            <a:r>
              <a:rPr lang="en-US" b="1" dirty="0"/>
              <a:t>user prompt</a:t>
            </a:r>
            <a:r>
              <a:rPr lang="en-US" dirty="0"/>
              <a:t> is what the user says or asks during the conversation.</a:t>
            </a:r>
          </a:p>
          <a:p>
            <a:r>
              <a:rPr lang="en-US" u="sng" dirty="0"/>
              <a:t>Example user prompt:</a:t>
            </a:r>
          </a:p>
          <a:p>
            <a:pPr lvl="1"/>
            <a:r>
              <a:rPr lang="en-US" dirty="0"/>
              <a:t>“Can you explain how gravity works in simple terms?”</a:t>
            </a:r>
          </a:p>
          <a:p>
            <a:r>
              <a:rPr lang="en-US" dirty="0"/>
              <a:t>The AI uses both the system prompt and user prompt together to decide how to answer.</a:t>
            </a:r>
          </a:p>
          <a:p>
            <a:endParaRPr lang="en-US" dirty="0"/>
          </a:p>
          <a:p>
            <a:endParaRPr lang="en-US" dirty="0"/>
          </a:p>
        </p:txBody>
      </p:sp>
    </p:spTree>
    <p:extLst>
      <p:ext uri="{BB962C8B-B14F-4D97-AF65-F5344CB8AC3E}">
        <p14:creationId xmlns:p14="http://schemas.microsoft.com/office/powerpoint/2010/main" val="6179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DE2E-27F6-9E6A-30EA-7F0292E85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3A062-6697-1810-0DB8-4FBAD91F5639}"/>
              </a:ext>
            </a:extLst>
          </p:cNvPr>
          <p:cNvSpPr>
            <a:spLocks noGrp="1"/>
          </p:cNvSpPr>
          <p:nvPr>
            <p:ph type="title"/>
          </p:nvPr>
        </p:nvSpPr>
        <p:spPr>
          <a:xfrm>
            <a:off x="838200" y="365126"/>
            <a:ext cx="10515600" cy="734470"/>
          </a:xfrm>
        </p:spPr>
        <p:txBody>
          <a:bodyPr>
            <a:normAutofit/>
          </a:bodyPr>
          <a:lstStyle/>
          <a:p>
            <a:r>
              <a:rPr lang="en-US" b="1" dirty="0"/>
              <a:t>Tools</a:t>
            </a:r>
          </a:p>
        </p:txBody>
      </p:sp>
      <p:sp>
        <p:nvSpPr>
          <p:cNvPr id="3" name="Content Placeholder 2">
            <a:extLst>
              <a:ext uri="{FF2B5EF4-FFF2-40B4-BE49-F238E27FC236}">
                <a16:creationId xmlns:a16="http://schemas.microsoft.com/office/drawing/2014/main" id="{0DCDAF09-9859-6E16-F633-DFB8E768480A}"/>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Tools are simple python functions which will build to implement custom logic</a:t>
            </a:r>
          </a:p>
          <a:p>
            <a:r>
              <a:rPr lang="en-US" dirty="0" err="1">
                <a:sym typeface="Wingdings" panose="05000000000000000000" pitchFamily="2" charset="2"/>
              </a:rPr>
              <a:t>Litellm</a:t>
            </a:r>
            <a:r>
              <a:rPr lang="en-US" dirty="0">
                <a:sym typeface="Wingdings" panose="05000000000000000000" pitchFamily="2" charset="2"/>
              </a:rPr>
              <a:t> is simple which helps to access different provider tools, like Gemini, Anthropic etc.</a:t>
            </a:r>
          </a:p>
          <a:p>
            <a:r>
              <a:rPr lang="en-US" dirty="0">
                <a:sym typeface="Wingdings" panose="05000000000000000000" pitchFamily="2" charset="2"/>
              </a:rPr>
              <a:t>OpenAI called their latest APIs as:</a:t>
            </a:r>
          </a:p>
          <a:p>
            <a:pPr lvl="1"/>
            <a:r>
              <a:rPr lang="en-US" dirty="0">
                <a:sym typeface="Wingdings" panose="05000000000000000000" pitchFamily="2" charset="2"/>
              </a:rPr>
              <a:t>Response API  </a:t>
            </a:r>
            <a:r>
              <a:rPr lang="en-US" dirty="0">
                <a:sym typeface="Wingdings" panose="05000000000000000000" pitchFamily="2" charset="2"/>
                <a:hlinkClick r:id="rId2"/>
              </a:rPr>
              <a:t>https://platform.openai.com/docs/api-reference/responses</a:t>
            </a:r>
            <a:r>
              <a:rPr lang="en-US" dirty="0">
                <a:sym typeface="Wingdings" panose="05000000000000000000" pitchFamily="2" charset="2"/>
              </a:rPr>
              <a:t> </a:t>
            </a:r>
          </a:p>
          <a:p>
            <a:pPr lvl="1"/>
            <a:r>
              <a:rPr lang="en-US" dirty="0">
                <a:sym typeface="Wingdings" panose="05000000000000000000" pitchFamily="2" charset="2"/>
              </a:rPr>
              <a:t>Completion API  </a:t>
            </a:r>
            <a:r>
              <a:rPr lang="en-US" dirty="0">
                <a:sym typeface="Wingdings" panose="05000000000000000000" pitchFamily="2" charset="2"/>
                <a:hlinkClick r:id="rId3"/>
              </a:rPr>
              <a:t>https://platform.openai.com/docs/guides/completions</a:t>
            </a:r>
            <a:r>
              <a:rPr lang="en-US" dirty="0">
                <a:sym typeface="Wingdings" panose="05000000000000000000" pitchFamily="2" charset="2"/>
              </a:rPr>
              <a:t> </a:t>
            </a:r>
          </a:p>
          <a:p>
            <a:pPr lvl="1"/>
            <a:r>
              <a:rPr lang="en-US" dirty="0">
                <a:sym typeface="Wingdings" panose="05000000000000000000" pitchFamily="2" charset="2"/>
              </a:rPr>
              <a:t>Assistant API  </a:t>
            </a:r>
            <a:r>
              <a:rPr lang="en-US" dirty="0">
                <a:sym typeface="Wingdings" panose="05000000000000000000" pitchFamily="2" charset="2"/>
                <a:hlinkClick r:id="rId4"/>
              </a:rPr>
              <a:t>https://platform.openai.com/docs/assistants/</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571747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BCF7-A8C3-0D0A-E7A6-1FFDCD0D2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2852F-64E0-D4AB-0FF9-392451FB1BD2}"/>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7A9BD816-8080-6CC8-6F1D-79438A082539}"/>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Do you need to send the system prompt every time in Chat Completion API?</a:t>
            </a:r>
          </a:p>
          <a:p>
            <a:pPr marL="0" indent="0">
              <a:buNone/>
            </a:pPr>
            <a:r>
              <a:rPr lang="en-US" dirty="0"/>
              <a:t>Yes, if you want the AI to remember the instructions.</a:t>
            </a:r>
          </a:p>
          <a:p>
            <a:pPr marL="0" indent="0">
              <a:buNone/>
            </a:pPr>
            <a:r>
              <a:rPr lang="en-US" dirty="0"/>
              <a:t>The Chat Completion API does not store memory between requests. So:</a:t>
            </a:r>
          </a:p>
          <a:p>
            <a:r>
              <a:rPr lang="en-US" dirty="0"/>
              <a:t>If you want consistent behavior, you should include the system prompt in every request as the first message (with "role": "system").</a:t>
            </a:r>
          </a:p>
          <a:p>
            <a:r>
              <a:rPr lang="en-US" dirty="0"/>
              <a:t>Think of it like reminding the AI: “Here’s who you are again, and now here’s what the user wants.”</a:t>
            </a:r>
          </a:p>
          <a:p>
            <a:r>
              <a:rPr lang="en-US" b="1" i="1" dirty="0">
                <a:solidFill>
                  <a:srgbClr val="C00000"/>
                </a:solidFill>
              </a:rPr>
              <a:t>Third thing</a:t>
            </a:r>
            <a:r>
              <a:rPr lang="en-US" dirty="0"/>
              <a:t> is, “function calling”</a:t>
            </a:r>
          </a:p>
          <a:p>
            <a:r>
              <a:rPr lang="en-US" dirty="0"/>
              <a:t>All these three things are </a:t>
            </a:r>
            <a:r>
              <a:rPr lang="en-US" b="1" dirty="0"/>
              <a:t>abstract</a:t>
            </a:r>
            <a:r>
              <a:rPr lang="en-US" dirty="0"/>
              <a:t> (hide) in OpenAI SDK.</a:t>
            </a:r>
          </a:p>
        </p:txBody>
      </p:sp>
    </p:spTree>
    <p:extLst>
      <p:ext uri="{BB962C8B-B14F-4D97-AF65-F5344CB8AC3E}">
        <p14:creationId xmlns:p14="http://schemas.microsoft.com/office/powerpoint/2010/main" val="401159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43812-3941-830C-9B08-112035262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31CEC-E2D0-42C8-6E12-A501C5E978AD}"/>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F849EEC8-9F14-0414-4F54-CD4D9BF37E4C}"/>
              </a:ext>
            </a:extLst>
          </p:cNvPr>
          <p:cNvSpPr>
            <a:spLocks noGrp="1"/>
          </p:cNvSpPr>
          <p:nvPr>
            <p:ph idx="1"/>
          </p:nvPr>
        </p:nvSpPr>
        <p:spPr>
          <a:xfrm>
            <a:off x="838200" y="1282044"/>
            <a:ext cx="10515600" cy="4894919"/>
          </a:xfrm>
        </p:spPr>
        <p:txBody>
          <a:bodyPr>
            <a:normAutofit lnSpcReduction="10000"/>
          </a:bodyPr>
          <a:lstStyle/>
          <a:p>
            <a:r>
              <a:rPr lang="en-US" dirty="0"/>
              <a:t>In the OpenAI SDK, especially in the context of multi-agent workflows or tool-using agents, a handoff means passing control or a task from one agent (or function/tool) to another based on logic or capability.</a:t>
            </a:r>
          </a:p>
          <a:p>
            <a:r>
              <a:rPr lang="en-US" b="1" dirty="0"/>
              <a:t>Handoff</a:t>
            </a:r>
            <a:r>
              <a:rPr lang="en-US" dirty="0"/>
              <a:t> = When one agent (or function within an agent) </a:t>
            </a:r>
            <a:r>
              <a:rPr lang="en-US" b="1" dirty="0"/>
              <a:t>decides it can't complete a task</a:t>
            </a:r>
            <a:r>
              <a:rPr lang="en-US" dirty="0"/>
              <a:t> and </a:t>
            </a:r>
            <a:r>
              <a:rPr lang="en-US" b="1" dirty="0"/>
              <a:t>delegates it</a:t>
            </a:r>
            <a:r>
              <a:rPr lang="en-US" dirty="0"/>
              <a:t> — either to:</a:t>
            </a:r>
          </a:p>
          <a:p>
            <a:pPr lvl="1"/>
            <a:r>
              <a:rPr lang="en-US" dirty="0"/>
              <a:t>A human (human handoff),</a:t>
            </a:r>
          </a:p>
          <a:p>
            <a:pPr lvl="1"/>
            <a:r>
              <a:rPr lang="en-US" dirty="0"/>
              <a:t>Another AI agent (agent-to-agent handoff),</a:t>
            </a:r>
          </a:p>
          <a:p>
            <a:pPr lvl="1"/>
            <a:r>
              <a:rPr lang="en-US" dirty="0"/>
              <a:t>Or a tool/function (tool/function handoff).</a:t>
            </a:r>
          </a:p>
          <a:p>
            <a:r>
              <a:rPr lang="en-US" dirty="0"/>
              <a:t>Agent is the combination of </a:t>
            </a:r>
            <a:r>
              <a:rPr lang="en-US" u="sng" dirty="0"/>
              <a:t>system prompt,  user prompt, tool description/calling</a:t>
            </a:r>
            <a:r>
              <a:rPr lang="en-US" dirty="0"/>
              <a:t>.</a:t>
            </a:r>
          </a:p>
          <a:p>
            <a:r>
              <a:rPr lang="en-US" dirty="0"/>
              <a:t>Handoff is done in tool calling and handoff itself is a kind of tool calling but it abstraction is separate.</a:t>
            </a:r>
          </a:p>
        </p:txBody>
      </p:sp>
    </p:spTree>
    <p:extLst>
      <p:ext uri="{BB962C8B-B14F-4D97-AF65-F5344CB8AC3E}">
        <p14:creationId xmlns:p14="http://schemas.microsoft.com/office/powerpoint/2010/main" val="5353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868C-36F3-FD66-5804-A0E32AE17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8D41D-1C2F-1AD7-B342-EBAF23FB595E}"/>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101FA02A-D5F3-10E8-A26C-443273FB5B4D}"/>
              </a:ext>
            </a:extLst>
          </p:cNvPr>
          <p:cNvSpPr>
            <a:spLocks noGrp="1"/>
          </p:cNvSpPr>
          <p:nvPr>
            <p:ph idx="1"/>
          </p:nvPr>
        </p:nvSpPr>
        <p:spPr>
          <a:xfrm>
            <a:off x="838200" y="1282044"/>
            <a:ext cx="10515600" cy="4894919"/>
          </a:xfrm>
        </p:spPr>
        <p:txBody>
          <a:bodyPr>
            <a:normAutofit/>
          </a:bodyPr>
          <a:lstStyle/>
          <a:p>
            <a:r>
              <a:rPr lang="en-US" dirty="0"/>
              <a:t>The handoff and tool calling implementation are same from inside because same API is used in both.</a:t>
            </a:r>
          </a:p>
          <a:p>
            <a:r>
              <a:rPr lang="en-US" dirty="0"/>
              <a:t>There are 4 </a:t>
            </a:r>
            <a:r>
              <a:rPr lang="en-US" u="sng" dirty="0"/>
              <a:t>types of messages</a:t>
            </a:r>
            <a:r>
              <a:rPr lang="en-US" dirty="0"/>
              <a:t> to understand loop, it’s all about talk between agent and LLMs</a:t>
            </a:r>
          </a:p>
          <a:p>
            <a:pPr marL="514350" indent="-514350">
              <a:buFont typeface="+mj-lt"/>
              <a:buAutoNum type="arabicPeriod"/>
            </a:pPr>
            <a:r>
              <a:rPr lang="en-US" dirty="0"/>
              <a:t>System Prompt/Instruction/Persona</a:t>
            </a:r>
          </a:p>
          <a:p>
            <a:pPr marL="514350" indent="-514350">
              <a:buFont typeface="+mj-lt"/>
              <a:buAutoNum type="arabicPeriod"/>
            </a:pPr>
            <a:r>
              <a:rPr lang="en-US" dirty="0"/>
              <a:t>User Prompt/Your Questions</a:t>
            </a:r>
          </a:p>
          <a:p>
            <a:pPr marL="514350" indent="-514350">
              <a:buFont typeface="+mj-lt"/>
              <a:buAutoNum type="arabicPeriod"/>
            </a:pPr>
            <a:r>
              <a:rPr lang="en-US" dirty="0"/>
              <a:t>Tool Message (process tool to give answer)</a:t>
            </a:r>
          </a:p>
          <a:p>
            <a:pPr marL="514350" indent="-514350">
              <a:buFont typeface="+mj-lt"/>
              <a:buAutoNum type="arabicPeriod"/>
            </a:pPr>
            <a:r>
              <a:rPr lang="en-US" dirty="0"/>
              <a:t>Assistant message/AI message/Agent Reply to user</a:t>
            </a:r>
          </a:p>
          <a:p>
            <a:endParaRPr lang="en-US" dirty="0"/>
          </a:p>
        </p:txBody>
      </p:sp>
    </p:spTree>
    <p:extLst>
      <p:ext uri="{BB962C8B-B14F-4D97-AF65-F5344CB8AC3E}">
        <p14:creationId xmlns:p14="http://schemas.microsoft.com/office/powerpoint/2010/main" val="2369354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84FF-C091-59A6-2D92-082041600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98345-B4A7-7A6E-55A8-7CB593756BE9}"/>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364D3F65-2AFC-F246-D0F6-F9B8742E589A}"/>
              </a:ext>
            </a:extLst>
          </p:cNvPr>
          <p:cNvSpPr>
            <a:spLocks noGrp="1"/>
          </p:cNvSpPr>
          <p:nvPr>
            <p:ph idx="1"/>
          </p:nvPr>
        </p:nvSpPr>
        <p:spPr>
          <a:xfrm>
            <a:off x="838200" y="1282044"/>
            <a:ext cx="10515600" cy="4894919"/>
          </a:xfrm>
        </p:spPr>
        <p:txBody>
          <a:bodyPr>
            <a:normAutofit/>
          </a:bodyPr>
          <a:lstStyle/>
          <a:p>
            <a:pPr marL="0" indent="0">
              <a:buNone/>
            </a:pPr>
            <a:r>
              <a:rPr lang="en-US" dirty="0"/>
              <a:t>Memory Layer</a:t>
            </a:r>
          </a:p>
          <a:p>
            <a:r>
              <a:rPr lang="en-US" dirty="0"/>
              <a:t>Agent learn from interactions.</a:t>
            </a:r>
          </a:p>
          <a:p>
            <a:r>
              <a:rPr lang="en-US" dirty="0"/>
              <a:t>Toward RSI…</a:t>
            </a:r>
          </a:p>
          <a:p>
            <a:pPr marL="0" indent="0">
              <a:buNone/>
            </a:pPr>
            <a:endParaRPr lang="en-US" dirty="0"/>
          </a:p>
          <a:p>
            <a:endParaRPr lang="en-US" dirty="0"/>
          </a:p>
          <a:p>
            <a:endParaRPr lang="en-US" dirty="0"/>
          </a:p>
        </p:txBody>
      </p:sp>
      <p:grpSp>
        <p:nvGrpSpPr>
          <p:cNvPr id="28" name="Group 27">
            <a:extLst>
              <a:ext uri="{FF2B5EF4-FFF2-40B4-BE49-F238E27FC236}">
                <a16:creationId xmlns:a16="http://schemas.microsoft.com/office/drawing/2014/main" id="{F4385378-E6F9-1206-8DD5-1327BE792A98}"/>
              </a:ext>
            </a:extLst>
          </p:cNvPr>
          <p:cNvGrpSpPr/>
          <p:nvPr/>
        </p:nvGrpSpPr>
        <p:grpSpPr>
          <a:xfrm>
            <a:off x="3784899" y="5601249"/>
            <a:ext cx="219960" cy="313200"/>
            <a:chOff x="3784899" y="5601249"/>
            <a:chExt cx="219960" cy="31320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AE499F19-9420-E103-B280-CC7C4C19233C}"/>
                    </a:ext>
                  </a:extLst>
                </p14:cNvPr>
                <p14:cNvContentPartPr/>
                <p14:nvPr/>
              </p14:nvContentPartPr>
              <p14:xfrm>
                <a:off x="3903699" y="5601249"/>
                <a:ext cx="77760" cy="221400"/>
              </p14:xfrm>
            </p:contentPart>
          </mc:Choice>
          <mc:Fallback xmlns="">
            <p:pic>
              <p:nvPicPr>
                <p:cNvPr id="26" name="Ink 25">
                  <a:extLst>
                    <a:ext uri="{FF2B5EF4-FFF2-40B4-BE49-F238E27FC236}">
                      <a16:creationId xmlns:a16="http://schemas.microsoft.com/office/drawing/2014/main" id="{AE499F19-9420-E103-B280-CC7C4C19233C}"/>
                    </a:ext>
                  </a:extLst>
                </p:cNvPr>
                <p:cNvPicPr/>
                <p:nvPr/>
              </p:nvPicPr>
              <p:blipFill>
                <a:blip r:embed="rId3"/>
                <a:stretch>
                  <a:fillRect/>
                </a:stretch>
              </p:blipFill>
              <p:spPr>
                <a:xfrm>
                  <a:off x="3897579" y="5595129"/>
                  <a:ext cx="900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9A1C3F21-7AD4-14BD-198B-5EEFB1A0BEBE}"/>
                    </a:ext>
                  </a:extLst>
                </p14:cNvPr>
                <p14:cNvContentPartPr/>
                <p14:nvPr/>
              </p14:nvContentPartPr>
              <p14:xfrm>
                <a:off x="3784899" y="5845329"/>
                <a:ext cx="219960" cy="69120"/>
              </p14:xfrm>
            </p:contentPart>
          </mc:Choice>
          <mc:Fallback xmlns="">
            <p:pic>
              <p:nvPicPr>
                <p:cNvPr id="27" name="Ink 26">
                  <a:extLst>
                    <a:ext uri="{FF2B5EF4-FFF2-40B4-BE49-F238E27FC236}">
                      <a16:creationId xmlns:a16="http://schemas.microsoft.com/office/drawing/2014/main" id="{9A1C3F21-7AD4-14BD-198B-5EEFB1A0BEBE}"/>
                    </a:ext>
                  </a:extLst>
                </p:cNvPr>
                <p:cNvPicPr/>
                <p:nvPr/>
              </p:nvPicPr>
              <p:blipFill>
                <a:blip r:embed="rId5"/>
                <a:stretch>
                  <a:fillRect/>
                </a:stretch>
              </p:blipFill>
              <p:spPr>
                <a:xfrm>
                  <a:off x="3778779" y="5839209"/>
                  <a:ext cx="232200" cy="81360"/>
                </a:xfrm>
                <a:prstGeom prst="rect">
                  <a:avLst/>
                </a:prstGeom>
              </p:spPr>
            </p:pic>
          </mc:Fallback>
        </mc:AlternateContent>
      </p:grpSp>
      <p:grpSp>
        <p:nvGrpSpPr>
          <p:cNvPr id="38" name="Group 37">
            <a:extLst>
              <a:ext uri="{FF2B5EF4-FFF2-40B4-BE49-F238E27FC236}">
                <a16:creationId xmlns:a16="http://schemas.microsoft.com/office/drawing/2014/main" id="{7D895FC3-12F8-E94C-1EDD-1234A8B013BD}"/>
              </a:ext>
            </a:extLst>
          </p:cNvPr>
          <p:cNvGrpSpPr/>
          <p:nvPr/>
        </p:nvGrpSpPr>
        <p:grpSpPr>
          <a:xfrm>
            <a:off x="1415487" y="2396137"/>
            <a:ext cx="9361025" cy="4462442"/>
            <a:chOff x="1415487" y="2396137"/>
            <a:chExt cx="9361025" cy="4462442"/>
          </a:xfrm>
        </p:grpSpPr>
        <p:grpSp>
          <p:nvGrpSpPr>
            <p:cNvPr id="3" name="Group 2">
              <a:extLst>
                <a:ext uri="{FF2B5EF4-FFF2-40B4-BE49-F238E27FC236}">
                  <a16:creationId xmlns:a16="http://schemas.microsoft.com/office/drawing/2014/main" id="{5CAC3B3E-A7D5-193A-E98A-A38457BE09A9}"/>
                </a:ext>
              </a:extLst>
            </p:cNvPr>
            <p:cNvGrpSpPr/>
            <p:nvPr/>
          </p:nvGrpSpPr>
          <p:grpSpPr>
            <a:xfrm>
              <a:off x="1415487" y="2939234"/>
              <a:ext cx="9361025" cy="3237729"/>
              <a:chOff x="1992775" y="2760360"/>
              <a:chExt cx="9361025" cy="3237729"/>
            </a:xfrm>
          </p:grpSpPr>
          <p:grpSp>
            <p:nvGrpSpPr>
              <p:cNvPr id="4" name="Group 3">
                <a:extLst>
                  <a:ext uri="{FF2B5EF4-FFF2-40B4-BE49-F238E27FC236}">
                    <a16:creationId xmlns:a16="http://schemas.microsoft.com/office/drawing/2014/main" id="{9CE5C178-7318-F48C-2E32-CE3865C95C2D}"/>
                  </a:ext>
                </a:extLst>
              </p:cNvPr>
              <p:cNvGrpSpPr/>
              <p:nvPr/>
            </p:nvGrpSpPr>
            <p:grpSpPr>
              <a:xfrm>
                <a:off x="1992775" y="2928497"/>
                <a:ext cx="6261904" cy="2990974"/>
                <a:chOff x="1076445" y="2188697"/>
                <a:chExt cx="6261904" cy="2990974"/>
              </a:xfrm>
            </p:grpSpPr>
            <p:sp>
              <p:nvSpPr>
                <p:cNvPr id="13" name="Rectangle: Rounded Corners 12">
                  <a:extLst>
                    <a:ext uri="{FF2B5EF4-FFF2-40B4-BE49-F238E27FC236}">
                      <a16:creationId xmlns:a16="http://schemas.microsoft.com/office/drawing/2014/main" id="{0563CA0C-208F-F3EC-761A-0BDD2B958330}"/>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14" name="Rectangle: Rounded Corners 13">
                  <a:extLst>
                    <a:ext uri="{FF2B5EF4-FFF2-40B4-BE49-F238E27FC236}">
                      <a16:creationId xmlns:a16="http://schemas.microsoft.com/office/drawing/2014/main" id="{1D597399-F400-05DF-BDF8-ADFE5115BB49}"/>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15" name="Rectangle: Rounded Corners 14">
                  <a:extLst>
                    <a:ext uri="{FF2B5EF4-FFF2-40B4-BE49-F238E27FC236}">
                      <a16:creationId xmlns:a16="http://schemas.microsoft.com/office/drawing/2014/main" id="{36151656-EC71-F85A-F66E-5873FDF99662}"/>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16" name="Rectangle: Rounded Corners 15">
                  <a:extLst>
                    <a:ext uri="{FF2B5EF4-FFF2-40B4-BE49-F238E27FC236}">
                      <a16:creationId xmlns:a16="http://schemas.microsoft.com/office/drawing/2014/main" id="{3501E95E-C8C5-C438-34F3-7EF96302BC00}"/>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17" name="Rectangle 16">
                  <a:extLst>
                    <a:ext uri="{FF2B5EF4-FFF2-40B4-BE49-F238E27FC236}">
                      <a16:creationId xmlns:a16="http://schemas.microsoft.com/office/drawing/2014/main" id="{E442B90C-1C40-3AEC-342C-054BA980BDF6}"/>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18" name="Rectangle 17">
                  <a:extLst>
                    <a:ext uri="{FF2B5EF4-FFF2-40B4-BE49-F238E27FC236}">
                      <a16:creationId xmlns:a16="http://schemas.microsoft.com/office/drawing/2014/main" id="{58FBFFB2-9844-33EB-7955-723DC6B6C310}"/>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9" name="Rectangle 18">
                  <a:extLst>
                    <a:ext uri="{FF2B5EF4-FFF2-40B4-BE49-F238E27FC236}">
                      <a16:creationId xmlns:a16="http://schemas.microsoft.com/office/drawing/2014/main" id="{63B1146E-A164-04A5-1BB9-A3B74333D848}"/>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20" name="Rectangle 19">
                  <a:extLst>
                    <a:ext uri="{FF2B5EF4-FFF2-40B4-BE49-F238E27FC236}">
                      <a16:creationId xmlns:a16="http://schemas.microsoft.com/office/drawing/2014/main" id="{A3B24601-18C4-9C44-0463-3A7CEA1CAD87}"/>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6" name="Rectangle 5">
                <a:extLst>
                  <a:ext uri="{FF2B5EF4-FFF2-40B4-BE49-F238E27FC236}">
                    <a16:creationId xmlns:a16="http://schemas.microsoft.com/office/drawing/2014/main" id="{6CA2EC24-24E2-A79D-B167-E03BBFC5E1CF}"/>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7" name="Rectangle 6">
                <a:extLst>
                  <a:ext uri="{FF2B5EF4-FFF2-40B4-BE49-F238E27FC236}">
                    <a16:creationId xmlns:a16="http://schemas.microsoft.com/office/drawing/2014/main" id="{73EA8056-7BBF-90B7-1A4D-D5830DA11C34}"/>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8" name="Straight Arrow Connector 7">
                <a:extLst>
                  <a:ext uri="{FF2B5EF4-FFF2-40B4-BE49-F238E27FC236}">
                    <a16:creationId xmlns:a16="http://schemas.microsoft.com/office/drawing/2014/main" id="{687A93A9-76B4-64E3-95A4-E27109276AFE}"/>
                  </a:ext>
                </a:extLst>
              </p:cNvPr>
              <p:cNvCxnSpPr>
                <a:stCxn id="7" idx="1"/>
                <a:endCxn id="1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B06BEAE-D0F4-FD79-7315-166F45B9E5C3}"/>
                  </a:ext>
                </a:extLst>
              </p:cNvPr>
              <p:cNvCxnSpPr>
                <a:cxnSpLocks/>
                <a:stCxn id="6" idx="1"/>
                <a:endCxn id="16"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95B605F-C8A8-D9BD-53F3-202484158F68}"/>
                  </a:ext>
                </a:extLst>
              </p:cNvPr>
              <p:cNvCxnSpPr>
                <a:cxnSpLocks/>
                <a:stCxn id="16" idx="0"/>
                <a:endCxn id="15"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91CCA73-7F25-84BC-3497-EF07F3F0FF1E}"/>
                  </a:ext>
                </a:extLst>
              </p:cNvPr>
              <p:cNvCxnSpPr>
                <a:cxnSpLocks/>
                <a:stCxn id="15" idx="0"/>
                <a:endCxn id="1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694B259-B1C2-10D0-0C99-E7681215331B}"/>
                  </a:ext>
                </a:extLst>
              </p:cNvPr>
              <p:cNvCxnSpPr>
                <a:cxnSpLocks/>
                <a:stCxn id="14" idx="0"/>
                <a:endCxn id="1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 name="Rectangle: Rounded Corners 20">
              <a:extLst>
                <a:ext uri="{FF2B5EF4-FFF2-40B4-BE49-F238E27FC236}">
                  <a16:creationId xmlns:a16="http://schemas.microsoft.com/office/drawing/2014/main" id="{0AB3D2B0-28EB-C007-13C0-572D8BE064B4}"/>
                </a:ext>
              </a:extLst>
            </p:cNvPr>
            <p:cNvSpPr/>
            <p:nvPr/>
          </p:nvSpPr>
          <p:spPr>
            <a:xfrm>
              <a:off x="3973488" y="2396137"/>
              <a:ext cx="3703899" cy="4846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Long Term Memory Layer</a:t>
              </a:r>
              <a:endParaRPr lang="en-PK" dirty="0"/>
            </a:p>
          </p:txBody>
        </p:sp>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219D2EA5-FD2A-1026-771B-C27B0BB49045}"/>
                    </a:ext>
                  </a:extLst>
                </p14:cNvPr>
                <p14:cNvContentPartPr/>
                <p14:nvPr/>
              </p14:nvContentPartPr>
              <p14:xfrm>
                <a:off x="3189305" y="2661849"/>
                <a:ext cx="804034" cy="3161880"/>
              </p14:xfrm>
            </p:contentPart>
          </mc:Choice>
          <mc:Fallback xmlns="">
            <p:pic>
              <p:nvPicPr>
                <p:cNvPr id="25" name="Ink 24">
                  <a:extLst>
                    <a:ext uri="{FF2B5EF4-FFF2-40B4-BE49-F238E27FC236}">
                      <a16:creationId xmlns:a16="http://schemas.microsoft.com/office/drawing/2014/main" id="{219D2EA5-FD2A-1026-771B-C27B0BB49045}"/>
                    </a:ext>
                  </a:extLst>
                </p:cNvPr>
                <p:cNvPicPr/>
                <p:nvPr/>
              </p:nvPicPr>
              <p:blipFill>
                <a:blip r:embed="rId7"/>
                <a:stretch>
                  <a:fillRect/>
                </a:stretch>
              </p:blipFill>
              <p:spPr>
                <a:xfrm>
                  <a:off x="3183184" y="2655729"/>
                  <a:ext cx="816276" cy="3174120"/>
                </a:xfrm>
                <a:prstGeom prst="rect">
                  <a:avLst/>
                </a:prstGeom>
              </p:spPr>
            </p:pic>
          </mc:Fallback>
        </mc:AlternateContent>
        <p:sp>
          <p:nvSpPr>
            <p:cNvPr id="29" name="TextBox 28">
              <a:extLst>
                <a:ext uri="{FF2B5EF4-FFF2-40B4-BE49-F238E27FC236}">
                  <a16:creationId xmlns:a16="http://schemas.microsoft.com/office/drawing/2014/main" id="{21E882B8-56D3-BFC5-6A20-F95BFB96929A}"/>
                </a:ext>
              </a:extLst>
            </p:cNvPr>
            <p:cNvSpPr txBox="1"/>
            <p:nvPr/>
          </p:nvSpPr>
          <p:spPr>
            <a:xfrm>
              <a:off x="2897047" y="5658250"/>
              <a:ext cx="1113248" cy="1200329"/>
            </a:xfrm>
            <a:prstGeom prst="rect">
              <a:avLst/>
            </a:prstGeom>
            <a:noFill/>
          </p:spPr>
          <p:txBody>
            <a:bodyPr wrap="square" rtlCol="0">
              <a:spAutoFit/>
            </a:bodyPr>
            <a:lstStyle/>
            <a:p>
              <a:r>
                <a:rPr lang="en-US" dirty="0">
                  <a:solidFill>
                    <a:srgbClr val="C00000"/>
                  </a:solidFill>
                </a:rPr>
                <a:t>Memory layer also talk with LLM</a:t>
              </a:r>
              <a:endParaRPr lang="en-PK" dirty="0">
                <a:solidFill>
                  <a:srgbClr val="C00000"/>
                </a:solidFill>
              </a:endParaRPr>
            </a:p>
          </p:txBody>
        </p:sp>
        <p:cxnSp>
          <p:nvCxnSpPr>
            <p:cNvPr id="30" name="Straight Arrow Connector 29">
              <a:extLst>
                <a:ext uri="{FF2B5EF4-FFF2-40B4-BE49-F238E27FC236}">
                  <a16:creationId xmlns:a16="http://schemas.microsoft.com/office/drawing/2014/main" id="{EAAD80A1-DC2D-352D-D6C4-573CC4C38BB2}"/>
                </a:ext>
              </a:extLst>
            </p:cNvPr>
            <p:cNvCxnSpPr>
              <a:cxnSpLocks/>
              <a:stCxn id="13" idx="0"/>
              <a:endCxn id="21" idx="2"/>
            </p:cNvCxnSpPr>
            <p:nvPr/>
          </p:nvCxnSpPr>
          <p:spPr>
            <a:xfrm flipH="1" flipV="1">
              <a:off x="5825438" y="2880776"/>
              <a:ext cx="4"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EA1CB27-6F5A-8876-865A-8D3CBE9D774B}"/>
                </a:ext>
              </a:extLst>
            </p:cNvPr>
            <p:cNvCxnSpPr>
              <a:cxnSpLocks/>
            </p:cNvCxnSpPr>
            <p:nvPr/>
          </p:nvCxnSpPr>
          <p:spPr>
            <a:xfrm>
              <a:off x="5977838" y="2880776"/>
              <a:ext cx="0"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57659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B62D1-F08B-3544-7E70-59585B081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6C8DE-4A6B-2DD5-AD9A-713D2FFFF90D}"/>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0CFD3F22-81CC-197F-64FC-CEC5A8D2687C}"/>
              </a:ext>
            </a:extLst>
          </p:cNvPr>
          <p:cNvSpPr>
            <a:spLocks noGrp="1"/>
          </p:cNvSpPr>
          <p:nvPr>
            <p:ph idx="1"/>
          </p:nvPr>
        </p:nvSpPr>
        <p:spPr>
          <a:xfrm>
            <a:off x="838200" y="1282044"/>
            <a:ext cx="10515600" cy="4894919"/>
          </a:xfrm>
        </p:spPr>
        <p:txBody>
          <a:bodyPr>
            <a:normAutofit/>
          </a:bodyPr>
          <a:lstStyle/>
          <a:p>
            <a:r>
              <a:rPr lang="en-US" dirty="0"/>
              <a:t>In the </a:t>
            </a:r>
            <a:r>
              <a:rPr lang="en-US" b="1" dirty="0"/>
              <a:t>OpenAI Assistants / Agents system</a:t>
            </a:r>
            <a:r>
              <a:rPr lang="en-US" dirty="0"/>
              <a:t>, "memory" means:</a:t>
            </a:r>
          </a:p>
          <a:p>
            <a:r>
              <a:rPr lang="en-US" dirty="0"/>
              <a:t>The ability for an agent to </a:t>
            </a:r>
            <a:r>
              <a:rPr lang="en-US" b="1" dirty="0"/>
              <a:t>remember facts, preferences, or events</a:t>
            </a:r>
            <a:r>
              <a:rPr lang="en-US" dirty="0"/>
              <a:t> from </a:t>
            </a:r>
            <a:r>
              <a:rPr lang="en-US" b="1" dirty="0"/>
              <a:t>past conversations</a:t>
            </a:r>
            <a:r>
              <a:rPr lang="en-US" dirty="0"/>
              <a:t> and use them in future interactions — like a human would.</a:t>
            </a:r>
          </a:p>
          <a:p>
            <a:r>
              <a:rPr lang="en-US" dirty="0"/>
              <a:t>This allows the agent to </a:t>
            </a:r>
            <a:r>
              <a:rPr lang="en-US" b="1" dirty="0"/>
              <a:t>build context over time</a:t>
            </a:r>
            <a:r>
              <a:rPr lang="en-US" dirty="0"/>
              <a:t>, not just within one conversation.</a:t>
            </a:r>
          </a:p>
          <a:p>
            <a:r>
              <a:rPr lang="en-US" dirty="0"/>
              <a:t>You can available memory in tool calling and in system prompt</a:t>
            </a:r>
          </a:p>
          <a:p>
            <a:r>
              <a:rPr lang="en-US" dirty="0"/>
              <a:t>Memory layer is also talk with LLM</a:t>
            </a:r>
          </a:p>
          <a:p>
            <a:pPr marL="0" indent="0">
              <a:buNone/>
            </a:pPr>
            <a:endParaRPr lang="en-US" dirty="0"/>
          </a:p>
        </p:txBody>
      </p:sp>
    </p:spTree>
    <p:extLst>
      <p:ext uri="{BB962C8B-B14F-4D97-AF65-F5344CB8AC3E}">
        <p14:creationId xmlns:p14="http://schemas.microsoft.com/office/powerpoint/2010/main" val="3606092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EBB08-BBFB-C8D8-5DF0-549C4A5EF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8E918-083F-19D9-0E3E-914E58FFC7FA}"/>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6469C67-1AB3-EF40-3F9E-39B062F14F73}"/>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What is RSI in this context?</a:t>
            </a:r>
          </a:p>
          <a:p>
            <a:r>
              <a:rPr lang="en-US" b="1" dirty="0"/>
              <a:t>RSI = Retrieval System Interface</a:t>
            </a:r>
          </a:p>
          <a:p>
            <a:r>
              <a:rPr lang="en-US" dirty="0"/>
              <a:t>It’s a part of the architecture that supports memory by retrieving relevant past information (like user history, prior chats, facts) when the agent needs it.</a:t>
            </a:r>
          </a:p>
          <a:p>
            <a:r>
              <a:rPr lang="en-US" i="1" dirty="0"/>
              <a:t>✅ In simple terms:</a:t>
            </a:r>
          </a:p>
          <a:p>
            <a:r>
              <a:rPr lang="en-US" dirty="0"/>
              <a:t>RSI is the system that helps the agent "remember" things by retrieving stored information (from vector databases, notes, past interactions, etc.) and feeding it into the current conversation.</a:t>
            </a:r>
          </a:p>
        </p:txBody>
      </p:sp>
    </p:spTree>
    <p:extLst>
      <p:ext uri="{BB962C8B-B14F-4D97-AF65-F5344CB8AC3E}">
        <p14:creationId xmlns:p14="http://schemas.microsoft.com/office/powerpoint/2010/main" val="3097835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831A-CE1A-4D73-2A15-21A7EFB67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B76AD-C7D3-7AA5-5844-4FA7D33A78A6}"/>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8891AAA-BEBF-09BB-CCC1-86F22785F90A}"/>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How It Works (Simplified Flow):</a:t>
            </a:r>
          </a:p>
          <a:p>
            <a:r>
              <a:rPr lang="en-US" dirty="0"/>
              <a:t>User: </a:t>
            </a:r>
            <a:r>
              <a:rPr lang="en-US" i="1" dirty="0"/>
              <a:t>"Remind me what I said about my favorite vacation spot?"</a:t>
            </a:r>
            <a:endParaRPr lang="en-US" dirty="0"/>
          </a:p>
          <a:p>
            <a:r>
              <a:rPr lang="en-US" dirty="0"/>
              <a:t>Agent uses </a:t>
            </a:r>
            <a:r>
              <a:rPr lang="en-US" b="1" dirty="0"/>
              <a:t>RSI</a:t>
            </a:r>
            <a:r>
              <a:rPr lang="en-US" dirty="0"/>
              <a:t> to </a:t>
            </a:r>
            <a:r>
              <a:rPr lang="en-US" b="1" dirty="0"/>
              <a:t>search its memory store</a:t>
            </a:r>
            <a:r>
              <a:rPr lang="en-US" dirty="0"/>
              <a:t> (e.g., vector DB or long-term notes).</a:t>
            </a:r>
          </a:p>
          <a:p>
            <a:r>
              <a:rPr lang="en-US" dirty="0"/>
              <a:t>It finds: </a:t>
            </a:r>
            <a:r>
              <a:rPr lang="en-US" i="1" dirty="0"/>
              <a:t>“User said they love Bali in June.”</a:t>
            </a:r>
            <a:endParaRPr lang="en-US" dirty="0"/>
          </a:p>
          <a:p>
            <a:r>
              <a:rPr lang="en-US" dirty="0"/>
              <a:t>That info is inserted into the context or used to answer.</a:t>
            </a:r>
          </a:p>
          <a:p>
            <a:pPr marL="0" indent="0">
              <a:buNone/>
            </a:pPr>
            <a:r>
              <a:rPr lang="en-US" dirty="0"/>
              <a:t>In memory, we will call LLM in order to reduced the usage of token and just get the context of previous conversations, not full conversation, it means memory will also used LLMs</a:t>
            </a:r>
          </a:p>
        </p:txBody>
      </p:sp>
    </p:spTree>
    <p:extLst>
      <p:ext uri="{BB962C8B-B14F-4D97-AF65-F5344CB8AC3E}">
        <p14:creationId xmlns:p14="http://schemas.microsoft.com/office/powerpoint/2010/main" val="4055401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31A66-40FB-B214-7782-2A57FC6C1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CC16-8AFC-881F-FB76-1101FF72E7AA}"/>
              </a:ext>
            </a:extLst>
          </p:cNvPr>
          <p:cNvSpPr>
            <a:spLocks noGrp="1"/>
          </p:cNvSpPr>
          <p:nvPr>
            <p:ph type="title"/>
          </p:nvPr>
        </p:nvSpPr>
        <p:spPr>
          <a:xfrm>
            <a:off x="838200" y="365125"/>
            <a:ext cx="10515600" cy="916919"/>
          </a:xfrm>
        </p:spPr>
        <p:txBody>
          <a:bodyPr>
            <a:noAutofit/>
          </a:bodyPr>
          <a:lstStyle/>
          <a:p>
            <a:r>
              <a:rPr lang="en-US" sz="3600" b="1" dirty="0"/>
              <a:t>Memory Management</a:t>
            </a:r>
          </a:p>
        </p:txBody>
      </p:sp>
      <p:sp>
        <p:nvSpPr>
          <p:cNvPr id="5" name="Content Placeholder 4">
            <a:extLst>
              <a:ext uri="{FF2B5EF4-FFF2-40B4-BE49-F238E27FC236}">
                <a16:creationId xmlns:a16="http://schemas.microsoft.com/office/drawing/2014/main" id="{5F37E6DE-062B-6F6E-3774-5F917B4304D3}"/>
              </a:ext>
            </a:extLst>
          </p:cNvPr>
          <p:cNvSpPr>
            <a:spLocks noGrp="1"/>
          </p:cNvSpPr>
          <p:nvPr>
            <p:ph idx="1"/>
          </p:nvPr>
        </p:nvSpPr>
        <p:spPr>
          <a:xfrm>
            <a:off x="838200" y="1282044"/>
            <a:ext cx="10515600" cy="4894919"/>
          </a:xfrm>
        </p:spPr>
        <p:txBody>
          <a:bodyPr>
            <a:normAutofit/>
          </a:bodyPr>
          <a:lstStyle/>
          <a:p>
            <a:pPr marL="0" indent="0">
              <a:buNone/>
            </a:pPr>
            <a:r>
              <a:rPr lang="en-US" dirty="0"/>
              <a:t>Memory management is very important:</a:t>
            </a:r>
          </a:p>
          <a:p>
            <a:r>
              <a:rPr lang="en-US" dirty="0"/>
              <a:t>To memorize communication between agents</a:t>
            </a:r>
          </a:p>
          <a:p>
            <a:r>
              <a:rPr lang="en-US" dirty="0"/>
              <a:t>To remember work while agent performs individual task, keeping in short term or in long term memory</a:t>
            </a:r>
          </a:p>
          <a:p>
            <a:r>
              <a:rPr lang="en-US" dirty="0"/>
              <a:t>To remember what tool has done and remember it answer/reply</a:t>
            </a:r>
          </a:p>
          <a:p>
            <a:pPr marL="0" indent="0">
              <a:buNone/>
            </a:pPr>
            <a:r>
              <a:rPr lang="en-US" dirty="0"/>
              <a:t>All these type of stuffs manage via memory layer and to manage this memory in efficient way, there is a package which we called </a:t>
            </a:r>
            <a:r>
              <a:rPr lang="en-US" b="1" dirty="0" err="1"/>
              <a:t>LangMem</a:t>
            </a:r>
            <a:endParaRPr lang="en-US" b="1" dirty="0"/>
          </a:p>
        </p:txBody>
      </p:sp>
    </p:spTree>
    <p:extLst>
      <p:ext uri="{BB962C8B-B14F-4D97-AF65-F5344CB8AC3E}">
        <p14:creationId xmlns:p14="http://schemas.microsoft.com/office/powerpoint/2010/main" val="247920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8F8B-15C9-51A1-FEFD-F1B6760A7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B7A7B-3755-9028-C052-263DE119364F}"/>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5E31D3F8-FA5D-3F86-B86E-B7D73E66AF3A}"/>
              </a:ext>
            </a:extLst>
          </p:cNvPr>
          <p:cNvSpPr>
            <a:spLocks noGrp="1"/>
          </p:cNvSpPr>
          <p:nvPr>
            <p:ph idx="1"/>
          </p:nvPr>
        </p:nvSpPr>
        <p:spPr>
          <a:xfrm>
            <a:off x="838200" y="1282044"/>
            <a:ext cx="10515600" cy="4894919"/>
          </a:xfrm>
        </p:spPr>
        <p:txBody>
          <a:bodyPr>
            <a:normAutofit/>
          </a:bodyPr>
          <a:lstStyle/>
          <a:p>
            <a:r>
              <a:rPr lang="en-US" dirty="0"/>
              <a:t>There is a certain difference between work flow and Agentic workflow</a:t>
            </a:r>
          </a:p>
          <a:p>
            <a:r>
              <a:rPr lang="en-US" dirty="0"/>
              <a:t>According to Anthropic design pattern article’s findings, agents and LLMs decide what will be the sequence of workflow through handoff and tool calling. </a:t>
            </a:r>
          </a:p>
          <a:p>
            <a:r>
              <a:rPr lang="en-US" dirty="0"/>
              <a:t>Article link </a:t>
            </a:r>
            <a:r>
              <a:rPr lang="en-US" dirty="0">
                <a:sym typeface="Wingdings" panose="05000000000000000000" pitchFamily="2" charset="2"/>
              </a:rPr>
              <a:t> </a:t>
            </a:r>
            <a:r>
              <a:rPr lang="en-US" dirty="0">
                <a:sym typeface="Wingdings" panose="05000000000000000000" pitchFamily="2" charset="2"/>
                <a:hlinkClick r:id="rId2"/>
              </a:rPr>
              <a:t>https://www.anthropic.com/engineering/building-effective-agents</a:t>
            </a:r>
            <a:endParaRPr lang="en-US" dirty="0">
              <a:sym typeface="Wingdings" panose="05000000000000000000" pitchFamily="2" charset="2"/>
            </a:endParaRPr>
          </a:p>
          <a:p>
            <a:r>
              <a:rPr lang="en-US" dirty="0">
                <a:sym typeface="Wingdings" panose="05000000000000000000" pitchFamily="2" charset="2"/>
              </a:rPr>
              <a:t>Workflow and agent could be of short term or long term, short term means one session, long term means keeping flowing and state</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563427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59198-9916-219A-03CD-C816FF3DB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D9E78-4AFE-6AAC-1045-EEE14D97C8B3}"/>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770F0ACE-896D-F5A9-7C1D-022F8D484E72}"/>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There are few implementation for long term memory till this lecture date.</a:t>
            </a:r>
          </a:p>
          <a:p>
            <a:pPr marL="514350" indent="-514350">
              <a:buFont typeface="+mj-lt"/>
              <a:buAutoNum type="arabicPeriod"/>
            </a:pPr>
            <a:r>
              <a:rPr lang="en-US" dirty="0"/>
              <a:t>Either you can used AWS step function</a:t>
            </a:r>
          </a:p>
          <a:p>
            <a:pPr marL="514350" indent="-514350">
              <a:buFont typeface="+mj-lt"/>
              <a:buAutoNum type="arabicPeriod"/>
            </a:pPr>
            <a:r>
              <a:rPr lang="en-US" dirty="0"/>
              <a:t>Or you can used AWS long running container</a:t>
            </a:r>
          </a:p>
          <a:p>
            <a:pPr marL="514350" indent="-514350">
              <a:buFont typeface="+mj-lt"/>
              <a:buAutoNum type="arabicPeriod"/>
            </a:pPr>
            <a:r>
              <a:rPr lang="en-US" dirty="0"/>
              <a:t>Or you can used </a:t>
            </a:r>
            <a:r>
              <a:rPr lang="en-US" dirty="0" err="1"/>
              <a:t>LangGraph</a:t>
            </a:r>
            <a:r>
              <a:rPr lang="en-US" dirty="0"/>
              <a:t> </a:t>
            </a:r>
            <a:r>
              <a:rPr lang="en-US" dirty="0">
                <a:sym typeface="Wingdings" panose="05000000000000000000" pitchFamily="2" charset="2"/>
              </a:rPr>
              <a:t> for medium</a:t>
            </a:r>
            <a:endParaRPr lang="en-US" dirty="0"/>
          </a:p>
          <a:p>
            <a:pPr marL="514350" indent="-514350">
              <a:buFont typeface="+mj-lt"/>
              <a:buAutoNum type="arabicPeriod"/>
            </a:pPr>
            <a:r>
              <a:rPr lang="en-US" dirty="0"/>
              <a:t>Or you can used Temporal services </a:t>
            </a:r>
            <a:r>
              <a:rPr lang="en-US" dirty="0">
                <a:sym typeface="Wingdings" panose="05000000000000000000" pitchFamily="2" charset="2"/>
              </a:rPr>
              <a:t> </a:t>
            </a:r>
            <a:r>
              <a:rPr lang="en-US" dirty="0">
                <a:sym typeface="Wingdings" panose="05000000000000000000" pitchFamily="2" charset="2"/>
                <a:hlinkClick r:id="rId2"/>
              </a:rPr>
              <a:t>https://temporal.io</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9224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03D-D9C7-4C58-DE38-6F813676E7FE}"/>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25CB5486-0987-A041-3E0C-5B7479D78AA7}"/>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What is the OpenAI SDK?</a:t>
            </a:r>
          </a:p>
          <a:p>
            <a:pPr>
              <a:buNone/>
            </a:pPr>
            <a:endParaRPr lang="en-US" b="1" dirty="0"/>
          </a:p>
          <a:p>
            <a:pPr>
              <a:buFont typeface="Arial" panose="020B0604020202020204" pitchFamily="34" charset="0"/>
              <a:buChar char="•"/>
            </a:pPr>
            <a:r>
              <a:rPr lang="en-US" dirty="0"/>
              <a:t>A </a:t>
            </a:r>
            <a:r>
              <a:rPr lang="en-US" b="1" dirty="0"/>
              <a:t>Software Development Kit</a:t>
            </a:r>
            <a:r>
              <a:rPr lang="en-US" dirty="0"/>
              <a:t> that simplifies integration with OpenAI’s APIs.</a:t>
            </a:r>
          </a:p>
          <a:p>
            <a:pPr>
              <a:buFont typeface="Arial" panose="020B0604020202020204" pitchFamily="34" charset="0"/>
              <a:buChar char="•"/>
            </a:pPr>
            <a:r>
              <a:rPr lang="en-US" dirty="0"/>
              <a:t>Offers tools and abstractions to interact with models like </a:t>
            </a:r>
            <a:r>
              <a:rPr lang="en-US" b="1" dirty="0"/>
              <a:t>GPT-4, DALL-E, Whisper</a:t>
            </a:r>
            <a:r>
              <a:rPr lang="en-US" dirty="0"/>
              <a:t>, etc.</a:t>
            </a:r>
          </a:p>
          <a:p>
            <a:pPr>
              <a:buFont typeface="Arial" panose="020B0604020202020204" pitchFamily="34" charset="0"/>
              <a:buChar char="•"/>
            </a:pPr>
            <a:r>
              <a:rPr lang="en-US" dirty="0"/>
              <a:t>Enables rapid development of AI-powered applications in various programming environments.</a:t>
            </a:r>
          </a:p>
          <a:p>
            <a:pPr>
              <a:buFont typeface="Arial" panose="020B0604020202020204" pitchFamily="34" charset="0"/>
              <a:buChar char="•"/>
            </a:pPr>
            <a:r>
              <a:rPr lang="en-US" dirty="0"/>
              <a:t>Release on 11</a:t>
            </a:r>
            <a:r>
              <a:rPr lang="en-US" baseline="30000" dirty="0"/>
              <a:t>th</a:t>
            </a:r>
            <a:r>
              <a:rPr lang="en-US" dirty="0"/>
              <a:t> March 2025 by OpenAI</a:t>
            </a:r>
          </a:p>
        </p:txBody>
      </p:sp>
    </p:spTree>
    <p:extLst>
      <p:ext uri="{BB962C8B-B14F-4D97-AF65-F5344CB8AC3E}">
        <p14:creationId xmlns:p14="http://schemas.microsoft.com/office/powerpoint/2010/main" val="154449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AA702-90A8-80E8-7B7A-0DFDF91F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9DA4A-05D6-455E-53E1-E83286440565}"/>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7248A2D7-2AC8-3429-DAA3-D4EC7B802681}"/>
              </a:ext>
            </a:extLst>
          </p:cNvPr>
          <p:cNvSpPr>
            <a:spLocks noGrp="1"/>
          </p:cNvSpPr>
          <p:nvPr>
            <p:ph idx="1"/>
          </p:nvPr>
        </p:nvSpPr>
        <p:spPr>
          <a:xfrm>
            <a:off x="838200" y="1282044"/>
            <a:ext cx="10515600" cy="4894919"/>
          </a:xfrm>
        </p:spPr>
        <p:txBody>
          <a:bodyPr>
            <a:normAutofit/>
          </a:bodyPr>
          <a:lstStyle/>
          <a:p>
            <a:r>
              <a:rPr lang="en-US" dirty="0"/>
              <a:t>Guardrails are rules, filters, or controls that help keep AI agents safe, reliable, and on-topic during generation or decision-making.</a:t>
            </a:r>
          </a:p>
          <a:p>
            <a:r>
              <a:rPr lang="en-US" dirty="0"/>
              <a:t>They limit or guide what the AI can say or do, especially to:</a:t>
            </a:r>
          </a:p>
          <a:p>
            <a:pPr lvl="1"/>
            <a:r>
              <a:rPr lang="en-US" dirty="0"/>
              <a:t>Prevent harmful outputs</a:t>
            </a:r>
          </a:p>
          <a:p>
            <a:pPr lvl="1"/>
            <a:r>
              <a:rPr lang="en-US" dirty="0"/>
              <a:t>Enforce task boundaries</a:t>
            </a:r>
          </a:p>
          <a:p>
            <a:pPr lvl="1"/>
            <a:r>
              <a:rPr lang="en-US" dirty="0"/>
              <a:t>Stay within brand or domain rules</a:t>
            </a:r>
          </a:p>
          <a:p>
            <a:pPr lvl="1"/>
            <a:r>
              <a:rPr lang="en-US" dirty="0"/>
              <a:t>Improve trust and accuracy</a:t>
            </a:r>
          </a:p>
          <a:p>
            <a:r>
              <a:rPr lang="en-US" dirty="0"/>
              <a:t>Guardrails also talk with LLM.</a:t>
            </a:r>
          </a:p>
          <a:p>
            <a:endParaRPr lang="en-US" dirty="0"/>
          </a:p>
        </p:txBody>
      </p:sp>
    </p:spTree>
    <p:extLst>
      <p:ext uri="{BB962C8B-B14F-4D97-AF65-F5344CB8AC3E}">
        <p14:creationId xmlns:p14="http://schemas.microsoft.com/office/powerpoint/2010/main" val="3429197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8B4A-9069-31BF-F263-AF820E037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41742-1379-BF60-4F3C-3F69FF878C87}"/>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420A5185-1C3A-45CD-78D2-A1EFF646DAB6}"/>
              </a:ext>
            </a:extLst>
          </p:cNvPr>
          <p:cNvSpPr>
            <a:spLocks noGrp="1"/>
          </p:cNvSpPr>
          <p:nvPr>
            <p:ph idx="1"/>
          </p:nvPr>
        </p:nvSpPr>
        <p:spPr>
          <a:xfrm>
            <a:off x="838200" y="1282044"/>
            <a:ext cx="10515600" cy="4894919"/>
          </a:xfrm>
        </p:spPr>
        <p:txBody>
          <a:bodyPr>
            <a:normAutofit/>
          </a:bodyPr>
          <a:lstStyle/>
          <a:p>
            <a:pPr marL="0" indent="0">
              <a:buNone/>
            </a:pPr>
            <a:r>
              <a:rPr lang="en-US" dirty="0"/>
              <a:t> </a:t>
            </a:r>
          </a:p>
        </p:txBody>
      </p:sp>
      <p:pic>
        <p:nvPicPr>
          <p:cNvPr id="4" name="Picture 3">
            <a:extLst>
              <a:ext uri="{FF2B5EF4-FFF2-40B4-BE49-F238E27FC236}">
                <a16:creationId xmlns:a16="http://schemas.microsoft.com/office/drawing/2014/main" id="{FEA47B0F-D780-6C51-19BE-D6A7BD34464C}"/>
              </a:ext>
            </a:extLst>
          </p:cNvPr>
          <p:cNvPicPr>
            <a:picLocks noChangeAspect="1"/>
          </p:cNvPicPr>
          <p:nvPr/>
        </p:nvPicPr>
        <p:blipFill>
          <a:blip r:embed="rId2"/>
          <a:stretch>
            <a:fillRect/>
          </a:stretch>
        </p:blipFill>
        <p:spPr>
          <a:xfrm>
            <a:off x="1756331" y="1323980"/>
            <a:ext cx="8679337" cy="4811046"/>
          </a:xfrm>
          <a:prstGeom prst="rect">
            <a:avLst/>
          </a:prstGeom>
        </p:spPr>
      </p:pic>
    </p:spTree>
    <p:extLst>
      <p:ext uri="{BB962C8B-B14F-4D97-AF65-F5344CB8AC3E}">
        <p14:creationId xmlns:p14="http://schemas.microsoft.com/office/powerpoint/2010/main" val="169141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5CF-1374-9044-6C69-DBCCCBDA7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DD22A-7945-6D1B-E4A7-A45C469EAAFE}"/>
              </a:ext>
            </a:extLst>
          </p:cNvPr>
          <p:cNvSpPr>
            <a:spLocks noGrp="1"/>
          </p:cNvSpPr>
          <p:nvPr>
            <p:ph type="title"/>
          </p:nvPr>
        </p:nvSpPr>
        <p:spPr>
          <a:xfrm>
            <a:off x="838200" y="365125"/>
            <a:ext cx="10515600" cy="916919"/>
          </a:xfrm>
        </p:spPr>
        <p:txBody>
          <a:bodyPr>
            <a:noAutofit/>
          </a:bodyPr>
          <a:lstStyle/>
          <a:p>
            <a:r>
              <a:rPr lang="en-US" sz="3600" b="1"/>
              <a:t>OpenAI SDK</a:t>
            </a:r>
            <a:endParaRPr lang="en-US" sz="3600" b="1" dirty="0"/>
          </a:p>
        </p:txBody>
      </p:sp>
      <p:sp>
        <p:nvSpPr>
          <p:cNvPr id="5" name="Content Placeholder 4">
            <a:extLst>
              <a:ext uri="{FF2B5EF4-FFF2-40B4-BE49-F238E27FC236}">
                <a16:creationId xmlns:a16="http://schemas.microsoft.com/office/drawing/2014/main" id="{22F4DC55-19F5-89EA-FE2E-6F7FAA966CD7}"/>
              </a:ext>
            </a:extLst>
          </p:cNvPr>
          <p:cNvSpPr>
            <a:spLocks noGrp="1"/>
          </p:cNvSpPr>
          <p:nvPr>
            <p:ph idx="1"/>
          </p:nvPr>
        </p:nvSpPr>
        <p:spPr>
          <a:xfrm>
            <a:off x="838200" y="1282044"/>
            <a:ext cx="10515600" cy="4894919"/>
          </a:xfrm>
        </p:spPr>
        <p:txBody>
          <a:bodyPr>
            <a:normAutofit/>
          </a:bodyPr>
          <a:lstStyle/>
          <a:p>
            <a:pPr marL="0" indent="0">
              <a:buNone/>
            </a:pPr>
            <a:r>
              <a:rPr lang="en-US" dirty="0"/>
              <a:t>OpenAI SDK provides everything except:</a:t>
            </a:r>
          </a:p>
          <a:p>
            <a:r>
              <a:rPr lang="en-US" dirty="0"/>
              <a:t>Memory layer</a:t>
            </a:r>
          </a:p>
          <a:p>
            <a:r>
              <a:rPr lang="en-US" dirty="0"/>
              <a:t>And little to no possibly to define long running workflows, it will be implemented by yourself using different external libraries.</a:t>
            </a:r>
          </a:p>
        </p:txBody>
      </p:sp>
    </p:spTree>
    <p:extLst>
      <p:ext uri="{BB962C8B-B14F-4D97-AF65-F5344CB8AC3E}">
        <p14:creationId xmlns:p14="http://schemas.microsoft.com/office/powerpoint/2010/main" val="2184127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8A38B-FEFC-1467-50BB-8298B321D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4292F-012B-2503-B414-B8281D57ED29}"/>
              </a:ext>
            </a:extLst>
          </p:cNvPr>
          <p:cNvSpPr>
            <a:spLocks noGrp="1"/>
          </p:cNvSpPr>
          <p:nvPr>
            <p:ph type="title"/>
          </p:nvPr>
        </p:nvSpPr>
        <p:spPr>
          <a:xfrm>
            <a:off x="838200" y="365125"/>
            <a:ext cx="10515600" cy="916919"/>
          </a:xfrm>
        </p:spPr>
        <p:txBody>
          <a:bodyPr>
            <a:noAutofit/>
          </a:bodyPr>
          <a:lstStyle/>
          <a:p>
            <a:r>
              <a:rPr lang="en-US" sz="3600" b="1" dirty="0"/>
              <a:t>Inflection point</a:t>
            </a:r>
          </a:p>
        </p:txBody>
      </p:sp>
      <p:sp>
        <p:nvSpPr>
          <p:cNvPr id="5" name="Content Placeholder 4">
            <a:extLst>
              <a:ext uri="{FF2B5EF4-FFF2-40B4-BE49-F238E27FC236}">
                <a16:creationId xmlns:a16="http://schemas.microsoft.com/office/drawing/2014/main" id="{7AE41041-90EC-088F-28C1-47BFEE07CE53}"/>
              </a:ext>
            </a:extLst>
          </p:cNvPr>
          <p:cNvSpPr>
            <a:spLocks noGrp="1"/>
          </p:cNvSpPr>
          <p:nvPr>
            <p:ph idx="1"/>
          </p:nvPr>
        </p:nvSpPr>
        <p:spPr>
          <a:xfrm>
            <a:off x="838200" y="1282044"/>
            <a:ext cx="10515600" cy="4894919"/>
          </a:xfrm>
        </p:spPr>
        <p:txBody>
          <a:bodyPr>
            <a:normAutofit/>
          </a:bodyPr>
          <a:lstStyle/>
          <a:p>
            <a:r>
              <a:rPr lang="en-US" dirty="0"/>
              <a:t>In business, Andy Grove, the former CEO of Intel, defined a strategic inflection point as a significant event that causes a major change in a company or industry, requiring a fundamental shift in strategy. </a:t>
            </a:r>
          </a:p>
          <a:p>
            <a:r>
              <a:rPr lang="en-US" dirty="0"/>
              <a:t>It's a turning point where the competitive environment changes, potentially leading to either significant growth or decline. Grove used the term to describe a moment where a company must adapt its approach or face obsolescence. </a:t>
            </a:r>
          </a:p>
        </p:txBody>
      </p:sp>
      <p:pic>
        <p:nvPicPr>
          <p:cNvPr id="4" name="Picture 3">
            <a:extLst>
              <a:ext uri="{FF2B5EF4-FFF2-40B4-BE49-F238E27FC236}">
                <a16:creationId xmlns:a16="http://schemas.microsoft.com/office/drawing/2014/main" id="{D0A815D9-DB34-B429-4616-21EB852AEFFB}"/>
              </a:ext>
            </a:extLst>
          </p:cNvPr>
          <p:cNvPicPr>
            <a:picLocks noChangeAspect="1"/>
          </p:cNvPicPr>
          <p:nvPr/>
        </p:nvPicPr>
        <p:blipFill>
          <a:blip r:embed="rId2"/>
          <a:stretch>
            <a:fillRect/>
          </a:stretch>
        </p:blipFill>
        <p:spPr>
          <a:xfrm>
            <a:off x="5756635" y="3816707"/>
            <a:ext cx="5168009" cy="2676168"/>
          </a:xfrm>
          <a:prstGeom prst="rect">
            <a:avLst/>
          </a:prstGeom>
        </p:spPr>
      </p:pic>
    </p:spTree>
    <p:extLst>
      <p:ext uri="{BB962C8B-B14F-4D97-AF65-F5344CB8AC3E}">
        <p14:creationId xmlns:p14="http://schemas.microsoft.com/office/powerpoint/2010/main" val="137867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6D8C4-A647-725A-247B-ABEBF2C7B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00584-751C-E876-2BC6-FECAA8A5BD5F}"/>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E10675FD-7E2D-D971-5DE8-99F9F21E9527}"/>
              </a:ext>
            </a:extLst>
          </p:cNvPr>
          <p:cNvSpPr>
            <a:spLocks noGrp="1"/>
          </p:cNvSpPr>
          <p:nvPr>
            <p:ph idx="1"/>
          </p:nvPr>
        </p:nvSpPr>
        <p:spPr>
          <a:xfrm>
            <a:off x="838200" y="1282044"/>
            <a:ext cx="10515600" cy="4894919"/>
          </a:xfrm>
        </p:spPr>
        <p:txBody>
          <a:bodyPr>
            <a:normAutofit/>
          </a:bodyPr>
          <a:lstStyle/>
          <a:p>
            <a:r>
              <a:rPr lang="en-US" dirty="0"/>
              <a:t>In June 2023, </a:t>
            </a:r>
            <a:r>
              <a:rPr lang="en-US" dirty="0" err="1"/>
              <a:t>openai</a:t>
            </a:r>
            <a:r>
              <a:rPr lang="en-US" dirty="0"/>
              <a:t> introduced function calling and added in chat completion AI.</a:t>
            </a:r>
          </a:p>
          <a:p>
            <a:r>
              <a:rPr lang="en-US" dirty="0"/>
              <a:t>Microsoft’s </a:t>
            </a:r>
            <a:r>
              <a:rPr lang="en-US" dirty="0" err="1"/>
              <a:t>Autogen</a:t>
            </a:r>
            <a:r>
              <a:rPr lang="en-US" dirty="0"/>
              <a:t> made agent framework before their competitor and released version 0.2</a:t>
            </a:r>
          </a:p>
          <a:p>
            <a:r>
              <a:rPr lang="en-US" dirty="0"/>
              <a:t>There are 4 options to make agents</a:t>
            </a:r>
          </a:p>
          <a:p>
            <a:pPr lvl="1"/>
            <a:r>
              <a:rPr lang="en-US" b="1" dirty="0" err="1"/>
              <a:t>CrewAI</a:t>
            </a:r>
            <a:r>
              <a:rPr lang="en-US" b="1" dirty="0"/>
              <a:t>:</a:t>
            </a:r>
            <a:r>
              <a:rPr lang="en-US" dirty="0"/>
              <a:t> </a:t>
            </a:r>
            <a:r>
              <a:rPr lang="en-US" dirty="0">
                <a:sym typeface="Wingdings" panose="05000000000000000000" pitchFamily="2" charset="2"/>
              </a:rPr>
              <a:t> comparably easy but lack of logic. Crew  agents  tasks  and crews itself in flows, debugging is very hard/complicated</a:t>
            </a:r>
          </a:p>
          <a:p>
            <a:pPr lvl="1"/>
            <a:r>
              <a:rPr lang="en-US" b="1" dirty="0" err="1">
                <a:sym typeface="Wingdings" panose="05000000000000000000" pitchFamily="2" charset="2"/>
              </a:rPr>
              <a:t>LangGraph</a:t>
            </a:r>
            <a:r>
              <a:rPr lang="en-US" b="1" dirty="0">
                <a:sym typeface="Wingdings" panose="05000000000000000000" pitchFamily="2" charset="2"/>
              </a:rPr>
              <a:t>:</a:t>
            </a:r>
            <a:r>
              <a:rPr lang="en-US" dirty="0">
                <a:sym typeface="Wingdings" panose="05000000000000000000" pitchFamily="2" charset="2"/>
              </a:rPr>
              <a:t>  hard to understand states, they mixed up 2 things, i.e., short term agentic (work) flow and long-term workflow.</a:t>
            </a:r>
          </a:p>
          <a:p>
            <a:pPr lvl="1"/>
            <a:r>
              <a:rPr lang="en-US" b="1" dirty="0" err="1">
                <a:sym typeface="Wingdings" panose="05000000000000000000" pitchFamily="2" charset="2"/>
              </a:rPr>
              <a:t>AutoGen</a:t>
            </a:r>
            <a:r>
              <a:rPr lang="en-US" b="1" dirty="0">
                <a:sym typeface="Wingdings" panose="05000000000000000000" pitchFamily="2" charset="2"/>
              </a:rPr>
              <a:t>:</a:t>
            </a:r>
            <a:r>
              <a:rPr lang="en-US" dirty="0">
                <a:sym typeface="Wingdings" panose="05000000000000000000" pitchFamily="2" charset="2"/>
              </a:rPr>
              <a:t> Made decision to make agent once again with improve design and workflow which causes division in team so they apart their ways.</a:t>
            </a:r>
          </a:p>
          <a:p>
            <a:pPr lvl="1"/>
            <a:r>
              <a:rPr lang="en-US" b="1" dirty="0">
                <a:sym typeface="Wingdings" panose="05000000000000000000" pitchFamily="2" charset="2"/>
              </a:rPr>
              <a:t>OpenAI SDK:</a:t>
            </a:r>
            <a:r>
              <a:rPr lang="en-US" dirty="0">
                <a:sym typeface="Wingdings" panose="05000000000000000000" pitchFamily="2" charset="2"/>
              </a:rPr>
              <a:t> </a:t>
            </a:r>
          </a:p>
          <a:p>
            <a:pPr lvl="1"/>
            <a:endParaRPr lang="en-US" dirty="0">
              <a:sym typeface="Wingdings" panose="05000000000000000000" pitchFamily="2" charset="2"/>
            </a:endParaRPr>
          </a:p>
        </p:txBody>
      </p:sp>
    </p:spTree>
    <p:extLst>
      <p:ext uri="{BB962C8B-B14F-4D97-AF65-F5344CB8AC3E}">
        <p14:creationId xmlns:p14="http://schemas.microsoft.com/office/powerpoint/2010/main" val="4249642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2E50-9C62-0C13-89C2-A506159B9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A93F0-DD10-4F5A-F48B-B78EBE3BEEB4}"/>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CB1139C7-5D12-22AC-D71B-AA3F89A98525}"/>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To do analysis properly and in good way, write good prompt</a:t>
            </a:r>
          </a:p>
          <a:p>
            <a:r>
              <a:rPr lang="en-US" dirty="0">
                <a:sym typeface="Wingdings" panose="05000000000000000000" pitchFamily="2" charset="2"/>
              </a:rPr>
              <a:t>Few LLMs are become more intelligent, ChatGPT 4.5, Gemini 2.0 pro, Grok 3.</a:t>
            </a:r>
          </a:p>
          <a:p>
            <a:r>
              <a:rPr lang="en-US" dirty="0" err="1">
                <a:sym typeface="Wingdings" panose="05000000000000000000" pitchFamily="2" charset="2"/>
              </a:rPr>
              <a:t>OpenSDK</a:t>
            </a:r>
            <a:r>
              <a:rPr lang="en-US" dirty="0">
                <a:sym typeface="Wingdings" panose="05000000000000000000" pitchFamily="2" charset="2"/>
              </a:rPr>
              <a:t>  30% framework, 60% python, 10% external libraries for memory and other functionality.</a:t>
            </a:r>
          </a:p>
          <a:p>
            <a:endParaRPr lang="en-US" dirty="0">
              <a:sym typeface="Wingdings" panose="05000000000000000000" pitchFamily="2" charset="2"/>
            </a:endParaRPr>
          </a:p>
        </p:txBody>
      </p:sp>
    </p:spTree>
    <p:extLst>
      <p:ext uri="{BB962C8B-B14F-4D97-AF65-F5344CB8AC3E}">
        <p14:creationId xmlns:p14="http://schemas.microsoft.com/office/powerpoint/2010/main" val="378873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20881-BBBB-DCC5-DE9C-9877A80D4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4588A-5AA7-AA49-2DA2-647764F28A6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9C36772A-923F-DACE-1F27-51F054E56ED7}"/>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Workflows (Procedural Execution Style)</a:t>
            </a:r>
          </a:p>
          <a:p>
            <a:r>
              <a:rPr lang="en-US" dirty="0"/>
              <a:t>A </a:t>
            </a:r>
            <a:r>
              <a:rPr lang="en-US" b="1" dirty="0"/>
              <a:t>workflow</a:t>
            </a:r>
            <a:r>
              <a:rPr lang="en-US" dirty="0"/>
              <a:t> is a </a:t>
            </a:r>
            <a:r>
              <a:rPr lang="en-US" b="1" dirty="0"/>
              <a:t>predefined sequence of steps</a:t>
            </a:r>
            <a:r>
              <a:rPr lang="en-US" dirty="0"/>
              <a:t> that the system follows to complete a task. It’s deterministic and modular.</a:t>
            </a:r>
          </a:p>
          <a:p>
            <a:pPr marL="0" indent="0">
              <a:buNone/>
            </a:pPr>
            <a:r>
              <a:rPr lang="en-US" b="1" dirty="0">
                <a:solidFill>
                  <a:srgbClr val="C00000"/>
                </a:solidFill>
              </a:rPr>
              <a:t>Key Characteristics:</a:t>
            </a:r>
          </a:p>
          <a:p>
            <a:r>
              <a:rPr lang="en-US" b="1" u="sng" dirty="0">
                <a:sym typeface="Wingdings" panose="05000000000000000000" pitchFamily="2" charset="2"/>
              </a:rPr>
              <a:t>Static or semi-dynamic:</a:t>
            </a:r>
            <a:r>
              <a:rPr lang="en-US" dirty="0">
                <a:sym typeface="Wingdings" panose="05000000000000000000" pitchFamily="2" charset="2"/>
              </a:rPr>
              <a:t> Steps are known beforehand; the flow may include conditionals or branches, but the control logic is hard-coded or scripted.</a:t>
            </a:r>
          </a:p>
          <a:p>
            <a:r>
              <a:rPr lang="en-US" b="1" u="sng" dirty="0">
                <a:sym typeface="Wingdings" panose="05000000000000000000" pitchFamily="2" charset="2"/>
              </a:rPr>
              <a:t>Orchestrated:</a:t>
            </a:r>
            <a:r>
              <a:rPr lang="en-US" dirty="0">
                <a:sym typeface="Wingdings" panose="05000000000000000000" pitchFamily="2" charset="2"/>
              </a:rPr>
              <a:t> A controller (like a workflow engine or planner) explicitly decides the next step.</a:t>
            </a:r>
          </a:p>
          <a:p>
            <a:r>
              <a:rPr lang="en-US" b="1" u="sng" dirty="0">
                <a:sym typeface="Wingdings" panose="05000000000000000000" pitchFamily="2" charset="2"/>
              </a:rPr>
              <a:t>Predictable:</a:t>
            </a:r>
            <a:r>
              <a:rPr lang="en-US" dirty="0">
                <a:sym typeface="Wingdings" panose="05000000000000000000" pitchFamily="2" charset="2"/>
              </a:rPr>
              <a:t> Good for high-reliability, compliance, or constrained environments.</a:t>
            </a:r>
          </a:p>
          <a:p>
            <a:r>
              <a:rPr lang="en-US" b="1" u="sng" dirty="0">
                <a:sym typeface="Wingdings" panose="05000000000000000000" pitchFamily="2" charset="2"/>
              </a:rPr>
              <a:t>Task decomposition:</a:t>
            </a:r>
            <a:r>
              <a:rPr lang="en-US" dirty="0">
                <a:sym typeface="Wingdings" panose="05000000000000000000" pitchFamily="2" charset="2"/>
              </a:rPr>
              <a:t> Often uses subtasks and tool calls as modular, well-defined operations.</a:t>
            </a:r>
          </a:p>
        </p:txBody>
      </p:sp>
    </p:spTree>
    <p:extLst>
      <p:ext uri="{BB962C8B-B14F-4D97-AF65-F5344CB8AC3E}">
        <p14:creationId xmlns:p14="http://schemas.microsoft.com/office/powerpoint/2010/main" val="1495341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F18FD-E99F-5FC1-9EF1-1AEF47B5A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79163-57AB-28EA-9E5A-3288D16390C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1A9484A6-C53F-787E-A253-7FAFF3C0DA95}"/>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Workflow Example</a:t>
            </a:r>
          </a:p>
          <a:p>
            <a:pPr marL="0" indent="0">
              <a:buNone/>
            </a:pPr>
            <a:endParaRPr lang="en-US" b="1" dirty="0">
              <a:solidFill>
                <a:srgbClr val="C00000"/>
              </a:solidFill>
              <a:sym typeface="Wingdings" panose="05000000000000000000" pitchFamily="2" charset="2"/>
            </a:endParaRPr>
          </a:p>
        </p:txBody>
      </p:sp>
      <p:pic>
        <p:nvPicPr>
          <p:cNvPr id="7" name="Picture 6">
            <a:extLst>
              <a:ext uri="{FF2B5EF4-FFF2-40B4-BE49-F238E27FC236}">
                <a16:creationId xmlns:a16="http://schemas.microsoft.com/office/drawing/2014/main" id="{E50A8D77-C532-5BF0-6FE7-39BAF113F6E5}"/>
              </a:ext>
            </a:extLst>
          </p:cNvPr>
          <p:cNvPicPr>
            <a:picLocks noChangeAspect="1"/>
          </p:cNvPicPr>
          <p:nvPr/>
        </p:nvPicPr>
        <p:blipFill>
          <a:blip r:embed="rId2"/>
          <a:stretch>
            <a:fillRect/>
          </a:stretch>
        </p:blipFill>
        <p:spPr>
          <a:xfrm>
            <a:off x="466725" y="1976903"/>
            <a:ext cx="11258550" cy="3505200"/>
          </a:xfrm>
          <a:prstGeom prst="rect">
            <a:avLst/>
          </a:prstGeom>
        </p:spPr>
      </p:pic>
    </p:spTree>
    <p:extLst>
      <p:ext uri="{BB962C8B-B14F-4D97-AF65-F5344CB8AC3E}">
        <p14:creationId xmlns:p14="http://schemas.microsoft.com/office/powerpoint/2010/main" val="1900581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5D021-F589-0020-1EF5-022FE63C8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ED18B-FC8A-5CBE-73F7-4470ADE196A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51788609-A04A-0F9C-EC63-50E579E02993}"/>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Agents (Autonomous Execution Style)</a:t>
            </a:r>
          </a:p>
          <a:p>
            <a:pPr marL="0" indent="0">
              <a:buNone/>
            </a:pPr>
            <a:r>
              <a:rPr lang="en-US" dirty="0"/>
              <a:t>An agent is an autonomous, goal-driven entity that uses reasoning to decide what to do next, possibly exploring and adapting dynamically.</a:t>
            </a:r>
          </a:p>
          <a:p>
            <a:pPr marL="0" indent="0">
              <a:buNone/>
            </a:pPr>
            <a:r>
              <a:rPr lang="en-US" b="1" dirty="0">
                <a:solidFill>
                  <a:srgbClr val="C00000"/>
                </a:solidFill>
              </a:rPr>
              <a:t>Key Characteristics:</a:t>
            </a:r>
          </a:p>
          <a:p>
            <a:r>
              <a:rPr lang="en-US" b="1" u="sng" dirty="0">
                <a:sym typeface="Wingdings" panose="05000000000000000000" pitchFamily="2" charset="2"/>
              </a:rPr>
              <a:t>Dynamic planning:</a:t>
            </a:r>
            <a:r>
              <a:rPr lang="en-US" dirty="0">
                <a:sym typeface="Wingdings" panose="05000000000000000000" pitchFamily="2" charset="2"/>
              </a:rPr>
              <a:t> Agents choose the next action based on current state, tools, and goal.</a:t>
            </a:r>
          </a:p>
          <a:p>
            <a:r>
              <a:rPr lang="en-US" b="1" u="sng" dirty="0">
                <a:sym typeface="Wingdings" panose="05000000000000000000" pitchFamily="2" charset="2"/>
              </a:rPr>
              <a:t>Looping control:</a:t>
            </a:r>
            <a:r>
              <a:rPr lang="en-US" dirty="0">
                <a:sym typeface="Wingdings" panose="05000000000000000000" pitchFamily="2" charset="2"/>
              </a:rPr>
              <a:t> Agents often use think-act-observe cycles (e.g., </a:t>
            </a:r>
            <a:r>
              <a:rPr lang="en-US" dirty="0" err="1">
                <a:sym typeface="Wingdings" panose="05000000000000000000" pitchFamily="2" charset="2"/>
              </a:rPr>
              <a:t>ReAct</a:t>
            </a:r>
            <a:r>
              <a:rPr lang="en-US" dirty="0">
                <a:sym typeface="Wingdings" panose="05000000000000000000" pitchFamily="2" charset="2"/>
              </a:rPr>
              <a:t> or MRKL patterns).More autonomy: Agents decide how to complete the goal, not just follow steps.</a:t>
            </a:r>
          </a:p>
          <a:p>
            <a:r>
              <a:rPr lang="en-US" b="1" u="sng" dirty="0">
                <a:sym typeface="Wingdings" panose="05000000000000000000" pitchFamily="2" charset="2"/>
              </a:rPr>
              <a:t>Stateful:</a:t>
            </a:r>
            <a:r>
              <a:rPr lang="en-US" dirty="0">
                <a:sym typeface="Wingdings" panose="05000000000000000000" pitchFamily="2" charset="2"/>
              </a:rPr>
              <a:t> Agents remember intermediate states, outcomes, failures.</a:t>
            </a:r>
          </a:p>
          <a:p>
            <a:r>
              <a:rPr lang="en-US" b="1" u="sng" dirty="0">
                <a:sym typeface="Wingdings" panose="05000000000000000000" pitchFamily="2" charset="2"/>
              </a:rPr>
              <a:t>Emergent behavior:</a:t>
            </a:r>
            <a:r>
              <a:rPr lang="en-US" dirty="0">
                <a:sym typeface="Wingdings" panose="05000000000000000000" pitchFamily="2" charset="2"/>
              </a:rPr>
              <a:t> Sometimes solutions arise that weren't explicitly programmed.</a:t>
            </a:r>
          </a:p>
        </p:txBody>
      </p:sp>
    </p:spTree>
    <p:extLst>
      <p:ext uri="{BB962C8B-B14F-4D97-AF65-F5344CB8AC3E}">
        <p14:creationId xmlns:p14="http://schemas.microsoft.com/office/powerpoint/2010/main" val="2710009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24B6-8D60-CA20-B514-9CDD72093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03D01-95D4-B67F-29DB-96868EE69552}"/>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ED851876-6D98-2AB8-7368-DB6CC986DD4E}"/>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Example Agents (Autonomous Execution Style)</a:t>
            </a:r>
          </a:p>
        </p:txBody>
      </p:sp>
      <p:pic>
        <p:nvPicPr>
          <p:cNvPr id="4" name="Picture 3">
            <a:extLst>
              <a:ext uri="{FF2B5EF4-FFF2-40B4-BE49-F238E27FC236}">
                <a16:creationId xmlns:a16="http://schemas.microsoft.com/office/drawing/2014/main" id="{60EA5B14-AAF1-EAE3-1CF0-2FBEFD764B84}"/>
              </a:ext>
            </a:extLst>
          </p:cNvPr>
          <p:cNvPicPr>
            <a:picLocks noChangeAspect="1"/>
          </p:cNvPicPr>
          <p:nvPr/>
        </p:nvPicPr>
        <p:blipFill>
          <a:blip r:embed="rId2"/>
          <a:stretch>
            <a:fillRect/>
          </a:stretch>
        </p:blipFill>
        <p:spPr>
          <a:xfrm>
            <a:off x="447675" y="1749425"/>
            <a:ext cx="11296650" cy="4743450"/>
          </a:xfrm>
          <a:prstGeom prst="rect">
            <a:avLst/>
          </a:prstGeom>
        </p:spPr>
      </p:pic>
    </p:spTree>
    <p:extLst>
      <p:ext uri="{BB962C8B-B14F-4D97-AF65-F5344CB8AC3E}">
        <p14:creationId xmlns:p14="http://schemas.microsoft.com/office/powerpoint/2010/main" val="233308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D10C-3E9D-089E-9EB9-514E3A067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9544-2813-880C-2055-87096D1EA353}"/>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55275226-7325-4ACC-928D-66A49062179A}"/>
              </a:ext>
            </a:extLst>
          </p:cNvPr>
          <p:cNvSpPr>
            <a:spLocks noGrp="1"/>
          </p:cNvSpPr>
          <p:nvPr>
            <p:ph idx="1"/>
          </p:nvPr>
        </p:nvSpPr>
        <p:spPr>
          <a:xfrm>
            <a:off x="838200" y="1365814"/>
            <a:ext cx="10515600" cy="4811150"/>
          </a:xfrm>
        </p:spPr>
        <p:txBody>
          <a:bodyPr>
            <a:normAutofit fontScale="85000" lnSpcReduction="20000"/>
          </a:bodyPr>
          <a:lstStyle/>
          <a:p>
            <a:pPr>
              <a:buNone/>
            </a:pPr>
            <a:r>
              <a:rPr lang="en-US" b="1" dirty="0">
                <a:solidFill>
                  <a:srgbClr val="C00000"/>
                </a:solidFill>
              </a:rPr>
              <a:t>Key Features</a:t>
            </a:r>
          </a:p>
          <a:p>
            <a:pPr>
              <a:buFont typeface="Arial" panose="020B0604020202020204" pitchFamily="34" charset="0"/>
              <a:buChar char="•"/>
            </a:pPr>
            <a:r>
              <a:rPr lang="en-US" dirty="0"/>
              <a:t>Easy-to-use API client in popular languages (Python, JavaScript, etc.)</a:t>
            </a:r>
          </a:p>
          <a:p>
            <a:pPr>
              <a:buFont typeface="Arial" panose="020B0604020202020204" pitchFamily="34" charset="0"/>
              <a:buChar char="•"/>
            </a:pPr>
            <a:r>
              <a:rPr lang="en-US" dirty="0"/>
              <a:t>Supports:</a:t>
            </a:r>
          </a:p>
          <a:p>
            <a:pPr marL="742950" lvl="1" indent="-285750">
              <a:buFont typeface="Arial" panose="020B0604020202020204" pitchFamily="34" charset="0"/>
              <a:buChar char="•"/>
            </a:pPr>
            <a:r>
              <a:rPr lang="en-US" dirty="0"/>
              <a:t>Chat Completions (GPT models)</a:t>
            </a:r>
          </a:p>
          <a:p>
            <a:pPr marL="742950" lvl="1" indent="-285750">
              <a:buFont typeface="Arial" panose="020B0604020202020204" pitchFamily="34" charset="0"/>
              <a:buChar char="•"/>
            </a:pPr>
            <a:r>
              <a:rPr lang="en-US" dirty="0"/>
              <a:t>Image Generation (DALL·E)</a:t>
            </a:r>
          </a:p>
          <a:p>
            <a:pPr marL="742950" lvl="1" indent="-285750">
              <a:buFont typeface="Arial" panose="020B0604020202020204" pitchFamily="34" charset="0"/>
              <a:buChar char="•"/>
            </a:pPr>
            <a:r>
              <a:rPr lang="en-US" dirty="0"/>
              <a:t>Audio Transcription (Whisper)</a:t>
            </a:r>
          </a:p>
          <a:p>
            <a:pPr marL="742950" lvl="1" indent="-285750">
              <a:buFont typeface="Arial" panose="020B0604020202020204" pitchFamily="34" charset="0"/>
              <a:buChar char="•"/>
            </a:pPr>
            <a:r>
              <a:rPr lang="en-US" dirty="0"/>
              <a:t>Embeddings</a:t>
            </a:r>
          </a:p>
          <a:p>
            <a:pPr marL="742950" lvl="1" indent="-285750">
              <a:buFont typeface="Arial" panose="020B0604020202020204" pitchFamily="34" charset="0"/>
              <a:buChar char="•"/>
            </a:pPr>
            <a:r>
              <a:rPr lang="en-US" dirty="0"/>
              <a:t>File and fine-tuning operations</a:t>
            </a:r>
          </a:p>
          <a:p>
            <a:pPr>
              <a:buFont typeface="Arial" panose="020B0604020202020204" pitchFamily="34" charset="0"/>
              <a:buChar char="•"/>
            </a:pPr>
            <a:r>
              <a:rPr lang="en-US" dirty="0"/>
              <a:t>Built-in support for streaming, error handling, and retries.</a:t>
            </a:r>
          </a:p>
          <a:p>
            <a:pPr>
              <a:buFont typeface="Arial" panose="020B0604020202020204" pitchFamily="34" charset="0"/>
              <a:buChar char="•"/>
            </a:pPr>
            <a:r>
              <a:rPr lang="en-US" dirty="0"/>
              <a:t>Python-First Design</a:t>
            </a:r>
          </a:p>
          <a:p>
            <a:pPr>
              <a:buFont typeface="Arial" panose="020B0604020202020204" pitchFamily="34" charset="0"/>
              <a:buChar char="•"/>
            </a:pPr>
            <a:r>
              <a:rPr lang="en-US" dirty="0"/>
              <a:t>Built-in Agent Loop</a:t>
            </a:r>
          </a:p>
          <a:p>
            <a:pPr>
              <a:buFont typeface="Arial" panose="020B0604020202020204" pitchFamily="34" charset="0"/>
              <a:buChar char="•"/>
            </a:pPr>
            <a:r>
              <a:rPr lang="en-US" dirty="0"/>
              <a:t>Interoperability</a:t>
            </a:r>
          </a:p>
          <a:p>
            <a:pPr>
              <a:buFont typeface="Arial" panose="020B0604020202020204" pitchFamily="34" charset="0"/>
              <a:buChar char="•"/>
            </a:pPr>
            <a:r>
              <a:rPr lang="en-US" dirty="0"/>
              <a:t>Simplified Multi-Agent Workflows</a:t>
            </a:r>
          </a:p>
          <a:p>
            <a:pPr>
              <a:buFont typeface="Arial" panose="020B0604020202020204" pitchFamily="34" charset="0"/>
              <a:buChar char="•"/>
            </a:pPr>
            <a:r>
              <a:rPr lang="en-US" dirty="0"/>
              <a:t>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555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2685-09E3-CB0E-9D39-5655814B9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5F168-9F04-8857-38D4-F69E0D901A3C}"/>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1481C5BB-A295-8324-5145-DAA462068F97}"/>
              </a:ext>
            </a:extLst>
          </p:cNvPr>
          <p:cNvSpPr>
            <a:spLocks noGrp="1"/>
          </p:cNvSpPr>
          <p:nvPr>
            <p:ph idx="1"/>
          </p:nvPr>
        </p:nvSpPr>
        <p:spPr>
          <a:xfrm>
            <a:off x="838200" y="1282044"/>
            <a:ext cx="10515600" cy="4894919"/>
          </a:xfrm>
        </p:spPr>
        <p:txBody>
          <a:bodyPr>
            <a:normAutofit fontScale="85000" lnSpcReduction="10000"/>
          </a:bodyPr>
          <a:lstStyle/>
          <a:p>
            <a:pPr marL="0" indent="0">
              <a:buNone/>
            </a:pPr>
            <a:r>
              <a:rPr lang="en-US" b="1" dirty="0">
                <a:solidFill>
                  <a:srgbClr val="C00000"/>
                </a:solidFill>
                <a:sym typeface="Wingdings" panose="05000000000000000000" pitchFamily="2" charset="2"/>
              </a:rPr>
              <a:t>Short-Term Workflows (</a:t>
            </a:r>
            <a:r>
              <a:rPr lang="en-US" b="1" dirty="0" err="1">
                <a:solidFill>
                  <a:srgbClr val="C00000"/>
                </a:solidFill>
                <a:sym typeface="Wingdings" panose="05000000000000000000" pitchFamily="2" charset="2"/>
              </a:rPr>
              <a:t>Microplans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sym typeface="Wingdings" panose="05000000000000000000" pitchFamily="2" charset="2"/>
              </a:rPr>
              <a:t>Templated sequences </a:t>
            </a:r>
            <a:r>
              <a:rPr lang="en-US" dirty="0">
                <a:sym typeface="Wingdings" panose="05000000000000000000" pitchFamily="2" charset="2"/>
              </a:rPr>
              <a:t>of </a:t>
            </a:r>
            <a:r>
              <a:rPr lang="en-US" b="1" dirty="0">
                <a:sym typeface="Wingdings" panose="05000000000000000000" pitchFamily="2" charset="2"/>
              </a:rPr>
              <a:t>steps</a:t>
            </a:r>
            <a:r>
              <a:rPr lang="en-US" dirty="0">
                <a:sym typeface="Wingdings" panose="05000000000000000000" pitchFamily="2" charset="2"/>
              </a:rPr>
              <a:t> to achieve subgoals within a single agent loop or session.</a:t>
            </a: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Focused on </a:t>
            </a:r>
            <a:r>
              <a:rPr lang="en-US" b="1" dirty="0">
                <a:sym typeface="Wingdings" panose="05000000000000000000" pitchFamily="2" charset="2"/>
              </a:rPr>
              <a:t>immediate tasks </a:t>
            </a:r>
            <a:r>
              <a:rPr lang="en-US" dirty="0">
                <a:sym typeface="Wingdings" panose="05000000000000000000" pitchFamily="2" charset="2"/>
              </a:rPr>
              <a:t>(e.g., "summarize a document," "extract a table").</a:t>
            </a:r>
          </a:p>
          <a:p>
            <a:r>
              <a:rPr lang="en-US" dirty="0">
                <a:sym typeface="Wingdings" panose="05000000000000000000" pitchFamily="2" charset="2"/>
              </a:rPr>
              <a:t>Often cached or retrieved from toolkits (e.g., function graphs).</a:t>
            </a:r>
          </a:p>
          <a:p>
            <a:r>
              <a:rPr lang="en-US" dirty="0">
                <a:sym typeface="Wingdings" panose="05000000000000000000" pitchFamily="2" charset="2"/>
              </a:rPr>
              <a:t>Agent </a:t>
            </a:r>
            <a:r>
              <a:rPr lang="en-US" b="1" dirty="0">
                <a:sym typeface="Wingdings" panose="05000000000000000000" pitchFamily="2" charset="2"/>
              </a:rPr>
              <a:t>calls or instantiates </a:t>
            </a:r>
            <a:r>
              <a:rPr lang="en-US" dirty="0">
                <a:sym typeface="Wingdings" panose="05000000000000000000" pitchFamily="2" charset="2"/>
              </a:rPr>
              <a:t>them dynamically.</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building blocks to solve parts of larger goals.</a:t>
            </a:r>
          </a:p>
          <a:p>
            <a:r>
              <a:rPr lang="en-US" dirty="0">
                <a:sym typeface="Wingdings" panose="05000000000000000000" pitchFamily="2" charset="2"/>
              </a:rPr>
              <a:t>Invoked when a known pattern matches the current subgoal.</a:t>
            </a:r>
          </a:p>
          <a:p>
            <a:r>
              <a:rPr lang="en-US" dirty="0">
                <a:sym typeface="Wingdings" panose="05000000000000000000" pitchFamily="2" charset="2"/>
              </a:rPr>
              <a:t>Can be </a:t>
            </a:r>
            <a:r>
              <a:rPr lang="en-US" b="1" dirty="0">
                <a:sym typeface="Wingdings" panose="05000000000000000000" pitchFamily="2" charset="2"/>
              </a:rPr>
              <a:t>executed as-is</a:t>
            </a:r>
            <a:r>
              <a:rPr lang="en-US" dirty="0">
                <a:sym typeface="Wingdings" panose="05000000000000000000" pitchFamily="2" charset="2"/>
              </a:rPr>
              <a:t>, modified, or aborted mid-way.</a:t>
            </a:r>
          </a:p>
        </p:txBody>
      </p:sp>
    </p:spTree>
    <p:extLst>
      <p:ext uri="{BB962C8B-B14F-4D97-AF65-F5344CB8AC3E}">
        <p14:creationId xmlns:p14="http://schemas.microsoft.com/office/powerpoint/2010/main" val="3575885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5440-DD09-2E72-8A16-8FF50136F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25BDE-6C22-AA7B-5259-9CE2C536833A}"/>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4F799983-A3FF-F830-5F9D-E2ED74BF7AC1}"/>
              </a:ext>
            </a:extLst>
          </p:cNvPr>
          <p:cNvSpPr>
            <a:spLocks noGrp="1"/>
          </p:cNvSpPr>
          <p:nvPr>
            <p:ph idx="1"/>
          </p:nvPr>
        </p:nvSpPr>
        <p:spPr>
          <a:xfrm>
            <a:off x="838200" y="1282044"/>
            <a:ext cx="10515600" cy="4894919"/>
          </a:xfrm>
        </p:spPr>
        <p:txBody>
          <a:bodyPr>
            <a:normAutofit fontScale="92500" lnSpcReduction="20000"/>
          </a:bodyPr>
          <a:lstStyle/>
          <a:p>
            <a:pPr marL="0" indent="0">
              <a:buNone/>
            </a:pPr>
            <a:r>
              <a:rPr lang="en-US" b="1" dirty="0">
                <a:solidFill>
                  <a:srgbClr val="C00000"/>
                </a:solidFill>
                <a:sym typeface="Wingdings" panose="05000000000000000000" pitchFamily="2" charset="2"/>
              </a:rPr>
              <a:t>Long-Term Workflows (</a:t>
            </a:r>
            <a:r>
              <a:rPr lang="en-US" b="1" dirty="0" err="1">
                <a:solidFill>
                  <a:srgbClr val="C00000"/>
                </a:solidFill>
                <a:sym typeface="Wingdings" panose="05000000000000000000" pitchFamily="2" charset="2"/>
              </a:rPr>
              <a:t>Macroplans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t>Extended, goal-level strategies</a:t>
            </a:r>
            <a:r>
              <a:rPr lang="en-US" dirty="0"/>
              <a:t> or plans that span </a:t>
            </a:r>
            <a:r>
              <a:rPr lang="en-US" b="1" dirty="0"/>
              <a:t>multiple steps, sessions, or time horizons</a:t>
            </a:r>
            <a:r>
              <a:rPr lang="en-US" dirty="0"/>
              <a:t>.</a:t>
            </a:r>
            <a:endParaRPr lang="en-US" dirty="0">
              <a:sym typeface="Wingdings" panose="05000000000000000000" pitchFamily="2" charset="2"/>
            </a:endParaRP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Represent high-level plans (e.g., “launch a product,” “plan a vacation”).</a:t>
            </a:r>
          </a:p>
          <a:p>
            <a:r>
              <a:rPr lang="en-US" dirty="0">
                <a:sym typeface="Wingdings" panose="05000000000000000000" pitchFamily="2" charset="2"/>
              </a:rPr>
              <a:t>May persist across sessions or agent memory.</a:t>
            </a:r>
          </a:p>
          <a:p>
            <a:r>
              <a:rPr lang="en-US" dirty="0">
                <a:sym typeface="Wingdings" panose="05000000000000000000" pitchFamily="2" charset="2"/>
              </a:rPr>
              <a:t>Include checkpoints, dependencies, and progress tracking.</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a:t>
            </a:r>
            <a:r>
              <a:rPr lang="en-US" b="1" dirty="0">
                <a:sym typeface="Wingdings" panose="05000000000000000000" pitchFamily="2" charset="2"/>
              </a:rPr>
              <a:t>strategic scaffolding</a:t>
            </a:r>
            <a:r>
              <a:rPr lang="en-US" dirty="0">
                <a:sym typeface="Wingdings" panose="05000000000000000000" pitchFamily="2" charset="2"/>
              </a:rPr>
              <a:t>: guides the agent in sequencing major stages.</a:t>
            </a:r>
          </a:p>
          <a:p>
            <a:r>
              <a:rPr lang="en-US" dirty="0">
                <a:sym typeface="Wingdings" panose="05000000000000000000" pitchFamily="2" charset="2"/>
              </a:rPr>
              <a:t>Enables </a:t>
            </a:r>
            <a:r>
              <a:rPr lang="en-US" b="1" dirty="0">
                <a:sym typeface="Wingdings" panose="05000000000000000000" pitchFamily="2" charset="2"/>
              </a:rPr>
              <a:t>resumability</a:t>
            </a:r>
            <a:r>
              <a:rPr lang="en-US" dirty="0">
                <a:sym typeface="Wingdings" panose="05000000000000000000" pitchFamily="2" charset="2"/>
              </a:rPr>
              <a:t> and </a:t>
            </a:r>
            <a:r>
              <a:rPr lang="en-US" b="1" dirty="0">
                <a:sym typeface="Wingdings" panose="05000000000000000000" pitchFamily="2" charset="2"/>
              </a:rPr>
              <a:t>temporal reasoning </a:t>
            </a:r>
            <a:r>
              <a:rPr lang="en-US" dirty="0">
                <a:sym typeface="Wingdings" panose="05000000000000000000" pitchFamily="2" charset="2"/>
              </a:rPr>
              <a:t>over days/weeks.</a:t>
            </a:r>
          </a:p>
          <a:p>
            <a:r>
              <a:rPr lang="en-US" dirty="0">
                <a:sym typeface="Wingdings" panose="05000000000000000000" pitchFamily="2" charset="2"/>
              </a:rPr>
              <a:t>Often stored in vector memory, graph structures, or long-term state.</a:t>
            </a:r>
          </a:p>
        </p:txBody>
      </p:sp>
    </p:spTree>
    <p:extLst>
      <p:ext uri="{BB962C8B-B14F-4D97-AF65-F5344CB8AC3E}">
        <p14:creationId xmlns:p14="http://schemas.microsoft.com/office/powerpoint/2010/main" val="482566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88340-AE77-55FB-6A25-1D0EB5A23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26304-8806-BFCA-2C5D-28CAB1A6A5B1}"/>
              </a:ext>
            </a:extLst>
          </p:cNvPr>
          <p:cNvSpPr>
            <a:spLocks noGrp="1"/>
          </p:cNvSpPr>
          <p:nvPr>
            <p:ph type="title"/>
          </p:nvPr>
        </p:nvSpPr>
        <p:spPr>
          <a:xfrm>
            <a:off x="838200" y="365125"/>
            <a:ext cx="10515600" cy="916919"/>
          </a:xfrm>
        </p:spPr>
        <p:txBody>
          <a:bodyPr>
            <a:noAutofit/>
          </a:bodyPr>
          <a:lstStyle/>
          <a:p>
            <a:r>
              <a:rPr lang="en-US" sz="3600" b="1" dirty="0"/>
              <a:t>🧠 In Practice: Agent + Workflow Fusion</a:t>
            </a:r>
          </a:p>
        </p:txBody>
      </p:sp>
      <p:sp>
        <p:nvSpPr>
          <p:cNvPr id="5" name="Content Placeholder 4">
            <a:extLst>
              <a:ext uri="{FF2B5EF4-FFF2-40B4-BE49-F238E27FC236}">
                <a16:creationId xmlns:a16="http://schemas.microsoft.com/office/drawing/2014/main" id="{B4855F8D-3369-E2DE-2F09-5F33A1D24E57}"/>
              </a:ext>
            </a:extLst>
          </p:cNvPr>
          <p:cNvSpPr>
            <a:spLocks noGrp="1"/>
          </p:cNvSpPr>
          <p:nvPr>
            <p:ph idx="1"/>
          </p:nvPr>
        </p:nvSpPr>
        <p:spPr>
          <a:xfrm>
            <a:off x="838200" y="1282044"/>
            <a:ext cx="10515600" cy="4894919"/>
          </a:xfrm>
        </p:spPr>
        <p:txBody>
          <a:bodyPr>
            <a:normAutofit/>
          </a:bodyPr>
          <a:lstStyle/>
          <a:p>
            <a:r>
              <a:rPr lang="en-US" dirty="0"/>
              <a:t>Agents don’t replace workflows — they use them:</a:t>
            </a:r>
          </a:p>
          <a:p>
            <a:r>
              <a:rPr lang="en-US" b="1" dirty="0"/>
              <a:t>Short-term workflows</a:t>
            </a:r>
            <a:r>
              <a:rPr lang="en-US" dirty="0"/>
              <a:t>: Like calling a subroutine.</a:t>
            </a:r>
          </a:p>
          <a:p>
            <a:r>
              <a:rPr lang="en-US" b="1" dirty="0"/>
              <a:t>Long-term workflows</a:t>
            </a:r>
            <a:r>
              <a:rPr lang="en-US" dirty="0"/>
              <a:t>: Like following a project plan.</a:t>
            </a:r>
          </a:p>
          <a:p>
            <a:r>
              <a:rPr lang="en-US" dirty="0"/>
              <a:t>The agent chooses </a:t>
            </a:r>
            <a:r>
              <a:rPr lang="en-US" b="1" dirty="0"/>
              <a:t>when</a:t>
            </a:r>
            <a:r>
              <a:rPr lang="en-US" dirty="0"/>
              <a:t> to execute them, </a:t>
            </a:r>
            <a:r>
              <a:rPr lang="en-US" b="1" dirty="0"/>
              <a:t>how</a:t>
            </a:r>
            <a:r>
              <a:rPr lang="en-US" dirty="0"/>
              <a:t> to adapt them, or </a:t>
            </a:r>
            <a:r>
              <a:rPr lang="en-US" b="1" dirty="0"/>
              <a:t>whether</a:t>
            </a:r>
            <a:r>
              <a:rPr lang="en-US" dirty="0"/>
              <a:t> to abandon them based on reasoning and observations.</a:t>
            </a:r>
          </a:p>
          <a:p>
            <a:pPr marL="0" indent="0">
              <a:buNone/>
            </a:pPr>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2335955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29AE-E1D5-CFEA-E0CA-583DAA06A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82570-2DF7-BFBC-4FFC-8F342761AB83}"/>
              </a:ext>
            </a:extLst>
          </p:cNvPr>
          <p:cNvSpPr>
            <a:spLocks noGrp="1"/>
          </p:cNvSpPr>
          <p:nvPr>
            <p:ph type="title"/>
          </p:nvPr>
        </p:nvSpPr>
        <p:spPr>
          <a:xfrm>
            <a:off x="838200" y="365125"/>
            <a:ext cx="10515600" cy="916919"/>
          </a:xfrm>
        </p:spPr>
        <p:txBody>
          <a:bodyPr>
            <a:noAutofit/>
          </a:bodyPr>
          <a:lstStyle/>
          <a:p>
            <a:r>
              <a:rPr lang="en-US" sz="3600" b="1" dirty="0"/>
              <a:t>Open AI SDK Discussion</a:t>
            </a:r>
          </a:p>
        </p:txBody>
      </p:sp>
      <p:sp>
        <p:nvSpPr>
          <p:cNvPr id="5" name="Content Placeholder 4">
            <a:extLst>
              <a:ext uri="{FF2B5EF4-FFF2-40B4-BE49-F238E27FC236}">
                <a16:creationId xmlns:a16="http://schemas.microsoft.com/office/drawing/2014/main" id="{63ABD2B1-A2F0-5BE7-8987-058CD20C7BF6}"/>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OpenAI SDK:</a:t>
            </a:r>
          </a:p>
          <a:p>
            <a:r>
              <a:rPr lang="en-US" dirty="0">
                <a:sym typeface="Wingdings" panose="05000000000000000000" pitchFamily="2" charset="2"/>
              </a:rPr>
              <a:t>Is not workflow but agent.</a:t>
            </a:r>
          </a:p>
          <a:p>
            <a:r>
              <a:rPr lang="en-US" dirty="0">
                <a:sym typeface="Wingdings" panose="05000000000000000000" pitchFamily="2" charset="2"/>
              </a:rPr>
              <a:t>Does dynamic routing</a:t>
            </a:r>
          </a:p>
          <a:p>
            <a:r>
              <a:rPr lang="en-US" dirty="0">
                <a:sym typeface="Wingdings" panose="05000000000000000000" pitchFamily="2" charset="2"/>
              </a:rPr>
              <a:t>Is short term</a:t>
            </a:r>
          </a:p>
          <a:p>
            <a:pPr marL="0" indent="0">
              <a:buNone/>
            </a:pPr>
            <a:r>
              <a:rPr lang="en-US" dirty="0">
                <a:sym typeface="Wingdings" panose="05000000000000000000" pitchFamily="2" charset="2"/>
              </a:rPr>
              <a:t>This make easy to use and you can use it for smaller single session task due to short term.</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276767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20DA-6F61-91EE-FE6C-12640F03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20BDC-EEFA-BF80-4BC1-82F5EB346FE6}"/>
              </a:ext>
            </a:extLst>
          </p:cNvPr>
          <p:cNvSpPr>
            <a:spLocks noGrp="1"/>
          </p:cNvSpPr>
          <p:nvPr>
            <p:ph type="title"/>
          </p:nvPr>
        </p:nvSpPr>
        <p:spPr>
          <a:xfrm>
            <a:off x="838200" y="365125"/>
            <a:ext cx="10515600" cy="916919"/>
          </a:xfrm>
        </p:spPr>
        <p:txBody>
          <a:bodyPr>
            <a:noAutofit/>
          </a:bodyPr>
          <a:lstStyle/>
          <a:p>
            <a:r>
              <a:rPr lang="en-US" sz="3600" b="1" dirty="0"/>
              <a:t>MCP (Model Context Protocol)</a:t>
            </a:r>
          </a:p>
        </p:txBody>
      </p:sp>
      <p:sp>
        <p:nvSpPr>
          <p:cNvPr id="5" name="Content Placeholder 4">
            <a:extLst>
              <a:ext uri="{FF2B5EF4-FFF2-40B4-BE49-F238E27FC236}">
                <a16:creationId xmlns:a16="http://schemas.microsoft.com/office/drawing/2014/main" id="{8CF055B7-A861-8632-3D00-E1B581E50034}"/>
              </a:ext>
            </a:extLst>
          </p:cNvPr>
          <p:cNvSpPr>
            <a:spLocks noGrp="1"/>
          </p:cNvSpPr>
          <p:nvPr>
            <p:ph idx="1"/>
          </p:nvPr>
        </p:nvSpPr>
        <p:spPr>
          <a:xfrm>
            <a:off x="838200" y="1282044"/>
            <a:ext cx="10515600" cy="4894919"/>
          </a:xfrm>
        </p:spPr>
        <p:txBody>
          <a:bodyPr>
            <a:normAutofit/>
          </a:bodyPr>
          <a:lstStyle/>
          <a:p>
            <a:r>
              <a:rPr lang="en-US" b="1" dirty="0"/>
              <a:t>MCP (Model Context Protocol)</a:t>
            </a:r>
            <a:r>
              <a:rPr lang="en-US" dirty="0"/>
              <a:t> is an emerging concept/protocol designed to </a:t>
            </a:r>
            <a:r>
              <a:rPr lang="en-US" b="1" dirty="0"/>
              <a:t>enable coordination between large language models (LLMs), agentic systems, tools, and environments</a:t>
            </a:r>
            <a:r>
              <a:rPr lang="en-US" dirty="0"/>
              <a:t>. </a:t>
            </a:r>
          </a:p>
          <a:p>
            <a:r>
              <a:rPr lang="en-US" dirty="0"/>
              <a:t>It’s most prominently associated with </a:t>
            </a:r>
            <a:r>
              <a:rPr lang="en-US" b="1" dirty="0"/>
              <a:t>OpenAI’s research into AI agents</a:t>
            </a:r>
            <a:r>
              <a:rPr lang="en-US" dirty="0"/>
              <a:t>, introduced around early 2024. </a:t>
            </a:r>
          </a:p>
          <a:p>
            <a:r>
              <a:rPr lang="en-US" dirty="0"/>
              <a:t>MCP is a </a:t>
            </a:r>
            <a:r>
              <a:rPr lang="en-US" b="1" dirty="0"/>
              <a:t>high-level abstraction layer or interface</a:t>
            </a:r>
            <a:r>
              <a:rPr lang="en-US" dirty="0"/>
              <a:t> that helps manage </a:t>
            </a:r>
            <a:r>
              <a:rPr lang="en-US" b="1" dirty="0"/>
              <a:t>context, state, and communication</a:t>
            </a:r>
            <a:r>
              <a:rPr lang="en-US" dirty="0"/>
              <a:t> in complex AI-agent architectures.</a:t>
            </a:r>
            <a:endParaRPr lang="en-US" dirty="0">
              <a:sym typeface="Wingdings" panose="05000000000000000000" pitchFamily="2" charset="2"/>
            </a:endParaRPr>
          </a:p>
        </p:txBody>
      </p:sp>
    </p:spTree>
    <p:extLst>
      <p:ext uri="{BB962C8B-B14F-4D97-AF65-F5344CB8AC3E}">
        <p14:creationId xmlns:p14="http://schemas.microsoft.com/office/powerpoint/2010/main" val="3088928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48B87-E89C-A930-93B7-FF112015E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CEE7B-1BF8-E64D-092C-04877862CE83}"/>
              </a:ext>
            </a:extLst>
          </p:cNvPr>
          <p:cNvSpPr>
            <a:spLocks noGrp="1"/>
          </p:cNvSpPr>
          <p:nvPr>
            <p:ph type="title"/>
          </p:nvPr>
        </p:nvSpPr>
        <p:spPr>
          <a:xfrm>
            <a:off x="838200" y="365125"/>
            <a:ext cx="10515600" cy="916919"/>
          </a:xfrm>
        </p:spPr>
        <p:txBody>
          <a:bodyPr>
            <a:noAutofit/>
          </a:bodyPr>
          <a:lstStyle/>
          <a:p>
            <a:r>
              <a:rPr lang="en-US" sz="3600" b="1" dirty="0"/>
              <a:t>What is MCP (Model Context Protocol)?</a:t>
            </a:r>
          </a:p>
        </p:txBody>
      </p:sp>
      <p:sp>
        <p:nvSpPr>
          <p:cNvPr id="5" name="Content Placeholder 4">
            <a:extLst>
              <a:ext uri="{FF2B5EF4-FFF2-40B4-BE49-F238E27FC236}">
                <a16:creationId xmlns:a16="http://schemas.microsoft.com/office/drawing/2014/main" id="{357E7C78-9E3E-BC99-1858-324E9EE835AC}"/>
              </a:ext>
            </a:extLst>
          </p:cNvPr>
          <p:cNvSpPr>
            <a:spLocks noGrp="1"/>
          </p:cNvSpPr>
          <p:nvPr>
            <p:ph idx="1"/>
          </p:nvPr>
        </p:nvSpPr>
        <p:spPr>
          <a:xfrm>
            <a:off x="838200" y="1282044"/>
            <a:ext cx="10515600" cy="4894919"/>
          </a:xfrm>
        </p:spPr>
        <p:txBody>
          <a:bodyPr>
            <a:normAutofit/>
          </a:bodyPr>
          <a:lstStyle/>
          <a:p>
            <a:pPr marL="0" indent="0">
              <a:buNone/>
            </a:pPr>
            <a:r>
              <a:rPr lang="en-US" dirty="0"/>
              <a:t>MCP stands for </a:t>
            </a:r>
            <a:r>
              <a:rPr lang="en-US" b="1" dirty="0"/>
              <a:t>Model Context Protocol</a:t>
            </a:r>
            <a:r>
              <a:rPr lang="en-US" dirty="0"/>
              <a:t>. It is a </a:t>
            </a:r>
            <a:r>
              <a:rPr lang="en-US" b="1" dirty="0"/>
              <a:t>communication and coordination protocol</a:t>
            </a:r>
            <a:r>
              <a:rPr lang="en-US" dirty="0"/>
              <a:t> designed to:</a:t>
            </a:r>
          </a:p>
          <a:p>
            <a:pPr lvl="1"/>
            <a:r>
              <a:rPr lang="en-US" b="1" dirty="0"/>
              <a:t>Standardize the interaction between models and their environment</a:t>
            </a:r>
            <a:r>
              <a:rPr lang="en-US" dirty="0"/>
              <a:t> (tools, memory, world states).</a:t>
            </a:r>
          </a:p>
          <a:p>
            <a:pPr lvl="1"/>
            <a:r>
              <a:rPr lang="en-US" dirty="0"/>
              <a:t>Allow </a:t>
            </a:r>
            <a:r>
              <a:rPr lang="en-US" b="1" dirty="0"/>
              <a:t>agents to persist knowledge, state, and goals</a:t>
            </a:r>
            <a:r>
              <a:rPr lang="en-US" dirty="0"/>
              <a:t> across steps or tasks.</a:t>
            </a:r>
          </a:p>
          <a:p>
            <a:pPr lvl="1"/>
            <a:r>
              <a:rPr lang="en-US" dirty="0"/>
              <a:t>Help </a:t>
            </a:r>
            <a:r>
              <a:rPr lang="en-US" b="1" dirty="0"/>
              <a:t>orchestrate multiple agents or model instances</a:t>
            </a:r>
            <a:r>
              <a:rPr lang="en-US" dirty="0"/>
              <a:t> working together, potentially asynchronously.</a:t>
            </a:r>
          </a:p>
          <a:p>
            <a:pPr lvl="1"/>
            <a:r>
              <a:rPr lang="en-US" dirty="0"/>
              <a:t>Support </a:t>
            </a:r>
            <a:r>
              <a:rPr lang="en-US" b="1" dirty="0"/>
              <a:t>long-lived, autonomous agentic behaviors</a:t>
            </a:r>
            <a:r>
              <a:rPr lang="en-US" dirty="0"/>
              <a:t> beyond single-turn prompts.</a:t>
            </a:r>
          </a:p>
          <a:p>
            <a:pPr marL="0" indent="0">
              <a:buNone/>
            </a:pPr>
            <a:r>
              <a:rPr lang="en-US" dirty="0"/>
              <a:t>Think of it as a </a:t>
            </a:r>
            <a:r>
              <a:rPr lang="en-US" b="1" dirty="0"/>
              <a:t>“software bus” or orchestration layer</a:t>
            </a:r>
            <a:r>
              <a:rPr lang="en-US" dirty="0"/>
              <a:t> for agent-like systems using LLMs.</a:t>
            </a:r>
          </a:p>
          <a:p>
            <a:endParaRPr lang="en-US" dirty="0">
              <a:sym typeface="Wingdings" panose="05000000000000000000" pitchFamily="2" charset="2"/>
            </a:endParaRPr>
          </a:p>
        </p:txBody>
      </p:sp>
    </p:spTree>
    <p:extLst>
      <p:ext uri="{BB962C8B-B14F-4D97-AF65-F5344CB8AC3E}">
        <p14:creationId xmlns:p14="http://schemas.microsoft.com/office/powerpoint/2010/main" val="1964403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11FB-AF6F-C687-2671-90CCBEFD3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4945F-6335-862B-B0F3-B02E627790B2}"/>
              </a:ext>
            </a:extLst>
          </p:cNvPr>
          <p:cNvSpPr>
            <a:spLocks noGrp="1"/>
          </p:cNvSpPr>
          <p:nvPr>
            <p:ph type="title"/>
          </p:nvPr>
        </p:nvSpPr>
        <p:spPr>
          <a:xfrm>
            <a:off x="838200" y="365126"/>
            <a:ext cx="10515600" cy="700104"/>
          </a:xfrm>
        </p:spPr>
        <p:txBody>
          <a:bodyPr>
            <a:noAutofit/>
          </a:bodyPr>
          <a:lstStyle/>
          <a:p>
            <a:r>
              <a:rPr lang="en-US" sz="3600" b="1" dirty="0"/>
              <a:t>🔧 What does MCP do with Agents?</a:t>
            </a:r>
          </a:p>
        </p:txBody>
      </p:sp>
      <p:sp>
        <p:nvSpPr>
          <p:cNvPr id="5" name="Content Placeholder 4">
            <a:extLst>
              <a:ext uri="{FF2B5EF4-FFF2-40B4-BE49-F238E27FC236}">
                <a16:creationId xmlns:a16="http://schemas.microsoft.com/office/drawing/2014/main" id="{B782ABEE-E767-C691-9AAC-6775534477DD}"/>
              </a:ext>
            </a:extLst>
          </p:cNvPr>
          <p:cNvSpPr>
            <a:spLocks noGrp="1"/>
          </p:cNvSpPr>
          <p:nvPr>
            <p:ph idx="1"/>
          </p:nvPr>
        </p:nvSpPr>
        <p:spPr>
          <a:xfrm>
            <a:off x="838200" y="1065230"/>
            <a:ext cx="10515600" cy="5111733"/>
          </a:xfrm>
        </p:spPr>
        <p:txBody>
          <a:bodyPr>
            <a:noAutofit/>
          </a:bodyPr>
          <a:lstStyle/>
          <a:p>
            <a:pPr marL="0" indent="0">
              <a:buNone/>
            </a:pPr>
            <a:r>
              <a:rPr lang="en-US" sz="2400" dirty="0"/>
              <a:t>MCP is a </a:t>
            </a:r>
            <a:r>
              <a:rPr lang="en-US" sz="2400" b="1" dirty="0"/>
              <a:t>key enabling infrastructure for building advanced AI agents</a:t>
            </a:r>
            <a:r>
              <a:rPr lang="en-US" sz="2400" dirty="0"/>
              <a:t>, particularly those that:</a:t>
            </a:r>
          </a:p>
          <a:p>
            <a:pPr lvl="1"/>
            <a:r>
              <a:rPr lang="en-US" b="1" dirty="0"/>
              <a:t>Need memory</a:t>
            </a:r>
            <a:r>
              <a:rPr lang="en-US" dirty="0"/>
              <a:t> (beyond what a single model context can hold).</a:t>
            </a:r>
          </a:p>
          <a:p>
            <a:pPr lvl="1"/>
            <a:r>
              <a:rPr lang="en-US" b="1" dirty="0"/>
              <a:t>Perform multi-step reasoning or planning</a:t>
            </a:r>
            <a:r>
              <a:rPr lang="en-US" dirty="0"/>
              <a:t>.</a:t>
            </a:r>
          </a:p>
          <a:p>
            <a:pPr lvl="1"/>
            <a:r>
              <a:rPr lang="en-US" b="1" dirty="0"/>
              <a:t>Interact with multiple tools</a:t>
            </a:r>
            <a:r>
              <a:rPr lang="en-US" dirty="0"/>
              <a:t>, APIs, or real-world systems.</a:t>
            </a:r>
          </a:p>
          <a:p>
            <a:pPr lvl="1"/>
            <a:r>
              <a:rPr lang="en-US" b="1" dirty="0"/>
              <a:t>Persist identity, goals, or context across time</a:t>
            </a:r>
            <a:r>
              <a:rPr lang="en-US" dirty="0"/>
              <a:t>.</a:t>
            </a:r>
          </a:p>
          <a:p>
            <a:pPr lvl="1"/>
            <a:r>
              <a:rPr lang="en-US" dirty="0"/>
              <a:t>Coordinate </a:t>
            </a:r>
            <a:r>
              <a:rPr lang="en-US" b="1" dirty="0"/>
              <a:t>multiple model instances</a:t>
            </a:r>
            <a:r>
              <a:rPr lang="en-US" dirty="0"/>
              <a:t> (e.g., planner, executor, critic, etc.).</a:t>
            </a:r>
          </a:p>
          <a:p>
            <a:pPr marL="0" indent="0">
              <a:buNone/>
            </a:pPr>
            <a:r>
              <a:rPr lang="en-US" sz="2400" b="1" dirty="0"/>
              <a:t>Concretely, MCP does things like:</a:t>
            </a:r>
          </a:p>
          <a:p>
            <a:pPr lvl="1"/>
            <a:r>
              <a:rPr lang="en-US" b="1" dirty="0"/>
              <a:t>Tracks agent state</a:t>
            </a:r>
            <a:r>
              <a:rPr lang="en-US" dirty="0"/>
              <a:t>: Goals, plans, world model, memories, tasks in progress.</a:t>
            </a:r>
          </a:p>
          <a:p>
            <a:pPr lvl="1"/>
            <a:r>
              <a:rPr lang="en-US" b="1" dirty="0"/>
              <a:t>Manages context</a:t>
            </a:r>
            <a:r>
              <a:rPr lang="en-US" dirty="0"/>
              <a:t>: So, the model can resume tasks with relevant context without reloading everything.</a:t>
            </a:r>
          </a:p>
          <a:p>
            <a:pPr lvl="1"/>
            <a:r>
              <a:rPr lang="en-US" b="1" dirty="0"/>
              <a:t>Routes messages</a:t>
            </a:r>
            <a:r>
              <a:rPr lang="en-US" dirty="0"/>
              <a:t>: Between agents, tools, APIs, or humans.</a:t>
            </a:r>
          </a:p>
          <a:p>
            <a:pPr lvl="1"/>
            <a:r>
              <a:rPr lang="en-US" b="1" dirty="0"/>
              <a:t>Encapsulates prompts + metadata</a:t>
            </a:r>
            <a:r>
              <a:rPr lang="en-US" dirty="0"/>
              <a:t>: Such as system message, tool responses, or user instructions.</a:t>
            </a:r>
          </a:p>
        </p:txBody>
      </p:sp>
    </p:spTree>
    <p:extLst>
      <p:ext uri="{BB962C8B-B14F-4D97-AF65-F5344CB8AC3E}">
        <p14:creationId xmlns:p14="http://schemas.microsoft.com/office/powerpoint/2010/main" val="3280203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80FA7-7C21-67E9-4DC2-048D75825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17D5C-8933-FAEC-CF94-30209C7D1239}"/>
              </a:ext>
            </a:extLst>
          </p:cNvPr>
          <p:cNvSpPr>
            <a:spLocks noGrp="1"/>
          </p:cNvSpPr>
          <p:nvPr>
            <p:ph type="title"/>
          </p:nvPr>
        </p:nvSpPr>
        <p:spPr>
          <a:xfrm>
            <a:off x="838200" y="365125"/>
            <a:ext cx="10515600" cy="916919"/>
          </a:xfrm>
        </p:spPr>
        <p:txBody>
          <a:bodyPr>
            <a:noAutofit/>
          </a:bodyPr>
          <a:lstStyle/>
          <a:p>
            <a:r>
              <a:rPr lang="en-US" sz="3600" b="1" dirty="0"/>
              <a:t>Key Capabilities</a:t>
            </a:r>
          </a:p>
        </p:txBody>
      </p:sp>
      <p:pic>
        <p:nvPicPr>
          <p:cNvPr id="4" name="Content Placeholder 3">
            <a:extLst>
              <a:ext uri="{FF2B5EF4-FFF2-40B4-BE49-F238E27FC236}">
                <a16:creationId xmlns:a16="http://schemas.microsoft.com/office/drawing/2014/main" id="{9C53C1A0-4401-2C97-1FFE-289135FC0850}"/>
              </a:ext>
            </a:extLst>
          </p:cNvPr>
          <p:cNvPicPr>
            <a:picLocks noGrp="1" noChangeAspect="1"/>
          </p:cNvPicPr>
          <p:nvPr>
            <p:ph idx="1"/>
          </p:nvPr>
        </p:nvPicPr>
        <p:blipFill>
          <a:blip r:embed="rId2"/>
          <a:stretch>
            <a:fillRect/>
          </a:stretch>
        </p:blipFill>
        <p:spPr>
          <a:xfrm>
            <a:off x="838200" y="1413142"/>
            <a:ext cx="10515600" cy="4633379"/>
          </a:xfrm>
        </p:spPr>
      </p:pic>
    </p:spTree>
    <p:extLst>
      <p:ext uri="{BB962C8B-B14F-4D97-AF65-F5344CB8AC3E}">
        <p14:creationId xmlns:p14="http://schemas.microsoft.com/office/powerpoint/2010/main" val="4290252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24A1-A2AD-746F-7DE5-03195974A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7CD8B-AE2F-AA36-4FB7-95D8625D23CC}"/>
              </a:ext>
            </a:extLst>
          </p:cNvPr>
          <p:cNvSpPr>
            <a:spLocks noGrp="1"/>
          </p:cNvSpPr>
          <p:nvPr>
            <p:ph type="title"/>
          </p:nvPr>
        </p:nvSpPr>
        <p:spPr>
          <a:xfrm>
            <a:off x="838200" y="365125"/>
            <a:ext cx="10515600" cy="916919"/>
          </a:xfrm>
        </p:spPr>
        <p:txBody>
          <a:bodyPr>
            <a:noAutofit/>
          </a:bodyPr>
          <a:lstStyle/>
          <a:p>
            <a:r>
              <a:rPr lang="en-PK" sz="3600" b="1" dirty="0"/>
              <a:t>🧪 </a:t>
            </a:r>
            <a:r>
              <a:rPr lang="en-US" sz="3600" b="1" dirty="0"/>
              <a:t>Example Use Case</a:t>
            </a:r>
          </a:p>
        </p:txBody>
      </p:sp>
      <p:sp>
        <p:nvSpPr>
          <p:cNvPr id="5" name="Content Placeholder 4">
            <a:extLst>
              <a:ext uri="{FF2B5EF4-FFF2-40B4-BE49-F238E27FC236}">
                <a16:creationId xmlns:a16="http://schemas.microsoft.com/office/drawing/2014/main" id="{D765B0FE-91FB-1159-1E3D-7996562CA9F2}"/>
              </a:ext>
            </a:extLst>
          </p:cNvPr>
          <p:cNvSpPr>
            <a:spLocks noGrp="1"/>
          </p:cNvSpPr>
          <p:nvPr>
            <p:ph idx="1"/>
          </p:nvPr>
        </p:nvSpPr>
        <p:spPr>
          <a:xfrm>
            <a:off x="838200" y="1282044"/>
            <a:ext cx="10515600" cy="4894919"/>
          </a:xfrm>
        </p:spPr>
        <p:txBody>
          <a:bodyPr/>
          <a:lstStyle/>
          <a:p>
            <a:pPr marL="0" indent="0">
              <a:buNone/>
            </a:pPr>
            <a:r>
              <a:rPr lang="en-US" dirty="0"/>
              <a:t>Imagine an AI executive assistant that:</a:t>
            </a:r>
          </a:p>
          <a:p>
            <a:pPr marL="914400" lvl="1" indent="-457200">
              <a:buFont typeface="+mj-lt"/>
              <a:buAutoNum type="arabicPeriod"/>
            </a:pPr>
            <a:r>
              <a:rPr lang="en-US" dirty="0"/>
              <a:t>Remembers your calendar.</a:t>
            </a:r>
          </a:p>
          <a:p>
            <a:pPr marL="914400" lvl="1" indent="-457200">
              <a:buFont typeface="+mj-lt"/>
              <a:buAutoNum type="arabicPeriod"/>
            </a:pPr>
            <a:r>
              <a:rPr lang="en-US" dirty="0"/>
              <a:t>Plans a trip.</a:t>
            </a:r>
          </a:p>
          <a:p>
            <a:pPr marL="914400" lvl="1" indent="-457200">
              <a:buFont typeface="+mj-lt"/>
              <a:buAutoNum type="arabicPeriod"/>
            </a:pPr>
            <a:r>
              <a:rPr lang="en-US" dirty="0"/>
              <a:t>Books hotels, reschedules meetings.</a:t>
            </a:r>
          </a:p>
          <a:p>
            <a:pPr marL="914400" lvl="1" indent="-457200">
              <a:buFont typeface="+mj-lt"/>
              <a:buAutoNum type="arabicPeriod"/>
            </a:pPr>
            <a:r>
              <a:rPr lang="en-US" dirty="0"/>
              <a:t>Learns from feedback.</a:t>
            </a:r>
          </a:p>
          <a:p>
            <a:pPr marL="914400" lvl="1" indent="-457200">
              <a:buFont typeface="+mj-lt"/>
              <a:buAutoNum type="arabicPeriod"/>
            </a:pPr>
            <a:r>
              <a:rPr lang="en-US" dirty="0"/>
              <a:t>Coordinates with sub-agents (e.g., a flight booking agent, a budget optimizer).</a:t>
            </a:r>
          </a:p>
          <a:p>
            <a:pPr marL="0" indent="0">
              <a:buNone/>
            </a:pPr>
            <a:r>
              <a:rPr lang="en-US" b="1" dirty="0"/>
              <a:t>MCP</a:t>
            </a:r>
            <a:r>
              <a:rPr lang="en-US" dirty="0"/>
              <a:t> allows this assistant to maintain context over hours/days, route tasks to the right agents or tools, and operate autonomously without forgetting what it's doing between steps.</a:t>
            </a:r>
          </a:p>
          <a:p>
            <a:endParaRPr lang="en-PK" dirty="0"/>
          </a:p>
        </p:txBody>
      </p:sp>
    </p:spTree>
    <p:extLst>
      <p:ext uri="{BB962C8B-B14F-4D97-AF65-F5344CB8AC3E}">
        <p14:creationId xmlns:p14="http://schemas.microsoft.com/office/powerpoint/2010/main" val="673291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7CFF-9700-40BB-10E0-61027D0CF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2FE95-0FFA-A2CE-41FE-DA07D97D36AB}"/>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9864B9E8-1CA0-B383-B46F-53D22B66AF67}"/>
              </a:ext>
            </a:extLst>
          </p:cNvPr>
          <p:cNvSpPr>
            <a:spLocks noGrp="1"/>
          </p:cNvSpPr>
          <p:nvPr>
            <p:ph idx="1"/>
          </p:nvPr>
        </p:nvSpPr>
        <p:spPr>
          <a:xfrm>
            <a:off x="838200" y="1282044"/>
            <a:ext cx="10515600" cy="4894919"/>
          </a:xfrm>
        </p:spPr>
        <p:txBody>
          <a:bodyPr>
            <a:noAutofit/>
          </a:bodyPr>
          <a:lstStyle/>
          <a:p>
            <a:r>
              <a:rPr lang="en-US" dirty="0"/>
              <a:t>You can give external info to LLMs by below 3 ways:</a:t>
            </a:r>
          </a:p>
          <a:p>
            <a:pPr marL="914400" lvl="1" indent="-457200">
              <a:buFont typeface="+mj-lt"/>
              <a:buAutoNum type="arabicPeriod"/>
            </a:pPr>
            <a:r>
              <a:rPr lang="en-US" dirty="0"/>
              <a:t>You can train model on new data </a:t>
            </a:r>
            <a:r>
              <a:rPr lang="en-US" dirty="0">
                <a:sym typeface="Wingdings" panose="05000000000000000000" pitchFamily="2" charset="2"/>
              </a:rPr>
              <a:t> which is obviously a hard job</a:t>
            </a:r>
            <a:endParaRPr lang="en-US" dirty="0"/>
          </a:p>
          <a:p>
            <a:pPr marL="914400" lvl="1" indent="-457200">
              <a:buFont typeface="+mj-lt"/>
              <a:buAutoNum type="arabicPeriod"/>
            </a:pPr>
            <a:r>
              <a:rPr lang="en-US" dirty="0"/>
              <a:t>You can make RAG (Retrieval Augmented Generation) system, like convert all your document data into vector and place in vector database. </a:t>
            </a:r>
            <a:r>
              <a:rPr lang="en-US" b="1" dirty="0"/>
              <a:t>RAG retrieves relevant external documents</a:t>
            </a:r>
            <a:r>
              <a:rPr lang="en-US" dirty="0"/>
              <a:t> (usually stored in a vector database) and then </a:t>
            </a:r>
            <a:r>
              <a:rPr lang="en-US" b="1" dirty="0"/>
              <a:t>uses them to generate more accurate and grounded responses</a:t>
            </a:r>
            <a:r>
              <a:rPr lang="en-US" dirty="0"/>
              <a:t>.</a:t>
            </a:r>
          </a:p>
          <a:p>
            <a:pPr marL="914400" lvl="1" indent="-457200">
              <a:buFont typeface="+mj-lt"/>
              <a:buAutoNum type="arabicPeriod"/>
            </a:pPr>
            <a:r>
              <a:rPr lang="en-US" dirty="0"/>
              <a:t>You can used external data using tool/function calling, the hardest thing in function calling is to make schema of function, i.e., name, parameter, required parameters, what function does?, what response function will give after processing etc.</a:t>
            </a:r>
          </a:p>
          <a:p>
            <a:r>
              <a:rPr lang="en-US" dirty="0"/>
              <a:t>MCP found this (schema issue) gap, MCP hired 1100 sources so developer can connect them to get external info which is very hard </a:t>
            </a:r>
            <a:r>
              <a:rPr lang="en-US" dirty="0" err="1"/>
              <a:t>tp</a:t>
            </a:r>
            <a:r>
              <a:rPr lang="en-US" dirty="0"/>
              <a:t> do and time consuming.</a:t>
            </a:r>
            <a:endParaRPr lang="en-PK" dirty="0"/>
          </a:p>
        </p:txBody>
      </p:sp>
    </p:spTree>
    <p:extLst>
      <p:ext uri="{BB962C8B-B14F-4D97-AF65-F5344CB8AC3E}">
        <p14:creationId xmlns:p14="http://schemas.microsoft.com/office/powerpoint/2010/main" val="18473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D6021-849E-7A50-7316-721BD31C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D0CC6-9058-1063-B835-B33529117866}"/>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10C03E34-87E9-C2EB-2E8F-9C69F93BDF54}"/>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Why Use It?</a:t>
            </a:r>
          </a:p>
          <a:p>
            <a:r>
              <a:rPr lang="en-US" dirty="0"/>
              <a:t>Speeds up development with minimal boilerplate code.</a:t>
            </a:r>
          </a:p>
          <a:p>
            <a:r>
              <a:rPr lang="en-US" dirty="0"/>
              <a:t>Officially maintained and optimized by OpenAI.</a:t>
            </a:r>
          </a:p>
          <a:p>
            <a:r>
              <a:rPr lang="en-US" dirty="0"/>
              <a:t>Ensures compatibility with OpenAI’s latest features and API changes.</a:t>
            </a:r>
          </a:p>
          <a:p>
            <a:pPr marL="0" indent="0">
              <a:buNone/>
            </a:pPr>
            <a:r>
              <a:rPr lang="en-US" b="1" dirty="0">
                <a:solidFill>
                  <a:srgbClr val="C00000"/>
                </a:solidFill>
              </a:rPr>
              <a:t>How to Get Started</a:t>
            </a:r>
          </a:p>
          <a:p>
            <a:r>
              <a:rPr lang="en-US" dirty="0"/>
              <a:t>Install via package manager (e.g., pip install </a:t>
            </a:r>
            <a:r>
              <a:rPr lang="en-US" dirty="0" err="1"/>
              <a:t>openai</a:t>
            </a:r>
            <a:r>
              <a:rPr lang="en-US" dirty="0"/>
              <a:t>)</a:t>
            </a:r>
          </a:p>
          <a:p>
            <a:r>
              <a:rPr lang="en-US" dirty="0"/>
              <a:t>Authenticate with API key</a:t>
            </a:r>
          </a:p>
          <a:p>
            <a:r>
              <a:rPr lang="en-US" dirty="0"/>
              <a:t>Use pre-built functions for common tasks</a:t>
            </a:r>
          </a:p>
        </p:txBody>
      </p:sp>
    </p:spTree>
    <p:extLst>
      <p:ext uri="{BB962C8B-B14F-4D97-AF65-F5344CB8AC3E}">
        <p14:creationId xmlns:p14="http://schemas.microsoft.com/office/powerpoint/2010/main" val="3327449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59139-B458-C64C-6687-DF3A66BC0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0C93E-0573-F0CF-B402-FCFBE124BD32}"/>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A195D6A0-3FA7-F3C7-9AF3-3C5650335103}"/>
              </a:ext>
            </a:extLst>
          </p:cNvPr>
          <p:cNvSpPr>
            <a:spLocks noGrp="1"/>
          </p:cNvSpPr>
          <p:nvPr>
            <p:ph idx="1"/>
          </p:nvPr>
        </p:nvSpPr>
        <p:spPr>
          <a:xfrm>
            <a:off x="838200" y="1282044"/>
            <a:ext cx="10515600" cy="4894919"/>
          </a:xfrm>
        </p:spPr>
        <p:txBody>
          <a:bodyPr/>
          <a:lstStyle/>
          <a:p>
            <a:r>
              <a:rPr lang="en-US" dirty="0"/>
              <a:t>It was release in Dec 2024 and it is getting maturity day by day.</a:t>
            </a:r>
          </a:p>
          <a:p>
            <a:r>
              <a:rPr lang="en-US" dirty="0"/>
              <a:t>For those 1100 sources, developer had to write tools and schema, that is why MCP was released, </a:t>
            </a:r>
            <a:r>
              <a:rPr lang="en-US" b="1" dirty="0"/>
              <a:t>a protocol in which all 1100 sources tools and schema has been written in standard way.</a:t>
            </a:r>
          </a:p>
          <a:p>
            <a:r>
              <a:rPr lang="en-US" dirty="0"/>
              <a:t>MCP operates on a </a:t>
            </a:r>
            <a:r>
              <a:rPr lang="en-US" b="1" dirty="0"/>
              <a:t>client server architecture</a:t>
            </a:r>
          </a:p>
          <a:p>
            <a:endParaRPr lang="en-PK" dirty="0"/>
          </a:p>
        </p:txBody>
      </p:sp>
      <p:pic>
        <p:nvPicPr>
          <p:cNvPr id="4" name="Picture 3">
            <a:extLst>
              <a:ext uri="{FF2B5EF4-FFF2-40B4-BE49-F238E27FC236}">
                <a16:creationId xmlns:a16="http://schemas.microsoft.com/office/drawing/2014/main" id="{7EA6C403-0F55-76D5-4357-6235B7D4C51B}"/>
              </a:ext>
            </a:extLst>
          </p:cNvPr>
          <p:cNvPicPr>
            <a:picLocks noChangeAspect="1"/>
          </p:cNvPicPr>
          <p:nvPr/>
        </p:nvPicPr>
        <p:blipFill>
          <a:blip r:embed="rId2"/>
          <a:stretch>
            <a:fillRect/>
          </a:stretch>
        </p:blipFill>
        <p:spPr>
          <a:xfrm>
            <a:off x="838200" y="3860964"/>
            <a:ext cx="10401300" cy="2152650"/>
          </a:xfrm>
          <a:prstGeom prst="rect">
            <a:avLst/>
          </a:prstGeom>
        </p:spPr>
      </p:pic>
    </p:spTree>
    <p:extLst>
      <p:ext uri="{BB962C8B-B14F-4D97-AF65-F5344CB8AC3E}">
        <p14:creationId xmlns:p14="http://schemas.microsoft.com/office/powerpoint/2010/main" val="2262184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16D5-E5CB-2385-E2DE-518B218C2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17341-3D24-CE18-000B-1879B6336F20}"/>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7CAA0C0B-DA99-B58C-6997-4D89CB3BAECE}"/>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Discussion</a:t>
            </a:r>
          </a:p>
          <a:p>
            <a:r>
              <a:rPr lang="en-US" dirty="0"/>
              <a:t>If we created virtual machine, it’s obvious it is stateful (memory), but the problem is we can’t scale it up.</a:t>
            </a:r>
          </a:p>
          <a:p>
            <a:r>
              <a:rPr lang="en-US" dirty="0"/>
              <a:t>Cloud owners determined that the virtual machine is not as good respect to scalability and made it light weight version which is ‘containers’, containers are stateless.</a:t>
            </a:r>
          </a:p>
          <a:p>
            <a:r>
              <a:rPr lang="en-US" dirty="0"/>
              <a:t>You give request to container, container ups </a:t>
            </a:r>
            <a:r>
              <a:rPr lang="en-US" dirty="0">
                <a:sym typeface="Wingdings" panose="05000000000000000000" pitchFamily="2" charset="2"/>
              </a:rPr>
              <a:t> load state from database  do your assign work  it’s saved some stuff database  Give response back to you  then forget everything about you.</a:t>
            </a:r>
          </a:p>
          <a:p>
            <a:r>
              <a:rPr lang="en-US" dirty="0">
                <a:sym typeface="Wingdings" panose="05000000000000000000" pitchFamily="2" charset="2"/>
              </a:rPr>
              <a:t>So, the design pattern which give you maximum scalability those are stateless containers of ‘</a:t>
            </a:r>
            <a:r>
              <a:rPr lang="en-US" b="1" dirty="0">
                <a:sym typeface="Wingdings" panose="05000000000000000000" pitchFamily="2" charset="2"/>
              </a:rPr>
              <a:t>Docker</a:t>
            </a:r>
            <a:r>
              <a:rPr lang="en-US" dirty="0">
                <a:sym typeface="Wingdings" panose="05000000000000000000" pitchFamily="2" charset="2"/>
              </a:rPr>
              <a:t>’. These are also called ‘</a:t>
            </a:r>
            <a:r>
              <a:rPr lang="en-US" i="1" u="sng" dirty="0">
                <a:sym typeface="Wingdings" panose="05000000000000000000" pitchFamily="2" charset="2"/>
              </a:rPr>
              <a:t>Serverless Containers</a:t>
            </a:r>
            <a:r>
              <a:rPr lang="en-US" dirty="0">
                <a:sym typeface="Wingdings" panose="05000000000000000000" pitchFamily="2" charset="2"/>
              </a:rPr>
              <a:t>’</a:t>
            </a:r>
            <a:endParaRPr lang="en-PK" dirty="0"/>
          </a:p>
        </p:txBody>
      </p:sp>
    </p:spTree>
    <p:extLst>
      <p:ext uri="{BB962C8B-B14F-4D97-AF65-F5344CB8AC3E}">
        <p14:creationId xmlns:p14="http://schemas.microsoft.com/office/powerpoint/2010/main" val="1430106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AB1EB-E1EB-0675-1C31-EC28C1EB2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A75A6-8C8B-58F1-B0C6-B3B77D754492}"/>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27B1F033-8332-7DB2-394D-AE78505F9A99}"/>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As of today, the latest state-of-the-art stuff of cloud are serverless container (managed) or stateless container.</a:t>
            </a:r>
          </a:p>
          <a:p>
            <a:r>
              <a:rPr lang="en-US" dirty="0"/>
              <a:t>OpenAI SDK has record of complete conversation, when you call it in stateless method then you can save all conversation in database by single call, by this you can make scalable agent how? Stateless protocol, you made stateless </a:t>
            </a:r>
            <a:r>
              <a:rPr lang="en-US" dirty="0" err="1"/>
              <a:t>FastAPI</a:t>
            </a:r>
            <a:r>
              <a:rPr lang="en-US" dirty="0"/>
              <a:t> server which is inside container, when the request comes, it pick detail from database</a:t>
            </a:r>
          </a:p>
          <a:p>
            <a:r>
              <a:rPr lang="en-US" dirty="0"/>
              <a:t>To make applications, we have to merge cloud native technology and agentic AI, by merging these we can even make systems of Microsoft level.</a:t>
            </a:r>
          </a:p>
          <a:p>
            <a:endParaRPr lang="en-PK" dirty="0"/>
          </a:p>
        </p:txBody>
      </p:sp>
    </p:spTree>
    <p:extLst>
      <p:ext uri="{BB962C8B-B14F-4D97-AF65-F5344CB8AC3E}">
        <p14:creationId xmlns:p14="http://schemas.microsoft.com/office/powerpoint/2010/main" val="4512053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3EDCD-E2EF-5245-2F23-3B107881E7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811E4-F73B-DDD4-1EE0-045887DACCA8}"/>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F31E2780-44F2-16B7-6BB4-A4AC2098F2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When we try to make our system serverless then it core root in Docker, we make microservices from docker and to manage these microservices (containers) using Kubernetes.</a:t>
            </a:r>
          </a:p>
          <a:p>
            <a:r>
              <a:rPr lang="en-US" b="1" dirty="0"/>
              <a:t>Kubernetes</a:t>
            </a:r>
            <a:r>
              <a:rPr lang="en-US" dirty="0"/>
              <a:t> auto manage containers, if million, billion users come to your app, it will up million billion containers/microservices</a:t>
            </a:r>
          </a:p>
          <a:p>
            <a:r>
              <a:rPr lang="en-US" dirty="0"/>
              <a:t>Although, Kubernetes is very hard to learn and we have to make serverless system, so we will learn Docker (as a base for serverless) and </a:t>
            </a:r>
            <a:r>
              <a:rPr lang="en-US" b="1" dirty="0"/>
              <a:t>DAPR</a:t>
            </a:r>
            <a:r>
              <a:rPr lang="en-US" dirty="0"/>
              <a:t>.</a:t>
            </a:r>
          </a:p>
          <a:p>
            <a:endParaRPr lang="en-US" dirty="0"/>
          </a:p>
        </p:txBody>
      </p:sp>
    </p:spTree>
    <p:extLst>
      <p:ext uri="{BB962C8B-B14F-4D97-AF65-F5344CB8AC3E}">
        <p14:creationId xmlns:p14="http://schemas.microsoft.com/office/powerpoint/2010/main" val="7148722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9216-ED69-2EDA-BBD6-B16732DBE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1091A-FAAB-FA5B-6879-CD1D84D8C850}"/>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A63231D2-A309-BDCA-550E-3268440E052D}"/>
              </a:ext>
            </a:extLst>
          </p:cNvPr>
          <p:cNvSpPr>
            <a:spLocks noGrp="1"/>
          </p:cNvSpPr>
          <p:nvPr>
            <p:ph idx="1"/>
          </p:nvPr>
        </p:nvSpPr>
        <p:spPr>
          <a:xfrm>
            <a:off x="838200" y="1282044"/>
            <a:ext cx="10515600" cy="4894919"/>
          </a:xfrm>
        </p:spPr>
        <p:txBody>
          <a:bodyPr>
            <a:normAutofit fontScale="70000" lnSpcReduction="20000"/>
          </a:bodyPr>
          <a:lstStyle/>
          <a:p>
            <a:pPr marL="0" indent="0" algn="l">
              <a:spcAft>
                <a:spcPts val="1200"/>
              </a:spcAft>
              <a:buNone/>
            </a:pPr>
            <a:r>
              <a:rPr lang="en-US" b="1" i="0" dirty="0" err="1">
                <a:solidFill>
                  <a:srgbClr val="010409"/>
                </a:solidFill>
                <a:effectLst/>
                <a:latin typeface="-apple-system"/>
              </a:rPr>
              <a:t>Dapr</a:t>
            </a:r>
            <a:r>
              <a:rPr lang="en-US" b="1" i="0" dirty="0">
                <a:solidFill>
                  <a:srgbClr val="010409"/>
                </a:solidFill>
                <a:effectLst/>
                <a:latin typeface="-apple-system"/>
              </a:rPr>
              <a:t> Agentic Cloud Ascent (DACA)</a:t>
            </a:r>
            <a:r>
              <a:rPr lang="en-US" b="0" i="0" dirty="0">
                <a:solidFill>
                  <a:srgbClr val="010409"/>
                </a:solidFill>
                <a:effectLst/>
                <a:latin typeface="-apple-system"/>
              </a:rPr>
              <a:t> is a design pattern for building and scaling agentic AI systems using a minimalist, cloud-first approach. It integrates the OpenAI Agents SDK for agent logic, MCP for tool calling, </a:t>
            </a:r>
            <a:r>
              <a:rPr lang="en-US" b="0" i="0" dirty="0" err="1">
                <a:solidFill>
                  <a:srgbClr val="010409"/>
                </a:solidFill>
                <a:effectLst/>
                <a:latin typeface="-apple-system"/>
              </a:rPr>
              <a:t>Dapr</a:t>
            </a:r>
            <a:r>
              <a:rPr lang="en-US" b="0" i="0" dirty="0">
                <a:solidFill>
                  <a:srgbClr val="010409"/>
                </a:solidFill>
                <a:effectLst/>
                <a:latin typeface="-apple-system"/>
              </a:rPr>
              <a:t> for distributed resilience, and a staged deployment pipeline that ascends from local development to planetary-scale production. DACA emphasizes:</a:t>
            </a:r>
          </a:p>
          <a:p>
            <a:pPr algn="l">
              <a:spcAft>
                <a:spcPts val="1200"/>
              </a:spcAft>
              <a:buFont typeface="Arial" panose="020B0604020202020204" pitchFamily="34" charset="0"/>
              <a:buChar char="•"/>
            </a:pPr>
            <a:r>
              <a:rPr lang="en-US" b="1" i="0" dirty="0">
                <a:solidFill>
                  <a:srgbClr val="010409"/>
                </a:solidFill>
                <a:effectLst/>
                <a:latin typeface="-apple-system"/>
              </a:rPr>
              <a:t>AI-First Agentic Design</a:t>
            </a:r>
            <a:r>
              <a:rPr lang="en-US" b="0" i="0" dirty="0">
                <a:solidFill>
                  <a:srgbClr val="010409"/>
                </a:solidFill>
                <a:effectLst/>
                <a:latin typeface="-apple-system"/>
              </a:rPr>
              <a:t>: Autonomous AI agents, powered by the OpenAI Agents SDK, perceive, decide, and act, with </a:t>
            </a:r>
            <a:r>
              <a:rPr lang="en-US" b="1" i="0" dirty="0">
                <a:solidFill>
                  <a:srgbClr val="010409"/>
                </a:solidFill>
                <a:effectLst/>
                <a:latin typeface="-apple-system"/>
              </a:rPr>
              <a:t>MCP</a:t>
            </a:r>
            <a:r>
              <a:rPr lang="en-US" b="0" i="0" dirty="0">
                <a:solidFill>
                  <a:srgbClr val="010409"/>
                </a:solidFill>
                <a:effectLst/>
                <a:latin typeface="-apple-system"/>
              </a:rPr>
              <a:t> enabling tool access and </a:t>
            </a:r>
            <a:r>
              <a:rPr lang="en-US" b="1" i="0" dirty="0">
                <a:solidFill>
                  <a:srgbClr val="010409"/>
                </a:solidFill>
                <a:effectLst/>
                <a:latin typeface="-apple-system"/>
              </a:rPr>
              <a:t>A2A</a:t>
            </a:r>
            <a:r>
              <a:rPr lang="en-US" b="0" i="0" dirty="0">
                <a:solidFill>
                  <a:srgbClr val="010409"/>
                </a:solidFill>
                <a:effectLst/>
                <a:latin typeface="-apple-system"/>
              </a:rPr>
              <a:t> facilitating intelligent agent-to-agent dialogues.</a:t>
            </a:r>
          </a:p>
          <a:p>
            <a:pPr algn="l">
              <a:spcAft>
                <a:spcPts val="1200"/>
              </a:spcAft>
              <a:buFont typeface="Arial" panose="020B0604020202020204" pitchFamily="34" charset="0"/>
              <a:buChar char="•"/>
            </a:pPr>
            <a:r>
              <a:rPr lang="en-US" b="1" i="0" dirty="0">
                <a:solidFill>
                  <a:srgbClr val="010409"/>
                </a:solidFill>
                <a:effectLst/>
                <a:latin typeface="-apple-system"/>
              </a:rPr>
              <a:t>Agent-Native Cloud Scalability</a:t>
            </a:r>
            <a:r>
              <a:rPr lang="en-US" b="0" i="0" dirty="0">
                <a:solidFill>
                  <a:srgbClr val="010409"/>
                </a:solidFill>
                <a:effectLst/>
                <a:latin typeface="-apple-system"/>
              </a:rPr>
              <a:t>: Stateless containers deploy on cloud platforms (e.g., Azure Container Apps, Kubernetes), leveraging managed services optimized for agent interactions.</a:t>
            </a:r>
          </a:p>
          <a:p>
            <a:pPr algn="l">
              <a:spcAft>
                <a:spcPts val="1200"/>
              </a:spcAft>
              <a:buFont typeface="Arial" panose="020B0604020202020204" pitchFamily="34" charset="0"/>
              <a:buChar char="•"/>
            </a:pPr>
            <a:r>
              <a:rPr lang="en-US" b="1" i="0" dirty="0">
                <a:solidFill>
                  <a:srgbClr val="010409"/>
                </a:solidFill>
                <a:effectLst/>
                <a:latin typeface="-apple-system"/>
              </a:rPr>
              <a:t>Stateless Design</a:t>
            </a:r>
            <a:r>
              <a:rPr lang="en-US" b="0" i="0" dirty="0">
                <a:solidFill>
                  <a:srgbClr val="010409"/>
                </a:solidFill>
                <a:effectLst/>
                <a:latin typeface="-apple-system"/>
              </a:rPr>
              <a:t>: Containers that scale efficiently without retaining state.</a:t>
            </a:r>
          </a:p>
          <a:p>
            <a:pPr algn="l">
              <a:spcAft>
                <a:spcPts val="1200"/>
              </a:spcAft>
              <a:buFont typeface="Arial" panose="020B0604020202020204" pitchFamily="34" charset="0"/>
              <a:buChar char="•"/>
            </a:pPr>
            <a:r>
              <a:rPr lang="en-US" b="1" i="0" dirty="0" err="1">
                <a:solidFill>
                  <a:srgbClr val="010409"/>
                </a:solidFill>
                <a:effectLst/>
                <a:latin typeface="-apple-system"/>
              </a:rPr>
              <a:t>Dapr</a:t>
            </a:r>
            <a:r>
              <a:rPr lang="en-US" b="1" i="0" dirty="0">
                <a:solidFill>
                  <a:srgbClr val="010409"/>
                </a:solidFill>
                <a:effectLst/>
                <a:latin typeface="-apple-system"/>
              </a:rPr>
              <a:t> Sidecar</a:t>
            </a:r>
            <a:r>
              <a:rPr lang="en-US" b="0" i="0" dirty="0">
                <a:solidFill>
                  <a:srgbClr val="010409"/>
                </a:solidFill>
                <a:effectLst/>
                <a:latin typeface="-apple-system"/>
              </a:rPr>
              <a:t>: Provides state management, messaging, and workflows.</a:t>
            </a:r>
          </a:p>
          <a:p>
            <a:pPr algn="l">
              <a:spcAft>
                <a:spcPts val="1200"/>
              </a:spcAft>
              <a:buFont typeface="Arial" panose="020B0604020202020204" pitchFamily="34" charset="0"/>
              <a:buChar char="•"/>
            </a:pPr>
            <a:r>
              <a:rPr lang="en-US" b="1" i="0" dirty="0">
                <a:solidFill>
                  <a:srgbClr val="010409"/>
                </a:solidFill>
                <a:effectLst/>
                <a:latin typeface="-apple-system"/>
              </a:rPr>
              <a:t>Cloud-Free Tiers</a:t>
            </a:r>
            <a:r>
              <a:rPr lang="en-US" b="0" i="0" dirty="0">
                <a:solidFill>
                  <a:srgbClr val="010409"/>
                </a:solidFill>
                <a:effectLst/>
                <a:latin typeface="-apple-system"/>
              </a:rPr>
              <a:t>: Leverages free services for cost efficiency.</a:t>
            </a:r>
          </a:p>
          <a:p>
            <a:pPr algn="l">
              <a:spcAft>
                <a:spcPts val="1200"/>
              </a:spcAft>
              <a:buFont typeface="Arial" panose="020B0604020202020204" pitchFamily="34" charset="0"/>
              <a:buChar char="•"/>
            </a:pPr>
            <a:r>
              <a:rPr lang="en-US" b="1" i="0" dirty="0">
                <a:solidFill>
                  <a:srgbClr val="010409"/>
                </a:solidFill>
                <a:effectLst/>
                <a:latin typeface="-apple-system"/>
              </a:rPr>
              <a:t>Progressive Scaling</a:t>
            </a:r>
            <a:r>
              <a:rPr lang="en-US" b="0" i="0" dirty="0">
                <a:solidFill>
                  <a:srgbClr val="010409"/>
                </a:solidFill>
                <a:effectLst/>
                <a:latin typeface="-apple-system"/>
              </a:rPr>
              <a:t>: From local dev to Kubernetes with self-hosted LLMs.</a:t>
            </a:r>
          </a:p>
        </p:txBody>
      </p:sp>
    </p:spTree>
    <p:extLst>
      <p:ext uri="{BB962C8B-B14F-4D97-AF65-F5344CB8AC3E}">
        <p14:creationId xmlns:p14="http://schemas.microsoft.com/office/powerpoint/2010/main" val="37263372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DFFE8-D568-69EA-8A94-BDA0AA365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BE4CF-3265-247E-D0D6-27BA82BEE86C}"/>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237164BD-7CA7-35D3-2953-8901744375A1}"/>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b="1" dirty="0"/>
              <a:t>Cloud Ascent</a:t>
            </a:r>
            <a:r>
              <a:rPr lang="en-US" dirty="0"/>
              <a:t> refers to the process of developing an application locally—such as on a laptop during the development phase—and seamlessly scaling it to support millions of users in the cloud as demand grows.</a:t>
            </a:r>
          </a:p>
          <a:p>
            <a:pPr>
              <a:spcAft>
                <a:spcPts val="1200"/>
              </a:spcAft>
            </a:pPr>
            <a:r>
              <a:rPr lang="en-US" dirty="0">
                <a:solidFill>
                  <a:srgbClr val="010409"/>
                </a:solidFill>
                <a:latin typeface="-apple-system"/>
              </a:rPr>
              <a:t>And this cloud is for agents</a:t>
            </a:r>
          </a:p>
          <a:p>
            <a:pPr>
              <a:spcAft>
                <a:spcPts val="1200"/>
              </a:spcAft>
            </a:pPr>
            <a:r>
              <a:rPr lang="en-US" b="0" i="0" dirty="0">
                <a:solidFill>
                  <a:srgbClr val="010409"/>
                </a:solidFill>
                <a:effectLst/>
                <a:latin typeface="-apple-system"/>
              </a:rPr>
              <a:t>Is DACA is framework or design?? Check appendix III in below link</a:t>
            </a:r>
          </a:p>
          <a:p>
            <a:pPr>
              <a:spcAft>
                <a:spcPts val="1200"/>
              </a:spcAft>
            </a:pPr>
            <a:r>
              <a:rPr lang="en-US" dirty="0">
                <a:solidFill>
                  <a:srgbClr val="010409"/>
                </a:solidFill>
                <a:latin typeface="-apple-system"/>
                <a:hlinkClick r:id="rId2"/>
              </a:rPr>
              <a:t>https://github.com/panaversity/learn-agentic-ai/blob/01e344ba85ec36134c783b5ceef45a12a9bb7e68/comprehensive_guide_daca.md#appendix-iii-daca-a-design-patter-or-framework</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3689456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CEF01-12C0-63F8-AF45-F65D04DD0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E4147-3BDE-9E05-AA4B-92D714616718}"/>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02C6E358-51C7-A963-2EFA-6FD8B9915FE5}"/>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t>The </a:t>
            </a:r>
            <a:r>
              <a:rPr lang="en-US" b="1" dirty="0" err="1"/>
              <a:t>Dapr</a:t>
            </a:r>
            <a:r>
              <a:rPr lang="en-US" b="1" dirty="0"/>
              <a:t> Agentic Cloud Ascent (DACA)</a:t>
            </a:r>
            <a:r>
              <a:rPr lang="en-US" dirty="0"/>
              <a:t> is best classified as a </a:t>
            </a:r>
            <a:r>
              <a:rPr lang="en-US" b="1" dirty="0"/>
              <a:t>design pattern</a:t>
            </a:r>
            <a:r>
              <a:rPr lang="en-US" dirty="0"/>
              <a:t>, though it has elements that might make it feel framework-like in certain contexts. Let’s break this down to clarify its nature and why it fits the design pattern label, while also addressing the nuances that might lead to confusion.</a:t>
            </a:r>
          </a:p>
          <a:p>
            <a:pPr lvl="1">
              <a:spcAft>
                <a:spcPts val="1200"/>
              </a:spcAft>
            </a:pPr>
            <a:r>
              <a:rPr lang="en-US" b="1" dirty="0">
                <a:solidFill>
                  <a:srgbClr val="010409"/>
                </a:solidFill>
                <a:latin typeface="-apple-system"/>
              </a:rPr>
              <a:t>Framework:</a:t>
            </a:r>
            <a:r>
              <a:rPr lang="en-US" dirty="0">
                <a:solidFill>
                  <a:srgbClr val="010409"/>
                </a:solidFill>
                <a:latin typeface="-apple-system"/>
              </a:rPr>
              <a:t> A reusable, pre-written set of code or libraries that provides a structure for developing applications. It often dictates the flow (e.g., React, Django).</a:t>
            </a:r>
          </a:p>
          <a:p>
            <a:pPr lvl="1">
              <a:spcAft>
                <a:spcPts val="1200"/>
              </a:spcAft>
            </a:pPr>
            <a:r>
              <a:rPr lang="en-US" b="1" dirty="0">
                <a:solidFill>
                  <a:srgbClr val="010409"/>
                </a:solidFill>
                <a:latin typeface="-apple-system"/>
              </a:rPr>
              <a:t>Design Pattern:</a:t>
            </a:r>
            <a:r>
              <a:rPr lang="en-US" dirty="0">
                <a:solidFill>
                  <a:srgbClr val="010409"/>
                </a:solidFill>
                <a:latin typeface="-apple-system"/>
              </a:rPr>
              <a:t> A general, reusable solution to a common software design problem. It's a conceptual template, not actual code (e.g., Singleton, Observer).</a:t>
            </a:r>
          </a:p>
          <a:p>
            <a:pPr lvl="1">
              <a:spcAft>
                <a:spcPts val="1200"/>
              </a:spcAft>
            </a:pPr>
            <a:r>
              <a:rPr lang="en-US" b="1" dirty="0">
                <a:solidFill>
                  <a:srgbClr val="010409"/>
                </a:solidFill>
                <a:latin typeface="-apple-system"/>
              </a:rPr>
              <a:t>In short:</a:t>
            </a:r>
            <a:r>
              <a:rPr lang="en-US" dirty="0">
                <a:solidFill>
                  <a:srgbClr val="010409"/>
                </a:solidFill>
                <a:latin typeface="-apple-system"/>
              </a:rPr>
              <a:t> </a:t>
            </a:r>
            <a:r>
              <a:rPr lang="en-US" i="1" u="sng" dirty="0">
                <a:solidFill>
                  <a:srgbClr val="010409"/>
                </a:solidFill>
                <a:latin typeface="-apple-system"/>
              </a:rPr>
              <a:t>Framework = implementation + structure</a:t>
            </a:r>
            <a:r>
              <a:rPr lang="en-US" dirty="0">
                <a:solidFill>
                  <a:srgbClr val="010409"/>
                </a:solidFill>
                <a:latin typeface="-apple-system"/>
              </a:rPr>
              <a:t>. </a:t>
            </a:r>
            <a:r>
              <a:rPr lang="en-US" i="1" u="sng" dirty="0">
                <a:solidFill>
                  <a:srgbClr val="010409"/>
                </a:solidFill>
                <a:latin typeface="-apple-system"/>
              </a:rPr>
              <a:t>Design Pattern = conceptual solution</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480745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6574A-9E8E-4161-266B-0AEC4F293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27D46-65B3-86FA-3FFA-17D96E7C3E7B}"/>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1C1DA9D4-20C0-A4D7-30C6-4EE21CDD654F}"/>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solidFill>
                  <a:srgbClr val="010409"/>
                </a:solidFill>
                <a:latin typeface="-apple-system"/>
              </a:rPr>
              <a:t>In DACA, we are using DAPR (DAPR is tech which is used to distribute microservices which communicate with each other), Agents (any tech used to make agents) and Cloud (any tech for cloud native)</a:t>
            </a:r>
          </a:p>
          <a:p>
            <a:r>
              <a:rPr lang="en-US" b="1" dirty="0"/>
              <a:t>DACA as a Pattern</a:t>
            </a:r>
            <a:r>
              <a:rPr lang="en-US" dirty="0"/>
              <a:t>: It’s a high-level strategy for agentic AI systems, focusing on architecture (three-tier, EDA), principles (statelessness, HITL), and deployment stages (local to planet-scale). It doesn’t provide a runtime or library—you build the system following its guidance.</a:t>
            </a:r>
          </a:p>
          <a:p>
            <a:r>
              <a:rPr lang="en-US" b="1" dirty="0"/>
              <a:t>Not a Framework</a:t>
            </a:r>
            <a:r>
              <a:rPr lang="en-US" dirty="0"/>
              <a:t>: DACA doesn’t offer a pre-built runtime, APIs, or enforced conventions. While it suggests tools (e.g., </a:t>
            </a:r>
            <a:r>
              <a:rPr lang="en-US" dirty="0" err="1"/>
              <a:t>Dapr</a:t>
            </a:r>
            <a:r>
              <a:rPr lang="en-US" dirty="0"/>
              <a:t>, </a:t>
            </a:r>
            <a:r>
              <a:rPr lang="en-US" dirty="0" err="1"/>
              <a:t>FastAPI</a:t>
            </a:r>
            <a:r>
              <a:rPr lang="en-US" dirty="0"/>
              <a:t>), these are optional, and the pattern’s core is about </a:t>
            </a:r>
            <a:r>
              <a:rPr lang="en-US" i="1" dirty="0"/>
              <a:t>how</a:t>
            </a:r>
            <a:r>
              <a:rPr lang="en-US" dirty="0"/>
              <a:t> to structure the system, not </a:t>
            </a:r>
            <a:r>
              <a:rPr lang="en-US" i="1" dirty="0"/>
              <a:t>what</a:t>
            </a:r>
            <a:r>
              <a:rPr lang="en-US" dirty="0"/>
              <a:t> to use.</a:t>
            </a:r>
          </a:p>
        </p:txBody>
      </p:sp>
    </p:spTree>
    <p:extLst>
      <p:ext uri="{BB962C8B-B14F-4D97-AF65-F5344CB8AC3E}">
        <p14:creationId xmlns:p14="http://schemas.microsoft.com/office/powerpoint/2010/main" val="30536577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700E1-072F-DA20-16A3-9B3AD5C294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A8538-B0A3-245B-7AB4-F94BCE1F8CB4}"/>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95E010FF-75D0-FDCA-D6BA-E638ACC09AEE}"/>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p>
          <a:p>
            <a:pPr>
              <a:spcAft>
                <a:spcPts val="1200"/>
              </a:spcAft>
            </a:pPr>
            <a:endParaRPr lang="en-US" dirty="0"/>
          </a:p>
        </p:txBody>
      </p:sp>
      <p:pic>
        <p:nvPicPr>
          <p:cNvPr id="4" name="Picture 3">
            <a:extLst>
              <a:ext uri="{FF2B5EF4-FFF2-40B4-BE49-F238E27FC236}">
                <a16:creationId xmlns:a16="http://schemas.microsoft.com/office/drawing/2014/main" id="{69A5DA63-E6F4-782F-FE42-497F598E9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640" y="1616622"/>
            <a:ext cx="9570720" cy="4930947"/>
          </a:xfrm>
          <a:prstGeom prst="rect">
            <a:avLst/>
          </a:prstGeom>
        </p:spPr>
      </p:pic>
    </p:spTree>
    <p:extLst>
      <p:ext uri="{BB962C8B-B14F-4D97-AF65-F5344CB8AC3E}">
        <p14:creationId xmlns:p14="http://schemas.microsoft.com/office/powerpoint/2010/main" val="41720558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51334-DD65-5DD4-75C4-B2F41F8D9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574058-5BAE-6FCC-EF27-FA011BDB8E8C}"/>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CFB0D8EB-C308-6B02-89A0-27C1D037838D}"/>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t>DAPR is an open source, you can call it framework, tool or library which we can used using Python, Node, and other languages mentioned in above picture</a:t>
            </a:r>
          </a:p>
          <a:p>
            <a:pPr>
              <a:spcAft>
                <a:spcPts val="1200"/>
              </a:spcAft>
            </a:pPr>
            <a:r>
              <a:rPr lang="en-US" dirty="0"/>
              <a:t>You make your software in chuck and each chunk in distributed in microservices, you are continuously adding feature as a separate microservice</a:t>
            </a:r>
          </a:p>
          <a:p>
            <a:pPr>
              <a:spcAft>
                <a:spcPts val="1200"/>
              </a:spcAft>
            </a:pPr>
            <a:r>
              <a:rPr lang="en-US" b="1" dirty="0"/>
              <a:t>DAPR is responsible for communication between these microservices</a:t>
            </a:r>
          </a:p>
        </p:txBody>
      </p:sp>
    </p:spTree>
    <p:extLst>
      <p:ext uri="{BB962C8B-B14F-4D97-AF65-F5344CB8AC3E}">
        <p14:creationId xmlns:p14="http://schemas.microsoft.com/office/powerpoint/2010/main" val="303086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3851-9E60-9E4E-8B14-86144048F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521A-F56A-03BF-47A3-BD5504054369}"/>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7649748-8C58-A20E-BFFF-1CB84074918A}"/>
              </a:ext>
            </a:extLst>
          </p:cNvPr>
          <p:cNvSpPr>
            <a:spLocks noGrp="1"/>
          </p:cNvSpPr>
          <p:nvPr>
            <p:ph idx="1"/>
          </p:nvPr>
        </p:nvSpPr>
        <p:spPr>
          <a:xfrm>
            <a:off x="838200" y="1365814"/>
            <a:ext cx="10515600" cy="4811150"/>
          </a:xfrm>
        </p:spPr>
        <p:txBody>
          <a:bodyPr/>
          <a:lstStyle/>
          <a:p>
            <a:pPr marL="0" indent="0">
              <a:buNone/>
            </a:pPr>
            <a:r>
              <a:rPr lang="en-US" dirty="0"/>
              <a:t>The Agents SDK is designed to be </a:t>
            </a:r>
            <a:r>
              <a:rPr lang="en-US" b="1" dirty="0"/>
              <a:t>easy to use</a:t>
            </a:r>
            <a:r>
              <a:rPr lang="en-US" dirty="0"/>
              <a:t> but also </a:t>
            </a:r>
            <a:r>
              <a:rPr lang="en-US" b="1" dirty="0"/>
              <a:t>powerful</a:t>
            </a:r>
            <a:r>
              <a:rPr lang="en-US" dirty="0"/>
              <a:t>. It’s built around 4 main parts:</a:t>
            </a:r>
          </a:p>
          <a:p>
            <a:pPr marL="514350" indent="-514350">
              <a:buFont typeface="+mj-lt"/>
              <a:buAutoNum type="arabicPeriod"/>
            </a:pPr>
            <a:r>
              <a:rPr lang="en-US" b="1" dirty="0"/>
              <a:t>Agents</a:t>
            </a:r>
          </a:p>
          <a:p>
            <a:pPr marL="0" indent="0">
              <a:buNone/>
            </a:pPr>
            <a:r>
              <a:rPr lang="en-US" dirty="0"/>
              <a:t>Smart AI assistants (LLMs) with instructions, tools (like web search), and safety rules. They understand tasks and take actions.</a:t>
            </a:r>
          </a:p>
          <a:p>
            <a:r>
              <a:rPr lang="en-US" dirty="0"/>
              <a:t>Pre-built AI models with custom instructions and tools.</a:t>
            </a:r>
          </a:p>
          <a:p>
            <a:r>
              <a:rPr lang="en-US" dirty="0"/>
              <a:t>Can understand tasks and respond intelligently.</a:t>
            </a:r>
          </a:p>
          <a:p>
            <a:r>
              <a:rPr lang="en-US" dirty="0"/>
              <a:t>Follow built-in safety rules for reliable output.</a:t>
            </a:r>
          </a:p>
          <a:p>
            <a:pPr marL="0" indent="0">
              <a:buNone/>
            </a:pPr>
            <a:endParaRPr lang="en-US" dirty="0"/>
          </a:p>
          <a:p>
            <a:pPr>
              <a:buNone/>
            </a:pPr>
            <a:endParaRPr lang="en-US" dirty="0"/>
          </a:p>
        </p:txBody>
      </p:sp>
    </p:spTree>
    <p:extLst>
      <p:ext uri="{BB962C8B-B14F-4D97-AF65-F5344CB8AC3E}">
        <p14:creationId xmlns:p14="http://schemas.microsoft.com/office/powerpoint/2010/main" val="26022386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BED41-5474-53A0-7123-A767852B0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B1038-315D-F69F-413A-FA59F01E2D1F}"/>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0AEE954E-D1AB-9CD2-8F5D-C894B36BA2ED}"/>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sz="3500" dirty="0"/>
              <a:t>DAPR up container in stateless position, it means you up container in which live streaming feature is uploaded but different users are streaming at the same time but state will come from user’s system, which user will use streaming microservices suppose on Facebook.</a:t>
            </a:r>
          </a:p>
          <a:p>
            <a:pPr>
              <a:spcAft>
                <a:spcPts val="1200"/>
              </a:spcAft>
            </a:pPr>
            <a:r>
              <a:rPr lang="en-US" sz="3500" dirty="0"/>
              <a:t>Think of your container as a "bike" running your microservice. DAPR acts as a "sidecar," providing additional features. For example, if your container fails, DAPR automatically starts another container to ensure the task is completed.</a:t>
            </a:r>
          </a:p>
        </p:txBody>
      </p:sp>
    </p:spTree>
    <p:extLst>
      <p:ext uri="{BB962C8B-B14F-4D97-AF65-F5344CB8AC3E}">
        <p14:creationId xmlns:p14="http://schemas.microsoft.com/office/powerpoint/2010/main" val="40113848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2D42C-44E8-67FE-570C-49DDA6119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D62B5-2E92-F1C6-0D76-42EB9C17201A}"/>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25E4E2D4-09B3-3E64-EF29-6A19F4A21EA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endParaRPr lang="en-US" sz="3800" dirty="0"/>
          </a:p>
          <a:p>
            <a:pPr>
              <a:spcAft>
                <a:spcPts val="1200"/>
              </a:spcAft>
            </a:pPr>
            <a:r>
              <a:rPr lang="en-US" sz="3600" dirty="0"/>
              <a:t>You can deploy it on any cloud where Kubernetes are present</a:t>
            </a:r>
          </a:p>
          <a:p>
            <a:pPr>
              <a:spcAft>
                <a:spcPts val="1200"/>
              </a:spcAft>
            </a:pPr>
            <a:r>
              <a:rPr lang="en-US" sz="3600" dirty="0"/>
              <a:t>Kubernetes in orchestrator which up and down the container when event comes</a:t>
            </a:r>
          </a:p>
          <a:p>
            <a:pPr>
              <a:spcAft>
                <a:spcPts val="1200"/>
              </a:spcAft>
            </a:pPr>
            <a:r>
              <a:rPr lang="en-US" sz="3600" dirty="0"/>
              <a:t>For tool calling, we will use new version of MCP which is remote and will be running in some container.</a:t>
            </a:r>
          </a:p>
        </p:txBody>
      </p:sp>
    </p:spTree>
    <p:extLst>
      <p:ext uri="{BB962C8B-B14F-4D97-AF65-F5344CB8AC3E}">
        <p14:creationId xmlns:p14="http://schemas.microsoft.com/office/powerpoint/2010/main" val="532957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66008-607E-B54F-2F15-A8099E805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D9645-9FF1-5207-24D0-987221E7583C}"/>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86893E95-E6AF-25EC-8B22-4D0353EF0CA4}"/>
              </a:ext>
            </a:extLst>
          </p:cNvPr>
          <p:cNvSpPr>
            <a:spLocks noGrp="1"/>
          </p:cNvSpPr>
          <p:nvPr>
            <p:ph idx="1"/>
          </p:nvPr>
        </p:nvSpPr>
        <p:spPr>
          <a:xfrm>
            <a:off x="838200" y="1282044"/>
            <a:ext cx="10515600" cy="4894919"/>
          </a:xfrm>
        </p:spPr>
        <p:txBody>
          <a:bodyPr>
            <a:normAutofit fontScale="77500" lnSpcReduction="20000"/>
          </a:bodyPr>
          <a:lstStyle/>
          <a:p>
            <a:pPr marL="0" indent="0" algn="l">
              <a:spcAft>
                <a:spcPts val="1200"/>
              </a:spcAft>
              <a:buNone/>
            </a:pPr>
            <a:r>
              <a:rPr lang="en-US" sz="4600" b="1" i="0" dirty="0">
                <a:solidFill>
                  <a:srgbClr val="C00000"/>
                </a:solidFill>
                <a:effectLst/>
                <a:latin typeface="-apple-system"/>
              </a:rPr>
              <a:t>Discussion:</a:t>
            </a:r>
            <a:endParaRPr lang="en-US" sz="4600" dirty="0"/>
          </a:p>
          <a:p>
            <a:pPr>
              <a:spcAft>
                <a:spcPts val="1200"/>
              </a:spcAft>
            </a:pPr>
            <a:r>
              <a:rPr lang="en-US" sz="3600" dirty="0"/>
              <a:t>Imagine a world where everything is an AI agent, from your coffee machine to your car, from businesses to entire cities. Picture a world transformed into </a:t>
            </a:r>
            <a:r>
              <a:rPr lang="en-US" sz="3600" dirty="0" err="1"/>
              <a:t>Agentia</a:t>
            </a:r>
            <a:r>
              <a:rPr lang="en-US" sz="3600" dirty="0"/>
              <a:t>—a dynamic, living network of intelligent AI agents seamlessly integrated into our daily lives. </a:t>
            </a:r>
          </a:p>
          <a:p>
            <a:pPr>
              <a:spcAft>
                <a:spcPts val="1200"/>
              </a:spcAft>
            </a:pPr>
            <a:r>
              <a:rPr lang="en-US" sz="3600" dirty="0"/>
              <a:t>From our homes and offices to entire cities, systems no longer communicate through outdated APIs but through sophisticated, intelligent dialogues driven by state-of-the-art AI frameworks.</a:t>
            </a:r>
          </a:p>
          <a:p>
            <a:pPr>
              <a:spcAft>
                <a:spcPts val="1200"/>
              </a:spcAft>
            </a:pPr>
            <a:r>
              <a:rPr lang="en-US" sz="3600" dirty="0" err="1"/>
              <a:t>Agentia</a:t>
            </a:r>
            <a:r>
              <a:rPr lang="en-US" sz="3600" dirty="0"/>
              <a:t> scales effortlessly across the globe, thanks to its foundation in cloud-native technologies. </a:t>
            </a:r>
            <a:r>
              <a:rPr lang="en-US" sz="3600" dirty="0" err="1"/>
              <a:t>Agentia</a:t>
            </a:r>
            <a:r>
              <a:rPr lang="en-US" sz="3600" dirty="0"/>
              <a:t> is more than digital—it's also physical, brought to life by robots that serve as embodied agents interacting with and enhancing our physical world.</a:t>
            </a:r>
          </a:p>
        </p:txBody>
      </p:sp>
    </p:spTree>
    <p:extLst>
      <p:ext uri="{BB962C8B-B14F-4D97-AF65-F5344CB8AC3E}">
        <p14:creationId xmlns:p14="http://schemas.microsoft.com/office/powerpoint/2010/main" val="31178818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D02E9-5093-F1A3-AFF3-C207845FA6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AFCE-42D6-55A8-579A-ADB314191683}"/>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82A2EFDA-3335-07AF-B4BA-42FE49C2FAEC}"/>
              </a:ext>
            </a:extLst>
          </p:cNvPr>
          <p:cNvSpPr>
            <a:spLocks noGrp="1"/>
          </p:cNvSpPr>
          <p:nvPr>
            <p:ph idx="1"/>
          </p:nvPr>
        </p:nvSpPr>
        <p:spPr>
          <a:xfrm>
            <a:off x="838200" y="1282044"/>
            <a:ext cx="10515600" cy="4894919"/>
          </a:xfrm>
        </p:spPr>
        <p:txBody>
          <a:bodyPr>
            <a:noAutofit/>
          </a:bodyPr>
          <a:lstStyle/>
          <a:p>
            <a:pPr marL="0" indent="0" algn="l">
              <a:spcAft>
                <a:spcPts val="1200"/>
              </a:spcAft>
              <a:buNone/>
            </a:pPr>
            <a:r>
              <a:rPr lang="en-US" sz="2400" b="1" i="0" dirty="0">
                <a:solidFill>
                  <a:srgbClr val="C00000"/>
                </a:solidFill>
                <a:effectLst/>
                <a:latin typeface="-apple-system"/>
              </a:rPr>
              <a:t>Discussion:</a:t>
            </a:r>
            <a:endParaRPr lang="en-US" sz="2400" dirty="0"/>
          </a:p>
          <a:p>
            <a:pPr>
              <a:spcAft>
                <a:spcPts val="1200"/>
              </a:spcAft>
            </a:pPr>
            <a:r>
              <a:rPr lang="en-US" sz="2400" dirty="0"/>
              <a:t>Google launched A2A with collaboration with other companies in April 2025.</a:t>
            </a:r>
          </a:p>
          <a:p>
            <a:r>
              <a:rPr lang="en-US" sz="2400" dirty="0"/>
              <a:t>A2A, launched by Google with over 50 partners, is integral to DACA. It uses HTTP, SSE, and JSON-RPC to enable secure, modality-agnostic (text, audio, video) agent communication. Key A2A features in DACA include:</a:t>
            </a:r>
          </a:p>
          <a:p>
            <a:pPr lvl="1"/>
            <a:r>
              <a:rPr lang="en-US" b="1" dirty="0"/>
              <a:t>Agent Cards</a:t>
            </a:r>
            <a:r>
              <a:rPr lang="en-US" dirty="0"/>
              <a:t>: JSON files (/.well-known/</a:t>
            </a:r>
            <a:r>
              <a:rPr lang="en-US" dirty="0" err="1"/>
              <a:t>agent.json</a:t>
            </a:r>
            <a:r>
              <a:rPr lang="en-US" dirty="0"/>
              <a:t>) advertise capabilities, enabling discovery.</a:t>
            </a:r>
          </a:p>
          <a:p>
            <a:pPr lvl="1"/>
            <a:r>
              <a:rPr lang="en-US" b="1" dirty="0"/>
              <a:t>Task Management</a:t>
            </a:r>
            <a:r>
              <a:rPr lang="en-US" dirty="0"/>
              <a:t>: Agents initiate and process tasks with real-time feedback via A2A endpoints.</a:t>
            </a:r>
          </a:p>
          <a:p>
            <a:pPr lvl="1"/>
            <a:r>
              <a:rPr lang="en-US" b="1" dirty="0"/>
              <a:t>Interoperability</a:t>
            </a:r>
            <a:r>
              <a:rPr lang="en-US" dirty="0"/>
              <a:t>: Connects agents across platforms, supporting </a:t>
            </a:r>
            <a:r>
              <a:rPr lang="en-US" dirty="0" err="1"/>
              <a:t>Agentia’s</a:t>
            </a:r>
            <a:r>
              <a:rPr lang="en-US" dirty="0"/>
              <a:t> vision of a global network.</a:t>
            </a:r>
          </a:p>
          <a:p>
            <a:pPr lvl="1"/>
            <a:r>
              <a:rPr lang="en-US" b="1" dirty="0"/>
              <a:t>Security</a:t>
            </a:r>
            <a:r>
              <a:rPr lang="en-US" dirty="0"/>
              <a:t>: Enterprise-grade authentication ensures trust in cross-domain dialogues.</a:t>
            </a:r>
          </a:p>
          <a:p>
            <a:endParaRPr lang="en-US" sz="2400" dirty="0"/>
          </a:p>
          <a:p>
            <a:pPr>
              <a:spcAft>
                <a:spcPts val="1200"/>
              </a:spcAft>
            </a:pPr>
            <a:endParaRPr lang="en-US" sz="2400" dirty="0"/>
          </a:p>
        </p:txBody>
      </p:sp>
    </p:spTree>
    <p:extLst>
      <p:ext uri="{BB962C8B-B14F-4D97-AF65-F5344CB8AC3E}">
        <p14:creationId xmlns:p14="http://schemas.microsoft.com/office/powerpoint/2010/main" val="29980601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BDBD8-4916-0F67-8949-8CB585097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6B260-33ED-D2A6-CFDA-7C2CE32B496F}"/>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C7F56403-EDC6-11FB-509B-909E25F05CB8}"/>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600" b="1" i="0" dirty="0">
                <a:solidFill>
                  <a:srgbClr val="C00000"/>
                </a:solidFill>
                <a:effectLst/>
                <a:latin typeface="-apple-system"/>
              </a:rPr>
              <a:t>Discussion:</a:t>
            </a:r>
          </a:p>
          <a:p>
            <a:pPr>
              <a:spcAft>
                <a:spcPts val="1200"/>
              </a:spcAft>
            </a:pPr>
            <a:endParaRPr lang="en-US" sz="2400" dirty="0"/>
          </a:p>
        </p:txBody>
      </p:sp>
      <p:pic>
        <p:nvPicPr>
          <p:cNvPr id="4" name="Picture 3">
            <a:extLst>
              <a:ext uri="{FF2B5EF4-FFF2-40B4-BE49-F238E27FC236}">
                <a16:creationId xmlns:a16="http://schemas.microsoft.com/office/drawing/2014/main" id="{FFC09EE0-FFE3-2B42-4DE7-26AEDF1E6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209" y="1829100"/>
            <a:ext cx="7069460" cy="5028900"/>
          </a:xfrm>
          <a:prstGeom prst="rect">
            <a:avLst/>
          </a:prstGeom>
        </p:spPr>
      </p:pic>
    </p:spTree>
    <p:extLst>
      <p:ext uri="{BB962C8B-B14F-4D97-AF65-F5344CB8AC3E}">
        <p14:creationId xmlns:p14="http://schemas.microsoft.com/office/powerpoint/2010/main" val="39695208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F79CF-9111-EC26-BB40-8FCF971C5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ABCB5-6D89-6356-38A5-6E8BB388E5DE}"/>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E765B627-983D-E540-E53C-53D61A4B0405}"/>
              </a:ext>
            </a:extLst>
          </p:cNvPr>
          <p:cNvSpPr>
            <a:spLocks noGrp="1"/>
          </p:cNvSpPr>
          <p:nvPr>
            <p:ph idx="1"/>
          </p:nvPr>
        </p:nvSpPr>
        <p:spPr>
          <a:xfrm>
            <a:off x="838200" y="1282044"/>
            <a:ext cx="10515600" cy="4894919"/>
          </a:xfrm>
        </p:spPr>
        <p:txBody>
          <a:bodyPr>
            <a:normAutofit fontScale="85000" lnSpcReduction="10000"/>
          </a:bodyPr>
          <a:lstStyle/>
          <a:p>
            <a:pPr marL="0" indent="0" algn="l">
              <a:spcAft>
                <a:spcPts val="1200"/>
              </a:spcAft>
              <a:buNone/>
            </a:pPr>
            <a:r>
              <a:rPr lang="en-US" sz="3800" b="1" i="0" dirty="0">
                <a:solidFill>
                  <a:srgbClr val="C00000"/>
                </a:solidFill>
                <a:effectLst/>
                <a:latin typeface="-apple-system"/>
              </a:rPr>
              <a:t>Discussion</a:t>
            </a:r>
            <a:r>
              <a:rPr lang="en-US" sz="3600" b="1" i="0" dirty="0">
                <a:solidFill>
                  <a:srgbClr val="C00000"/>
                </a:solidFill>
                <a:effectLst/>
                <a:latin typeface="-apple-system"/>
              </a:rPr>
              <a:t>:</a:t>
            </a:r>
          </a:p>
          <a:p>
            <a:pPr marL="0" indent="0">
              <a:spcAft>
                <a:spcPts val="1200"/>
              </a:spcAft>
              <a:buNone/>
            </a:pPr>
            <a:r>
              <a:rPr lang="en-US" sz="2600" kern="1300" dirty="0"/>
              <a:t>A2A (Agent-to-Agent) lets two agents work together — a </a:t>
            </a:r>
            <a:r>
              <a:rPr lang="en-US" sz="2600" b="1" kern="1300" dirty="0"/>
              <a:t>client agent</a:t>
            </a:r>
            <a:r>
              <a:rPr lang="en-US" sz="2600" kern="1300" dirty="0"/>
              <a:t> and a </a:t>
            </a:r>
            <a:r>
              <a:rPr lang="en-US" sz="2600" b="1" kern="1300" dirty="0"/>
              <a:t>remote agent</a:t>
            </a:r>
            <a:r>
              <a:rPr lang="en-US" sz="2600" kern="1300" dirty="0"/>
              <a:t>. The client agent sends tasks, and the remote agent carries them out to give back results or take action.</a:t>
            </a:r>
          </a:p>
          <a:p>
            <a:pPr marL="0" indent="0">
              <a:buNone/>
            </a:pPr>
            <a:r>
              <a:rPr lang="en-US" sz="2600" kern="1300" dirty="0"/>
              <a:t>Here’s how it works:</a:t>
            </a:r>
          </a:p>
          <a:p>
            <a:pPr>
              <a:spcBef>
                <a:spcPts val="600"/>
              </a:spcBef>
            </a:pPr>
            <a:r>
              <a:rPr lang="en-US" sz="2600" b="1" kern="1300" dirty="0"/>
              <a:t>Finding the right agent (Capability discovery):</a:t>
            </a:r>
            <a:r>
              <a:rPr lang="en-US" sz="2600" kern="1300" dirty="0"/>
              <a:t> Each agent has a digital “Agent Card” listing its skills. The client agent uses this to pick the best remote agent for the job.</a:t>
            </a:r>
          </a:p>
          <a:p>
            <a:pPr>
              <a:spcBef>
                <a:spcPts val="600"/>
              </a:spcBef>
            </a:pPr>
            <a:r>
              <a:rPr lang="en-US" sz="2600" b="1" kern="1300" dirty="0"/>
              <a:t>Handling tasks (Task management):</a:t>
            </a:r>
            <a:r>
              <a:rPr lang="en-US" sz="2600" kern="1300" dirty="0"/>
              <a:t> Tasks can be short or long. For longer ones, the agents keep talking to stay in sync. The final result of a task is called an </a:t>
            </a:r>
            <a:r>
              <a:rPr lang="en-US" sz="2600" b="1" kern="1300" dirty="0">
                <a:solidFill>
                  <a:srgbClr val="C00000"/>
                </a:solidFill>
              </a:rPr>
              <a:t>artifact</a:t>
            </a:r>
            <a:r>
              <a:rPr lang="en-US" sz="2600" kern="1300" dirty="0"/>
              <a:t>.</a:t>
            </a:r>
          </a:p>
          <a:p>
            <a:pPr>
              <a:spcBef>
                <a:spcPts val="600"/>
              </a:spcBef>
            </a:pPr>
            <a:r>
              <a:rPr lang="en-US" sz="2600" b="1" kern="1300" dirty="0"/>
              <a:t>Working together (Collaboration):</a:t>
            </a:r>
            <a:r>
              <a:rPr lang="en-US" sz="2600" kern="1300" dirty="0"/>
              <a:t> The agents send messages to share info, progress, and instructions.</a:t>
            </a:r>
          </a:p>
          <a:p>
            <a:pPr>
              <a:spcBef>
                <a:spcPts val="600"/>
              </a:spcBef>
            </a:pPr>
            <a:r>
              <a:rPr lang="en-US" sz="2600" b="1" kern="1300" dirty="0"/>
              <a:t>Adapting for the user (User experience negotiation):</a:t>
            </a:r>
            <a:r>
              <a:rPr lang="en-US" sz="2600" kern="1300" dirty="0"/>
              <a:t> Messages include content like images, videos, or forms. The agents agree on the right format depending on what the user’s system supports.</a:t>
            </a:r>
          </a:p>
        </p:txBody>
      </p:sp>
    </p:spTree>
    <p:extLst>
      <p:ext uri="{BB962C8B-B14F-4D97-AF65-F5344CB8AC3E}">
        <p14:creationId xmlns:p14="http://schemas.microsoft.com/office/powerpoint/2010/main" val="8819913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CCF73-7FEC-E26E-DB4D-DE1A5FD00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DBB97-E5EF-58C3-7F10-BCAD6A7E6F1F}"/>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C8F06EF4-E88E-2CD5-3ACC-81084EE9CC54}"/>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pPr>
              <a:spcAft>
                <a:spcPts val="1200"/>
              </a:spcAft>
            </a:pPr>
            <a:endParaRPr lang="en-US" sz="2600" kern="1300" dirty="0"/>
          </a:p>
        </p:txBody>
      </p:sp>
      <p:pic>
        <p:nvPicPr>
          <p:cNvPr id="4" name="Picture 3">
            <a:extLst>
              <a:ext uri="{FF2B5EF4-FFF2-40B4-BE49-F238E27FC236}">
                <a16:creationId xmlns:a16="http://schemas.microsoft.com/office/drawing/2014/main" id="{ED1730C6-0EC8-9C73-4ED7-19389019C570}"/>
              </a:ext>
            </a:extLst>
          </p:cNvPr>
          <p:cNvPicPr>
            <a:picLocks noChangeAspect="1"/>
          </p:cNvPicPr>
          <p:nvPr/>
        </p:nvPicPr>
        <p:blipFill>
          <a:blip r:embed="rId2"/>
          <a:stretch>
            <a:fillRect/>
          </a:stretch>
        </p:blipFill>
        <p:spPr>
          <a:xfrm>
            <a:off x="3056572" y="1652588"/>
            <a:ext cx="5591175" cy="4524375"/>
          </a:xfrm>
          <a:prstGeom prst="rect">
            <a:avLst/>
          </a:prstGeom>
        </p:spPr>
      </p:pic>
    </p:spTree>
    <p:extLst>
      <p:ext uri="{BB962C8B-B14F-4D97-AF65-F5344CB8AC3E}">
        <p14:creationId xmlns:p14="http://schemas.microsoft.com/office/powerpoint/2010/main" val="36317236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1E9C-C826-E46C-AB7F-D3C87635D0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CFA1E-3F0D-A903-72D8-A1D1D7EA2F81}"/>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A56B79B2-BCA8-CAB3-1BD0-3F49FD5BE282}"/>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In the context of MCP, agents are provided with tools rather than being required to develop new ones. These tools can be pre-existing and are deployed to the MCP server for use by agents. In this model, agents are exposed through the MCP server and made available as callable resources.</a:t>
            </a:r>
          </a:p>
          <a:p>
            <a:r>
              <a:rPr lang="en-US" sz="2400" dirty="0"/>
              <a:t>Regarding A2A (Agent-to-Agent) communication within MCP, there is a single supported interaction pattern: one agent utilizes another agent as a tool. This implies that agent-to-agent communication in MCP is unidirectional and hierarchical — one agent acts as the client, while the other functions as a tool or service provider. Therefore, any scenario involving A2A communication through MCP is structured such that one agent is effectively embedded into the workflow of another.</a:t>
            </a:r>
          </a:p>
        </p:txBody>
      </p:sp>
    </p:spTree>
    <p:extLst>
      <p:ext uri="{BB962C8B-B14F-4D97-AF65-F5344CB8AC3E}">
        <p14:creationId xmlns:p14="http://schemas.microsoft.com/office/powerpoint/2010/main" val="12807004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BC359-768B-2111-DAEA-AD22E4CE78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4CF05-BA1B-31B0-1550-9A950591CE04}"/>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CD19B26F-41B4-BAD4-A272-19791643A151}"/>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In the context of A2A (Agent-to-Agent) communication, the framework offers the flexibility to build truly dynamic and scalable multi-agent systems. Unlike traditional tool-based interactions, A2A enables agents to operate with a higher degree of autonomy.</a:t>
            </a:r>
          </a:p>
          <a:p>
            <a:r>
              <a:rPr lang="en-US" sz="2400" dirty="0"/>
              <a:t>Agents are not limited to functioning solely as tools for other agents. Instead, they are capable of </a:t>
            </a:r>
            <a:r>
              <a:rPr lang="en-US" sz="2400" b="1" dirty="0"/>
              <a:t>self-discovery</a:t>
            </a:r>
            <a:r>
              <a:rPr lang="en-US" sz="2400" dirty="0"/>
              <a:t>, allowing one agent to identify and connect with other agents at runtime. Through </a:t>
            </a:r>
            <a:r>
              <a:rPr lang="en-US" sz="2400" b="1" dirty="0"/>
              <a:t>capability sharing mechanisms</a:t>
            </a:r>
            <a:r>
              <a:rPr lang="en-US" sz="2400" dirty="0"/>
              <a:t>—such as the exchange of structured "Agent Cards"—agents can evaluate the skills and functionalities of others and determine the most appropriate collaboration path. This fosters a decentralized, intelligent environment where agents can initiate communication, delegate tasks, and cooperate seamlessly based on real-time needs and capabilities.</a:t>
            </a:r>
          </a:p>
        </p:txBody>
      </p:sp>
    </p:spTree>
    <p:extLst>
      <p:ext uri="{BB962C8B-B14F-4D97-AF65-F5344CB8AC3E}">
        <p14:creationId xmlns:p14="http://schemas.microsoft.com/office/powerpoint/2010/main" val="3536288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D889F-B46A-A0BF-5300-0CFF51669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5AB74-EF4D-A114-50EB-25CB3AD56140}"/>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3F419F61-035B-CA81-6CD9-B0CE1898F003}"/>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endParaRPr lang="en-US" sz="2400" dirty="0"/>
          </a:p>
        </p:txBody>
      </p:sp>
      <p:pic>
        <p:nvPicPr>
          <p:cNvPr id="4" name="Picture 3">
            <a:extLst>
              <a:ext uri="{FF2B5EF4-FFF2-40B4-BE49-F238E27FC236}">
                <a16:creationId xmlns:a16="http://schemas.microsoft.com/office/drawing/2014/main" id="{63E6397F-503C-3871-7C31-2184D63A7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39" y="1394735"/>
            <a:ext cx="8911637" cy="5012796"/>
          </a:xfrm>
          <a:prstGeom prst="rect">
            <a:avLst/>
          </a:prstGeom>
        </p:spPr>
      </p:pic>
    </p:spTree>
    <p:extLst>
      <p:ext uri="{BB962C8B-B14F-4D97-AF65-F5344CB8AC3E}">
        <p14:creationId xmlns:p14="http://schemas.microsoft.com/office/powerpoint/2010/main" val="2357510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9600</TotalTime>
  <Words>9553</Words>
  <Application>Microsoft Office PowerPoint</Application>
  <PresentationFormat>Widescreen</PresentationFormat>
  <Paragraphs>723</Paragraphs>
  <Slides>112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112</vt:i4>
      </vt:variant>
    </vt:vector>
  </HeadingPairs>
  <TitlesOfParts>
    <vt:vector size="119" baseType="lpstr">
      <vt:lpstr>-apple-system</vt:lpstr>
      <vt:lpstr>Arial</vt:lpstr>
      <vt:lpstr>Calibri</vt:lpstr>
      <vt:lpstr>Calibri Light</vt:lpstr>
      <vt:lpstr>OpenAI Sans</vt:lpstr>
      <vt:lpstr>Wingdings</vt:lpstr>
      <vt:lpstr>Office Theme</vt:lpstr>
      <vt:lpstr>OpenAI Agents SDK - Open Source</vt:lpstr>
      <vt:lpstr>Inner working of OpenAI Agents SDK | Deep Dive</vt:lpstr>
      <vt:lpstr>Core Concepts of Agent</vt:lpstr>
      <vt:lpstr>Core Concepts of Agent</vt:lpstr>
      <vt:lpstr>Tools</vt:lpstr>
      <vt:lpstr>Open AI SDK</vt:lpstr>
      <vt:lpstr>Open AI SDK</vt:lpstr>
      <vt:lpstr>Open AI SDK</vt:lpstr>
      <vt:lpstr>Core Concepts : The Power of Simplicity in Design</vt:lpstr>
      <vt:lpstr>Core Concepts : The Power of Simplicity in Design</vt:lpstr>
      <vt:lpstr>Core Concepts : The Power of Simplicity in Design</vt:lpstr>
      <vt:lpstr>OpenAI’s SWARM framework</vt:lpstr>
      <vt:lpstr>OpenAI’s SWARM framework</vt:lpstr>
      <vt:lpstr>OpenAI’s SWARM framework</vt:lpstr>
      <vt:lpstr>OpenAI’s SWARM framework</vt:lpstr>
      <vt:lpstr>OpenAI’s SWARM framework</vt:lpstr>
      <vt:lpstr>OpenAI’s SWARM framework</vt:lpstr>
      <vt:lpstr>UV</vt:lpstr>
      <vt:lpstr>Chainlit</vt:lpstr>
      <vt:lpstr>Making first Agent using Gemini API</vt:lpstr>
      <vt:lpstr>07_streaming</vt:lpstr>
      <vt:lpstr>08_tools</vt:lpstr>
      <vt:lpstr>OPENAI Documentation Github Page</vt:lpstr>
      <vt:lpstr>OPENAI Documentation Github Page</vt:lpstr>
      <vt:lpstr>@dataclass</vt:lpstr>
      <vt:lpstr>@dataclass</vt:lpstr>
      <vt:lpstr>@dataclass</vt:lpstr>
      <vt:lpstr>@dataclass</vt:lpstr>
      <vt:lpstr>Understand behind the scene code of Runner</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Agent Loop | Tool Call | Hands off | Memory | Guardrails</vt:lpstr>
      <vt:lpstr>Agent Loop | Tool Call | Hands off | Memory | Guardrails</vt:lpstr>
      <vt:lpstr>Agent Loop | Tool Call | Hands off | Memory | Guardrails</vt:lpstr>
      <vt:lpstr>Agent Loop | Tool Call | Hands off | Memory | Guardrails</vt:lpstr>
      <vt:lpstr>Tool Call</vt:lpstr>
      <vt:lpstr>Tool Call</vt:lpstr>
      <vt:lpstr>Tool Call</vt:lpstr>
      <vt:lpstr>Tool Call</vt:lpstr>
      <vt:lpstr>Tool Call</vt:lpstr>
      <vt:lpstr>Stateless Nature of the API</vt:lpstr>
      <vt:lpstr>Agent Loop</vt:lpstr>
      <vt:lpstr>Agent Loop</vt:lpstr>
      <vt:lpstr>Agent Loop / stateless LLMs</vt:lpstr>
      <vt:lpstr>Agent Loop / stateless LLMs</vt:lpstr>
      <vt:lpstr>Agent Loop / stateless LLMs</vt:lpstr>
      <vt:lpstr>Handoff</vt:lpstr>
      <vt:lpstr>Handoff</vt:lpstr>
      <vt:lpstr>Memory (Long term)</vt:lpstr>
      <vt:lpstr>Memory (Long term)</vt:lpstr>
      <vt:lpstr>Memory (Long term)</vt:lpstr>
      <vt:lpstr>Memory (Long term)</vt:lpstr>
      <vt:lpstr>Memory Management</vt:lpstr>
      <vt:lpstr>Work Flow of Agents</vt:lpstr>
      <vt:lpstr>Work Flow of Agents</vt:lpstr>
      <vt:lpstr>Guardrails</vt:lpstr>
      <vt:lpstr>Guardrails</vt:lpstr>
      <vt:lpstr>OpenAI SDK</vt:lpstr>
      <vt:lpstr>Inflection point</vt:lpstr>
      <vt:lpstr>OpenAI SDK Discussion</vt:lpstr>
      <vt:lpstr>OpenAI SDK Discussion</vt:lpstr>
      <vt:lpstr>Workflow vs Agents</vt:lpstr>
      <vt:lpstr>Workflow vs Agents</vt:lpstr>
      <vt:lpstr>Workflow vs Agents</vt:lpstr>
      <vt:lpstr>Workflow vs Agents</vt:lpstr>
      <vt:lpstr>Short-Term Workflows vs Long-Term Workflows</vt:lpstr>
      <vt:lpstr>Short-Term Workflows vs Long-Term Workflows</vt:lpstr>
      <vt:lpstr>🧠 In Practice: Agent + Workflow Fusion</vt:lpstr>
      <vt:lpstr>Open AI SDK Discussion</vt:lpstr>
      <vt:lpstr>MCP (Model Context Protocol)</vt:lpstr>
      <vt:lpstr>What is MCP (Model Context Protocol)?</vt:lpstr>
      <vt:lpstr>🔧 What does MCP do with Agents?</vt:lpstr>
      <vt:lpstr>Key Capabilities</vt:lpstr>
      <vt:lpstr>🧪 Example Use Case</vt:lpstr>
      <vt:lpstr>MCP Discussion</vt:lpstr>
      <vt:lpstr>MCP Discussion</vt:lpstr>
      <vt:lpstr>Development to Deployment &amp; Introduction to DACA Design Pattern</vt:lpstr>
      <vt:lpstr>Development to Deployment &amp; Introduction to DACA Design Pattern</vt:lpstr>
      <vt:lpstr>Development to Deployment &amp; Introduction to DACA Design Pattern</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Agent to Agent Communication &amp; Development, Protoyping, Production using DACA</vt:lpstr>
      <vt:lpstr>Agent to Agent Communication &amp; Development, Protoyping, Production using DACA</vt:lpstr>
      <vt:lpstr>Agent to Agent Communication &amp; Development, Protoyping, Production using DACA</vt:lpstr>
      <vt:lpstr>Agent to Agent Communication &amp; Development, Protoyping, Production using DACA</vt:lpstr>
      <vt:lpstr>Why we need A2A when we already have MCP?</vt:lpstr>
      <vt:lpstr>Why we need A2A when we already have MCP?</vt:lpstr>
      <vt:lpstr>Why we need A2A when we already have MCP?</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Deployment Stages: The Ascent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667</cp:revision>
  <dcterms:created xsi:type="dcterms:W3CDTF">2025-05-24T10:40:06Z</dcterms:created>
  <dcterms:modified xsi:type="dcterms:W3CDTF">2025-07-03T17:17:38Z</dcterms:modified>
</cp:coreProperties>
</file>