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Class-07: AI Agents -- Development to Deployment &amp; Introduction to DACA Design Pattern" id="{EDC4FADE-B834-4ECA-82DB-E9D4BCA586A4}">
          <p14:sldIdLst>
            <p14:sldId id="338"/>
            <p14:sldId id="339"/>
            <p14:sldId id="340"/>
            <p14:sldId id="341"/>
            <p14:sldId id="342"/>
            <p14:sldId id="343"/>
            <p14:sldId id="3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94660"/>
  </p:normalViewPr>
  <p:slideViewPr>
    <p:cSldViewPr snapToGrid="0">
      <p:cViewPr varScale="1">
        <p:scale>
          <a:sx n="102" d="100"/>
          <a:sy n="102"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github.com/panaversity/learn-agentic-ai/blob/01e344ba85ec36134c783b5ceef45a12a9bb7e68/comprehensive_guide_daca.md#appendix-iii-daca-a-design-patter-or-framework"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Discussion</a:t>
            </a:r>
          </a:p>
          <a:p>
            <a:r>
              <a:rPr lang="en-US" dirty="0"/>
              <a:t>If we created virtual machine, it’s obvious it is stateful (memory), but the problem is we can’t scale it up.</a:t>
            </a:r>
          </a:p>
          <a:p>
            <a:r>
              <a:rPr lang="en-US" dirty="0"/>
              <a:t>Cloud owners determined that the virtual machine is not as good respect to scalability and made it light weight version which is ‘containers’, containers are stateless.</a:t>
            </a:r>
          </a:p>
          <a:p>
            <a:r>
              <a:rPr lang="en-US" dirty="0"/>
              <a:t>You give request to container, container ups </a:t>
            </a:r>
            <a:r>
              <a:rPr lang="en-US" dirty="0">
                <a:sym typeface="Wingdings" panose="05000000000000000000" pitchFamily="2" charset="2"/>
              </a:rPr>
              <a:t> load state from database  do your assign work  it’s saved some stuff database  Give response back to you  then forget everything about you.</a:t>
            </a:r>
          </a:p>
          <a:p>
            <a:r>
              <a:rPr lang="en-US" dirty="0">
                <a:sym typeface="Wingdings" panose="05000000000000000000" pitchFamily="2" charset="2"/>
              </a:rPr>
              <a:t>So, the design pattern which give you maximum scalability those are stateless containers of ‘</a:t>
            </a:r>
            <a:r>
              <a:rPr lang="en-US" b="1" dirty="0">
                <a:sym typeface="Wingdings" panose="05000000000000000000" pitchFamily="2" charset="2"/>
              </a:rPr>
              <a:t>Docker</a:t>
            </a:r>
            <a:r>
              <a:rPr lang="en-US" dirty="0">
                <a:sym typeface="Wingdings" panose="05000000000000000000" pitchFamily="2" charset="2"/>
              </a:rPr>
              <a:t>’. These are also called ‘</a:t>
            </a:r>
            <a:r>
              <a:rPr lang="en-US" i="1" u="sng" dirty="0">
                <a:sym typeface="Wingdings" panose="05000000000000000000" pitchFamily="2" charset="2"/>
              </a:rPr>
              <a:t>Serverless Containers</a:t>
            </a:r>
            <a:r>
              <a:rPr lang="en-US" dirty="0">
                <a:sym typeface="Wingdings" panose="05000000000000000000" pitchFamily="2" charset="2"/>
              </a:rPr>
              <a:t>’</a:t>
            </a:r>
            <a:endParaRPr lang="en-PK" dirty="0"/>
          </a:p>
        </p:txBody>
      </p:sp>
    </p:spTree>
    <p:extLst>
      <p:ext uri="{BB962C8B-B14F-4D97-AF65-F5344CB8AC3E}">
        <p14:creationId xmlns:p14="http://schemas.microsoft.com/office/powerpoint/2010/main" val="1430106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B1EB-E1EB-0675-1C31-EC28C1EB2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A75A6-8C8B-58F1-B0C6-B3B77D754492}"/>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27B1F033-8332-7DB2-394D-AE78505F9A99}"/>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As of today, the latest state-of-the-art stuff of cloud are serverless container (managed) or stateless container.</a:t>
            </a:r>
          </a:p>
          <a:p>
            <a:r>
              <a:rPr lang="en-US" dirty="0"/>
              <a:t>OpenAI SDK has record of complete conversation, when you call it in stateless method then you can save all conversation in database by single call, by this you can make scalable agent how? Stateless protocol, you made stateless </a:t>
            </a:r>
            <a:r>
              <a:rPr lang="en-US" dirty="0" err="1"/>
              <a:t>FastAPI</a:t>
            </a:r>
            <a:r>
              <a:rPr lang="en-US" dirty="0"/>
              <a:t> server which is inside container, when the request comes, it pick detail from database</a:t>
            </a:r>
          </a:p>
          <a:p>
            <a:r>
              <a:rPr lang="en-US" dirty="0"/>
              <a:t>To make applications, we have to merge cloud native technology and agentic AI, by merging these we can even make systems of Microsoft level.</a:t>
            </a:r>
          </a:p>
          <a:p>
            <a:endParaRPr lang="en-PK" dirty="0"/>
          </a:p>
        </p:txBody>
      </p:sp>
    </p:spTree>
    <p:extLst>
      <p:ext uri="{BB962C8B-B14F-4D97-AF65-F5344CB8AC3E}">
        <p14:creationId xmlns:p14="http://schemas.microsoft.com/office/powerpoint/2010/main" val="451205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3EDCD-E2EF-5245-2F23-3B107881E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811E4-F73B-DDD4-1EE0-045887DACCA8}"/>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F31E2780-44F2-16B7-6BB4-A4AC2098F2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When we try to make our system serverless then it core root in Docker, we make microservices from docker and to manage these microservices (containers) using Kubernetes.</a:t>
            </a:r>
          </a:p>
          <a:p>
            <a:r>
              <a:rPr lang="en-US" b="1" dirty="0"/>
              <a:t>Kubernetes</a:t>
            </a:r>
            <a:r>
              <a:rPr lang="en-US" dirty="0"/>
              <a:t> auto manage containers, if million, billion users come to your app, it will up million billion containers/microservices</a:t>
            </a:r>
          </a:p>
          <a:p>
            <a:r>
              <a:rPr lang="en-US" dirty="0"/>
              <a:t>Although, Kubernetes is very hard to learn and we have to make serverless system, so we will learn Docker (as a base for serverless) and </a:t>
            </a:r>
            <a:r>
              <a:rPr lang="en-US" b="1" dirty="0"/>
              <a:t>DAPR</a:t>
            </a:r>
            <a:r>
              <a:rPr lang="en-US" dirty="0"/>
              <a:t>.</a:t>
            </a:r>
          </a:p>
          <a:p>
            <a:endParaRPr lang="en-US" dirty="0"/>
          </a:p>
        </p:txBody>
      </p:sp>
    </p:spTree>
    <p:extLst>
      <p:ext uri="{BB962C8B-B14F-4D97-AF65-F5344CB8AC3E}">
        <p14:creationId xmlns:p14="http://schemas.microsoft.com/office/powerpoint/2010/main" val="714872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9216-ED69-2EDA-BBD6-B16732DBE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1091A-FAAB-FA5B-6879-CD1D84D8C850}"/>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A63231D2-A309-BDCA-550E-3268440E052D}"/>
              </a:ext>
            </a:extLst>
          </p:cNvPr>
          <p:cNvSpPr>
            <a:spLocks noGrp="1"/>
          </p:cNvSpPr>
          <p:nvPr>
            <p:ph idx="1"/>
          </p:nvPr>
        </p:nvSpPr>
        <p:spPr>
          <a:xfrm>
            <a:off x="838200" y="1282044"/>
            <a:ext cx="10515600" cy="4894919"/>
          </a:xfrm>
        </p:spPr>
        <p:txBody>
          <a:bodyPr>
            <a:normAutofit fontScale="70000" lnSpcReduction="20000"/>
          </a:bodyPr>
          <a:lstStyle/>
          <a:p>
            <a:pPr marL="0" indent="0" algn="l">
              <a:spcAft>
                <a:spcPts val="1200"/>
              </a:spcAft>
              <a:buNone/>
            </a:pPr>
            <a:r>
              <a:rPr lang="en-US" b="1" i="0" dirty="0" err="1">
                <a:solidFill>
                  <a:srgbClr val="010409"/>
                </a:solidFill>
                <a:effectLst/>
                <a:latin typeface="-apple-system"/>
              </a:rPr>
              <a:t>Dapr</a:t>
            </a:r>
            <a:r>
              <a:rPr lang="en-US" b="1" i="0" dirty="0">
                <a:solidFill>
                  <a:srgbClr val="010409"/>
                </a:solidFill>
                <a:effectLst/>
                <a:latin typeface="-apple-system"/>
              </a:rPr>
              <a:t> Agentic Cloud Ascent (DACA)</a:t>
            </a:r>
            <a:r>
              <a:rPr lang="en-US" b="0" i="0" dirty="0">
                <a:solidFill>
                  <a:srgbClr val="010409"/>
                </a:solidFill>
                <a:effectLst/>
                <a:latin typeface="-apple-system"/>
              </a:rPr>
              <a:t> is a design pattern for building and scaling agentic AI systems using a minimalist, cloud-first approach. It integrates the OpenAI Agents SDK for agent logic, MCP for tool calling, </a:t>
            </a:r>
            <a:r>
              <a:rPr lang="en-US" b="0" i="0" dirty="0" err="1">
                <a:solidFill>
                  <a:srgbClr val="010409"/>
                </a:solidFill>
                <a:effectLst/>
                <a:latin typeface="-apple-system"/>
              </a:rPr>
              <a:t>Dapr</a:t>
            </a:r>
            <a:r>
              <a:rPr lang="en-US" b="0" i="0" dirty="0">
                <a:solidFill>
                  <a:srgbClr val="010409"/>
                </a:solidFill>
                <a:effectLst/>
                <a:latin typeface="-apple-system"/>
              </a:rPr>
              <a:t> for distributed resilience, and a staged deployment pipeline that ascends from local development to planetary-scale production. DACA emphasizes:</a:t>
            </a:r>
          </a:p>
          <a:p>
            <a:pPr algn="l">
              <a:spcAft>
                <a:spcPts val="1200"/>
              </a:spcAft>
              <a:buFont typeface="Arial" panose="020B0604020202020204" pitchFamily="34" charset="0"/>
              <a:buChar char="•"/>
            </a:pPr>
            <a:r>
              <a:rPr lang="en-US" b="1" i="0" dirty="0">
                <a:solidFill>
                  <a:srgbClr val="010409"/>
                </a:solidFill>
                <a:effectLst/>
                <a:latin typeface="-apple-system"/>
              </a:rPr>
              <a:t>AI-First Agentic Design</a:t>
            </a:r>
            <a:r>
              <a:rPr lang="en-US" b="0" i="0" dirty="0">
                <a:solidFill>
                  <a:srgbClr val="010409"/>
                </a:solidFill>
                <a:effectLst/>
                <a:latin typeface="-apple-system"/>
              </a:rPr>
              <a:t>: Autonomous AI agents, powered by the OpenAI Agents SDK, perceive, decide, and act, with </a:t>
            </a:r>
            <a:r>
              <a:rPr lang="en-US" b="1" i="0" dirty="0">
                <a:solidFill>
                  <a:srgbClr val="010409"/>
                </a:solidFill>
                <a:effectLst/>
                <a:latin typeface="-apple-system"/>
              </a:rPr>
              <a:t>MCP</a:t>
            </a:r>
            <a:r>
              <a:rPr lang="en-US" b="0" i="0" dirty="0">
                <a:solidFill>
                  <a:srgbClr val="010409"/>
                </a:solidFill>
                <a:effectLst/>
                <a:latin typeface="-apple-system"/>
              </a:rPr>
              <a:t> enabling tool access and </a:t>
            </a:r>
            <a:r>
              <a:rPr lang="en-US" b="1" i="0" dirty="0">
                <a:solidFill>
                  <a:srgbClr val="010409"/>
                </a:solidFill>
                <a:effectLst/>
                <a:latin typeface="-apple-system"/>
              </a:rPr>
              <a:t>A2A</a:t>
            </a:r>
            <a:r>
              <a:rPr lang="en-US" b="0" i="0" dirty="0">
                <a:solidFill>
                  <a:srgbClr val="010409"/>
                </a:solidFill>
                <a:effectLst/>
                <a:latin typeface="-apple-system"/>
              </a:rPr>
              <a:t> facilitating intelligent agent-to-agent dialogues.</a:t>
            </a:r>
          </a:p>
          <a:p>
            <a:pPr algn="l">
              <a:spcAft>
                <a:spcPts val="1200"/>
              </a:spcAft>
              <a:buFont typeface="Arial" panose="020B0604020202020204" pitchFamily="34" charset="0"/>
              <a:buChar char="•"/>
            </a:pPr>
            <a:r>
              <a:rPr lang="en-US" b="1" i="0" dirty="0">
                <a:solidFill>
                  <a:srgbClr val="010409"/>
                </a:solidFill>
                <a:effectLst/>
                <a:latin typeface="-apple-system"/>
              </a:rPr>
              <a:t>Agent-Native Cloud Scalability</a:t>
            </a:r>
            <a:r>
              <a:rPr lang="en-US" b="0" i="0" dirty="0">
                <a:solidFill>
                  <a:srgbClr val="010409"/>
                </a:solidFill>
                <a:effectLst/>
                <a:latin typeface="-apple-system"/>
              </a:rPr>
              <a:t>: Stateless containers deploy on cloud platforms (e.g., Azure Container Apps, Kubernetes), leveraging managed services optimized for agent interactions.</a:t>
            </a:r>
          </a:p>
          <a:p>
            <a:pPr algn="l">
              <a:spcAft>
                <a:spcPts val="1200"/>
              </a:spcAft>
              <a:buFont typeface="Arial" panose="020B0604020202020204" pitchFamily="34" charset="0"/>
              <a:buChar char="•"/>
            </a:pPr>
            <a:r>
              <a:rPr lang="en-US" b="1" i="0" dirty="0">
                <a:solidFill>
                  <a:srgbClr val="010409"/>
                </a:solidFill>
                <a:effectLst/>
                <a:latin typeface="-apple-system"/>
              </a:rPr>
              <a:t>Stateless Design</a:t>
            </a:r>
            <a:r>
              <a:rPr lang="en-US" b="0" i="0" dirty="0">
                <a:solidFill>
                  <a:srgbClr val="010409"/>
                </a:solidFill>
                <a:effectLst/>
                <a:latin typeface="-apple-system"/>
              </a:rPr>
              <a:t>: Containers that scale efficiently without retaining state.</a:t>
            </a:r>
          </a:p>
          <a:p>
            <a:pPr algn="l">
              <a:spcAft>
                <a:spcPts val="1200"/>
              </a:spcAft>
              <a:buFont typeface="Arial" panose="020B0604020202020204" pitchFamily="34" charset="0"/>
              <a:buChar char="•"/>
            </a:pPr>
            <a:r>
              <a:rPr lang="en-US" b="1" i="0" dirty="0" err="1">
                <a:solidFill>
                  <a:srgbClr val="010409"/>
                </a:solidFill>
                <a:effectLst/>
                <a:latin typeface="-apple-system"/>
              </a:rPr>
              <a:t>Dapr</a:t>
            </a:r>
            <a:r>
              <a:rPr lang="en-US" b="1" i="0" dirty="0">
                <a:solidFill>
                  <a:srgbClr val="010409"/>
                </a:solidFill>
                <a:effectLst/>
                <a:latin typeface="-apple-system"/>
              </a:rPr>
              <a:t> Sidecar</a:t>
            </a:r>
            <a:r>
              <a:rPr lang="en-US" b="0" i="0" dirty="0">
                <a:solidFill>
                  <a:srgbClr val="010409"/>
                </a:solidFill>
                <a:effectLst/>
                <a:latin typeface="-apple-system"/>
              </a:rPr>
              <a:t>: Provides state management, messaging, and workflows.</a:t>
            </a:r>
          </a:p>
          <a:p>
            <a:pPr algn="l">
              <a:spcAft>
                <a:spcPts val="1200"/>
              </a:spcAft>
              <a:buFont typeface="Arial" panose="020B0604020202020204" pitchFamily="34" charset="0"/>
              <a:buChar char="•"/>
            </a:pPr>
            <a:r>
              <a:rPr lang="en-US" b="1" i="0" dirty="0">
                <a:solidFill>
                  <a:srgbClr val="010409"/>
                </a:solidFill>
                <a:effectLst/>
                <a:latin typeface="-apple-system"/>
              </a:rPr>
              <a:t>Cloud-Free Tiers</a:t>
            </a:r>
            <a:r>
              <a:rPr lang="en-US" b="0" i="0" dirty="0">
                <a:solidFill>
                  <a:srgbClr val="010409"/>
                </a:solidFill>
                <a:effectLst/>
                <a:latin typeface="-apple-system"/>
              </a:rPr>
              <a:t>: Leverages free services for cost efficiency.</a:t>
            </a:r>
          </a:p>
          <a:p>
            <a:pPr algn="l">
              <a:spcAft>
                <a:spcPts val="1200"/>
              </a:spcAft>
              <a:buFont typeface="Arial" panose="020B0604020202020204" pitchFamily="34" charset="0"/>
              <a:buChar char="•"/>
            </a:pPr>
            <a:r>
              <a:rPr lang="en-US" b="1" i="0" dirty="0">
                <a:solidFill>
                  <a:srgbClr val="010409"/>
                </a:solidFill>
                <a:effectLst/>
                <a:latin typeface="-apple-system"/>
              </a:rPr>
              <a:t>Progressive Scaling</a:t>
            </a:r>
            <a:r>
              <a:rPr lang="en-US" b="0" i="0" dirty="0">
                <a:solidFill>
                  <a:srgbClr val="010409"/>
                </a:solidFill>
                <a:effectLst/>
                <a:latin typeface="-apple-system"/>
              </a:rPr>
              <a:t>: From local dev to Kubernetes with self-hosted LLMs.</a:t>
            </a:r>
          </a:p>
        </p:txBody>
      </p:sp>
    </p:spTree>
    <p:extLst>
      <p:ext uri="{BB962C8B-B14F-4D97-AF65-F5344CB8AC3E}">
        <p14:creationId xmlns:p14="http://schemas.microsoft.com/office/powerpoint/2010/main" val="3726337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DFFE8-D568-69EA-8A94-BDA0AA365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BE4CF-3265-247E-D0D6-27BA82BEE86C}"/>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237164BD-7CA7-35D3-2953-8901744375A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b="1" dirty="0"/>
              <a:t>Cloud Ascent</a:t>
            </a:r>
            <a:r>
              <a:rPr lang="en-US" dirty="0"/>
              <a:t> refers to the process of developing an application locally—such as on a laptop during the development phase—and seamlessly scaling it to support millions of users in the cloud as demand grows.</a:t>
            </a:r>
          </a:p>
          <a:p>
            <a:pPr>
              <a:spcAft>
                <a:spcPts val="1200"/>
              </a:spcAft>
            </a:pPr>
            <a:r>
              <a:rPr lang="en-US" dirty="0">
                <a:solidFill>
                  <a:srgbClr val="010409"/>
                </a:solidFill>
                <a:latin typeface="-apple-system"/>
              </a:rPr>
              <a:t>And this cloud is for agents</a:t>
            </a:r>
          </a:p>
          <a:p>
            <a:pPr>
              <a:spcAft>
                <a:spcPts val="1200"/>
              </a:spcAft>
            </a:pPr>
            <a:r>
              <a:rPr lang="en-US" b="0" i="0" dirty="0">
                <a:solidFill>
                  <a:srgbClr val="010409"/>
                </a:solidFill>
                <a:effectLst/>
                <a:latin typeface="-apple-system"/>
              </a:rPr>
              <a:t>Is DACA is framework or design?? Check appendix III in below link</a:t>
            </a:r>
          </a:p>
          <a:p>
            <a:pPr>
              <a:spcAft>
                <a:spcPts val="1200"/>
              </a:spcAft>
            </a:pPr>
            <a:r>
              <a:rPr lang="en-US" dirty="0">
                <a:solidFill>
                  <a:srgbClr val="010409"/>
                </a:solidFill>
                <a:latin typeface="-apple-system"/>
                <a:hlinkClick r:id="rId2"/>
              </a:rPr>
              <a:t>https://github.com/panaversity/learn-agentic-ai/blob/01e344ba85ec36134c783b5ceef45a12a9bb7e68/comprehensive_guide_daca.md#appendix-iii-daca-a-design-patter-or-framework</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3689456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EF01-12C0-63F8-AF45-F65D04DD0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E4147-3BDE-9E05-AA4B-92D714616718}"/>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02C6E358-51C7-A963-2EFA-6FD8B9915FE5}"/>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The </a:t>
            </a:r>
            <a:r>
              <a:rPr lang="en-US" b="1" dirty="0" err="1"/>
              <a:t>Dapr</a:t>
            </a:r>
            <a:r>
              <a:rPr lang="en-US" b="1" dirty="0"/>
              <a:t> Agentic Cloud Ascent (DACA)</a:t>
            </a:r>
            <a:r>
              <a:rPr lang="en-US" dirty="0"/>
              <a:t> is best classified as a </a:t>
            </a:r>
            <a:r>
              <a:rPr lang="en-US" b="1" dirty="0"/>
              <a:t>design pattern</a:t>
            </a:r>
            <a:r>
              <a:rPr lang="en-US" dirty="0"/>
              <a:t>, though it has elements that might make it feel framework-like in certain contexts. Let’s break this down to clarify its nature and why it fits the design pattern label, while also addressing the nuances that might lead to confusion.</a:t>
            </a:r>
          </a:p>
          <a:p>
            <a:pPr lvl="1">
              <a:spcAft>
                <a:spcPts val="1200"/>
              </a:spcAft>
            </a:pPr>
            <a:r>
              <a:rPr lang="en-US" b="1" dirty="0">
                <a:solidFill>
                  <a:srgbClr val="010409"/>
                </a:solidFill>
                <a:latin typeface="-apple-system"/>
              </a:rPr>
              <a:t>Framework:</a:t>
            </a:r>
            <a:r>
              <a:rPr lang="en-US" dirty="0">
                <a:solidFill>
                  <a:srgbClr val="010409"/>
                </a:solidFill>
                <a:latin typeface="-apple-system"/>
              </a:rPr>
              <a:t> A reusable, pre-written set of code or libraries that provides a structure for developing applications. It often dictates the flow (e.g., React, Django).</a:t>
            </a:r>
          </a:p>
          <a:p>
            <a:pPr lvl="1">
              <a:spcAft>
                <a:spcPts val="1200"/>
              </a:spcAft>
            </a:pPr>
            <a:r>
              <a:rPr lang="en-US" b="1" dirty="0">
                <a:solidFill>
                  <a:srgbClr val="010409"/>
                </a:solidFill>
                <a:latin typeface="-apple-system"/>
              </a:rPr>
              <a:t>Design Pattern:</a:t>
            </a:r>
            <a:r>
              <a:rPr lang="en-US" dirty="0">
                <a:solidFill>
                  <a:srgbClr val="010409"/>
                </a:solidFill>
                <a:latin typeface="-apple-system"/>
              </a:rPr>
              <a:t> A general, reusable solution to a common software design problem. It's a conceptual template, not actual code (e.g., Singleton, Observer).</a:t>
            </a:r>
          </a:p>
          <a:p>
            <a:pPr lvl="1">
              <a:spcAft>
                <a:spcPts val="1200"/>
              </a:spcAft>
            </a:pPr>
            <a:r>
              <a:rPr lang="en-US" b="1" dirty="0">
                <a:solidFill>
                  <a:srgbClr val="010409"/>
                </a:solidFill>
                <a:latin typeface="-apple-system"/>
              </a:rPr>
              <a:t>In short:</a:t>
            </a:r>
            <a:r>
              <a:rPr lang="en-US" dirty="0">
                <a:solidFill>
                  <a:srgbClr val="010409"/>
                </a:solidFill>
                <a:latin typeface="-apple-system"/>
              </a:rPr>
              <a:t> </a:t>
            </a:r>
            <a:r>
              <a:rPr lang="en-US" i="1" u="sng" dirty="0">
                <a:solidFill>
                  <a:srgbClr val="010409"/>
                </a:solidFill>
                <a:latin typeface="-apple-system"/>
              </a:rPr>
              <a:t>Framework = implementation + structure</a:t>
            </a:r>
            <a:r>
              <a:rPr lang="en-US" dirty="0">
                <a:solidFill>
                  <a:srgbClr val="010409"/>
                </a:solidFill>
                <a:latin typeface="-apple-system"/>
              </a:rPr>
              <a:t>. </a:t>
            </a:r>
            <a:r>
              <a:rPr lang="en-US" i="1" u="sng" dirty="0">
                <a:solidFill>
                  <a:srgbClr val="010409"/>
                </a:solidFill>
                <a:latin typeface="-apple-system"/>
              </a:rPr>
              <a:t>Design Pattern = conceptual solution</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480745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574A-9E8E-4161-266B-0AEC4F293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27D46-65B3-86FA-3FFA-17D96E7C3E7B}"/>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1C1DA9D4-20C0-A4D7-30C6-4EE21CDD654F}"/>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solidFill>
                  <a:srgbClr val="010409"/>
                </a:solidFill>
                <a:latin typeface="-apple-system"/>
              </a:rPr>
              <a:t>In DACA, we are using DAPR (DAPR is tech which is used to distribute microservices which communicate with each other), Agents (any tech used to make agents) and Cloud (any tech for cloud native)</a:t>
            </a:r>
          </a:p>
          <a:p>
            <a:r>
              <a:rPr lang="en-US" b="1" dirty="0"/>
              <a:t>DACA as a Pattern</a:t>
            </a:r>
            <a:r>
              <a:rPr lang="en-US" dirty="0"/>
              <a:t>: It’s a high-level strategy for agentic AI systems, focusing on architecture (three-tier, EDA), principles (statelessness, HITL), and deployment stages (local to planet-scale). It doesn’t provide a runtime or library—you build the system following its guidance.</a:t>
            </a:r>
          </a:p>
          <a:p>
            <a:r>
              <a:rPr lang="en-US" b="1" dirty="0"/>
              <a:t>Not a Framework</a:t>
            </a:r>
            <a:r>
              <a:rPr lang="en-US" dirty="0"/>
              <a:t>: DACA doesn’t offer a pre-built runtime, APIs, or enforced conventions. While it suggests tools (e.g., </a:t>
            </a:r>
            <a:r>
              <a:rPr lang="en-US" dirty="0" err="1"/>
              <a:t>Dapr</a:t>
            </a:r>
            <a:r>
              <a:rPr lang="en-US" dirty="0"/>
              <a:t>, </a:t>
            </a:r>
            <a:r>
              <a:rPr lang="en-US" dirty="0" err="1"/>
              <a:t>FastAPI</a:t>
            </a:r>
            <a:r>
              <a:rPr lang="en-US" dirty="0"/>
              <a:t>), these are optional, and the pattern’s core is about </a:t>
            </a:r>
            <a:r>
              <a:rPr lang="en-US" i="1" dirty="0"/>
              <a:t>how</a:t>
            </a:r>
            <a:r>
              <a:rPr lang="en-US" dirty="0"/>
              <a:t> to structure the system, not </a:t>
            </a:r>
            <a:r>
              <a:rPr lang="en-US" i="1" dirty="0"/>
              <a:t>what</a:t>
            </a:r>
            <a:r>
              <a:rPr lang="en-US" dirty="0"/>
              <a:t> to use.</a:t>
            </a:r>
          </a:p>
        </p:txBody>
      </p:sp>
    </p:spTree>
    <p:extLst>
      <p:ext uri="{BB962C8B-B14F-4D97-AF65-F5344CB8AC3E}">
        <p14:creationId xmlns:p14="http://schemas.microsoft.com/office/powerpoint/2010/main" val="305365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8236</TotalTime>
  <Words>7360</Words>
  <Application>Microsoft Office PowerPoint</Application>
  <PresentationFormat>Widescreen</PresentationFormat>
  <Paragraphs>596</Paragraphs>
  <Slides>87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-apple-system</vt: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Development to Deployment &amp; Introduction to DACA Design Pattern</vt:lpstr>
      <vt:lpstr>Development to Deployment &amp; Introduction to DACA Design Pattern</vt:lpstr>
      <vt:lpstr>Development to Deployment &amp; Introduction to DACA Design Pattern</vt:lpstr>
      <vt:lpstr>DACA (Dapr Agentic Cloud Ascent)</vt:lpstr>
      <vt:lpstr>DACA (Dapr Agentic Cloud Ascent)</vt:lpstr>
      <vt:lpstr>DACA (Dapr Agentic Cloud Ascent)</vt:lpstr>
      <vt:lpstr>DACA (Dapr Agentic Cloud Ascent)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505</cp:revision>
  <dcterms:created xsi:type="dcterms:W3CDTF">2025-05-24T10:40:06Z</dcterms:created>
  <dcterms:modified xsi:type="dcterms:W3CDTF">2025-07-03T17:29:59Z</dcterms:modified>
</cp:coreProperties>
</file>