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 id="345"/>
            <p14:sldId id="346"/>
            <p14:sldId id="347"/>
            <p14:sldId id="348"/>
          </p14:sldIdLst>
        </p14:section>
        <p14:section name="Class-08: Google A2A : Agent to Agent Communication &amp; Development, Protoyping, Production using DACA" id="{7C7883F6-26D0-4B01-8154-E0C85B5CA2A9}">
          <p14:sldIdLst>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102" d="100"/>
          <a:sy n="102" d="100"/>
        </p:scale>
        <p:origin x="38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04/07/2025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04/07/2025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github.com/panaversity/learn-agentic-ai/blob/main/comprehensive_guide_daca.md#daca-deployment-stages-the-ascen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huggingface.co/docs/hub/en/spaces-sdks-docker"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diagrid.io/catalyst" TargetMode="External"/><Relationship Id="rId2" Type="http://schemas.openxmlformats.org/officeDocument/2006/relationships/hyperlink" Target="https://cron-job.or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1B3E8-EE52-AF50-6AE9-F11A91A02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35C5-531D-7DD2-B538-B0CF40AB1AF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AB91196E-73FD-1BB6-0ABE-FF1F3CCE87D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We use Python and the OpenAI SDK to build our agentic system. To interface with other systems or users, we expose the agent through an API framework—specifically, </a:t>
            </a:r>
            <a:r>
              <a:rPr lang="en-US" sz="2400" dirty="0" err="1"/>
              <a:t>FastAPI</a:t>
            </a:r>
            <a:r>
              <a:rPr lang="en-US" sz="2400" dirty="0"/>
              <a:t>.</a:t>
            </a:r>
          </a:p>
          <a:p>
            <a:r>
              <a:rPr lang="en-US" sz="2400" dirty="0"/>
              <a:t>In simple terms, the agent is wrapped with an API to make it accessible externally. This agent runs in the cloud, and as discussed previously, containerization is the ideal approach for cloud deployment.</a:t>
            </a:r>
          </a:p>
          <a:p>
            <a:r>
              <a:rPr lang="en-US" sz="2400" dirty="0"/>
              <a:t>Using Docker, we create a containerized environment that includes everything—from Python and the OpenAI SDK to </a:t>
            </a:r>
            <a:r>
              <a:rPr lang="en-US" sz="2400" dirty="0" err="1"/>
              <a:t>FastAPI</a:t>
            </a:r>
            <a:r>
              <a:rPr lang="en-US" sz="2400" dirty="0"/>
              <a:t>—ensuring consistency across local and cloud environments. This setup allows us to deploy the agent on any cloud platform with ease.</a:t>
            </a:r>
          </a:p>
          <a:p>
            <a:r>
              <a:rPr lang="en-US" sz="2400" dirty="0"/>
              <a:t>This whole process is called </a:t>
            </a:r>
            <a:r>
              <a:rPr lang="en-US" sz="2400" b="1" dirty="0"/>
              <a:t>Containerized AI Agent</a:t>
            </a:r>
            <a:r>
              <a:rPr lang="en-US" sz="2400" dirty="0"/>
              <a:t>.</a:t>
            </a:r>
          </a:p>
          <a:p>
            <a:endParaRPr lang="en-US" sz="2400" dirty="0"/>
          </a:p>
        </p:txBody>
      </p:sp>
      <p:pic>
        <p:nvPicPr>
          <p:cNvPr id="6" name="Picture 5">
            <a:extLst>
              <a:ext uri="{FF2B5EF4-FFF2-40B4-BE49-F238E27FC236}">
                <a16:creationId xmlns:a16="http://schemas.microsoft.com/office/drawing/2014/main" id="{2BC6B2CF-68E8-587D-85DD-1635FD2FBD4F}"/>
              </a:ext>
            </a:extLst>
          </p:cNvPr>
          <p:cNvPicPr>
            <a:picLocks noChangeAspect="1"/>
          </p:cNvPicPr>
          <p:nvPr/>
        </p:nvPicPr>
        <p:blipFill>
          <a:blip r:embed="rId2"/>
          <a:stretch>
            <a:fillRect/>
          </a:stretch>
        </p:blipFill>
        <p:spPr>
          <a:xfrm>
            <a:off x="5676138" y="1109471"/>
            <a:ext cx="5088900" cy="916919"/>
          </a:xfrm>
          <a:prstGeom prst="rect">
            <a:avLst/>
          </a:prstGeom>
        </p:spPr>
      </p:pic>
    </p:spTree>
    <p:extLst>
      <p:ext uri="{BB962C8B-B14F-4D97-AF65-F5344CB8AC3E}">
        <p14:creationId xmlns:p14="http://schemas.microsoft.com/office/powerpoint/2010/main" val="3480762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9505C-AF0B-F8CA-F886-B113911AA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1644A-7E96-9C29-65B1-354320748AD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7D6CA0C6-8F2A-4AA0-BB49-4DA040A0D71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DACA Architecture is also called </a:t>
            </a:r>
            <a:r>
              <a:rPr lang="en-US"/>
              <a:t>3 tiers </a:t>
            </a:r>
            <a:r>
              <a:rPr lang="en-US" dirty="0"/>
              <a:t>architecture</a:t>
            </a:r>
          </a:p>
          <a:p>
            <a:pPr lvl="1"/>
            <a:r>
              <a:rPr lang="en-US" dirty="0"/>
              <a:t>First layer is </a:t>
            </a:r>
            <a:r>
              <a:rPr lang="en-US" b="1" dirty="0"/>
              <a:t>‘Presentation layer’</a:t>
            </a:r>
          </a:p>
          <a:p>
            <a:pPr lvl="1"/>
            <a:r>
              <a:rPr lang="en-US" dirty="0"/>
              <a:t>Second layer is </a:t>
            </a:r>
            <a:r>
              <a:rPr lang="en-US" b="1" dirty="0"/>
              <a:t>‘Business Logic layer’</a:t>
            </a:r>
          </a:p>
          <a:p>
            <a:pPr lvl="1"/>
            <a:r>
              <a:rPr lang="en-US" dirty="0"/>
              <a:t>Third layer is called </a:t>
            </a:r>
            <a:r>
              <a:rPr lang="en-US" b="1" dirty="0"/>
              <a:t>‘Data layer’</a:t>
            </a:r>
          </a:p>
          <a:p>
            <a:r>
              <a:rPr lang="en-US" dirty="0"/>
              <a:t>DACA built on 3 tiers application</a:t>
            </a:r>
          </a:p>
          <a:p>
            <a:r>
              <a:rPr lang="en-US" dirty="0"/>
              <a:t>Presentation layer could be of </a:t>
            </a:r>
            <a:r>
              <a:rPr lang="en-US" dirty="0" err="1"/>
              <a:t>nextjs</a:t>
            </a:r>
            <a:r>
              <a:rPr lang="en-US" dirty="0"/>
              <a:t>, </a:t>
            </a:r>
            <a:r>
              <a:rPr lang="en-US" dirty="0" err="1"/>
              <a:t>streamlit</a:t>
            </a:r>
            <a:r>
              <a:rPr lang="en-US" dirty="0"/>
              <a:t>, </a:t>
            </a:r>
            <a:r>
              <a:rPr lang="en-US" dirty="0" err="1"/>
              <a:t>chainlit</a:t>
            </a:r>
            <a:r>
              <a:rPr lang="en-US" dirty="0"/>
              <a:t> or any other mock server from </a:t>
            </a:r>
            <a:r>
              <a:rPr lang="en-US" dirty="0" err="1"/>
              <a:t>FastAPI</a:t>
            </a:r>
            <a:r>
              <a:rPr lang="en-US" dirty="0"/>
              <a:t> etc.</a:t>
            </a:r>
          </a:p>
          <a:p>
            <a:r>
              <a:rPr lang="en-US" dirty="0"/>
              <a:t>To write business logic layer, we learn Python programming, OpenAI SDK, and learn </a:t>
            </a:r>
            <a:r>
              <a:rPr lang="en-US" dirty="0" err="1"/>
              <a:t>FastAPI</a:t>
            </a:r>
            <a:r>
              <a:rPr lang="en-US" dirty="0"/>
              <a:t> to expose agent as a web server or API</a:t>
            </a:r>
          </a:p>
        </p:txBody>
      </p:sp>
    </p:spTree>
    <p:extLst>
      <p:ext uri="{BB962C8B-B14F-4D97-AF65-F5344CB8AC3E}">
        <p14:creationId xmlns:p14="http://schemas.microsoft.com/office/powerpoint/2010/main" val="578283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84723-C14E-9D5A-BDFD-607249CCB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15F74-58EC-57A8-5CA6-D96ADDB38656}"/>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86529DA-1EAD-5493-917F-181A8FB98094}"/>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Sidecar container (DAPR) used to communicate between microservices</a:t>
            </a:r>
          </a:p>
          <a:p>
            <a:r>
              <a:rPr lang="en-US" dirty="0"/>
              <a:t>Sidecar is responsible to make stateful your stateless microservice which is up due to some user interaction.</a:t>
            </a:r>
          </a:p>
          <a:p>
            <a:r>
              <a:rPr lang="en-US" dirty="0"/>
              <a:t>If microservice fail to up then sidecar has info about task who need to be done so it will up another microservice for it. That is called </a:t>
            </a:r>
            <a:br>
              <a:rPr lang="en-US" dirty="0"/>
            </a:br>
            <a:r>
              <a:rPr lang="en-US" b="1" dirty="0"/>
              <a:t>Resilience/Fault tolerance</a:t>
            </a:r>
            <a:r>
              <a:rPr lang="en-US" dirty="0"/>
              <a:t>.</a:t>
            </a:r>
          </a:p>
          <a:p>
            <a:r>
              <a:rPr lang="en-US" dirty="0"/>
              <a:t>As its name shows, sidecar is supporting microservices i.e., to make microservice stateful, communication between microservices, keep it resilience, manage logs etc.</a:t>
            </a:r>
          </a:p>
        </p:txBody>
      </p:sp>
    </p:spTree>
    <p:extLst>
      <p:ext uri="{BB962C8B-B14F-4D97-AF65-F5344CB8AC3E}">
        <p14:creationId xmlns:p14="http://schemas.microsoft.com/office/powerpoint/2010/main" val="25582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1249-DA55-9781-75BA-74F6A6C94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97722-BF69-A877-9D91-8BBAB1C30A9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8835B2-2F1A-21E2-5D7C-2E751FB3F5F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agent in </a:t>
            </a:r>
            <a:r>
              <a:rPr lang="en-US" dirty="0" err="1"/>
              <a:t>FastAPI</a:t>
            </a:r>
            <a:r>
              <a:rPr lang="en-US" dirty="0"/>
              <a:t> want to talk with another agent it will used A2A protocol and if agent want to talk with tools like Database, API then it will used MCP protocol.</a:t>
            </a:r>
          </a:p>
          <a:p>
            <a:endParaRPr lang="en-US" dirty="0"/>
          </a:p>
          <a:p>
            <a:endParaRPr lang="en-US" dirty="0"/>
          </a:p>
        </p:txBody>
      </p:sp>
      <p:pic>
        <p:nvPicPr>
          <p:cNvPr id="4" name="Picture 3">
            <a:extLst>
              <a:ext uri="{FF2B5EF4-FFF2-40B4-BE49-F238E27FC236}">
                <a16:creationId xmlns:a16="http://schemas.microsoft.com/office/drawing/2014/main" id="{3C21C621-652C-ECDC-EE5E-6C84D1AF5967}"/>
              </a:ext>
            </a:extLst>
          </p:cNvPr>
          <p:cNvPicPr>
            <a:picLocks noChangeAspect="1"/>
          </p:cNvPicPr>
          <p:nvPr/>
        </p:nvPicPr>
        <p:blipFill>
          <a:blip r:embed="rId2"/>
          <a:stretch>
            <a:fillRect/>
          </a:stretch>
        </p:blipFill>
        <p:spPr>
          <a:xfrm>
            <a:off x="3034343" y="3429000"/>
            <a:ext cx="6123313" cy="2747963"/>
          </a:xfrm>
          <a:prstGeom prst="rect">
            <a:avLst/>
          </a:prstGeom>
        </p:spPr>
      </p:pic>
    </p:spTree>
    <p:extLst>
      <p:ext uri="{BB962C8B-B14F-4D97-AF65-F5344CB8AC3E}">
        <p14:creationId xmlns:p14="http://schemas.microsoft.com/office/powerpoint/2010/main" val="7614629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5C3A-7365-B228-F9F4-DC8285E3D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62C6E-F364-EC05-1F11-EAFF891311B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1F551D64-A3D2-FC19-BA5F-780CFE28523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we have Kubernetes and Azure layer (check video from 55 min to 1.23 </a:t>
            </a:r>
            <a:r>
              <a:rPr lang="en-US" dirty="0" err="1"/>
              <a:t>hr</a:t>
            </a:r>
            <a:r>
              <a:rPr lang="en-US" dirty="0"/>
              <a: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DE4AEF79-87CC-FE38-9387-58280C979133}"/>
              </a:ext>
            </a:extLst>
          </p:cNvPr>
          <p:cNvPicPr>
            <a:picLocks noChangeAspect="1"/>
          </p:cNvPicPr>
          <p:nvPr/>
        </p:nvPicPr>
        <p:blipFill>
          <a:blip r:embed="rId2"/>
          <a:stretch>
            <a:fillRect/>
          </a:stretch>
        </p:blipFill>
        <p:spPr>
          <a:xfrm>
            <a:off x="2739746" y="2482103"/>
            <a:ext cx="6712507" cy="4375897"/>
          </a:xfrm>
          <a:prstGeom prst="rect">
            <a:avLst/>
          </a:prstGeom>
        </p:spPr>
      </p:pic>
    </p:spTree>
    <p:extLst>
      <p:ext uri="{BB962C8B-B14F-4D97-AF65-F5344CB8AC3E}">
        <p14:creationId xmlns:p14="http://schemas.microsoft.com/office/powerpoint/2010/main" val="689627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5142-6B06-509C-1113-B9D8CBF62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75B4E-45CB-8F5B-E49D-9F4A4A50E64F}"/>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2174091-F404-FF8E-BD36-60D7061F81D0}"/>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Python code is running in container (logical visualization / logical separate boundary), why we have to run python code in container? It has 2 reasons</a:t>
            </a:r>
          </a:p>
          <a:p>
            <a:pPr lvl="1"/>
            <a:r>
              <a:rPr lang="en-US" dirty="0"/>
              <a:t>Our native should run, native means refers to applications or services specifically </a:t>
            </a:r>
            <a:r>
              <a:rPr lang="en-US" b="1" dirty="0"/>
              <a:t>designed and built to run in a cloud environment</a:t>
            </a:r>
            <a:r>
              <a:rPr lang="en-US" dirty="0"/>
              <a:t>, leveraging its full capabilities such as scalability, elasticity, distributed architecture, and managed services. These apps are </a:t>
            </a:r>
            <a:r>
              <a:rPr lang="en-US" b="1" dirty="0"/>
              <a:t>not just migrated</a:t>
            </a:r>
            <a:r>
              <a:rPr lang="en-US" dirty="0"/>
              <a:t> to the cloud—they are </a:t>
            </a:r>
            <a:r>
              <a:rPr lang="en-US" b="1" dirty="0"/>
              <a:t>optimized for it from the ground up</a:t>
            </a:r>
            <a:r>
              <a:rPr lang="en-US" dirty="0"/>
              <a:t>.</a:t>
            </a:r>
          </a:p>
          <a:p>
            <a:pPr lvl="1"/>
            <a:r>
              <a:rPr lang="en-US" dirty="0"/>
              <a:t>If we want to orchestrate/manage something with Kubernetes that it is the requirement of it to run your code in container, otherwise Kubernetes will not manage your code.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6293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3ABC-18D6-AC56-7B1A-8725E9897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87C9B-DA9F-4545-967E-38E2846992B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8550D28-C74E-19F6-8CC4-4CAA7FFCF6AB}"/>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Container also has few requirement like</a:t>
            </a:r>
          </a:p>
          <a:p>
            <a:pPr lvl="1"/>
            <a:r>
              <a:rPr lang="en-US" dirty="0"/>
              <a:t>Network connection to connect with it</a:t>
            </a:r>
          </a:p>
          <a:p>
            <a:pPr lvl="1"/>
            <a:r>
              <a:rPr lang="en-US" dirty="0"/>
              <a:t>Container needs hardware i.e., CPU, storage, RAM etc.</a:t>
            </a:r>
          </a:p>
          <a:p>
            <a:r>
              <a:rPr lang="en-US" dirty="0"/>
              <a:t>Kubernetes also make logical network service and named as </a:t>
            </a:r>
            <a:r>
              <a:rPr lang="en-US" b="1" dirty="0"/>
              <a:t>POD;</a:t>
            </a:r>
            <a:r>
              <a:rPr lang="en-US" dirty="0"/>
              <a:t> the aim of this POD is to run container. Kubernetes is a big system, in Kubernetes POD is responsible for running container because POD provides:</a:t>
            </a:r>
          </a:p>
          <a:p>
            <a:pPr lvl="1"/>
            <a:r>
              <a:rPr lang="en-US" dirty="0"/>
              <a:t>Network to container</a:t>
            </a:r>
          </a:p>
          <a:p>
            <a:pPr lvl="1"/>
            <a:r>
              <a:rPr lang="en-US" dirty="0"/>
              <a:t>Address to container</a:t>
            </a:r>
          </a:p>
          <a:p>
            <a:pPr lvl="1"/>
            <a:r>
              <a:rPr lang="en-US" dirty="0"/>
              <a:t>Spec (hardware, RAM, CPU, storage)</a:t>
            </a:r>
          </a:p>
          <a:p>
            <a:endParaRPr lang="en-US" dirty="0"/>
          </a:p>
          <a:p>
            <a:endParaRPr lang="en-US" dirty="0"/>
          </a:p>
          <a:p>
            <a:endParaRPr lang="en-US" dirty="0"/>
          </a:p>
        </p:txBody>
      </p:sp>
    </p:spTree>
    <p:extLst>
      <p:ext uri="{BB962C8B-B14F-4D97-AF65-F5344CB8AC3E}">
        <p14:creationId xmlns:p14="http://schemas.microsoft.com/office/powerpoint/2010/main" val="3183370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042D3-1662-A920-050B-1D83291DF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D091-8E88-54DF-72BD-379E33BC4A3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4414001-1DA3-1081-B2BD-0DFCAAF5AB90}"/>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But in highly scalable system, there is problem if 20 millions users landed on my app if one POD enough for me?</a:t>
            </a:r>
          </a:p>
          <a:p>
            <a:r>
              <a:rPr lang="en-US" dirty="0"/>
              <a:t>Suppose as per given scenario I increase the quantity of containers, but how Kubernetes will know that I increase containers to suppose 5? </a:t>
            </a:r>
          </a:p>
          <a:p>
            <a:r>
              <a:rPr lang="en-US" dirty="0"/>
              <a:t>First of all, Increasing and decreasing of container is in Kubernetes domain, not us, it doesn’t directly manage container but POD on the behalf of Kubernetes controls containers.</a:t>
            </a:r>
          </a:p>
          <a:p>
            <a:r>
              <a:rPr lang="en-US" dirty="0"/>
              <a:t>If 20 million traffic come to your app then Kubernetes increases PODs (containers are inside the PODs)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4980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856C5-5B02-CD29-E99A-55C58031E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D07C5-8B23-8747-0B9B-4DA6DEC76F4E}"/>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01BA570-D962-E987-FE2F-380A20819BC2}"/>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users decline on your app, then Kubernetes also scale down no of PODs in order to save resources</a:t>
            </a:r>
          </a:p>
          <a:p>
            <a:r>
              <a:rPr lang="en-US" dirty="0"/>
              <a:t>As developers, when we build highly scalable systems, our Python code often needs to interact with external components like databases or state management services. </a:t>
            </a:r>
          </a:p>
          <a:p>
            <a:r>
              <a:rPr lang="en-US" dirty="0"/>
              <a:t>While Kubernetes can understand the resource requirements of the Python application and allocate them accordingly, a question arises: </a:t>
            </a:r>
            <a:r>
              <a:rPr lang="en-US" u="sng" dirty="0"/>
              <a:t>how does Kubernetes know that the Python code is making calls to external systems, such as databases? How does it detect these interactions, and how does it manage or track accountability for these external calls?</a:t>
            </a:r>
          </a:p>
        </p:txBody>
      </p:sp>
    </p:spTree>
    <p:extLst>
      <p:ext uri="{BB962C8B-B14F-4D97-AF65-F5344CB8AC3E}">
        <p14:creationId xmlns:p14="http://schemas.microsoft.com/office/powerpoint/2010/main" val="295994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B79B8-729A-02AC-57C6-87A882D1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E9D6-582A-E92F-D850-FE83E07592BA}"/>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652C05-F7C8-9647-4258-FDA0ED09F3DA}"/>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Bef>
                <a:spcPts val="600"/>
              </a:spcBef>
              <a:spcAft>
                <a:spcPts val="600"/>
              </a:spcAft>
            </a:pPr>
            <a:r>
              <a:rPr lang="en-US" sz="2600" dirty="0"/>
              <a:t>If Kubernetes were to track accountability, </a:t>
            </a:r>
            <a:r>
              <a:rPr lang="en-US" sz="2600" u="sng" dirty="0"/>
              <a:t>how could it help reduce redundancy—for example, when five containers running the same code are all making identical calls to the database?</a:t>
            </a:r>
          </a:p>
          <a:p>
            <a:pPr>
              <a:spcBef>
                <a:spcPts val="600"/>
              </a:spcBef>
              <a:spcAft>
                <a:spcPts val="600"/>
              </a:spcAft>
            </a:pPr>
            <a:r>
              <a:rPr lang="en-US" sz="2600" dirty="0"/>
              <a:t>Sir Aleem suggested a plug-and-play approach. This means when deploying a container, although POD is providing resources (hardware, RAM etc.) we should inform the Pod about the necessary external dependencies—such as which database to connect to, which storage to use, and which APIs to call.</a:t>
            </a:r>
          </a:p>
          <a:p>
            <a:pPr>
              <a:spcBef>
                <a:spcPts val="600"/>
              </a:spcBef>
              <a:spcAft>
                <a:spcPts val="600"/>
              </a:spcAft>
            </a:pPr>
            <a:r>
              <a:rPr lang="en-US" sz="2600" dirty="0"/>
              <a:t>However, the Pod's responsibility is limited to managing the container and its lifecycle; it doesn’t handle external integrations. This is where </a:t>
            </a:r>
            <a:r>
              <a:rPr lang="en-US" sz="2600" b="1" dirty="0" err="1"/>
              <a:t>Dapr</a:t>
            </a:r>
            <a:r>
              <a:rPr lang="en-US" sz="2600" dirty="0"/>
              <a:t> (Distributed Application Runtime) comes in. </a:t>
            </a:r>
            <a:r>
              <a:rPr lang="en-US" sz="2600" u="sng" dirty="0" err="1"/>
              <a:t>Dapr</a:t>
            </a:r>
            <a:r>
              <a:rPr lang="en-US" sz="2600" u="sng" dirty="0"/>
              <a:t> acts as a sidecar to the application</a:t>
            </a:r>
            <a:r>
              <a:rPr lang="en-US" sz="2600" dirty="0"/>
              <a:t>, handling service calls, state management, pub/sub, and more—enabling a clean, modular, and reusable approach to external system interaction.</a:t>
            </a:r>
          </a:p>
        </p:txBody>
      </p:sp>
    </p:spTree>
    <p:extLst>
      <p:ext uri="{BB962C8B-B14F-4D97-AF65-F5344CB8AC3E}">
        <p14:creationId xmlns:p14="http://schemas.microsoft.com/office/powerpoint/2010/main" val="303057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6D61-6C7D-0C1B-9020-573914796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C850B-4CF6-3D33-12BC-2B476679E702}"/>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240823A-9791-79B7-787C-ACE48716210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The term </a:t>
            </a:r>
            <a:r>
              <a:rPr lang="en-US" sz="2400" b="1" dirty="0"/>
              <a:t>"sidecar"</a:t>
            </a:r>
            <a:r>
              <a:rPr lang="en-US" sz="2400" dirty="0"/>
              <a:t> in this context refers to running an additional container alongside the main application container within the same Pod. </a:t>
            </a:r>
          </a:p>
          <a:p>
            <a:r>
              <a:rPr lang="en-US" sz="2400" dirty="0"/>
              <a:t>This sidecar container acts as a supporting service that helps the main application manage external interactions—such as connecting to databases, handling state, or making API calls.</a:t>
            </a:r>
          </a:p>
          <a:p>
            <a:r>
              <a:rPr lang="en-US" sz="2400" dirty="0"/>
              <a:t>In the case of </a:t>
            </a:r>
            <a:r>
              <a:rPr lang="en-US" sz="2400" b="1" dirty="0" err="1"/>
              <a:t>Dapr</a:t>
            </a:r>
            <a:r>
              <a:rPr lang="en-US" sz="2400" dirty="0"/>
              <a:t>, it runs as a sidecar container. While your main code container focuses on business logic, </a:t>
            </a:r>
            <a:r>
              <a:rPr lang="en-US" sz="2400" dirty="0" err="1"/>
              <a:t>Dapr</a:t>
            </a:r>
            <a:r>
              <a:rPr lang="en-US" sz="2400" dirty="0"/>
              <a:t> handles the communication with external systems but we have to inform </a:t>
            </a:r>
            <a:r>
              <a:rPr lang="en-US" sz="2400" dirty="0" err="1"/>
              <a:t>Dapr</a:t>
            </a:r>
            <a:r>
              <a:rPr lang="en-US" sz="2400" dirty="0"/>
              <a:t> to connect with which resource.</a:t>
            </a:r>
          </a:p>
          <a:p>
            <a:r>
              <a:rPr lang="en-US" sz="2400" dirty="0"/>
              <a:t>This separation of concerns allows for a more modular, scalable, and reusable system design.</a:t>
            </a:r>
          </a:p>
          <a:p>
            <a:pPr>
              <a:spcBef>
                <a:spcPts val="600"/>
              </a:spcBef>
              <a:spcAft>
                <a:spcPts val="600"/>
              </a:spcAft>
            </a:pPr>
            <a:endParaRPr lang="en-US" sz="2600" dirty="0"/>
          </a:p>
        </p:txBody>
      </p:sp>
    </p:spTree>
    <p:extLst>
      <p:ext uri="{BB962C8B-B14F-4D97-AF65-F5344CB8AC3E}">
        <p14:creationId xmlns:p14="http://schemas.microsoft.com/office/powerpoint/2010/main" val="17862153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4D93-D0C5-92B1-721B-6ECECD7E8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6A9D8-1116-D706-5408-BF3419A161B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260BAD8-2EB6-711B-1087-3591DFF28B0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a:p>
            <a:pPr>
              <a:spcBef>
                <a:spcPts val="600"/>
              </a:spcBef>
              <a:spcAft>
                <a:spcPts val="600"/>
              </a:spcAft>
            </a:pPr>
            <a:endParaRPr lang="en-US" sz="2600" dirty="0"/>
          </a:p>
        </p:txBody>
      </p:sp>
      <p:pic>
        <p:nvPicPr>
          <p:cNvPr id="4" name="Picture 3">
            <a:extLst>
              <a:ext uri="{FF2B5EF4-FFF2-40B4-BE49-F238E27FC236}">
                <a16:creationId xmlns:a16="http://schemas.microsoft.com/office/drawing/2014/main" id="{882BF059-8EBD-A0F4-0774-917A7A930CDC}"/>
              </a:ext>
            </a:extLst>
          </p:cNvPr>
          <p:cNvPicPr>
            <a:picLocks noChangeAspect="1"/>
          </p:cNvPicPr>
          <p:nvPr/>
        </p:nvPicPr>
        <p:blipFill>
          <a:blip r:embed="rId2"/>
          <a:stretch>
            <a:fillRect/>
          </a:stretch>
        </p:blipFill>
        <p:spPr>
          <a:xfrm>
            <a:off x="3005137" y="1795928"/>
            <a:ext cx="6181725" cy="3867150"/>
          </a:xfrm>
          <a:prstGeom prst="rect">
            <a:avLst/>
          </a:prstGeom>
        </p:spPr>
      </p:pic>
    </p:spTree>
    <p:extLst>
      <p:ext uri="{BB962C8B-B14F-4D97-AF65-F5344CB8AC3E}">
        <p14:creationId xmlns:p14="http://schemas.microsoft.com/office/powerpoint/2010/main" val="11757329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55D5-5F81-07E4-D512-1CF77B5A5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D5C45-6DEA-3E7C-C9F7-D7C0FBED966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BC020371-123E-816D-5F9A-601DDB844997}"/>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600" dirty="0" err="1"/>
              <a:t>Github</a:t>
            </a:r>
            <a:r>
              <a:rPr lang="en-US" sz="2600" dirty="0"/>
              <a:t> link for detail </a:t>
            </a:r>
            <a:r>
              <a:rPr lang="en-US" sz="2600" dirty="0">
                <a:sym typeface="Wingdings" panose="05000000000000000000" pitchFamily="2" charset="2"/>
              </a:rPr>
              <a:t> </a:t>
            </a:r>
            <a:r>
              <a:rPr lang="en-US" sz="2600" dirty="0">
                <a:sym typeface="Wingdings" panose="05000000000000000000" pitchFamily="2" charset="2"/>
                <a:hlinkClick r:id="rId2"/>
              </a:rPr>
              <a:t>https://github.com/panaversity/learn-agentic-ai/blob/main/comprehensive_guide_daca.md#daca-deployment-stages-the-ascent</a:t>
            </a:r>
            <a:r>
              <a:rPr lang="en-US" sz="2600" dirty="0">
                <a:sym typeface="Wingdings" panose="05000000000000000000" pitchFamily="2" charset="2"/>
              </a:rPr>
              <a:t> </a:t>
            </a:r>
          </a:p>
          <a:p>
            <a:r>
              <a:rPr lang="en-US" sz="2600" dirty="0">
                <a:sym typeface="Wingdings" panose="05000000000000000000" pitchFamily="2" charset="2"/>
              </a:rPr>
              <a:t>We should make container which will run on local development, hugging face, azure container app and on Kubernetes, only the configuration of code is different but code remain same when running on different platforms.</a:t>
            </a:r>
          </a:p>
          <a:p>
            <a:r>
              <a:rPr lang="en-US" b="1" dirty="0"/>
              <a:t>Goal</a:t>
            </a:r>
            <a:r>
              <a:rPr lang="en-US" dirty="0"/>
              <a:t>: Rapid iteration with production-like features.</a:t>
            </a:r>
          </a:p>
          <a:p>
            <a:endParaRPr lang="en-US" sz="2400" dirty="0"/>
          </a:p>
        </p:txBody>
      </p:sp>
    </p:spTree>
    <p:extLst>
      <p:ext uri="{BB962C8B-B14F-4D97-AF65-F5344CB8AC3E}">
        <p14:creationId xmlns:p14="http://schemas.microsoft.com/office/powerpoint/2010/main" val="33038367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E0E8-421F-4232-1DC1-524C4F590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B6556-FF81-23EB-D5DC-2BA5E3729A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AF832394-F25F-A3CC-E13F-EAFB241650CE}"/>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what can we do? Your container is running in which you have your </a:t>
            </a:r>
            <a:r>
              <a:rPr lang="en-US" dirty="0" err="1"/>
              <a:t>FastAPI</a:t>
            </a:r>
            <a:r>
              <a:rPr lang="en-US" dirty="0"/>
              <a:t> and agent code, same as you have another container having both are running, both container communicating with each other using </a:t>
            </a:r>
            <a:r>
              <a:rPr lang="en-US" dirty="0" err="1"/>
              <a:t>Dapr</a:t>
            </a:r>
            <a:r>
              <a:rPr lang="en-US" dirty="0"/>
              <a:t> and in between Rapid MQ as well, then you need database as well, considering these scenarios, you have 2 ways for local development.</a:t>
            </a:r>
          </a:p>
          <a:p>
            <a:pPr lvl="1"/>
            <a:r>
              <a:rPr lang="en-US" dirty="0"/>
              <a:t>Docker compose: Run the agent app, </a:t>
            </a:r>
            <a:r>
              <a:rPr lang="en-US" dirty="0" err="1"/>
              <a:t>Dapr</a:t>
            </a:r>
            <a:r>
              <a:rPr lang="en-US" dirty="0"/>
              <a:t> sidecar, A2A endpoints and local services (Old suggestion – Apr 2025)</a:t>
            </a:r>
          </a:p>
          <a:p>
            <a:pPr lvl="1"/>
            <a:r>
              <a:rPr lang="en-US" b="1" dirty="0"/>
              <a:t>Rancher Desktop with Lens</a:t>
            </a:r>
            <a:r>
              <a:rPr lang="en-US" dirty="0"/>
              <a:t>: Runs the agent app, </a:t>
            </a:r>
            <a:r>
              <a:rPr lang="en-US" dirty="0" err="1"/>
              <a:t>Dapr</a:t>
            </a:r>
            <a:r>
              <a:rPr lang="en-US" dirty="0"/>
              <a:t> sidecar, A2A endpoints and local services on local Kubernetes. (Newly </a:t>
            </a:r>
            <a:r>
              <a:rPr lang="en-US" dirty="0" err="1"/>
              <a:t>sugguested</a:t>
            </a:r>
            <a:r>
              <a:rPr lang="en-US" dirty="0"/>
              <a:t> – July 2025)</a:t>
            </a:r>
          </a:p>
          <a:p>
            <a:endParaRPr lang="en-US" sz="2400" dirty="0"/>
          </a:p>
        </p:txBody>
      </p:sp>
    </p:spTree>
    <p:extLst>
      <p:ext uri="{BB962C8B-B14F-4D97-AF65-F5344CB8AC3E}">
        <p14:creationId xmlns:p14="http://schemas.microsoft.com/office/powerpoint/2010/main" val="868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11281-EFCA-B3F3-5200-A4B90E967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37FCD-1A95-A543-B883-6AC4E36F93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9019E92B-C5B8-3F9D-D1F6-F3F4AC5DF945}"/>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For prototyping, like to show your work to customer or friend and for testing, you need free deployment service, go to Hugging face docker spaces.</a:t>
            </a:r>
          </a:p>
          <a:p>
            <a:r>
              <a:rPr lang="en-US" dirty="0"/>
              <a:t>Hugging Face Spaces offers the ability to host custom applications using Docker containers, known as </a:t>
            </a:r>
            <a:r>
              <a:rPr lang="en-US" b="1" dirty="0"/>
              <a:t>Docker Spaces</a:t>
            </a:r>
            <a:r>
              <a:rPr lang="en-US" dirty="0"/>
              <a:t>. This feature allows users to deploy machine learning demos and applications that go beyond the capabilities of the default </a:t>
            </a:r>
            <a:r>
              <a:rPr lang="en-US" dirty="0" err="1"/>
              <a:t>Streamlit</a:t>
            </a:r>
            <a:r>
              <a:rPr lang="en-US" dirty="0"/>
              <a:t> and </a:t>
            </a:r>
            <a:r>
              <a:rPr lang="en-US" dirty="0" err="1"/>
              <a:t>Gradio</a:t>
            </a:r>
            <a:r>
              <a:rPr lang="en-US" dirty="0"/>
              <a:t> SDKs provided by Hugging Face.</a:t>
            </a:r>
          </a:p>
          <a:p>
            <a:r>
              <a:rPr lang="en-US" dirty="0">
                <a:hlinkClick r:id="rId2"/>
              </a:rPr>
              <a:t>https://huggingface.co/docs/hub/en/spaces-sdks-docker</a:t>
            </a:r>
            <a:r>
              <a:rPr lang="en-US" dirty="0"/>
              <a:t> </a:t>
            </a:r>
          </a:p>
          <a:p>
            <a:endParaRPr lang="en-US" dirty="0"/>
          </a:p>
          <a:p>
            <a:endParaRPr lang="en-US" sz="2400" dirty="0"/>
          </a:p>
        </p:txBody>
      </p:sp>
    </p:spTree>
    <p:extLst>
      <p:ext uri="{BB962C8B-B14F-4D97-AF65-F5344CB8AC3E}">
        <p14:creationId xmlns:p14="http://schemas.microsoft.com/office/powerpoint/2010/main" val="41016141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D83AB-4E1A-0E4F-300B-135B62C12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0A131-A254-C0CB-18D1-68FE42A00EE5}"/>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5C1E2703-27EF-055B-1A3C-DAF39A17AAB0}"/>
              </a:ext>
            </a:extLst>
          </p:cNvPr>
          <p:cNvSpPr>
            <a:spLocks noGrp="1"/>
          </p:cNvSpPr>
          <p:nvPr>
            <p:ph idx="1"/>
          </p:nvPr>
        </p:nvSpPr>
        <p:spPr>
          <a:xfrm>
            <a:off x="838200" y="1282044"/>
            <a:ext cx="10515600" cy="4894919"/>
          </a:xfrm>
        </p:spPr>
        <p:txBody>
          <a:bodyPr>
            <a:normAutofit fontScale="850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Hugging face docker space in completely (as of date), you can deploy as many as containers in it.</a:t>
            </a:r>
          </a:p>
          <a:p>
            <a:r>
              <a:rPr lang="en-US" dirty="0"/>
              <a:t>In hugging face docker space, container can handle up to 100 users.</a:t>
            </a:r>
          </a:p>
          <a:p>
            <a:r>
              <a:rPr lang="en-US" dirty="0"/>
              <a:t>On free tier, you can 2 CPUs and 8 to 16 GB ram. By spending 0.03 USD per hour, you can get 8 CPUs and 32 GB ram but it is for the situation when customer wants it to show their consumers.</a:t>
            </a:r>
          </a:p>
          <a:p>
            <a:r>
              <a:rPr lang="en-US" dirty="0"/>
              <a:t>For this you need </a:t>
            </a:r>
            <a:r>
              <a:rPr lang="en-US" dirty="0" err="1"/>
              <a:t>cron</a:t>
            </a:r>
            <a:r>
              <a:rPr lang="en-US" dirty="0"/>
              <a:t>-job as well, a </a:t>
            </a:r>
            <a:r>
              <a:rPr lang="en-US" b="1" dirty="0" err="1"/>
              <a:t>CronJob</a:t>
            </a:r>
            <a:r>
              <a:rPr lang="en-US" dirty="0"/>
              <a:t> in Kubernetes is a way to run a scheduled task (a job) at a specific time or interval — similar to the Linux </a:t>
            </a:r>
            <a:r>
              <a:rPr lang="en-US" dirty="0" err="1"/>
              <a:t>cron</a:t>
            </a:r>
            <a:r>
              <a:rPr lang="en-US" dirty="0"/>
              <a:t> system.</a:t>
            </a:r>
          </a:p>
          <a:p>
            <a:r>
              <a:rPr lang="en-US" dirty="0"/>
              <a:t>A </a:t>
            </a:r>
            <a:r>
              <a:rPr lang="en-US" b="1" dirty="0" err="1"/>
              <a:t>CronJob</a:t>
            </a:r>
            <a:r>
              <a:rPr lang="en-US" dirty="0"/>
              <a:t> is used to </a:t>
            </a:r>
            <a:r>
              <a:rPr lang="en-US" b="1" dirty="0"/>
              <a:t>automatically run a container at a scheduled time</a:t>
            </a:r>
            <a:r>
              <a:rPr lang="en-US" dirty="0"/>
              <a:t>, such as:</a:t>
            </a:r>
          </a:p>
          <a:p>
            <a:pPr lvl="1"/>
            <a:r>
              <a:rPr lang="en-US" dirty="0"/>
              <a:t>Every hour</a:t>
            </a:r>
          </a:p>
          <a:p>
            <a:pPr lvl="1"/>
            <a:r>
              <a:rPr lang="en-US" dirty="0"/>
              <a:t>Every day at midnight</a:t>
            </a:r>
          </a:p>
          <a:p>
            <a:pPr lvl="1"/>
            <a:r>
              <a:rPr lang="en-US" dirty="0"/>
              <a:t>Every Monday at 8 AM</a:t>
            </a:r>
          </a:p>
          <a:p>
            <a:endParaRPr lang="en-US" dirty="0"/>
          </a:p>
        </p:txBody>
      </p:sp>
    </p:spTree>
    <p:extLst>
      <p:ext uri="{BB962C8B-B14F-4D97-AF65-F5344CB8AC3E}">
        <p14:creationId xmlns:p14="http://schemas.microsoft.com/office/powerpoint/2010/main" val="10211172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8F4F2-C133-23BE-2935-BA23221B6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86F26-CA11-9BD9-C8A2-E71795CC474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0385FE81-3D9B-793F-60BA-A37C1A2D7AEA}"/>
              </a:ext>
            </a:extLst>
          </p:cNvPr>
          <p:cNvSpPr>
            <a:spLocks noGrp="1"/>
          </p:cNvSpPr>
          <p:nvPr>
            <p:ph idx="1"/>
          </p:nvPr>
        </p:nvSpPr>
        <p:spPr>
          <a:xfrm>
            <a:off x="838200" y="1282044"/>
            <a:ext cx="10515600" cy="4894919"/>
          </a:xfrm>
        </p:spPr>
        <p:txBody>
          <a:bodyPr>
            <a:normAutofit fontScale="775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b="1" dirty="0"/>
              <a:t>Goal</a:t>
            </a:r>
            <a:r>
              <a:rPr lang="en-US" dirty="0"/>
              <a:t>: Test and validate with minimal cost.</a:t>
            </a:r>
          </a:p>
          <a:p>
            <a:r>
              <a:rPr lang="en-US" b="1" dirty="0"/>
              <a:t>Setup</a:t>
            </a:r>
            <a:r>
              <a:rPr lang="en-US" dirty="0"/>
              <a:t>:</a:t>
            </a:r>
          </a:p>
          <a:p>
            <a:pPr lvl="1">
              <a:lnSpc>
                <a:spcPct val="120000"/>
              </a:lnSpc>
            </a:pPr>
            <a:r>
              <a:rPr lang="en-US" b="1" dirty="0"/>
              <a:t>Containers</a:t>
            </a:r>
            <a:r>
              <a:rPr lang="en-US" dirty="0"/>
              <a:t>: Deploy to Hugging Face Docker Spaces (free hosting, CI/CD). Both </a:t>
            </a:r>
            <a:r>
              <a:rPr lang="en-US" dirty="0" err="1"/>
              <a:t>FastAPI</a:t>
            </a:r>
            <a:r>
              <a:rPr lang="en-US" dirty="0"/>
              <a:t>, MCP Server, and A2A endpoints in containers.</a:t>
            </a:r>
          </a:p>
          <a:p>
            <a:pPr lvl="1">
              <a:lnSpc>
                <a:spcPct val="120000"/>
              </a:lnSpc>
            </a:pPr>
            <a:r>
              <a:rPr lang="en-US" b="1" dirty="0"/>
              <a:t>LLM APIs</a:t>
            </a:r>
            <a:r>
              <a:rPr lang="en-US" dirty="0"/>
              <a:t>: Google Gemini (free tier), Responses API.</a:t>
            </a:r>
          </a:p>
          <a:p>
            <a:pPr lvl="1">
              <a:lnSpc>
                <a:spcPct val="120000"/>
              </a:lnSpc>
            </a:pPr>
            <a:r>
              <a:rPr lang="en-US" b="1" dirty="0"/>
              <a:t>Messaging</a:t>
            </a:r>
            <a:r>
              <a:rPr lang="en-US" dirty="0"/>
              <a:t>: </a:t>
            </a:r>
            <a:r>
              <a:rPr lang="en-US" dirty="0" err="1"/>
              <a:t>CloudAMQP</a:t>
            </a:r>
            <a:r>
              <a:rPr lang="en-US" dirty="0"/>
              <a:t> RabbitMQ (free tier: 1M messages/month, 20 connections).</a:t>
            </a:r>
          </a:p>
          <a:p>
            <a:pPr lvl="1">
              <a:lnSpc>
                <a:spcPct val="120000"/>
              </a:lnSpc>
            </a:pPr>
            <a:r>
              <a:rPr lang="en-US" b="1" dirty="0"/>
              <a:t>Scheduling</a:t>
            </a:r>
            <a:r>
              <a:rPr lang="en-US" dirty="0"/>
              <a:t>: </a:t>
            </a:r>
            <a:r>
              <a:rPr lang="en-US" dirty="0">
                <a:hlinkClick r:id="rId2"/>
              </a:rPr>
              <a:t>https://cron-job.org</a:t>
            </a:r>
            <a:r>
              <a:rPr lang="en-US" dirty="0"/>
              <a:t> (free online scheduler).</a:t>
            </a:r>
          </a:p>
          <a:p>
            <a:pPr lvl="1">
              <a:lnSpc>
                <a:spcPct val="120000"/>
              </a:lnSpc>
            </a:pPr>
            <a:r>
              <a:rPr lang="en-US" b="1" dirty="0"/>
              <a:t>Database</a:t>
            </a:r>
            <a:r>
              <a:rPr lang="en-US" dirty="0"/>
              <a:t>: </a:t>
            </a:r>
            <a:r>
              <a:rPr lang="en-US" dirty="0" err="1"/>
              <a:t>CockroachDB</a:t>
            </a:r>
            <a:r>
              <a:rPr lang="en-US" dirty="0"/>
              <a:t> Serverless (free tier: 10 GiB, 50M RU/month).</a:t>
            </a:r>
          </a:p>
          <a:p>
            <a:pPr lvl="1">
              <a:lnSpc>
                <a:spcPct val="120000"/>
              </a:lnSpc>
            </a:pPr>
            <a:r>
              <a:rPr lang="en-US" b="1" dirty="0"/>
              <a:t>In-Memory Store</a:t>
            </a:r>
            <a:r>
              <a:rPr lang="en-US" dirty="0"/>
              <a:t>: </a:t>
            </a:r>
            <a:r>
              <a:rPr lang="en-US" dirty="0" err="1"/>
              <a:t>Upstash</a:t>
            </a:r>
            <a:r>
              <a:rPr lang="en-US" dirty="0"/>
              <a:t> Redis (free tier: 10,000 commands/day, 256 MB).</a:t>
            </a:r>
          </a:p>
          <a:p>
            <a:pPr lvl="1">
              <a:lnSpc>
                <a:spcPct val="120000"/>
              </a:lnSpc>
            </a:pPr>
            <a:r>
              <a:rPr lang="en-US" b="1" dirty="0" err="1"/>
              <a:t>Dapr</a:t>
            </a:r>
            <a:r>
              <a:rPr lang="en-US" dirty="0"/>
              <a:t>: Use </a:t>
            </a:r>
            <a:r>
              <a:rPr lang="en-US" u="sng" dirty="0">
                <a:hlinkClick r:id="rId3"/>
              </a:rPr>
              <a:t>Managed </a:t>
            </a:r>
            <a:r>
              <a:rPr lang="en-US" u="sng" dirty="0" err="1">
                <a:hlinkClick r:id="rId3"/>
              </a:rPr>
              <a:t>Dapr</a:t>
            </a:r>
            <a:r>
              <a:rPr lang="en-US" u="sng" dirty="0">
                <a:hlinkClick r:id="rId3"/>
              </a:rPr>
              <a:t> Service Catalyst by Diagrid</a:t>
            </a:r>
            <a:r>
              <a:rPr lang="en-US" dirty="0"/>
              <a:t> free-tier.</a:t>
            </a:r>
          </a:p>
          <a:p>
            <a:r>
              <a:rPr lang="en-US" b="1" dirty="0"/>
              <a:t>Scalability</a:t>
            </a:r>
            <a:r>
              <a:rPr lang="en-US" dirty="0"/>
              <a:t>: Limited by free tiers (10s-100s of users, 5-20 req/s).</a:t>
            </a:r>
          </a:p>
          <a:p>
            <a:r>
              <a:rPr lang="en-US" b="1" dirty="0"/>
              <a:t>Cost</a:t>
            </a:r>
            <a:r>
              <a:rPr lang="en-US" dirty="0"/>
              <a:t>: Fully free, but watch free tier limits (e.g., </a:t>
            </a:r>
            <a:r>
              <a:rPr lang="en-US" dirty="0" err="1"/>
              <a:t>Upstash’s</a:t>
            </a:r>
            <a:r>
              <a:rPr lang="en-US" dirty="0"/>
              <a:t> 7 req/min cap).</a:t>
            </a:r>
          </a:p>
          <a:p>
            <a:endParaRPr lang="en-US" dirty="0"/>
          </a:p>
        </p:txBody>
      </p:sp>
    </p:spTree>
    <p:extLst>
      <p:ext uri="{BB962C8B-B14F-4D97-AF65-F5344CB8AC3E}">
        <p14:creationId xmlns:p14="http://schemas.microsoft.com/office/powerpoint/2010/main" val="37137145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23252-7624-23AB-C80C-88A3B4893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262FD-F96B-B953-3F5B-1AD9E4CA9F06}"/>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22E8A691-5539-4BDA-D51A-76431DDE57EA}"/>
              </a:ext>
            </a:extLst>
          </p:cNvPr>
          <p:cNvSpPr>
            <a:spLocks noGrp="1"/>
          </p:cNvSpPr>
          <p:nvPr>
            <p:ph idx="1"/>
          </p:nvPr>
        </p:nvSpPr>
        <p:spPr>
          <a:xfrm>
            <a:off x="838200" y="1282044"/>
            <a:ext cx="10515600" cy="5210831"/>
          </a:xfrm>
        </p:spPr>
        <p:txBody>
          <a:bodyPr>
            <a:normAutofit fontScale="55000" lnSpcReduction="20000"/>
          </a:bodyPr>
          <a:lstStyle/>
          <a:p>
            <a:pPr marL="0" indent="0">
              <a:spcAft>
                <a:spcPts val="1200"/>
              </a:spcAft>
              <a:buNone/>
            </a:pPr>
            <a:r>
              <a:rPr lang="en-US" sz="3800" b="1" dirty="0">
                <a:solidFill>
                  <a:srgbClr val="C00000"/>
                </a:solidFill>
              </a:rPr>
              <a:t>3. Medium Enterprise Scale: Azure Container Apps (ACA) (</a:t>
            </a:r>
            <a:r>
              <a:rPr lang="en-US" sz="3800" b="1" i="0" dirty="0">
                <a:solidFill>
                  <a:srgbClr val="C00000"/>
                </a:solidFill>
                <a:effectLst/>
                <a:latin typeface="-apple-system"/>
              </a:rPr>
              <a:t>Discussion:)</a:t>
            </a:r>
          </a:p>
          <a:p>
            <a:r>
              <a:rPr lang="en-US" sz="3800" dirty="0"/>
              <a:t>Suppose customer said, there will be 1000 users landed on my app simultaneously, that will fall in medium enterprise scale</a:t>
            </a:r>
          </a:p>
          <a:p>
            <a:r>
              <a:rPr lang="en-US" sz="3800" b="1" dirty="0"/>
              <a:t>Goal</a:t>
            </a:r>
            <a:r>
              <a:rPr lang="en-US" sz="3800" dirty="0"/>
              <a:t>: Scale to thousands of users with cost efficiency.</a:t>
            </a:r>
          </a:p>
          <a:p>
            <a:r>
              <a:rPr lang="en-US" sz="3800" b="1" dirty="0"/>
              <a:t>Setup</a:t>
            </a:r>
            <a:r>
              <a:rPr lang="en-US" sz="3800" dirty="0"/>
              <a:t>:</a:t>
            </a:r>
          </a:p>
          <a:p>
            <a:pPr lvl="1">
              <a:lnSpc>
                <a:spcPct val="120000"/>
              </a:lnSpc>
            </a:pPr>
            <a:r>
              <a:rPr lang="en-US" sz="3100" b="1" dirty="0"/>
              <a:t>Containers</a:t>
            </a:r>
            <a:r>
              <a:rPr lang="en-US" sz="3100" dirty="0"/>
              <a:t>: Deploy containers (</a:t>
            </a:r>
            <a:r>
              <a:rPr lang="en-US" sz="3100" dirty="0" err="1"/>
              <a:t>FastAPI</a:t>
            </a:r>
            <a:r>
              <a:rPr lang="en-US" sz="3100" dirty="0"/>
              <a:t> and MCP Servers) to ACA with </a:t>
            </a:r>
            <a:r>
              <a:rPr lang="en-US" sz="3100" dirty="0" err="1"/>
              <a:t>Dapr</a:t>
            </a:r>
            <a:r>
              <a:rPr lang="en-US" sz="3100" dirty="0"/>
              <a:t> support (via KEDA).</a:t>
            </a:r>
          </a:p>
          <a:p>
            <a:pPr lvl="1">
              <a:lnSpc>
                <a:spcPct val="120000"/>
              </a:lnSpc>
            </a:pPr>
            <a:r>
              <a:rPr lang="en-US" sz="3100" b="1" dirty="0"/>
              <a:t>Scaling</a:t>
            </a:r>
            <a:r>
              <a:rPr lang="en-US" sz="3100" dirty="0"/>
              <a:t>: ACA’s free tier (180,000 vCPU-s, 360,000 GiB-s/month) supports ~1-2 always-on containers, auto-scales on HTTP traffic or KEDA triggers.</a:t>
            </a:r>
          </a:p>
          <a:p>
            <a:pPr lvl="1">
              <a:lnSpc>
                <a:spcPct val="120000"/>
              </a:lnSpc>
            </a:pPr>
            <a:r>
              <a:rPr lang="en-US" sz="3100" b="1" dirty="0"/>
              <a:t>LLM APIs</a:t>
            </a:r>
            <a:r>
              <a:rPr lang="en-US" sz="3100" dirty="0"/>
              <a:t>: OpenAI Chat Completion, Responses API.</a:t>
            </a:r>
          </a:p>
          <a:p>
            <a:pPr lvl="1">
              <a:lnSpc>
                <a:spcPct val="120000"/>
              </a:lnSpc>
            </a:pPr>
            <a:r>
              <a:rPr lang="en-US" sz="3100" b="1" dirty="0"/>
              <a:t>Messaging</a:t>
            </a:r>
            <a:r>
              <a:rPr lang="en-US" sz="3100" dirty="0"/>
              <a:t>: </a:t>
            </a:r>
            <a:r>
              <a:rPr lang="en-US" sz="3100" dirty="0" err="1"/>
              <a:t>CloudAMQP</a:t>
            </a:r>
            <a:r>
              <a:rPr lang="en-US" sz="3100" dirty="0"/>
              <a:t> RabbitMQ (paid tier if needed).</a:t>
            </a:r>
          </a:p>
          <a:p>
            <a:pPr lvl="1">
              <a:lnSpc>
                <a:spcPct val="120000"/>
              </a:lnSpc>
            </a:pPr>
            <a:r>
              <a:rPr lang="en-US" sz="3100" b="1" dirty="0"/>
              <a:t>Scheduling</a:t>
            </a:r>
            <a:r>
              <a:rPr lang="en-US" sz="3100" dirty="0"/>
              <a:t>: ACA Jobs for scheduled tasks.</a:t>
            </a:r>
          </a:p>
          <a:p>
            <a:pPr lvl="1">
              <a:lnSpc>
                <a:spcPct val="120000"/>
              </a:lnSpc>
            </a:pPr>
            <a:r>
              <a:rPr lang="en-US" sz="3100" b="1" dirty="0"/>
              <a:t>Database</a:t>
            </a:r>
            <a:r>
              <a:rPr lang="en-US" sz="3100" dirty="0"/>
              <a:t>: </a:t>
            </a:r>
            <a:r>
              <a:rPr lang="en-US" sz="3100" dirty="0" err="1"/>
              <a:t>CockroachDB</a:t>
            </a:r>
            <a:r>
              <a:rPr lang="en-US" sz="3100" dirty="0"/>
              <a:t> Serverless (scale to paid tier if needed).</a:t>
            </a:r>
          </a:p>
          <a:p>
            <a:pPr lvl="1">
              <a:lnSpc>
                <a:spcPct val="120000"/>
              </a:lnSpc>
            </a:pPr>
            <a:r>
              <a:rPr lang="en-US" sz="3100" b="1" dirty="0"/>
              <a:t>In-Memory Store</a:t>
            </a:r>
            <a:r>
              <a:rPr lang="en-US" sz="3100" dirty="0"/>
              <a:t>: </a:t>
            </a:r>
            <a:r>
              <a:rPr lang="en-US" sz="3100" dirty="0" err="1"/>
              <a:t>Upstash</a:t>
            </a:r>
            <a:r>
              <a:rPr lang="en-US" sz="3100" dirty="0"/>
              <a:t> Redis (scale to paid tier if needed).</a:t>
            </a:r>
          </a:p>
          <a:p>
            <a:r>
              <a:rPr lang="en-US" sz="3800" b="1" dirty="0"/>
              <a:t>Scalability</a:t>
            </a:r>
            <a:r>
              <a:rPr lang="en-US" sz="3800" dirty="0"/>
              <a:t>: Thousands of users (e.g., 10,000 req/min), capped by OpenAI API limits (10,000 RPM = 166 req/s). Using Google Gemini will more economical.</a:t>
            </a:r>
          </a:p>
          <a:p>
            <a:r>
              <a:rPr lang="en-US" sz="3800" b="1" dirty="0"/>
              <a:t>Cost</a:t>
            </a:r>
            <a:r>
              <a:rPr lang="en-US" sz="3800" dirty="0"/>
              <a:t>: Free tier covers light traffic; paid tier ~$0.02/vCPU-s beyond that.</a:t>
            </a:r>
          </a:p>
        </p:txBody>
      </p:sp>
    </p:spTree>
    <p:extLst>
      <p:ext uri="{BB962C8B-B14F-4D97-AF65-F5344CB8AC3E}">
        <p14:creationId xmlns:p14="http://schemas.microsoft.com/office/powerpoint/2010/main" val="2183571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022E-1062-4DE8-57DC-D2F726FF7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F8B14-DB27-6508-5E5B-B1BDBD7B226E}"/>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DA556EA7-EF55-D749-1C42-00EBD8D3BC61}"/>
              </a:ext>
            </a:extLst>
          </p:cNvPr>
          <p:cNvSpPr>
            <a:spLocks noGrp="1"/>
          </p:cNvSpPr>
          <p:nvPr>
            <p:ph idx="1"/>
          </p:nvPr>
        </p:nvSpPr>
        <p:spPr>
          <a:xfrm>
            <a:off x="838200" y="1282044"/>
            <a:ext cx="10515600" cy="5210831"/>
          </a:xfrm>
        </p:spPr>
        <p:txBody>
          <a:bodyPr>
            <a:normAutofit fontScale="70000" lnSpcReduction="20000"/>
          </a:bodyPr>
          <a:lstStyle/>
          <a:p>
            <a:pPr marL="0" indent="0">
              <a:spcAft>
                <a:spcPts val="1200"/>
              </a:spcAft>
              <a:buNone/>
            </a:pPr>
            <a:r>
              <a:rPr lang="en-US" b="1" dirty="0">
                <a:solidFill>
                  <a:srgbClr val="C00000"/>
                </a:solidFill>
              </a:rPr>
              <a:t>4. Planet-Scale: Kubernetes with Self-Hosted LLMs (</a:t>
            </a:r>
            <a:r>
              <a:rPr lang="en-US" b="1" i="0" dirty="0">
                <a:solidFill>
                  <a:srgbClr val="C00000"/>
                </a:solidFill>
                <a:effectLst/>
              </a:rPr>
              <a:t>Discussion:)</a:t>
            </a:r>
            <a:endParaRPr lang="en-US" sz="3800" b="1" i="0" dirty="0">
              <a:solidFill>
                <a:srgbClr val="C00000"/>
              </a:solidFill>
              <a:effectLst/>
            </a:endParaRPr>
          </a:p>
          <a:p>
            <a:r>
              <a:rPr lang="en-US" b="1" dirty="0"/>
              <a:t>Goal</a:t>
            </a:r>
            <a:r>
              <a:rPr lang="en-US" dirty="0"/>
              <a:t>: Achieve planetary scale with no API limits.</a:t>
            </a:r>
          </a:p>
          <a:p>
            <a:r>
              <a:rPr lang="en-US" b="1" dirty="0"/>
              <a:t>Setup</a:t>
            </a:r>
            <a:r>
              <a:rPr lang="en-US" dirty="0"/>
              <a:t>:</a:t>
            </a:r>
          </a:p>
          <a:p>
            <a:pPr lvl="1">
              <a:lnSpc>
                <a:spcPct val="120000"/>
              </a:lnSpc>
              <a:spcBef>
                <a:spcPts val="200"/>
              </a:spcBef>
              <a:spcAft>
                <a:spcPts val="200"/>
              </a:spcAft>
            </a:pPr>
            <a:r>
              <a:rPr lang="en-US" b="1" dirty="0"/>
              <a:t>Containers</a:t>
            </a:r>
            <a:r>
              <a:rPr lang="en-US" dirty="0"/>
              <a:t>: Kubernetes cluster (e.g., on Oracle Cloud’s free VMs: 2 AMD VMs or 4 Arm VMs). Both </a:t>
            </a:r>
            <a:r>
              <a:rPr lang="en-US" dirty="0" err="1"/>
              <a:t>FastAPIs</a:t>
            </a:r>
            <a:r>
              <a:rPr lang="en-US" dirty="0"/>
              <a:t> and MCP containers.</a:t>
            </a:r>
          </a:p>
          <a:p>
            <a:pPr lvl="1">
              <a:lnSpc>
                <a:spcPct val="120000"/>
              </a:lnSpc>
              <a:spcBef>
                <a:spcPts val="200"/>
              </a:spcBef>
              <a:spcAft>
                <a:spcPts val="200"/>
              </a:spcAft>
            </a:pPr>
            <a:r>
              <a:rPr lang="en-US" b="1" dirty="0"/>
              <a:t>LLM APIs</a:t>
            </a:r>
            <a:r>
              <a:rPr lang="en-US" dirty="0"/>
              <a:t>: Self-hosted LLMs (e.g., </a:t>
            </a:r>
            <a:r>
              <a:rPr lang="en-US" dirty="0" err="1"/>
              <a:t>LLaMA</a:t>
            </a:r>
            <a:r>
              <a:rPr lang="en-US" dirty="0"/>
              <a:t>, Mistral) with OpenAI-compatible APIs (via </a:t>
            </a:r>
            <a:r>
              <a:rPr lang="en-US" dirty="0" err="1"/>
              <a:t>vLLM</a:t>
            </a:r>
            <a:r>
              <a:rPr lang="en-US" dirty="0"/>
              <a:t> or llama.cpp).</a:t>
            </a:r>
          </a:p>
          <a:p>
            <a:pPr lvl="1">
              <a:lnSpc>
                <a:spcPct val="120000"/>
              </a:lnSpc>
              <a:spcBef>
                <a:spcPts val="200"/>
              </a:spcBef>
              <a:spcAft>
                <a:spcPts val="200"/>
              </a:spcAft>
            </a:pPr>
            <a:r>
              <a:rPr lang="en-US" b="1" dirty="0"/>
              <a:t>Messaging</a:t>
            </a:r>
            <a:r>
              <a:rPr lang="en-US" dirty="0"/>
              <a:t>: Kafka on Kubernetes (high-throughput, multi-broker).</a:t>
            </a:r>
          </a:p>
          <a:p>
            <a:pPr lvl="1">
              <a:lnSpc>
                <a:spcPct val="120000"/>
              </a:lnSpc>
              <a:spcBef>
                <a:spcPts val="200"/>
              </a:spcBef>
              <a:spcAft>
                <a:spcPts val="200"/>
              </a:spcAft>
            </a:pPr>
            <a:r>
              <a:rPr lang="en-US" b="1" dirty="0"/>
              <a:t>Scheduling</a:t>
            </a:r>
            <a:r>
              <a:rPr lang="en-US" dirty="0"/>
              <a:t>: Kubernetes </a:t>
            </a:r>
            <a:r>
              <a:rPr lang="en-US" dirty="0" err="1"/>
              <a:t>CronJobs</a:t>
            </a:r>
            <a:r>
              <a:rPr lang="en-US" dirty="0"/>
              <a:t>.</a:t>
            </a:r>
          </a:p>
          <a:p>
            <a:pPr lvl="1">
              <a:lnSpc>
                <a:spcPct val="120000"/>
              </a:lnSpc>
              <a:spcBef>
                <a:spcPts val="200"/>
              </a:spcBef>
              <a:spcAft>
                <a:spcPts val="200"/>
              </a:spcAft>
            </a:pPr>
            <a:r>
              <a:rPr lang="en-US" b="1" dirty="0"/>
              <a:t>Database</a:t>
            </a:r>
            <a:r>
              <a:rPr lang="en-US" dirty="0"/>
              <a:t>: Postgres on Kubernetes.</a:t>
            </a:r>
          </a:p>
          <a:p>
            <a:pPr lvl="1">
              <a:lnSpc>
                <a:spcPct val="120000"/>
              </a:lnSpc>
              <a:spcBef>
                <a:spcPts val="200"/>
              </a:spcBef>
              <a:spcAft>
                <a:spcPts val="200"/>
              </a:spcAft>
            </a:pPr>
            <a:r>
              <a:rPr lang="en-US" b="1" dirty="0"/>
              <a:t>In-Memory Store</a:t>
            </a:r>
            <a:r>
              <a:rPr lang="en-US" dirty="0"/>
              <a:t>: Redis on Kubernetes.</a:t>
            </a:r>
          </a:p>
          <a:p>
            <a:pPr lvl="1">
              <a:lnSpc>
                <a:spcPct val="120000"/>
              </a:lnSpc>
              <a:spcBef>
                <a:spcPts val="200"/>
              </a:spcBef>
              <a:spcAft>
                <a:spcPts val="200"/>
              </a:spcAft>
            </a:pPr>
            <a:r>
              <a:rPr lang="en-US" b="1" dirty="0" err="1"/>
              <a:t>Dapr</a:t>
            </a:r>
            <a:r>
              <a:rPr lang="en-US" dirty="0"/>
              <a:t>: Deployed on Kubernetes for cluster-wide resilience.</a:t>
            </a:r>
          </a:p>
          <a:p>
            <a:pPr>
              <a:lnSpc>
                <a:spcPct val="120000"/>
              </a:lnSpc>
            </a:pPr>
            <a:r>
              <a:rPr lang="en-US" b="1" dirty="0"/>
              <a:t>Training</a:t>
            </a:r>
            <a:r>
              <a:rPr lang="en-US" dirty="0"/>
              <a:t>: Use Oracle Cloud’s free tier to train </a:t>
            </a:r>
            <a:r>
              <a:rPr lang="en-US" dirty="0" err="1"/>
              <a:t>devs</a:t>
            </a:r>
            <a:r>
              <a:rPr lang="en-US" dirty="0"/>
              <a:t> on Kubernetes DevOps, ensuring skills for any cloud (AWS, GCP, Azure).</a:t>
            </a:r>
          </a:p>
          <a:p>
            <a:pPr>
              <a:lnSpc>
                <a:spcPct val="120000"/>
              </a:lnSpc>
            </a:pPr>
            <a:r>
              <a:rPr lang="en-US" b="1" dirty="0"/>
              <a:t>Scalability</a:t>
            </a:r>
            <a:r>
              <a:rPr lang="en-US" dirty="0"/>
              <a:t>: Millions of users (e.g., 10,000 req/s on 10 nodes with GPUs), limited by cluster size.</a:t>
            </a:r>
          </a:p>
          <a:p>
            <a:pPr>
              <a:lnSpc>
                <a:spcPct val="120000"/>
              </a:lnSpc>
            </a:pPr>
            <a:r>
              <a:rPr lang="en-US" b="1" dirty="0"/>
              <a:t>Cost</a:t>
            </a:r>
            <a:r>
              <a:rPr lang="en-US" dirty="0"/>
              <a:t>: Compute-focused ($1-2/hour/node), no API fees.</a:t>
            </a:r>
          </a:p>
        </p:txBody>
      </p:sp>
    </p:spTree>
    <p:extLst>
      <p:ext uri="{BB962C8B-B14F-4D97-AF65-F5344CB8AC3E}">
        <p14:creationId xmlns:p14="http://schemas.microsoft.com/office/powerpoint/2010/main" val="2512628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00E1-072F-DA20-16A3-9B3AD5C29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8538-B0A3-245B-7AB4-F94BCE1F8CB4}"/>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95E010FF-75D0-FDCA-D6BA-E638ACC09AE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endParaRPr lang="en-US" dirty="0"/>
          </a:p>
        </p:txBody>
      </p:sp>
      <p:pic>
        <p:nvPicPr>
          <p:cNvPr id="4" name="Picture 3">
            <a:extLst>
              <a:ext uri="{FF2B5EF4-FFF2-40B4-BE49-F238E27FC236}">
                <a16:creationId xmlns:a16="http://schemas.microsoft.com/office/drawing/2014/main" id="{69A5DA63-E6F4-782F-FE42-497F598E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 y="1616622"/>
            <a:ext cx="9570720" cy="4930947"/>
          </a:xfrm>
          <a:prstGeom prst="rect">
            <a:avLst/>
          </a:prstGeom>
        </p:spPr>
      </p:pic>
    </p:spTree>
    <p:extLst>
      <p:ext uri="{BB962C8B-B14F-4D97-AF65-F5344CB8AC3E}">
        <p14:creationId xmlns:p14="http://schemas.microsoft.com/office/powerpoint/2010/main" val="41720558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1334-DD65-5DD4-75C4-B2F41F8D9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74058-5BAE-6FCC-EF27-FA011BDB8E8C}"/>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CFB0D8EB-C308-6B02-89A0-27C1D037838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DAPR is an open source, you can call it framework, tool or library which we can used using Python, Node, and other languages mentioned in above picture</a:t>
            </a:r>
          </a:p>
          <a:p>
            <a:pPr>
              <a:spcAft>
                <a:spcPts val="1200"/>
              </a:spcAft>
            </a:pPr>
            <a:r>
              <a:rPr lang="en-US" dirty="0"/>
              <a:t>You make your software in chuck and each chunk in distributed in microservices, you are continuously adding feature as a separate microservice</a:t>
            </a:r>
          </a:p>
          <a:p>
            <a:pPr>
              <a:spcAft>
                <a:spcPts val="1200"/>
              </a:spcAft>
            </a:pPr>
            <a:r>
              <a:rPr lang="en-US" b="1" dirty="0"/>
              <a:t>DAPR is responsible for communication between these microservices</a:t>
            </a:r>
          </a:p>
        </p:txBody>
      </p:sp>
    </p:spTree>
    <p:extLst>
      <p:ext uri="{BB962C8B-B14F-4D97-AF65-F5344CB8AC3E}">
        <p14:creationId xmlns:p14="http://schemas.microsoft.com/office/powerpoint/2010/main" val="303086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ED41-5474-53A0-7123-A767852B0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B1038-315D-F69F-413A-FA59F01E2D1F}"/>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0AEE954E-D1AB-9CD2-8F5D-C894B36BA2ED}"/>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sz="3500" dirty="0"/>
              <a:t>DAPR up container in stateless position, it means you up container in which live streaming feature is uploaded but different users are streaming at the same time but state will come from user’s system, which user will use streaming microservices suppose on Facebook.</a:t>
            </a:r>
          </a:p>
          <a:p>
            <a:pPr>
              <a:spcAft>
                <a:spcPts val="1200"/>
              </a:spcAft>
            </a:pPr>
            <a:r>
              <a:rPr lang="en-US" sz="3500" dirty="0"/>
              <a:t>Think of your container as a "bike" running your microservice. DAPR acts as a "sidecar," providing additional features. For example, if your container fails, DAPR automatically starts another container to ensure the task is completed.</a:t>
            </a:r>
          </a:p>
        </p:txBody>
      </p:sp>
    </p:spTree>
    <p:extLst>
      <p:ext uri="{BB962C8B-B14F-4D97-AF65-F5344CB8AC3E}">
        <p14:creationId xmlns:p14="http://schemas.microsoft.com/office/powerpoint/2010/main" val="4011384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D42C-44E8-67FE-570C-49DDA6119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D62B5-2E92-F1C6-0D76-42EB9C17201A}"/>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25E4E2D4-09B3-3E64-EF29-6A19F4A21EA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endParaRPr lang="en-US" sz="3800" dirty="0"/>
          </a:p>
          <a:p>
            <a:pPr>
              <a:spcAft>
                <a:spcPts val="1200"/>
              </a:spcAft>
            </a:pPr>
            <a:r>
              <a:rPr lang="en-US" sz="3600" dirty="0"/>
              <a:t>You can deploy it on any cloud where Kubernetes are present</a:t>
            </a:r>
          </a:p>
          <a:p>
            <a:pPr>
              <a:spcAft>
                <a:spcPts val="1200"/>
              </a:spcAft>
            </a:pPr>
            <a:r>
              <a:rPr lang="en-US" sz="3600" dirty="0"/>
              <a:t>Kubernetes in orchestrator which up and down the container when event comes</a:t>
            </a:r>
          </a:p>
          <a:p>
            <a:pPr>
              <a:spcAft>
                <a:spcPts val="1200"/>
              </a:spcAft>
            </a:pPr>
            <a:r>
              <a:rPr lang="en-US" sz="3600" dirty="0"/>
              <a:t>For tool calling, we will use new version of MCP which is remote and will be running in some container.</a:t>
            </a:r>
          </a:p>
        </p:txBody>
      </p:sp>
    </p:spTree>
    <p:extLst>
      <p:ext uri="{BB962C8B-B14F-4D97-AF65-F5344CB8AC3E}">
        <p14:creationId xmlns:p14="http://schemas.microsoft.com/office/powerpoint/2010/main" val="532957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6008-607E-B54F-2F15-A8099E805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D9645-9FF1-5207-24D0-987221E7583C}"/>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6893E95-E6AF-25EC-8B22-4D0353EF0CA4}"/>
              </a:ext>
            </a:extLst>
          </p:cNvPr>
          <p:cNvSpPr>
            <a:spLocks noGrp="1"/>
          </p:cNvSpPr>
          <p:nvPr>
            <p:ph idx="1"/>
          </p:nvPr>
        </p:nvSpPr>
        <p:spPr>
          <a:xfrm>
            <a:off x="838200" y="1282044"/>
            <a:ext cx="10515600" cy="4894919"/>
          </a:xfrm>
        </p:spPr>
        <p:txBody>
          <a:bodyPr>
            <a:normAutofit fontScale="77500" lnSpcReduction="20000"/>
          </a:bodyPr>
          <a:lstStyle/>
          <a:p>
            <a:pPr marL="0" indent="0" algn="l">
              <a:spcAft>
                <a:spcPts val="1200"/>
              </a:spcAft>
              <a:buNone/>
            </a:pPr>
            <a:r>
              <a:rPr lang="en-US" sz="4600" b="1" i="0" dirty="0">
                <a:solidFill>
                  <a:srgbClr val="C00000"/>
                </a:solidFill>
                <a:effectLst/>
                <a:latin typeface="-apple-system"/>
              </a:rPr>
              <a:t>Discussion:</a:t>
            </a:r>
            <a:endParaRPr lang="en-US" sz="4600" dirty="0"/>
          </a:p>
          <a:p>
            <a:pPr>
              <a:spcAft>
                <a:spcPts val="1200"/>
              </a:spcAft>
            </a:pPr>
            <a:r>
              <a:rPr lang="en-US" sz="3600" dirty="0"/>
              <a:t>Imagine a world where everything is an AI agent, from your coffee machine to your car, from businesses to entire cities. Picture a world transformed into </a:t>
            </a:r>
            <a:r>
              <a:rPr lang="en-US" sz="3600" dirty="0" err="1"/>
              <a:t>Agentia</a:t>
            </a:r>
            <a:r>
              <a:rPr lang="en-US" sz="3600" dirty="0"/>
              <a:t>—a dynamic, living network of intelligent AI agents seamlessly integrated into our daily lives. </a:t>
            </a:r>
          </a:p>
          <a:p>
            <a:pPr>
              <a:spcAft>
                <a:spcPts val="1200"/>
              </a:spcAft>
            </a:pPr>
            <a:r>
              <a:rPr lang="en-US" sz="3600" dirty="0"/>
              <a:t>From our homes and offices to entire cities, systems no longer communicate through outdated APIs but through sophisticated, intelligent dialogues driven by state-of-the-art AI frameworks.</a:t>
            </a:r>
          </a:p>
          <a:p>
            <a:pPr>
              <a:spcAft>
                <a:spcPts val="1200"/>
              </a:spcAft>
            </a:pPr>
            <a:r>
              <a:rPr lang="en-US" sz="3600" dirty="0" err="1"/>
              <a:t>Agentia</a:t>
            </a:r>
            <a:r>
              <a:rPr lang="en-US" sz="3600" dirty="0"/>
              <a:t> scales effortlessly across the globe, thanks to its foundation in cloud-native technologies. </a:t>
            </a:r>
            <a:r>
              <a:rPr lang="en-US" sz="3600" dirty="0" err="1"/>
              <a:t>Agentia</a:t>
            </a:r>
            <a:r>
              <a:rPr lang="en-US" sz="3600" dirty="0"/>
              <a:t> is more than digital—it's also physical, brought to life by robots that serve as embodied agents interacting with and enhancing our physical world.</a:t>
            </a:r>
          </a:p>
        </p:txBody>
      </p:sp>
    </p:spTree>
    <p:extLst>
      <p:ext uri="{BB962C8B-B14F-4D97-AF65-F5344CB8AC3E}">
        <p14:creationId xmlns:p14="http://schemas.microsoft.com/office/powerpoint/2010/main" val="3117881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D02E9-5093-F1A3-AFF3-C207845FA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AFCE-42D6-55A8-579A-ADB314191683}"/>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2A2EFDA-3335-07AF-B4BA-42FE49C2FAEC}"/>
              </a:ext>
            </a:extLst>
          </p:cNvPr>
          <p:cNvSpPr>
            <a:spLocks noGrp="1"/>
          </p:cNvSpPr>
          <p:nvPr>
            <p:ph idx="1"/>
          </p:nvPr>
        </p:nvSpPr>
        <p:spPr>
          <a:xfrm>
            <a:off x="838200" y="1282044"/>
            <a:ext cx="10515600" cy="4894919"/>
          </a:xfrm>
        </p:spPr>
        <p:txBody>
          <a:bodyPr>
            <a:noAutofit/>
          </a:bodyPr>
          <a:lstStyle/>
          <a:p>
            <a:pPr marL="0" indent="0" algn="l">
              <a:spcAft>
                <a:spcPts val="1200"/>
              </a:spcAft>
              <a:buNone/>
            </a:pPr>
            <a:r>
              <a:rPr lang="en-US" sz="2400" b="1" i="0" dirty="0">
                <a:solidFill>
                  <a:srgbClr val="C00000"/>
                </a:solidFill>
                <a:effectLst/>
                <a:latin typeface="-apple-system"/>
              </a:rPr>
              <a:t>Discussion:</a:t>
            </a:r>
            <a:endParaRPr lang="en-US" sz="2400" dirty="0"/>
          </a:p>
          <a:p>
            <a:pPr>
              <a:spcAft>
                <a:spcPts val="1200"/>
              </a:spcAft>
            </a:pPr>
            <a:r>
              <a:rPr lang="en-US" sz="2400" dirty="0"/>
              <a:t>Google launched A2A with collaboration with other companies in April 2025.</a:t>
            </a:r>
          </a:p>
          <a:p>
            <a:r>
              <a:rPr lang="en-US" sz="2400" dirty="0"/>
              <a:t>A2A, launched by Google with over 50 partners, is integral to DACA. It uses HTTP, SSE, and JSON-RPC to enable secure, modality-agnostic (text, audio, video) agent communication. Key A2A features in DACA include:</a:t>
            </a:r>
          </a:p>
          <a:p>
            <a:pPr lvl="1"/>
            <a:r>
              <a:rPr lang="en-US" b="1" dirty="0"/>
              <a:t>Agent Cards</a:t>
            </a:r>
            <a:r>
              <a:rPr lang="en-US" dirty="0"/>
              <a:t>: JSON files (/.well-known/</a:t>
            </a:r>
            <a:r>
              <a:rPr lang="en-US" dirty="0" err="1"/>
              <a:t>agent.json</a:t>
            </a:r>
            <a:r>
              <a:rPr lang="en-US" dirty="0"/>
              <a:t>) advertise capabilities, enabling discovery.</a:t>
            </a:r>
          </a:p>
          <a:p>
            <a:pPr lvl="1"/>
            <a:r>
              <a:rPr lang="en-US" b="1" dirty="0"/>
              <a:t>Task Management</a:t>
            </a:r>
            <a:r>
              <a:rPr lang="en-US" dirty="0"/>
              <a:t>: Agents initiate and process tasks with real-time feedback via A2A endpoints.</a:t>
            </a:r>
          </a:p>
          <a:p>
            <a:pPr lvl="1"/>
            <a:r>
              <a:rPr lang="en-US" b="1" dirty="0"/>
              <a:t>Interoperability</a:t>
            </a:r>
            <a:r>
              <a:rPr lang="en-US" dirty="0"/>
              <a:t>: Connects agents across platforms, supporting </a:t>
            </a:r>
            <a:r>
              <a:rPr lang="en-US" dirty="0" err="1"/>
              <a:t>Agentia’s</a:t>
            </a:r>
            <a:r>
              <a:rPr lang="en-US" dirty="0"/>
              <a:t> vision of a global network.</a:t>
            </a:r>
          </a:p>
          <a:p>
            <a:pPr lvl="1"/>
            <a:r>
              <a:rPr lang="en-US" b="1" dirty="0"/>
              <a:t>Security</a:t>
            </a:r>
            <a:r>
              <a:rPr lang="en-US" dirty="0"/>
              <a:t>: Enterprise-grade authentication ensures trust in cross-domain dialogues.</a:t>
            </a:r>
          </a:p>
          <a:p>
            <a:endParaRPr lang="en-US" sz="2400" dirty="0"/>
          </a:p>
          <a:p>
            <a:pPr>
              <a:spcAft>
                <a:spcPts val="1200"/>
              </a:spcAft>
            </a:pPr>
            <a:endParaRPr lang="en-US" sz="2400" dirty="0"/>
          </a:p>
        </p:txBody>
      </p:sp>
    </p:spTree>
    <p:extLst>
      <p:ext uri="{BB962C8B-B14F-4D97-AF65-F5344CB8AC3E}">
        <p14:creationId xmlns:p14="http://schemas.microsoft.com/office/powerpoint/2010/main" val="2998060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BDBD8-4916-0F67-8949-8CB58509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6B260-33ED-D2A6-CFDA-7C2CE32B496F}"/>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C7F56403-EDC6-11FB-509B-909E25F05CB8}"/>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600" b="1" i="0" dirty="0">
                <a:solidFill>
                  <a:srgbClr val="C00000"/>
                </a:solidFill>
                <a:effectLst/>
                <a:latin typeface="-apple-system"/>
              </a:rPr>
              <a:t>Discussion:</a:t>
            </a:r>
          </a:p>
          <a:p>
            <a:pPr>
              <a:spcAft>
                <a:spcPts val="1200"/>
              </a:spcAft>
            </a:pPr>
            <a:endParaRPr lang="en-US" sz="2400" dirty="0"/>
          </a:p>
        </p:txBody>
      </p:sp>
      <p:pic>
        <p:nvPicPr>
          <p:cNvPr id="4" name="Picture 3">
            <a:extLst>
              <a:ext uri="{FF2B5EF4-FFF2-40B4-BE49-F238E27FC236}">
                <a16:creationId xmlns:a16="http://schemas.microsoft.com/office/drawing/2014/main" id="{FFC09EE0-FFE3-2B42-4DE7-26AEDF1E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209" y="1829100"/>
            <a:ext cx="7069460" cy="5028900"/>
          </a:xfrm>
          <a:prstGeom prst="rect">
            <a:avLst/>
          </a:prstGeom>
        </p:spPr>
      </p:pic>
    </p:spTree>
    <p:extLst>
      <p:ext uri="{BB962C8B-B14F-4D97-AF65-F5344CB8AC3E}">
        <p14:creationId xmlns:p14="http://schemas.microsoft.com/office/powerpoint/2010/main" val="3969520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F79CF-9111-EC26-BB40-8FCF971C5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ABCB5-6D89-6356-38A5-6E8BB388E5DE}"/>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E765B627-983D-E540-E53C-53D61A4B0405}"/>
              </a:ext>
            </a:extLst>
          </p:cNvPr>
          <p:cNvSpPr>
            <a:spLocks noGrp="1"/>
          </p:cNvSpPr>
          <p:nvPr>
            <p:ph idx="1"/>
          </p:nvPr>
        </p:nvSpPr>
        <p:spPr>
          <a:xfrm>
            <a:off x="838200" y="1282044"/>
            <a:ext cx="10515600" cy="4894919"/>
          </a:xfrm>
        </p:spPr>
        <p:txBody>
          <a:bodyPr>
            <a:normAutofit fontScale="85000" lnSpcReduction="10000"/>
          </a:bodyPr>
          <a:lstStyle/>
          <a:p>
            <a:pPr marL="0" indent="0" algn="l">
              <a:spcAft>
                <a:spcPts val="1200"/>
              </a:spcAft>
              <a:buNone/>
            </a:pPr>
            <a:r>
              <a:rPr lang="en-US" sz="3800" b="1" i="0" dirty="0">
                <a:solidFill>
                  <a:srgbClr val="C00000"/>
                </a:solidFill>
                <a:effectLst/>
                <a:latin typeface="-apple-system"/>
              </a:rPr>
              <a:t>Discussion</a:t>
            </a:r>
            <a:r>
              <a:rPr lang="en-US" sz="3600" b="1" i="0" dirty="0">
                <a:solidFill>
                  <a:srgbClr val="C00000"/>
                </a:solidFill>
                <a:effectLst/>
                <a:latin typeface="-apple-system"/>
              </a:rPr>
              <a:t>:</a:t>
            </a:r>
          </a:p>
          <a:p>
            <a:pPr marL="0" indent="0">
              <a:spcAft>
                <a:spcPts val="1200"/>
              </a:spcAft>
              <a:buNone/>
            </a:pPr>
            <a:r>
              <a:rPr lang="en-US" sz="2600" kern="1300" dirty="0"/>
              <a:t>A2A (Agent-to-Agent) lets two agents work together — a </a:t>
            </a:r>
            <a:r>
              <a:rPr lang="en-US" sz="2600" b="1" kern="1300" dirty="0"/>
              <a:t>client agent</a:t>
            </a:r>
            <a:r>
              <a:rPr lang="en-US" sz="2600" kern="1300" dirty="0"/>
              <a:t> and a </a:t>
            </a:r>
            <a:r>
              <a:rPr lang="en-US" sz="2600" b="1" kern="1300" dirty="0"/>
              <a:t>remote agent</a:t>
            </a:r>
            <a:r>
              <a:rPr lang="en-US" sz="2600" kern="1300" dirty="0"/>
              <a:t>. The client agent sends tasks, and the remote agent carries them out to give back results or take action.</a:t>
            </a:r>
          </a:p>
          <a:p>
            <a:pPr marL="0" indent="0">
              <a:buNone/>
            </a:pPr>
            <a:r>
              <a:rPr lang="en-US" sz="2600" kern="1300" dirty="0"/>
              <a:t>Here’s how it works:</a:t>
            </a:r>
          </a:p>
          <a:p>
            <a:pPr>
              <a:spcBef>
                <a:spcPts val="600"/>
              </a:spcBef>
            </a:pPr>
            <a:r>
              <a:rPr lang="en-US" sz="2600" b="1" kern="1300" dirty="0"/>
              <a:t>Finding the right agent (Capability discovery):</a:t>
            </a:r>
            <a:r>
              <a:rPr lang="en-US" sz="2600" kern="1300" dirty="0"/>
              <a:t> Each agent has a digital “Agent Card” listing its skills. The client agent uses this to pick the best remote agent for the job.</a:t>
            </a:r>
          </a:p>
          <a:p>
            <a:pPr>
              <a:spcBef>
                <a:spcPts val="600"/>
              </a:spcBef>
            </a:pPr>
            <a:r>
              <a:rPr lang="en-US" sz="2600" b="1" kern="1300" dirty="0"/>
              <a:t>Handling tasks (Task management):</a:t>
            </a:r>
            <a:r>
              <a:rPr lang="en-US" sz="2600" kern="1300" dirty="0"/>
              <a:t> Tasks can be short or long. For longer ones, the agents keep talking to stay in sync. The final result of a task is called an </a:t>
            </a:r>
            <a:r>
              <a:rPr lang="en-US" sz="2600" b="1" kern="1300" dirty="0">
                <a:solidFill>
                  <a:srgbClr val="C00000"/>
                </a:solidFill>
              </a:rPr>
              <a:t>artifact</a:t>
            </a:r>
            <a:r>
              <a:rPr lang="en-US" sz="2600" kern="1300" dirty="0"/>
              <a:t>.</a:t>
            </a:r>
          </a:p>
          <a:p>
            <a:pPr>
              <a:spcBef>
                <a:spcPts val="600"/>
              </a:spcBef>
            </a:pPr>
            <a:r>
              <a:rPr lang="en-US" sz="2600" b="1" kern="1300" dirty="0"/>
              <a:t>Working together (Collaboration):</a:t>
            </a:r>
            <a:r>
              <a:rPr lang="en-US" sz="2600" kern="1300" dirty="0"/>
              <a:t> The agents send messages to share info, progress, and instructions.</a:t>
            </a:r>
          </a:p>
          <a:p>
            <a:pPr>
              <a:spcBef>
                <a:spcPts val="600"/>
              </a:spcBef>
            </a:pPr>
            <a:r>
              <a:rPr lang="en-US" sz="2600" b="1" kern="1300" dirty="0"/>
              <a:t>Adapting for the user (User experience negotiation):</a:t>
            </a:r>
            <a:r>
              <a:rPr lang="en-US" sz="2600" kern="1300" dirty="0"/>
              <a:t> Messages include content like images, videos, or forms. The agents agree on the right format depending on what the user’s system supports.</a:t>
            </a:r>
          </a:p>
        </p:txBody>
      </p:sp>
    </p:spTree>
    <p:extLst>
      <p:ext uri="{BB962C8B-B14F-4D97-AF65-F5344CB8AC3E}">
        <p14:creationId xmlns:p14="http://schemas.microsoft.com/office/powerpoint/2010/main" val="881991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F73-7FEC-E26E-DB4D-DE1A5FD00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DBB97-E5EF-58C3-7F10-BCAD6A7E6F1F}"/>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8F06EF4-E88E-2CD5-3ACC-81084EE9CC54}"/>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Aft>
                <a:spcPts val="1200"/>
              </a:spcAft>
            </a:pPr>
            <a:endParaRPr lang="en-US" sz="2600" kern="1300" dirty="0"/>
          </a:p>
        </p:txBody>
      </p:sp>
      <p:pic>
        <p:nvPicPr>
          <p:cNvPr id="4" name="Picture 3">
            <a:extLst>
              <a:ext uri="{FF2B5EF4-FFF2-40B4-BE49-F238E27FC236}">
                <a16:creationId xmlns:a16="http://schemas.microsoft.com/office/drawing/2014/main" id="{ED1730C6-0EC8-9C73-4ED7-19389019C570}"/>
              </a:ext>
            </a:extLst>
          </p:cNvPr>
          <p:cNvPicPr>
            <a:picLocks noChangeAspect="1"/>
          </p:cNvPicPr>
          <p:nvPr/>
        </p:nvPicPr>
        <p:blipFill>
          <a:blip r:embed="rId2"/>
          <a:stretch>
            <a:fillRect/>
          </a:stretch>
        </p:blipFill>
        <p:spPr>
          <a:xfrm>
            <a:off x="3056572" y="1652588"/>
            <a:ext cx="5591175" cy="4524375"/>
          </a:xfrm>
          <a:prstGeom prst="rect">
            <a:avLst/>
          </a:prstGeom>
        </p:spPr>
      </p:pic>
    </p:spTree>
    <p:extLst>
      <p:ext uri="{BB962C8B-B14F-4D97-AF65-F5344CB8AC3E}">
        <p14:creationId xmlns:p14="http://schemas.microsoft.com/office/powerpoint/2010/main" val="36317236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1E9C-C826-E46C-AB7F-D3C87635D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CFA1E-3F0D-A903-72D8-A1D1D7EA2F81}"/>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A56B79B2-BCA8-CAB3-1BD0-3F49FD5BE282}"/>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MCP, agents are provided with tools rather than being required to develop new ones. These tools can be pre-existing and are deployed to the MCP server for use by agents. In this model, agents are exposed through the MCP server and made available as callable resources.</a:t>
            </a:r>
          </a:p>
          <a:p>
            <a:r>
              <a:rPr lang="en-US" sz="2400" dirty="0"/>
              <a:t>Regarding A2A (Agent-to-Agent) communication within MCP, there is a single supported interaction pattern: one agent utilizes another agent as a tool. This implies that agent-to-agent communication in MCP is unidirectional and hierarchical — one agent acts as the client, while the other functions as a tool or service provider. Therefore, any scenario involving A2A communication through MCP is structured such that one agent is effectively embedded into the workflow of another.</a:t>
            </a:r>
          </a:p>
        </p:txBody>
      </p:sp>
    </p:spTree>
    <p:extLst>
      <p:ext uri="{BB962C8B-B14F-4D97-AF65-F5344CB8AC3E}">
        <p14:creationId xmlns:p14="http://schemas.microsoft.com/office/powerpoint/2010/main" val="1280700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BC359-768B-2111-DAEA-AD22E4CE7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4CF05-BA1B-31B0-1550-9A950591CE04}"/>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D19B26F-41B4-BAD4-A272-19791643A15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A2A (Agent-to-Agent) communication, the framework offers the flexibility to build truly dynamic and scalable multi-agent systems. Unlike traditional tool-based interactions, A2A enables agents to operate with a higher degree of autonomy.</a:t>
            </a:r>
          </a:p>
          <a:p>
            <a:r>
              <a:rPr lang="en-US" sz="2400" dirty="0"/>
              <a:t>Agents are not limited to functioning solely as tools for other agents. Instead, they are capable of </a:t>
            </a:r>
            <a:r>
              <a:rPr lang="en-US" sz="2400" b="1" dirty="0"/>
              <a:t>self-discovery</a:t>
            </a:r>
            <a:r>
              <a:rPr lang="en-US" sz="2400" dirty="0"/>
              <a:t>, allowing one agent to identify and connect with other agents at runtime. Through </a:t>
            </a:r>
            <a:r>
              <a:rPr lang="en-US" sz="2400" b="1" dirty="0"/>
              <a:t>capability sharing mechanisms</a:t>
            </a:r>
            <a:r>
              <a:rPr lang="en-US" sz="2400" dirty="0"/>
              <a:t>—such as the exchange of structured "Agent Cards"—agents can evaluate the skills and functionalities of others and determine the most appropriate collaboration path. This fosters a decentralized, intelligent environment where agents can initiate communication, delegate tasks, and cooperate seamlessly based on real-time needs and capabilities.</a:t>
            </a:r>
          </a:p>
        </p:txBody>
      </p:sp>
    </p:spTree>
    <p:extLst>
      <p:ext uri="{BB962C8B-B14F-4D97-AF65-F5344CB8AC3E}">
        <p14:creationId xmlns:p14="http://schemas.microsoft.com/office/powerpoint/2010/main" val="353628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D889F-B46A-A0BF-5300-0CFF51669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5AB74-EF4D-A114-50EB-25CB3AD5614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3F419F61-035B-CA81-6CD9-B0CE1898F003}"/>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p:txBody>
      </p:sp>
      <p:pic>
        <p:nvPicPr>
          <p:cNvPr id="4" name="Picture 3">
            <a:extLst>
              <a:ext uri="{FF2B5EF4-FFF2-40B4-BE49-F238E27FC236}">
                <a16:creationId xmlns:a16="http://schemas.microsoft.com/office/drawing/2014/main" id="{63E6397F-503C-3871-7C31-2184D63A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39" y="1394735"/>
            <a:ext cx="8911637" cy="5012796"/>
          </a:xfrm>
          <a:prstGeom prst="rect">
            <a:avLst/>
          </a:prstGeom>
        </p:spPr>
      </p:pic>
    </p:spTree>
    <p:extLst>
      <p:ext uri="{BB962C8B-B14F-4D97-AF65-F5344CB8AC3E}">
        <p14:creationId xmlns:p14="http://schemas.microsoft.com/office/powerpoint/2010/main" val="235751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10016</TotalTime>
  <Words>10523</Words>
  <Application>Microsoft Office PowerPoint</Application>
  <PresentationFormat>Widescreen</PresentationFormat>
  <Paragraphs>784</Paragraphs>
  <Slides>118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118</vt:i4>
      </vt:variant>
    </vt:vector>
  </HeadingPairs>
  <TitlesOfParts>
    <vt:vector size="125"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Why we need A2A when we already have MCP?</vt:lpstr>
      <vt:lpstr>Why we need A2A when we already have MCP?</vt:lpstr>
      <vt:lpstr>Why we need A2A when we already have MCP?</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711</cp:revision>
  <dcterms:created xsi:type="dcterms:W3CDTF">2025-05-24T10:40:06Z</dcterms:created>
  <dcterms:modified xsi:type="dcterms:W3CDTF">2025-07-04T17:17:09Z</dcterms:modified>
</cp:coreProperties>
</file>