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F27054-4DE2-4704-8285-5F04C02BA62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932C1E5-7700-4B4B-B466-361B22A1E694}">
      <dgm:prSet/>
      <dgm:spPr/>
      <dgm:t>
        <a:bodyPr/>
        <a:lstStyle/>
        <a:p>
          <a:r>
            <a:rPr lang="en-US"/>
            <a:t>Where exactly does a point p = (x,y,z) on the tree end up on the image?</a:t>
          </a:r>
        </a:p>
      </dgm:t>
    </dgm:pt>
    <dgm:pt modelId="{10DB67E2-EACA-47E9-B80C-22D6AE0F06BA}" type="parTrans" cxnId="{AB0778C1-6E52-4F45-B732-0D1A31BBE97A}">
      <dgm:prSet/>
      <dgm:spPr/>
      <dgm:t>
        <a:bodyPr/>
        <a:lstStyle/>
        <a:p>
          <a:endParaRPr lang="en-US"/>
        </a:p>
      </dgm:t>
    </dgm:pt>
    <dgm:pt modelId="{BCF12C5D-BA55-432B-B70A-B8D2ABD67A4B}" type="sibTrans" cxnId="{AB0778C1-6E52-4F45-B732-0D1A31BBE97A}">
      <dgm:prSet/>
      <dgm:spPr/>
      <dgm:t>
        <a:bodyPr/>
        <a:lstStyle/>
        <a:p>
          <a:endParaRPr lang="en-US"/>
        </a:p>
      </dgm:t>
    </dgm:pt>
    <dgm:pt modelId="{05DD64FE-76DE-40FD-984A-4912EC6E2AC8}">
      <dgm:prSet/>
      <dgm:spPr/>
      <dgm:t>
        <a:bodyPr/>
        <a:lstStyle/>
        <a:p>
          <a:r>
            <a:rPr lang="en-US"/>
            <a:t>Let’s call the image point q=(u,v)</a:t>
          </a:r>
        </a:p>
      </dgm:t>
    </dgm:pt>
    <dgm:pt modelId="{EC5A955D-0308-44A6-AA05-3DE610540B43}" type="parTrans" cxnId="{8E563094-CD00-4244-9618-5D7534852670}">
      <dgm:prSet/>
      <dgm:spPr/>
      <dgm:t>
        <a:bodyPr/>
        <a:lstStyle/>
        <a:p>
          <a:endParaRPr lang="en-US"/>
        </a:p>
      </dgm:t>
    </dgm:pt>
    <dgm:pt modelId="{5E692890-8B6D-48A4-9557-E9BB4E8ACDBF}" type="sibTrans" cxnId="{8E563094-CD00-4244-9618-5D7534852670}">
      <dgm:prSet/>
      <dgm:spPr/>
      <dgm:t>
        <a:bodyPr/>
        <a:lstStyle/>
        <a:p>
          <a:endParaRPr lang="en-US"/>
        </a:p>
      </dgm:t>
    </dgm:pt>
    <dgm:pt modelId="{D6F73522-BE63-4D8A-8493-6ECA567B8948}">
      <dgm:prSet/>
      <dgm:spPr/>
      <dgm:t>
        <a:bodyPr/>
        <a:lstStyle/>
        <a:p>
          <a:r>
            <a:rPr lang="en-US"/>
            <a:t>Assume camera has unit size, coordinates relative to pinhole c</a:t>
          </a:r>
        </a:p>
      </dgm:t>
    </dgm:pt>
    <dgm:pt modelId="{4CB304CF-EE46-4099-86AD-CA2D135FA46B}" type="parTrans" cxnId="{74C3BFED-08EE-4F20-AD2D-585434F45AB8}">
      <dgm:prSet/>
      <dgm:spPr/>
      <dgm:t>
        <a:bodyPr/>
        <a:lstStyle/>
        <a:p>
          <a:endParaRPr lang="en-US"/>
        </a:p>
      </dgm:t>
    </dgm:pt>
    <dgm:pt modelId="{34ECFB52-06DB-42B0-8097-47520C3969BE}" type="sibTrans" cxnId="{74C3BFED-08EE-4F20-AD2D-585434F45AB8}">
      <dgm:prSet/>
      <dgm:spPr/>
      <dgm:t>
        <a:bodyPr/>
        <a:lstStyle/>
        <a:p>
          <a:endParaRPr lang="en-US"/>
        </a:p>
      </dgm:t>
    </dgm:pt>
    <dgm:pt modelId="{8F5C58B6-C5A9-48DE-9B84-386966C8A52D}">
      <dgm:prSet/>
      <dgm:spPr/>
      <dgm:t>
        <a:bodyPr/>
        <a:lstStyle/>
        <a:p>
          <a:r>
            <a:rPr lang="en-US"/>
            <a:t>Then v/1 = y/z… v = y/z</a:t>
          </a:r>
        </a:p>
      </dgm:t>
    </dgm:pt>
    <dgm:pt modelId="{33918050-1A2B-4BD1-A826-4DBB727EE18E}" type="parTrans" cxnId="{913A7F16-61F9-45D4-881F-B62DFA291A4E}">
      <dgm:prSet/>
      <dgm:spPr/>
      <dgm:t>
        <a:bodyPr/>
        <a:lstStyle/>
        <a:p>
          <a:endParaRPr lang="en-US"/>
        </a:p>
      </dgm:t>
    </dgm:pt>
    <dgm:pt modelId="{B677369E-459C-4BAC-83A7-56582A4545FC}" type="sibTrans" cxnId="{913A7F16-61F9-45D4-881F-B62DFA291A4E}">
      <dgm:prSet/>
      <dgm:spPr/>
      <dgm:t>
        <a:bodyPr/>
        <a:lstStyle/>
        <a:p>
          <a:endParaRPr lang="en-US"/>
        </a:p>
      </dgm:t>
    </dgm:pt>
    <dgm:pt modelId="{A7BE9F21-9C63-4170-9B19-D41C98F432B4}">
      <dgm:prSet/>
      <dgm:spPr/>
      <dgm:t>
        <a:bodyPr/>
        <a:lstStyle/>
        <a:p>
          <a:r>
            <a:rPr lang="en-US"/>
            <a:t>Likewise, horizontal  u= x/z</a:t>
          </a:r>
        </a:p>
      </dgm:t>
    </dgm:pt>
    <dgm:pt modelId="{21A35EC5-D181-4DE1-8087-D3CB9258D8FA}" type="parTrans" cxnId="{C57F7677-D7A2-47A5-86B8-7E28C2F7E39B}">
      <dgm:prSet/>
      <dgm:spPr/>
      <dgm:t>
        <a:bodyPr/>
        <a:lstStyle/>
        <a:p>
          <a:endParaRPr lang="en-US"/>
        </a:p>
      </dgm:t>
    </dgm:pt>
    <dgm:pt modelId="{5720351B-41B4-4702-9BEF-A7DB9428EC0D}" type="sibTrans" cxnId="{C57F7677-D7A2-47A5-86B8-7E28C2F7E39B}">
      <dgm:prSet/>
      <dgm:spPr/>
      <dgm:t>
        <a:bodyPr/>
        <a:lstStyle/>
        <a:p>
          <a:endParaRPr lang="en-US"/>
        </a:p>
      </dgm:t>
    </dgm:pt>
    <dgm:pt modelId="{564C0319-DD85-7244-913D-9F7F95113342}" type="pres">
      <dgm:prSet presAssocID="{A1F27054-4DE2-4704-8285-5F04C02BA623}" presName="linear" presStyleCnt="0">
        <dgm:presLayoutVars>
          <dgm:animLvl val="lvl"/>
          <dgm:resizeHandles val="exact"/>
        </dgm:presLayoutVars>
      </dgm:prSet>
      <dgm:spPr/>
    </dgm:pt>
    <dgm:pt modelId="{706FB208-5582-A84A-A889-CA0C74BC5C4B}" type="pres">
      <dgm:prSet presAssocID="{C932C1E5-7700-4B4B-B466-361B22A1E69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7BF42FE-D68B-DC4C-A23D-D000F8430BD6}" type="pres">
      <dgm:prSet presAssocID="{BCF12C5D-BA55-432B-B70A-B8D2ABD67A4B}" presName="spacer" presStyleCnt="0"/>
      <dgm:spPr/>
    </dgm:pt>
    <dgm:pt modelId="{3F573A15-D8FF-C54D-B0E7-DAB9A4595315}" type="pres">
      <dgm:prSet presAssocID="{05DD64FE-76DE-40FD-984A-4912EC6E2AC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061D838-ED66-C94C-A6B8-57F0B16B08FC}" type="pres">
      <dgm:prSet presAssocID="{5E692890-8B6D-48A4-9557-E9BB4E8ACDBF}" presName="spacer" presStyleCnt="0"/>
      <dgm:spPr/>
    </dgm:pt>
    <dgm:pt modelId="{0123068A-4DF5-684E-87E6-4FE5C940FAA1}" type="pres">
      <dgm:prSet presAssocID="{D6F73522-BE63-4D8A-8493-6ECA567B894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4B1CE85-7C46-E946-808C-29A2073A6FAD}" type="pres">
      <dgm:prSet presAssocID="{34ECFB52-06DB-42B0-8097-47520C3969BE}" presName="spacer" presStyleCnt="0"/>
      <dgm:spPr/>
    </dgm:pt>
    <dgm:pt modelId="{35AFE3C6-FA23-D549-9CDA-7881F49CBB21}" type="pres">
      <dgm:prSet presAssocID="{8F5C58B6-C5A9-48DE-9B84-386966C8A52D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AF8B1C4-3CB4-3948-A4CE-E153119BFB7F}" type="pres">
      <dgm:prSet presAssocID="{B677369E-459C-4BAC-83A7-56582A4545FC}" presName="spacer" presStyleCnt="0"/>
      <dgm:spPr/>
    </dgm:pt>
    <dgm:pt modelId="{55A730EA-336C-C344-9A5C-82E75EE33A1D}" type="pres">
      <dgm:prSet presAssocID="{A7BE9F21-9C63-4170-9B19-D41C98F432B4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86B6100A-99C7-734E-9288-522135051B6E}" type="presOf" srcId="{A1F27054-4DE2-4704-8285-5F04C02BA623}" destId="{564C0319-DD85-7244-913D-9F7F95113342}" srcOrd="0" destOrd="0" presId="urn:microsoft.com/office/officeart/2005/8/layout/vList2"/>
    <dgm:cxn modelId="{913A7F16-61F9-45D4-881F-B62DFA291A4E}" srcId="{A1F27054-4DE2-4704-8285-5F04C02BA623}" destId="{8F5C58B6-C5A9-48DE-9B84-386966C8A52D}" srcOrd="3" destOrd="0" parTransId="{33918050-1A2B-4BD1-A826-4DBB727EE18E}" sibTransId="{B677369E-459C-4BAC-83A7-56582A4545FC}"/>
    <dgm:cxn modelId="{534E9C38-C6AE-E347-851D-E8962819AD3E}" type="presOf" srcId="{C932C1E5-7700-4B4B-B466-361B22A1E694}" destId="{706FB208-5582-A84A-A889-CA0C74BC5C4B}" srcOrd="0" destOrd="0" presId="urn:microsoft.com/office/officeart/2005/8/layout/vList2"/>
    <dgm:cxn modelId="{FE5B955C-8B2C-1640-B2CD-2A12D18657D7}" type="presOf" srcId="{05DD64FE-76DE-40FD-984A-4912EC6E2AC8}" destId="{3F573A15-D8FF-C54D-B0E7-DAB9A4595315}" srcOrd="0" destOrd="0" presId="urn:microsoft.com/office/officeart/2005/8/layout/vList2"/>
    <dgm:cxn modelId="{C57F7677-D7A2-47A5-86B8-7E28C2F7E39B}" srcId="{A1F27054-4DE2-4704-8285-5F04C02BA623}" destId="{A7BE9F21-9C63-4170-9B19-D41C98F432B4}" srcOrd="4" destOrd="0" parTransId="{21A35EC5-D181-4DE1-8087-D3CB9258D8FA}" sibTransId="{5720351B-41B4-4702-9BEF-A7DB9428EC0D}"/>
    <dgm:cxn modelId="{7A6BA28F-D7E9-FA47-A000-73DC5199A7FC}" type="presOf" srcId="{8F5C58B6-C5A9-48DE-9B84-386966C8A52D}" destId="{35AFE3C6-FA23-D549-9CDA-7881F49CBB21}" srcOrd="0" destOrd="0" presId="urn:microsoft.com/office/officeart/2005/8/layout/vList2"/>
    <dgm:cxn modelId="{8E563094-CD00-4244-9618-5D7534852670}" srcId="{A1F27054-4DE2-4704-8285-5F04C02BA623}" destId="{05DD64FE-76DE-40FD-984A-4912EC6E2AC8}" srcOrd="1" destOrd="0" parTransId="{EC5A955D-0308-44A6-AA05-3DE610540B43}" sibTransId="{5E692890-8B6D-48A4-9557-E9BB4E8ACDBF}"/>
    <dgm:cxn modelId="{42D71797-C98A-A84F-BF67-02C3BFF9FEC0}" type="presOf" srcId="{D6F73522-BE63-4D8A-8493-6ECA567B8948}" destId="{0123068A-4DF5-684E-87E6-4FE5C940FAA1}" srcOrd="0" destOrd="0" presId="urn:microsoft.com/office/officeart/2005/8/layout/vList2"/>
    <dgm:cxn modelId="{AB0778C1-6E52-4F45-B732-0D1A31BBE97A}" srcId="{A1F27054-4DE2-4704-8285-5F04C02BA623}" destId="{C932C1E5-7700-4B4B-B466-361B22A1E694}" srcOrd="0" destOrd="0" parTransId="{10DB67E2-EACA-47E9-B80C-22D6AE0F06BA}" sibTransId="{BCF12C5D-BA55-432B-B70A-B8D2ABD67A4B}"/>
    <dgm:cxn modelId="{74C3BFED-08EE-4F20-AD2D-585434F45AB8}" srcId="{A1F27054-4DE2-4704-8285-5F04C02BA623}" destId="{D6F73522-BE63-4D8A-8493-6ECA567B8948}" srcOrd="2" destOrd="0" parTransId="{4CB304CF-EE46-4099-86AD-CA2D135FA46B}" sibTransId="{34ECFB52-06DB-42B0-8097-47520C3969BE}"/>
    <dgm:cxn modelId="{871BE3FF-556D-9048-AB99-BF81F38E7CE9}" type="presOf" srcId="{A7BE9F21-9C63-4170-9B19-D41C98F432B4}" destId="{55A730EA-336C-C344-9A5C-82E75EE33A1D}" srcOrd="0" destOrd="0" presId="urn:microsoft.com/office/officeart/2005/8/layout/vList2"/>
    <dgm:cxn modelId="{7CE6AF4B-B5E0-504F-8CA1-DCA0A071B8B6}" type="presParOf" srcId="{564C0319-DD85-7244-913D-9F7F95113342}" destId="{706FB208-5582-A84A-A889-CA0C74BC5C4B}" srcOrd="0" destOrd="0" presId="urn:microsoft.com/office/officeart/2005/8/layout/vList2"/>
    <dgm:cxn modelId="{5905DCBA-9A4E-7C48-8D58-F3F19AD69A26}" type="presParOf" srcId="{564C0319-DD85-7244-913D-9F7F95113342}" destId="{97BF42FE-D68B-DC4C-A23D-D000F8430BD6}" srcOrd="1" destOrd="0" presId="urn:microsoft.com/office/officeart/2005/8/layout/vList2"/>
    <dgm:cxn modelId="{A269C382-785B-A243-A223-F441970EB2A5}" type="presParOf" srcId="{564C0319-DD85-7244-913D-9F7F95113342}" destId="{3F573A15-D8FF-C54D-B0E7-DAB9A4595315}" srcOrd="2" destOrd="0" presId="urn:microsoft.com/office/officeart/2005/8/layout/vList2"/>
    <dgm:cxn modelId="{6F4BCEB0-471E-2A47-91DA-3152191534CD}" type="presParOf" srcId="{564C0319-DD85-7244-913D-9F7F95113342}" destId="{8061D838-ED66-C94C-A6B8-57F0B16B08FC}" srcOrd="3" destOrd="0" presId="urn:microsoft.com/office/officeart/2005/8/layout/vList2"/>
    <dgm:cxn modelId="{F267858A-A8EB-8E4F-9D43-A88C66BD9227}" type="presParOf" srcId="{564C0319-DD85-7244-913D-9F7F95113342}" destId="{0123068A-4DF5-684E-87E6-4FE5C940FAA1}" srcOrd="4" destOrd="0" presId="urn:microsoft.com/office/officeart/2005/8/layout/vList2"/>
    <dgm:cxn modelId="{22657675-4E96-A048-91C9-FC1E4CC56A76}" type="presParOf" srcId="{564C0319-DD85-7244-913D-9F7F95113342}" destId="{94B1CE85-7C46-E946-808C-29A2073A6FAD}" srcOrd="5" destOrd="0" presId="urn:microsoft.com/office/officeart/2005/8/layout/vList2"/>
    <dgm:cxn modelId="{B2B0BD2A-1A89-074D-BC37-115174D4DB51}" type="presParOf" srcId="{564C0319-DD85-7244-913D-9F7F95113342}" destId="{35AFE3C6-FA23-D549-9CDA-7881F49CBB21}" srcOrd="6" destOrd="0" presId="urn:microsoft.com/office/officeart/2005/8/layout/vList2"/>
    <dgm:cxn modelId="{1BDE0F19-DD53-6440-B620-06632C1343EB}" type="presParOf" srcId="{564C0319-DD85-7244-913D-9F7F95113342}" destId="{7AF8B1C4-3CB4-3948-A4CE-E153119BFB7F}" srcOrd="7" destOrd="0" presId="urn:microsoft.com/office/officeart/2005/8/layout/vList2"/>
    <dgm:cxn modelId="{B9C271CE-93BF-D742-A3D8-9BF0B4584556}" type="presParOf" srcId="{564C0319-DD85-7244-913D-9F7F95113342}" destId="{55A730EA-336C-C344-9A5C-82E75EE33A1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6FB208-5582-A84A-A889-CA0C74BC5C4B}">
      <dsp:nvSpPr>
        <dsp:cNvPr id="0" name=""/>
        <dsp:cNvSpPr/>
      </dsp:nvSpPr>
      <dsp:spPr>
        <a:xfrm>
          <a:off x="0" y="789118"/>
          <a:ext cx="4735544" cy="795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Where exactly does a point p = (x,y,z) on the tree end up on the image?</a:t>
          </a:r>
        </a:p>
      </dsp:txBody>
      <dsp:txXfrm>
        <a:off x="38838" y="827956"/>
        <a:ext cx="4657868" cy="717924"/>
      </dsp:txXfrm>
    </dsp:sp>
    <dsp:sp modelId="{3F573A15-D8FF-C54D-B0E7-DAB9A4595315}">
      <dsp:nvSpPr>
        <dsp:cNvPr id="0" name=""/>
        <dsp:cNvSpPr/>
      </dsp:nvSpPr>
      <dsp:spPr>
        <a:xfrm>
          <a:off x="0" y="1642318"/>
          <a:ext cx="4735544" cy="795600"/>
        </a:xfrm>
        <a:prstGeom prst="roundRect">
          <a:avLst/>
        </a:prstGeom>
        <a:solidFill>
          <a:schemeClr val="accent2">
            <a:hueOff val="-260332"/>
            <a:satOff val="-5408"/>
            <a:lumOff val="-1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Let’s call the image point q=(u,v)</a:t>
          </a:r>
        </a:p>
      </dsp:txBody>
      <dsp:txXfrm>
        <a:off x="38838" y="1681156"/>
        <a:ext cx="4657868" cy="717924"/>
      </dsp:txXfrm>
    </dsp:sp>
    <dsp:sp modelId="{0123068A-4DF5-684E-87E6-4FE5C940FAA1}">
      <dsp:nvSpPr>
        <dsp:cNvPr id="0" name=""/>
        <dsp:cNvSpPr/>
      </dsp:nvSpPr>
      <dsp:spPr>
        <a:xfrm>
          <a:off x="0" y="2495518"/>
          <a:ext cx="4735544" cy="795600"/>
        </a:xfrm>
        <a:prstGeom prst="roundRect">
          <a:avLst/>
        </a:prstGeom>
        <a:solidFill>
          <a:schemeClr val="accent2">
            <a:hueOff val="-520665"/>
            <a:satOff val="-10816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Assume camera has unit size, coordinates relative to pinhole c</a:t>
          </a:r>
        </a:p>
      </dsp:txBody>
      <dsp:txXfrm>
        <a:off x="38838" y="2534356"/>
        <a:ext cx="4657868" cy="717924"/>
      </dsp:txXfrm>
    </dsp:sp>
    <dsp:sp modelId="{35AFE3C6-FA23-D549-9CDA-7881F49CBB21}">
      <dsp:nvSpPr>
        <dsp:cNvPr id="0" name=""/>
        <dsp:cNvSpPr/>
      </dsp:nvSpPr>
      <dsp:spPr>
        <a:xfrm>
          <a:off x="0" y="3348718"/>
          <a:ext cx="4735544" cy="795600"/>
        </a:xfrm>
        <a:prstGeom prst="roundRect">
          <a:avLst/>
        </a:prstGeom>
        <a:solidFill>
          <a:schemeClr val="accent2">
            <a:hueOff val="-780997"/>
            <a:satOff val="-16223"/>
            <a:lumOff val="-4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Then v/1 = y/z… v = y/z</a:t>
          </a:r>
        </a:p>
      </dsp:txBody>
      <dsp:txXfrm>
        <a:off x="38838" y="3387556"/>
        <a:ext cx="4657868" cy="717924"/>
      </dsp:txXfrm>
    </dsp:sp>
    <dsp:sp modelId="{55A730EA-336C-C344-9A5C-82E75EE33A1D}">
      <dsp:nvSpPr>
        <dsp:cNvPr id="0" name=""/>
        <dsp:cNvSpPr/>
      </dsp:nvSpPr>
      <dsp:spPr>
        <a:xfrm>
          <a:off x="0" y="4201918"/>
          <a:ext cx="4735544" cy="795600"/>
        </a:xfrm>
        <a:prstGeom prst="roundRect">
          <a:avLst/>
        </a:prstGeom>
        <a:solidFill>
          <a:schemeClr val="accent2">
            <a:hueOff val="-1041329"/>
            <a:satOff val="-21631"/>
            <a:lumOff val="-58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Likewise, horizontal  u= x/z</a:t>
          </a:r>
        </a:p>
      </dsp:txBody>
      <dsp:txXfrm>
        <a:off x="38838" y="4240756"/>
        <a:ext cx="4657868" cy="7179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777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7" orient="horz" pos="2160">
          <p15:clr>
            <a:srgbClr val="FBAE40"/>
          </p15:clr>
        </p15:guide>
        <p15:guide id="8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482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30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6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091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630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4/16/2025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96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4/16/2025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56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4/16/2025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317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760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202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111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7" orient="horz" pos="2160">
          <p15:clr>
            <a:srgbClr val="F26B43"/>
          </p15:clr>
        </p15:guide>
        <p15:guide id="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 /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 /><Relationship Id="rId7" Type="http://schemas.openxmlformats.org/officeDocument/2006/relationships/image" Target="../media/image6.jpeg" /><Relationship Id="rId2" Type="http://schemas.openxmlformats.org/officeDocument/2006/relationships/diagramData" Target="../diagrams/data1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1.xml" /><Relationship Id="rId5" Type="http://schemas.openxmlformats.org/officeDocument/2006/relationships/diagramColors" Target="../diagrams/colors1.xml" /><Relationship Id="rId4" Type="http://schemas.openxmlformats.org/officeDocument/2006/relationships/diagramQuickStyle" Target="../diagrams/quickStyle1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 /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1187F7A-920C-B377-65E8-1CF4CBCE3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09599" y="5293849"/>
            <a:ext cx="7202558" cy="117868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Computer Graphics </a:t>
            </a:r>
            <a:endParaRPr dirty="0"/>
          </a:p>
        </p:txBody>
      </p:sp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7812157" y="5293850"/>
            <a:ext cx="3874124" cy="1178688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Dr. </a:t>
            </a:r>
            <a:r>
              <a:rPr lang="en-US" dirty="0" err="1"/>
              <a:t>Akram</a:t>
            </a:r>
            <a:r>
              <a:rPr lang="en-US" dirty="0"/>
              <a:t> </a:t>
            </a:r>
            <a:r>
              <a:rPr lang="en-US" dirty="0" err="1"/>
              <a:t>Alsubari</a:t>
            </a:r>
            <a:r>
              <a:rPr lang="en-US" dirty="0"/>
              <a:t> 
</a:t>
            </a:r>
          </a:p>
        </p:txBody>
      </p:sp>
      <p:pic>
        <p:nvPicPr>
          <p:cNvPr id="4" name="Picture 3" descr="Eyes on a candy">
            <a:extLst>
              <a:ext uri="{FF2B5EF4-FFF2-40B4-BE49-F238E27FC236}">
                <a16:creationId xmlns:a16="http://schemas.microsoft.com/office/drawing/2014/main" id="{049EF501-2A72-CAE6-1F4F-9084C8D73FC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112" r="-2" b="37572"/>
          <a:stretch/>
        </p:blipFill>
        <p:spPr>
          <a:xfrm>
            <a:off x="20" y="10"/>
            <a:ext cx="12191980" cy="490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417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B299C-95F6-1550-1D3F-7805C1F29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3F1FE-E1AF-B8DC-4582-8CCEA9502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1715532"/>
            <a:ext cx="9616081" cy="45938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b="1" dirty="0"/>
              <a:t>- Draw the lines between vertical using different lines algorithm </a:t>
            </a:r>
          </a:p>
          <a:p>
            <a:pPr marL="0" indent="0">
              <a:buNone/>
            </a:pPr>
            <a:endParaRPr lang="en-US" sz="4800" b="1" dirty="0"/>
          </a:p>
          <a:p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928375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7EE73-9E2D-F2F1-B998-ECC8754C7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5E08B-AA1E-7AD1-27ED-B5991A229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Reign Boundaries </a:t>
            </a:r>
          </a:p>
          <a:p>
            <a:r>
              <a:rPr lang="en-US" dirty="0"/>
              <a:t>Valleys detection </a:t>
            </a:r>
          </a:p>
        </p:txBody>
      </p:sp>
    </p:spTree>
    <p:extLst>
      <p:ext uri="{BB962C8B-B14F-4D97-AF65-F5344CB8AC3E}">
        <p14:creationId xmlns:p14="http://schemas.microsoft.com/office/powerpoint/2010/main" val="1851457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2AFC67-0973-EC0D-F14E-710D701B2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12648" y="603504"/>
            <a:ext cx="3553412" cy="1527048"/>
          </a:xfrm>
        </p:spPr>
        <p:txBody>
          <a:bodyPr anchor="b">
            <a:normAutofit/>
          </a:bodyPr>
          <a:lstStyle/>
          <a:p>
            <a:r>
              <a:rPr lang="en-US" sz="3300" dirty="0"/>
              <a:t>realistic drawing of a cube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12648" y="2212848"/>
            <a:ext cx="3553412" cy="4122420"/>
          </a:xfrm>
        </p:spPr>
        <p:txBody>
          <a:bodyPr>
            <a:normAutofit/>
          </a:bodyPr>
          <a:lstStyle/>
          <a:p>
            <a:pPr lvl="0"/>
            <a:r>
              <a:rPr lang="en-US" sz="1800"/>
              <a:t>how do we describe the cube?</a:t>
            </a:r>
          </a:p>
          <a:p>
            <a:pPr lvl="1"/>
            <a:r>
              <a:rPr lang="en-US"/>
              <a:t>Vertices </a:t>
            </a:r>
          </a:p>
          <a:p>
            <a:pPr lvl="1"/>
            <a:r>
              <a:rPr lang="en-US"/>
              <a:t>Edges</a:t>
            </a:r>
          </a:p>
          <a:p>
            <a:pPr lvl="0"/>
            <a:r>
              <a:rPr lang="en-US" sz="1800"/>
              <a:t>How do we then visualize in 2D?</a:t>
            </a:r>
          </a:p>
        </p:txBody>
      </p:sp>
      <p:pic>
        <p:nvPicPr>
          <p:cNvPr id="6" name="Picture 5" descr="3D blocks cube drawn on a chalkboard">
            <a:extLst>
              <a:ext uri="{FF2B5EF4-FFF2-40B4-BE49-F238E27FC236}">
                <a16:creationId xmlns:a16="http://schemas.microsoft.com/office/drawing/2014/main" id="{E7E36BDE-7C94-7BB1-2109-3DC98BDB833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7639" b="-10"/>
          <a:stretch/>
        </p:blipFill>
        <p:spPr>
          <a:xfrm>
            <a:off x="4752550" y="10"/>
            <a:ext cx="743945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305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CC1E4F-F1F0-B945-BE50-C72A7103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123007" y="603501"/>
            <a:ext cx="4361693" cy="1527049"/>
          </a:xfrm>
        </p:spPr>
        <p:txBody>
          <a:bodyPr anchor="b">
            <a:normAutofit/>
          </a:bodyPr>
          <a:lstStyle/>
          <a:p>
            <a:r>
              <a:rPr lang="en-US" dirty="0"/>
              <a:t>Example for the cube modeling </a:t>
            </a:r>
          </a:p>
        </p:txBody>
      </p:sp>
      <p:pic>
        <p:nvPicPr>
          <p:cNvPr id="6" name="Picture 5" descr="Rubrics cubes in metallic reflections">
            <a:extLst>
              <a:ext uri="{FF2B5EF4-FFF2-40B4-BE49-F238E27FC236}">
                <a16:creationId xmlns:a16="http://schemas.microsoft.com/office/drawing/2014/main" id="{B95895A8-877C-46E8-2C5C-3A02CC257D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503" r="26554" b="-3"/>
          <a:stretch/>
        </p:blipFill>
        <p:spPr>
          <a:xfrm>
            <a:off x="1" y="10"/>
            <a:ext cx="6373368" cy="6857990"/>
          </a:xfrm>
          <a:prstGeom prst="rect">
            <a:avLst/>
          </a:prstGeom>
        </p:spPr>
      </p:pic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7123007" y="2212846"/>
            <a:ext cx="4361693" cy="4096514"/>
          </a:xfrm>
        </p:spPr>
        <p:txBody>
          <a:bodyPr>
            <a:normAutofit/>
          </a:bodyPr>
          <a:lstStyle/>
          <a:p>
            <a:pPr lvl="0"/>
            <a:r>
              <a:rPr lang="en-US" sz="1800"/>
              <a:t>Suppose our cube:</a:t>
            </a:r>
          </a:p>
          <a:p>
            <a:pPr lvl="1"/>
            <a:r>
              <a:rPr lang="en-US"/>
              <a:t>centered at the origin (0,0,0)</a:t>
            </a:r>
          </a:p>
          <a:p>
            <a:pPr lvl="1"/>
            <a:r>
              <a:rPr lang="en-US"/>
              <a:t>dimensions 2 x 2 x 2</a:t>
            </a:r>
          </a:p>
          <a:p>
            <a:pPr lvl="0"/>
            <a:r>
              <a:rPr lang="en-US" sz="1800"/>
              <a:t>What are the coordinates of the cube vertices and edges?</a:t>
            </a:r>
          </a:p>
          <a:p>
            <a:pPr lvl="1"/>
            <a:r>
              <a:rPr lang="en-US"/>
              <a:t>Vertices {A: ( 1, 1, 1 ) B: (-1, 1, 1 ) C: ( 1,-1, 1 ) D: (-1,-1, 1 ) E: ( 1, 1,-1 )F: (-1, 1,-1 )G: ( 1,-1,-1 )H: (-1,-1,-1)}</a:t>
            </a:r>
          </a:p>
          <a:p>
            <a:pPr lvl="1"/>
            <a:r>
              <a:rPr lang="en-US"/>
              <a:t>Edges {AB, CD, EF, GH,AC, BD, EG, FH,AE, CG, BF, DH}</a:t>
            </a:r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51134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2AFC67-0973-EC0D-F14E-710D701B2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12648" y="603504"/>
            <a:ext cx="3553412" cy="1527048"/>
          </a:xfrm>
        </p:spPr>
        <p:txBody>
          <a:bodyPr anchor="b">
            <a:normAutofit/>
          </a:bodyPr>
          <a:lstStyle/>
          <a:p>
            <a:r>
              <a:rPr lang="en-US" dirty="0"/>
              <a:t>drawing the cube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12648" y="2212848"/>
            <a:ext cx="3553412" cy="4122420"/>
          </a:xfrm>
        </p:spPr>
        <p:txBody>
          <a:bodyPr>
            <a:normAutofit/>
          </a:bodyPr>
          <a:lstStyle/>
          <a:p>
            <a:pPr lvl="0"/>
            <a:r>
              <a:rPr lang="en-US" sz="1800"/>
              <a:t>How do we draw this 3D cube as a 2D (Flatten) image?</a:t>
            </a:r>
          </a:p>
        </p:txBody>
      </p:sp>
      <p:pic>
        <p:nvPicPr>
          <p:cNvPr id="6" name="Picture 5" descr="3D blocks cube drawn on a chalkboard">
            <a:extLst>
              <a:ext uri="{FF2B5EF4-FFF2-40B4-BE49-F238E27FC236}">
                <a16:creationId xmlns:a16="http://schemas.microsoft.com/office/drawing/2014/main" id="{EBB95401-7668-2F98-139D-DF3A4E564DD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7639" b="-10"/>
          <a:stretch/>
        </p:blipFill>
        <p:spPr>
          <a:xfrm>
            <a:off x="4752550" y="10"/>
            <a:ext cx="743945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563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2AFC67-0973-EC0D-F14E-710D701B2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12648" y="603504"/>
            <a:ext cx="3553412" cy="1527048"/>
          </a:xfrm>
        </p:spPr>
        <p:txBody>
          <a:bodyPr anchor="b">
            <a:normAutofit/>
          </a:bodyPr>
          <a:lstStyle/>
          <a:p>
            <a:r>
              <a:rPr lang="en-US" dirty="0"/>
              <a:t>Perspective projection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12648" y="2212848"/>
            <a:ext cx="6648764" cy="4122420"/>
          </a:xfrm>
        </p:spPr>
        <p:txBody>
          <a:bodyPr>
            <a:normAutofit/>
          </a:bodyPr>
          <a:lstStyle/>
          <a:p>
            <a:pPr lvl="0"/>
            <a:r>
              <a:rPr lang="en-US" sz="1800"/>
              <a:t>Objects look smaller as they get further away (“perspective”)</a:t>
            </a:r>
          </a:p>
        </p:txBody>
      </p:sp>
      <p:pic>
        <p:nvPicPr>
          <p:cNvPr id="6" name="Picture 5" descr="White indoor architecture">
            <a:extLst>
              <a:ext uri="{FF2B5EF4-FFF2-40B4-BE49-F238E27FC236}">
                <a16:creationId xmlns:a16="http://schemas.microsoft.com/office/drawing/2014/main" id="{403ABE2C-FB15-2112-C94D-BE6BD0D142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368" r="9328" b="-3"/>
          <a:stretch/>
        </p:blipFill>
        <p:spPr>
          <a:xfrm>
            <a:off x="7512424" y="10"/>
            <a:ext cx="4679575" cy="68579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345649C-6322-5551-693E-16617B8B76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29" y="3898257"/>
            <a:ext cx="7207624" cy="269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378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51922D2-D397-9EA4-A66D-55B0884D1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12649" y="548639"/>
            <a:ext cx="3494314" cy="5786638"/>
          </a:xfrm>
        </p:spPr>
        <p:txBody>
          <a:bodyPr anchor="t">
            <a:normAutofit/>
          </a:bodyPr>
          <a:lstStyle/>
          <a:p>
            <a:r>
              <a:rPr lang="en-US" dirty="0"/>
              <a:t>side view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B18A7D47-7591-6CA5-A36A-B66D1C80B4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4992021"/>
              </p:ext>
            </p:extLst>
          </p:nvPr>
        </p:nvGraphicFramePr>
        <p:xfrm>
          <a:off x="6822140" y="548640"/>
          <a:ext cx="4735545" cy="5786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D1C7CECD-C431-2C80-FCA5-33FF45B932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81" y="1282140"/>
            <a:ext cx="6779177" cy="429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001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BB0869A-0BE5-B3E9-F73D-2F3691E4D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12648" y="1114923"/>
            <a:ext cx="4621553" cy="1360728"/>
          </a:xfrm>
        </p:spPr>
        <p:txBody>
          <a:bodyPr anchor="b">
            <a:normAutofit/>
          </a:bodyPr>
          <a:lstStyle/>
          <a:p>
            <a:r>
              <a:rPr lang="en-US" dirty="0"/>
              <a:t>camera position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12648" y="2584058"/>
            <a:ext cx="4621553" cy="3159018"/>
          </a:xfrm>
        </p:spPr>
        <p:txBody>
          <a:bodyPr>
            <a:normAutofit fontScale="85000" lnSpcReduction="10000"/>
          </a:bodyPr>
          <a:lstStyle/>
          <a:p>
            <a:r>
              <a:rPr lang="en-US" sz="1800" dirty="0"/>
              <a:t>Step 1: Define Cube Geometry and Camera</a:t>
            </a:r>
          </a:p>
          <a:p>
            <a:pPr lvl="1"/>
            <a:r>
              <a:rPr lang="en-US" sz="1600" dirty="0"/>
              <a:t>Realistic Coordinates 8 points (X,Y,Z)</a:t>
            </a:r>
          </a:p>
          <a:p>
            <a:pPr lvl="1"/>
            <a:r>
              <a:rPr lang="en-US" sz="1600" dirty="0"/>
              <a:t>Camera Position (</a:t>
            </a:r>
            <a:r>
              <a:rPr lang="en-US" sz="1600" dirty="0" err="1"/>
              <a:t>Cx,Cy,Cz</a:t>
            </a:r>
            <a:r>
              <a:rPr lang="en-US" sz="1600" dirty="0"/>
              <a:t>)</a:t>
            </a:r>
          </a:p>
          <a:p>
            <a:r>
              <a:rPr lang="en-US" sz="1800" dirty="0"/>
              <a:t>Step 2: Compute Screen Coordinates</a:t>
            </a:r>
          </a:p>
          <a:p>
            <a:pPr lvl="1"/>
            <a:r>
              <a:rPr lang="en-US" sz="1600" dirty="0"/>
              <a:t>Subtract the camera position: (</a:t>
            </a:r>
            <a:r>
              <a:rPr lang="en-US" sz="1600" dirty="0" err="1"/>
              <a:t>x,y,z</a:t>
            </a:r>
            <a:r>
              <a:rPr lang="en-US" sz="1600" dirty="0"/>
              <a:t>) = (X-Cx, Y-Cy, Z-</a:t>
            </a:r>
            <a:r>
              <a:rPr lang="en-US" sz="1600" dirty="0" err="1"/>
              <a:t>Cz</a:t>
            </a:r>
            <a:r>
              <a:rPr lang="en-US" sz="1600" dirty="0"/>
              <a:t>)</a:t>
            </a:r>
          </a:p>
          <a:p>
            <a:pPr lvl="1"/>
            <a:r>
              <a:rPr lang="en-US" sz="1600" dirty="0"/>
              <a:t>Divide </a:t>
            </a:r>
            <a:r>
              <a:rPr lang="en-US" sz="1600" dirty="0" err="1"/>
              <a:t>x,y</a:t>
            </a:r>
            <a:r>
              <a:rPr lang="en-US" sz="1600" dirty="0"/>
              <a:t> by z to get the 2D Coordinates</a:t>
            </a:r>
          </a:p>
          <a:p>
            <a:r>
              <a:rPr lang="en-US" sz="1800" dirty="0"/>
              <a:t>Closer to the camera (smaller z), so larger in the projection.</a:t>
            </a:r>
          </a:p>
          <a:p>
            <a:r>
              <a:rPr lang="en-US" sz="1800" dirty="0"/>
              <a:t>Farther from the camera (larger z), so smaller</a:t>
            </a:r>
          </a:p>
          <a:p>
            <a:pPr lvl="1"/>
            <a:endParaRPr lang="en-US" sz="1600" dirty="0"/>
          </a:p>
        </p:txBody>
      </p:sp>
      <p:pic>
        <p:nvPicPr>
          <p:cNvPr id="8" name="Graphic 7" descr="Camera">
            <a:extLst>
              <a:ext uri="{FF2B5EF4-FFF2-40B4-BE49-F238E27FC236}">
                <a16:creationId xmlns:a16="http://schemas.microsoft.com/office/drawing/2014/main" id="{F44F17E7-A785-A629-9BA0-330340742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96074" y="1114923"/>
            <a:ext cx="4628153" cy="462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327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E202-7CA0-2EAB-F3B0-57310E45D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Code 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E164939-492A-9EFA-7F2A-E42060A1AF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94" y="1716088"/>
            <a:ext cx="5325036" cy="4592637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7AFECC-F389-02CD-2C37-92C87ABC5179}"/>
              </a:ext>
            </a:extLst>
          </p:cNvPr>
          <p:cNvSpPr txBox="1"/>
          <p:nvPr/>
        </p:nvSpPr>
        <p:spPr>
          <a:xfrm>
            <a:off x="6418730" y="4831397"/>
            <a:ext cx="35410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{'A': (0.25, 0.5), 'B': (0.75, 0.5), 'C': (0.25, 1.0), 'D': (0.75, 1.0), 'E': (0.17, 0.33), 'F': (0.5, 0.33), 'G': (0.17, 0.67), 'H': (0.5, 0.67)}[Program finished]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F3E558-3079-DB9C-1CC6-5EAB6D17AF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040" y="809347"/>
            <a:ext cx="2913995" cy="366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258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8B1B7-A92E-572E-C05D-334D22866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Mirror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DB5FC-0C4F-FBC1-2A96-774902A25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projection image is mirror, so to resolve the visual multiple Coordinates by -1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223DB5-F65E-113B-C7C0-3F73ABEA84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794" y="2653553"/>
            <a:ext cx="3933654" cy="348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465420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VanillaVTI</vt:lpstr>
      <vt:lpstr>Computer Graphics </vt:lpstr>
      <vt:lpstr>realistic drawing of a cube</vt:lpstr>
      <vt:lpstr>Example for the cube modeling </vt:lpstr>
      <vt:lpstr>drawing the cube</vt:lpstr>
      <vt:lpstr>Perspective projection</vt:lpstr>
      <vt:lpstr>side view</vt:lpstr>
      <vt:lpstr>camera position</vt:lpstr>
      <vt:lpstr>Python Code example</vt:lpstr>
      <vt:lpstr>Mirror image</vt:lpstr>
      <vt:lpstr>Tasks</vt:lpstr>
      <vt:lpstr>Object segmentation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akram.alsubari@outlook.com</dc:creator>
  <cp:lastModifiedBy>akram.alsubari@outlook.com</cp:lastModifiedBy>
  <cp:revision>3</cp:revision>
  <dcterms:created xsi:type="dcterms:W3CDTF">2025-04-16T18:03:08Z</dcterms:created>
  <dcterms:modified xsi:type="dcterms:W3CDTF">2025-04-16T20:11:38Z</dcterms:modified>
</cp:coreProperties>
</file>