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DDD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6" d="100"/>
          <a:sy n="76" d="100"/>
        </p:scale>
        <p:origin x="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6572285-1D2A-4D51-82F0-56E847336078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476EED-1622-4964-9FF0-4FC273150E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917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76EED-1622-4964-9FF0-4FC273150EA9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644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515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62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449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46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540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19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7634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22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39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5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74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065DC6-B1ED-4B25-8640-23CE86090C75}" type="datetimeFigureOut">
              <a:rPr lang="ar-SA" smtClean="0"/>
              <a:t>02/02/1447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740DD4-C037-4790-B45D-F051D75BBDC3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35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engosamahsaeed@gmail.co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02A9F3FD-E8F5-D24B-4DF5-2F6D4B77BB11}"/>
              </a:ext>
            </a:extLst>
          </p:cNvPr>
          <p:cNvSpPr txBox="1"/>
          <p:nvPr/>
        </p:nvSpPr>
        <p:spPr>
          <a:xfrm>
            <a:off x="3601065" y="1219201"/>
            <a:ext cx="52971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Software Engineering</a:t>
            </a:r>
            <a:endParaRPr lang="ar-S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650DA64B-04D0-A6E1-D250-9E0AEE3A5101}"/>
              </a:ext>
            </a:extLst>
          </p:cNvPr>
          <p:cNvSpPr txBox="1"/>
          <p:nvPr/>
        </p:nvSpPr>
        <p:spPr>
          <a:xfrm>
            <a:off x="4159047" y="2216693"/>
            <a:ext cx="473914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/>
              <a:t>Assignment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607BDF1F-2183-D7A8-F975-C12C86F0C027}"/>
              </a:ext>
            </a:extLst>
          </p:cNvPr>
          <p:cNvSpPr txBox="1"/>
          <p:nvPr/>
        </p:nvSpPr>
        <p:spPr>
          <a:xfrm>
            <a:off x="4213123" y="3421632"/>
            <a:ext cx="376575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/>
              <a:t>About Git</a:t>
            </a:r>
            <a:endParaRPr lang="ar-SA" sz="3000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56F8737-951C-AD5F-0D48-92084CE9490E}"/>
              </a:ext>
            </a:extLst>
          </p:cNvPr>
          <p:cNvSpPr txBox="1"/>
          <p:nvPr/>
        </p:nvSpPr>
        <p:spPr>
          <a:xfrm>
            <a:off x="5132956" y="4363691"/>
            <a:ext cx="2044070" cy="880609"/>
          </a:xfrm>
          <a:custGeom>
            <a:avLst/>
            <a:gdLst>
              <a:gd name="connsiteX0" fmla="*/ 0 w 1896585"/>
              <a:gd name="connsiteY0" fmla="*/ 0 h 369332"/>
              <a:gd name="connsiteX1" fmla="*/ 1896585 w 1896585"/>
              <a:gd name="connsiteY1" fmla="*/ 0 h 369332"/>
              <a:gd name="connsiteX2" fmla="*/ 1896585 w 1896585"/>
              <a:gd name="connsiteY2" fmla="*/ 369332 h 369332"/>
              <a:gd name="connsiteX3" fmla="*/ 0 w 1896585"/>
              <a:gd name="connsiteY3" fmla="*/ 369332 h 369332"/>
              <a:gd name="connsiteX4" fmla="*/ 0 w 1896585"/>
              <a:gd name="connsiteY4" fmla="*/ 0 h 369332"/>
              <a:gd name="connsiteX0" fmla="*/ 0 w 1896585"/>
              <a:gd name="connsiteY0" fmla="*/ 0 h 584148"/>
              <a:gd name="connsiteX1" fmla="*/ 1896585 w 1896585"/>
              <a:gd name="connsiteY1" fmla="*/ 0 h 584148"/>
              <a:gd name="connsiteX2" fmla="*/ 1896585 w 1896585"/>
              <a:gd name="connsiteY2" fmla="*/ 369332 h 584148"/>
              <a:gd name="connsiteX3" fmla="*/ 958647 w 1896585"/>
              <a:gd name="connsiteY3" fmla="*/ 584101 h 584148"/>
              <a:gd name="connsiteX4" fmla="*/ 0 w 1896585"/>
              <a:gd name="connsiteY4" fmla="*/ 369332 h 584148"/>
              <a:gd name="connsiteX5" fmla="*/ 0 w 1896585"/>
              <a:gd name="connsiteY5" fmla="*/ 0 h 584148"/>
              <a:gd name="connsiteX0" fmla="*/ 0 w 1896585"/>
              <a:gd name="connsiteY0" fmla="*/ 0 h 839762"/>
              <a:gd name="connsiteX1" fmla="*/ 1896585 w 1896585"/>
              <a:gd name="connsiteY1" fmla="*/ 0 h 839762"/>
              <a:gd name="connsiteX2" fmla="*/ 1896585 w 1896585"/>
              <a:gd name="connsiteY2" fmla="*/ 369332 h 839762"/>
              <a:gd name="connsiteX3" fmla="*/ 958647 w 1896585"/>
              <a:gd name="connsiteY3" fmla="*/ 839740 h 839762"/>
              <a:gd name="connsiteX4" fmla="*/ 0 w 1896585"/>
              <a:gd name="connsiteY4" fmla="*/ 369332 h 839762"/>
              <a:gd name="connsiteX5" fmla="*/ 0 w 1896585"/>
              <a:gd name="connsiteY5" fmla="*/ 0 h 839762"/>
              <a:gd name="connsiteX0" fmla="*/ 39329 w 1935914"/>
              <a:gd name="connsiteY0" fmla="*/ 0 h 839762"/>
              <a:gd name="connsiteX1" fmla="*/ 1935914 w 1935914"/>
              <a:gd name="connsiteY1" fmla="*/ 0 h 839762"/>
              <a:gd name="connsiteX2" fmla="*/ 1935914 w 1935914"/>
              <a:gd name="connsiteY2" fmla="*/ 369332 h 839762"/>
              <a:gd name="connsiteX3" fmla="*/ 997976 w 1935914"/>
              <a:gd name="connsiteY3" fmla="*/ 839740 h 839762"/>
              <a:gd name="connsiteX4" fmla="*/ 0 w 1935914"/>
              <a:gd name="connsiteY4" fmla="*/ 831448 h 839762"/>
              <a:gd name="connsiteX5" fmla="*/ 39329 w 1935914"/>
              <a:gd name="connsiteY5" fmla="*/ 0 h 839762"/>
              <a:gd name="connsiteX0" fmla="*/ 39329 w 1985075"/>
              <a:gd name="connsiteY0" fmla="*/ 0 h 841280"/>
              <a:gd name="connsiteX1" fmla="*/ 1935914 w 1985075"/>
              <a:gd name="connsiteY1" fmla="*/ 0 h 841280"/>
              <a:gd name="connsiteX2" fmla="*/ 1985075 w 1985075"/>
              <a:gd name="connsiteY2" fmla="*/ 841280 h 841280"/>
              <a:gd name="connsiteX3" fmla="*/ 997976 w 1985075"/>
              <a:gd name="connsiteY3" fmla="*/ 839740 h 841280"/>
              <a:gd name="connsiteX4" fmla="*/ 0 w 1985075"/>
              <a:gd name="connsiteY4" fmla="*/ 831448 h 841280"/>
              <a:gd name="connsiteX5" fmla="*/ 39329 w 1985075"/>
              <a:gd name="connsiteY5" fmla="*/ 0 h 841280"/>
              <a:gd name="connsiteX0" fmla="*/ 0 w 2044069"/>
              <a:gd name="connsiteY0" fmla="*/ 9832 h 841280"/>
              <a:gd name="connsiteX1" fmla="*/ 1994908 w 2044069"/>
              <a:gd name="connsiteY1" fmla="*/ 0 h 841280"/>
              <a:gd name="connsiteX2" fmla="*/ 2044069 w 2044069"/>
              <a:gd name="connsiteY2" fmla="*/ 841280 h 841280"/>
              <a:gd name="connsiteX3" fmla="*/ 1056970 w 2044069"/>
              <a:gd name="connsiteY3" fmla="*/ 839740 h 841280"/>
              <a:gd name="connsiteX4" fmla="*/ 58994 w 2044069"/>
              <a:gd name="connsiteY4" fmla="*/ 831448 h 841280"/>
              <a:gd name="connsiteX5" fmla="*/ 0 w 2044069"/>
              <a:gd name="connsiteY5" fmla="*/ 9832 h 841280"/>
              <a:gd name="connsiteX0" fmla="*/ 0 w 2014573"/>
              <a:gd name="connsiteY0" fmla="*/ 0 h 841280"/>
              <a:gd name="connsiteX1" fmla="*/ 1965412 w 2014573"/>
              <a:gd name="connsiteY1" fmla="*/ 0 h 841280"/>
              <a:gd name="connsiteX2" fmla="*/ 2014573 w 2014573"/>
              <a:gd name="connsiteY2" fmla="*/ 841280 h 841280"/>
              <a:gd name="connsiteX3" fmla="*/ 1027474 w 2014573"/>
              <a:gd name="connsiteY3" fmla="*/ 839740 h 841280"/>
              <a:gd name="connsiteX4" fmla="*/ 29498 w 2014573"/>
              <a:gd name="connsiteY4" fmla="*/ 831448 h 841280"/>
              <a:gd name="connsiteX5" fmla="*/ 0 w 2014573"/>
              <a:gd name="connsiteY5" fmla="*/ 0 h 841280"/>
              <a:gd name="connsiteX0" fmla="*/ 0 w 2014574"/>
              <a:gd name="connsiteY0" fmla="*/ 39329 h 880609"/>
              <a:gd name="connsiteX1" fmla="*/ 2014574 w 2014574"/>
              <a:gd name="connsiteY1" fmla="*/ 0 h 880609"/>
              <a:gd name="connsiteX2" fmla="*/ 2014573 w 2014574"/>
              <a:gd name="connsiteY2" fmla="*/ 880609 h 880609"/>
              <a:gd name="connsiteX3" fmla="*/ 1027474 w 2014574"/>
              <a:gd name="connsiteY3" fmla="*/ 879069 h 880609"/>
              <a:gd name="connsiteX4" fmla="*/ 29498 w 2014574"/>
              <a:gd name="connsiteY4" fmla="*/ 870777 h 880609"/>
              <a:gd name="connsiteX5" fmla="*/ 0 w 2014574"/>
              <a:gd name="connsiteY5" fmla="*/ 39329 h 880609"/>
              <a:gd name="connsiteX0" fmla="*/ 0 w 2044070"/>
              <a:gd name="connsiteY0" fmla="*/ 39329 h 880609"/>
              <a:gd name="connsiteX1" fmla="*/ 2014574 w 2044070"/>
              <a:gd name="connsiteY1" fmla="*/ 0 h 880609"/>
              <a:gd name="connsiteX2" fmla="*/ 2044070 w 2044070"/>
              <a:gd name="connsiteY2" fmla="*/ 880609 h 880609"/>
              <a:gd name="connsiteX3" fmla="*/ 1027474 w 2044070"/>
              <a:gd name="connsiteY3" fmla="*/ 879069 h 880609"/>
              <a:gd name="connsiteX4" fmla="*/ 29498 w 2044070"/>
              <a:gd name="connsiteY4" fmla="*/ 870777 h 880609"/>
              <a:gd name="connsiteX5" fmla="*/ 0 w 2044070"/>
              <a:gd name="connsiteY5" fmla="*/ 39329 h 88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070" h="880609">
                <a:moveTo>
                  <a:pt x="0" y="39329"/>
                </a:moveTo>
                <a:lnTo>
                  <a:pt x="2014574" y="0"/>
                </a:lnTo>
                <a:cubicBezTo>
                  <a:pt x="2014574" y="293536"/>
                  <a:pt x="2044070" y="587073"/>
                  <a:pt x="2044070" y="880609"/>
                </a:cubicBezTo>
                <a:cubicBezTo>
                  <a:pt x="1731424" y="876818"/>
                  <a:pt x="1340120" y="882860"/>
                  <a:pt x="1027474" y="879069"/>
                </a:cubicBezTo>
                <a:lnTo>
                  <a:pt x="29498" y="870777"/>
                </a:lnTo>
                <a:lnTo>
                  <a:pt x="0" y="3932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78468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E7DDB605-0527-F30C-129F-B54F45300F64}"/>
              </a:ext>
            </a:extLst>
          </p:cNvPr>
          <p:cNvSpPr txBox="1"/>
          <p:nvPr/>
        </p:nvSpPr>
        <p:spPr>
          <a:xfrm>
            <a:off x="2390109" y="1006450"/>
            <a:ext cx="8229600" cy="5029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028275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764F1ACA-8586-5DF0-6046-5AFC8A698E74}"/>
              </a:ext>
            </a:extLst>
          </p:cNvPr>
          <p:cNvSpPr txBox="1"/>
          <p:nvPr/>
        </p:nvSpPr>
        <p:spPr>
          <a:xfrm>
            <a:off x="752239" y="487837"/>
            <a:ext cx="6858000" cy="58521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8A1B303-6EA3-3ADD-1038-E5F4E4658BA9}"/>
              </a:ext>
            </a:extLst>
          </p:cNvPr>
          <p:cNvSpPr txBox="1"/>
          <p:nvPr/>
        </p:nvSpPr>
        <p:spPr>
          <a:xfrm>
            <a:off x="7807566" y="1894610"/>
            <a:ext cx="4134621" cy="29392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checkout &lt;commit hash&gt;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ينقلك إلى حالة المشروع في لحظة معينة بناءً على رقم </a:t>
            </a:r>
            <a:r>
              <a:rPr lang="ar-SA" sz="2000" dirty="0" err="1"/>
              <a:t>الكومينت</a:t>
            </a:r>
            <a:r>
              <a:rPr lang="ar-SA" sz="2000" dirty="0"/>
              <a:t> </a:t>
            </a:r>
          </a:p>
          <a:p>
            <a:pPr algn="ctr"/>
            <a:r>
              <a:rPr lang="en-US" sz="2000" dirty="0"/>
              <a:t>commit hash.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لاحظ انه هناك ملفات مشطوب عليها باللون </a:t>
            </a:r>
            <a:r>
              <a:rPr lang="ar-SA" sz="2000" dirty="0">
                <a:solidFill>
                  <a:srgbClr val="EE0000"/>
                </a:solidFill>
              </a:rPr>
              <a:t>الأحمر</a:t>
            </a:r>
            <a:r>
              <a:rPr lang="ar-SA" sz="2000" dirty="0"/>
              <a:t> وذلك لان الملف غير موجود في </a:t>
            </a:r>
            <a:r>
              <a:rPr lang="ar-SA" sz="2000" dirty="0" err="1"/>
              <a:t>الكومت</a:t>
            </a:r>
            <a:r>
              <a:rPr lang="ar-SA" sz="2000" dirty="0"/>
              <a:t>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265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278D39D-1033-7CE8-3741-E83DCAD50F8D}"/>
              </a:ext>
            </a:extLst>
          </p:cNvPr>
          <p:cNvSpPr txBox="1"/>
          <p:nvPr/>
        </p:nvSpPr>
        <p:spPr>
          <a:xfrm>
            <a:off x="782385" y="905971"/>
            <a:ext cx="6858000" cy="16459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9A30DA1-B876-94B7-057E-624A25A2C13B}"/>
              </a:ext>
            </a:extLst>
          </p:cNvPr>
          <p:cNvSpPr txBox="1"/>
          <p:nvPr/>
        </p:nvSpPr>
        <p:spPr>
          <a:xfrm>
            <a:off x="7817614" y="1016514"/>
            <a:ext cx="4134621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branch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يعرض قائمة الفروع في المستودع مع تمييز الفرع الحالي بعلامة  *</a:t>
            </a:r>
            <a:r>
              <a:rPr lang="en-US" sz="2000" dirty="0"/>
              <a:t>  </a:t>
            </a:r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F497E250-D876-48F3-6A58-14D08D616FED}"/>
              </a:ext>
            </a:extLst>
          </p:cNvPr>
          <p:cNvSpPr txBox="1"/>
          <p:nvPr/>
        </p:nvSpPr>
        <p:spPr>
          <a:xfrm>
            <a:off x="784065" y="3861872"/>
            <a:ext cx="6858000" cy="21031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56AF6D13-0DD3-356F-1A86-2A0F3125C608}"/>
              </a:ext>
            </a:extLst>
          </p:cNvPr>
          <p:cNvSpPr txBox="1"/>
          <p:nvPr/>
        </p:nvSpPr>
        <p:spPr>
          <a:xfrm>
            <a:off x="7819294" y="4062847"/>
            <a:ext cx="4134621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branch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لإنشاء فرع جديد من الفرع الحالي باسم محدد دون الانتقال إليه مباشرة.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23995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59B44B2-BB82-0075-D179-B8F301E480AB}"/>
              </a:ext>
            </a:extLst>
          </p:cNvPr>
          <p:cNvSpPr txBox="1"/>
          <p:nvPr/>
        </p:nvSpPr>
        <p:spPr>
          <a:xfrm>
            <a:off x="782385" y="287086"/>
            <a:ext cx="6858000" cy="20116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F8E0424-6903-A91B-2064-6D89470EB04E}"/>
              </a:ext>
            </a:extLst>
          </p:cNvPr>
          <p:cNvSpPr txBox="1"/>
          <p:nvPr/>
        </p:nvSpPr>
        <p:spPr>
          <a:xfrm>
            <a:off x="7817614" y="508157"/>
            <a:ext cx="4134621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checkout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للانتقال إلى فرع موجود في المستودع</a:t>
            </a:r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4608B6DC-713A-B638-2C8E-03C54A1AF212}"/>
              </a:ext>
            </a:extLst>
          </p:cNvPr>
          <p:cNvSpPr txBox="1"/>
          <p:nvPr/>
        </p:nvSpPr>
        <p:spPr>
          <a:xfrm>
            <a:off x="784065" y="2790817"/>
            <a:ext cx="6858000" cy="38404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F14D691-386B-992F-6D01-5A24EFDC89DC}"/>
              </a:ext>
            </a:extLst>
          </p:cNvPr>
          <p:cNvSpPr txBox="1"/>
          <p:nvPr/>
        </p:nvSpPr>
        <p:spPr>
          <a:xfrm>
            <a:off x="7819294" y="2740587"/>
            <a:ext cx="413462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dirty="0"/>
              <a:t>عندما تتحرك الى فرع اخر يتم الانتقال إلى </a:t>
            </a:r>
            <a:r>
              <a:rPr lang="ar-SA" sz="2000" b="1" dirty="0"/>
              <a:t>آخر </a:t>
            </a:r>
            <a:r>
              <a:rPr lang="ar-SA" sz="2000" b="1" dirty="0" err="1"/>
              <a:t>كوميت</a:t>
            </a:r>
            <a:r>
              <a:rPr lang="ar-SA" sz="2000" dirty="0"/>
              <a:t> في ذلك الفرع</a:t>
            </a:r>
          </a:p>
          <a:p>
            <a:pPr algn="ctr"/>
            <a:endParaRPr lang="ar-SA" sz="2000" dirty="0"/>
          </a:p>
          <a:p>
            <a:pPr algn="ctr"/>
            <a:r>
              <a:rPr lang="ar-SA" sz="2000" dirty="0"/>
              <a:t>عند إنشاء فرع جديد يبدأ هذا الفرع من </a:t>
            </a:r>
            <a:r>
              <a:rPr lang="ar-SA" sz="2000" b="1" dirty="0" err="1"/>
              <a:t>الكوميت</a:t>
            </a:r>
            <a:r>
              <a:rPr lang="ar-SA" sz="2000" b="1" dirty="0"/>
              <a:t> الحالي</a:t>
            </a:r>
            <a:r>
              <a:rPr lang="ar-SA" sz="2000" dirty="0"/>
              <a:t> في الفرع الرئيسي أو الفرع النشط.</a:t>
            </a:r>
          </a:p>
          <a:p>
            <a:pPr algn="ctr"/>
            <a:r>
              <a:rPr lang="ar-SA" sz="2000" dirty="0"/>
              <a:t> </a:t>
            </a:r>
          </a:p>
          <a:p>
            <a:pPr algn="ctr"/>
            <a:r>
              <a:rPr lang="ar-SA" sz="2000" dirty="0"/>
              <a:t>إذا قمت بإنشاء ملف داخل الفرع الجديد وأجريت عليه </a:t>
            </a:r>
            <a:r>
              <a:rPr lang="ar-SA" sz="2000" dirty="0" err="1"/>
              <a:t>كوميت</a:t>
            </a:r>
            <a:r>
              <a:rPr lang="ar-SA" sz="2000" dirty="0"/>
              <a:t> </a:t>
            </a:r>
            <a:r>
              <a:rPr lang="ar-SA" dirty="0"/>
              <a:t>فسيبقى هذا الملف </a:t>
            </a:r>
            <a:r>
              <a:rPr lang="ar-SA" b="1" dirty="0"/>
              <a:t>داخل ذلك الفرع فقط</a:t>
            </a:r>
            <a:r>
              <a:rPr lang="ar-SA" dirty="0"/>
              <a:t>. عند العودة او الانتقال إلى فرع آخر، </a:t>
            </a:r>
            <a:r>
              <a:rPr lang="ar-SA" b="1" dirty="0"/>
              <a:t>لن يظهر هذا الملف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988568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9AFEF018-DC55-15E3-FD0C-603A24C07860}"/>
              </a:ext>
            </a:extLst>
          </p:cNvPr>
          <p:cNvSpPr txBox="1"/>
          <p:nvPr/>
        </p:nvSpPr>
        <p:spPr>
          <a:xfrm>
            <a:off x="854405" y="154044"/>
            <a:ext cx="7040880" cy="34747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7B1234F-6572-6E33-E686-D445AEF162E7}"/>
              </a:ext>
            </a:extLst>
          </p:cNvPr>
          <p:cNvSpPr txBox="1"/>
          <p:nvPr/>
        </p:nvSpPr>
        <p:spPr>
          <a:xfrm>
            <a:off x="846037" y="3672641"/>
            <a:ext cx="7040880" cy="31089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EAF9FB8-7D48-337C-1749-6A2B32058D60}"/>
              </a:ext>
            </a:extLst>
          </p:cNvPr>
          <p:cNvSpPr txBox="1"/>
          <p:nvPr/>
        </p:nvSpPr>
        <p:spPr>
          <a:xfrm>
            <a:off x="7976995" y="2690336"/>
            <a:ext cx="413462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000" b="1" dirty="0"/>
              <a:t>انشاء ملفات وانتقالات بين الفروع وعرض الاختلافات</a:t>
            </a:r>
          </a:p>
        </p:txBody>
      </p:sp>
    </p:spTree>
    <p:extLst>
      <p:ext uri="{BB962C8B-B14F-4D97-AF65-F5344CB8AC3E}">
        <p14:creationId xmlns:p14="http://schemas.microsoft.com/office/powerpoint/2010/main" val="36344295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CC90B5F-1CA7-D242-587C-0D76A681D4E7}"/>
              </a:ext>
            </a:extLst>
          </p:cNvPr>
          <p:cNvSpPr txBox="1"/>
          <p:nvPr/>
        </p:nvSpPr>
        <p:spPr>
          <a:xfrm>
            <a:off x="812530" y="709103"/>
            <a:ext cx="6858000" cy="137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46DF546-E796-D586-0DA3-CF55CE58E1BE}"/>
              </a:ext>
            </a:extLst>
          </p:cNvPr>
          <p:cNvSpPr txBox="1"/>
          <p:nvPr/>
        </p:nvSpPr>
        <p:spPr>
          <a:xfrm>
            <a:off x="7847759" y="274455"/>
            <a:ext cx="4134621" cy="23237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switch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للانتقال إلى فرع موجود بطريقة أبسط وحديثة مقارنة ب</a:t>
            </a:r>
          </a:p>
          <a:p>
            <a:pPr algn="ctr"/>
            <a:r>
              <a:rPr lang="en-US" sz="2000" dirty="0"/>
              <a:t>git checkout</a:t>
            </a:r>
          </a:p>
          <a:p>
            <a:pPr algn="ctr"/>
            <a:r>
              <a:rPr lang="ar-SA" sz="2000" dirty="0"/>
              <a:t>هذا الامر أُضيف في الإصدارات الحديثة لتبسيط التعامل مع الفروع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2D735330-C36E-9765-9867-FFA880694D25}"/>
              </a:ext>
            </a:extLst>
          </p:cNvPr>
          <p:cNvSpPr txBox="1"/>
          <p:nvPr/>
        </p:nvSpPr>
        <p:spPr>
          <a:xfrm>
            <a:off x="814210" y="2720482"/>
            <a:ext cx="6858000" cy="19202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7489DFF2-ACBF-6552-397F-4A1F0335D0A3}"/>
              </a:ext>
            </a:extLst>
          </p:cNvPr>
          <p:cNvSpPr txBox="1"/>
          <p:nvPr/>
        </p:nvSpPr>
        <p:spPr>
          <a:xfrm>
            <a:off x="7847758" y="3189355"/>
            <a:ext cx="4134621" cy="29392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Head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هو مؤشر يشير إلى </a:t>
            </a:r>
            <a:r>
              <a:rPr lang="ar-SA" sz="2000" b="1" dirty="0"/>
              <a:t>أحدث </a:t>
            </a:r>
            <a:r>
              <a:rPr lang="ar-SA" sz="2000" b="1" dirty="0" err="1"/>
              <a:t>كوميت</a:t>
            </a:r>
            <a:r>
              <a:rPr lang="ar-SA" sz="2000" dirty="0"/>
              <a:t> في الفرع النشط حالياً.</a:t>
            </a:r>
          </a:p>
          <a:p>
            <a:pPr algn="ctr"/>
            <a:r>
              <a:rPr lang="ar-SA" sz="2000" dirty="0"/>
              <a:t>يمثل مكانك الحالي في سجل المشروع.</a:t>
            </a:r>
          </a:p>
          <a:p>
            <a:pPr algn="ctr"/>
            <a:r>
              <a:rPr lang="ar-SA" sz="2000" dirty="0"/>
              <a:t>عند تنفيذ                  </a:t>
            </a:r>
            <a:endParaRPr lang="en-US" sz="2000" dirty="0"/>
          </a:p>
          <a:p>
            <a:pPr algn="ctr"/>
            <a:r>
              <a:rPr lang="ar-SA" sz="2000" dirty="0"/>
              <a:t>ينتقل المؤشر تلقائياً إلى </a:t>
            </a:r>
            <a:r>
              <a:rPr lang="ar-SA" sz="2000" dirty="0" err="1"/>
              <a:t>الكوميت</a:t>
            </a:r>
            <a:r>
              <a:rPr lang="ar-SA" sz="2000" dirty="0"/>
              <a:t> الجديد.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1F19B66F-9499-890B-CBF2-0950863E39F9}"/>
              </a:ext>
            </a:extLst>
          </p:cNvPr>
          <p:cNvSpPr txBox="1"/>
          <p:nvPr/>
        </p:nvSpPr>
        <p:spPr>
          <a:xfrm>
            <a:off x="8772214" y="5112958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 commit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6F759038-7B04-D483-359A-CB06E54F6C2D}"/>
              </a:ext>
            </a:extLst>
          </p:cNvPr>
          <p:cNvSpPr txBox="1"/>
          <p:nvPr/>
        </p:nvSpPr>
        <p:spPr>
          <a:xfrm>
            <a:off x="815889" y="4661483"/>
            <a:ext cx="6858000" cy="19202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813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9B1B5D5-6122-9E40-62DA-C6FB82920B09}"/>
              </a:ext>
            </a:extLst>
          </p:cNvPr>
          <p:cNvSpPr txBox="1"/>
          <p:nvPr/>
        </p:nvSpPr>
        <p:spPr>
          <a:xfrm>
            <a:off x="782385" y="504041"/>
            <a:ext cx="6858000" cy="26517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300E254-AE95-BD95-ED98-A05C14A61BCF}"/>
              </a:ext>
            </a:extLst>
          </p:cNvPr>
          <p:cNvSpPr txBox="1"/>
          <p:nvPr/>
        </p:nvSpPr>
        <p:spPr>
          <a:xfrm>
            <a:off x="7730679" y="671297"/>
            <a:ext cx="4311850" cy="23237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switch –c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لإنشاء فرع جديد والانتقال</a:t>
            </a:r>
            <a:r>
              <a:rPr lang="ar-SA" sz="2000" b="1" dirty="0"/>
              <a:t> </a:t>
            </a:r>
            <a:r>
              <a:rPr lang="ar-SA" sz="2000" dirty="0"/>
              <a:t>إليه</a:t>
            </a:r>
            <a:r>
              <a:rPr lang="ar-SA" sz="2000" b="1" dirty="0"/>
              <a:t> </a:t>
            </a:r>
            <a:r>
              <a:rPr lang="ar-SA" sz="2000" dirty="0"/>
              <a:t>مباشرة في خطوة واحدة.</a:t>
            </a:r>
            <a:endParaRPr lang="en-US" sz="2000" dirty="0"/>
          </a:p>
          <a:p>
            <a:pPr algn="ctr"/>
            <a:r>
              <a:rPr lang="ar-SA" sz="2000" dirty="0"/>
              <a:t>فهو اختصار للأمرين :</a:t>
            </a:r>
          </a:p>
          <a:p>
            <a:pPr algn="ctr"/>
            <a:r>
              <a:rPr lang="en-US" sz="2000" dirty="0"/>
              <a:t>git branch &lt;</a:t>
            </a:r>
            <a:r>
              <a:rPr lang="en-US" sz="2000" dirty="0" err="1"/>
              <a:t>branch_name</a:t>
            </a:r>
            <a:r>
              <a:rPr lang="en-US" sz="2000" dirty="0"/>
              <a:t>&gt;</a:t>
            </a:r>
          </a:p>
          <a:p>
            <a:pPr algn="ctr"/>
            <a:r>
              <a:rPr lang="en-US" sz="2000" dirty="0"/>
              <a:t>git checkout &lt;</a:t>
            </a:r>
            <a:r>
              <a:rPr lang="en-US" sz="2000" dirty="0" err="1"/>
              <a:t>branch_name</a:t>
            </a:r>
            <a:r>
              <a:rPr lang="en-US" sz="2000" dirty="0"/>
              <a:t>&gt;</a:t>
            </a:r>
            <a:endParaRPr lang="ar-SA" sz="20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6C4C193-AB5A-D2EA-ED76-34126C4F3616}"/>
              </a:ext>
            </a:extLst>
          </p:cNvPr>
          <p:cNvSpPr txBox="1"/>
          <p:nvPr/>
        </p:nvSpPr>
        <p:spPr>
          <a:xfrm>
            <a:off x="784065" y="3650860"/>
            <a:ext cx="6858000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77D96A2-CF00-947C-EA50-51F675D2995F}"/>
              </a:ext>
            </a:extLst>
          </p:cNvPr>
          <p:cNvSpPr txBox="1"/>
          <p:nvPr/>
        </p:nvSpPr>
        <p:spPr>
          <a:xfrm>
            <a:off x="7714059" y="3892031"/>
            <a:ext cx="4477941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checkout -b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لإنشاء فرع جديد والانتقال إليه مباشرة</a:t>
            </a:r>
            <a:endParaRPr lang="en-US" sz="2000" dirty="0"/>
          </a:p>
          <a:p>
            <a:pPr algn="ctr"/>
            <a:r>
              <a:rPr lang="ar-SA" sz="2000" dirty="0"/>
              <a:t>تماماً كما في الامر </a:t>
            </a:r>
          </a:p>
          <a:p>
            <a:pPr algn="ctr"/>
            <a:r>
              <a:rPr lang="en-US" sz="2000" dirty="0"/>
              <a:t>git switch –c &lt;</a:t>
            </a:r>
            <a:r>
              <a:rPr lang="en-US" sz="2000" dirty="0" err="1"/>
              <a:t>branch_name</a:t>
            </a:r>
            <a:r>
              <a:rPr lang="en-US" sz="2000" dirty="0"/>
              <a:t>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58574391"/>
      </p:ext>
    </p:extLst>
  </p:cSld>
  <p:clrMapOvr>
    <a:masterClrMapping/>
  </p:clrMapOvr>
  <p:transition spd="med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F9CEC3D9-8906-B3D9-AE6B-225FB635801E}"/>
              </a:ext>
            </a:extLst>
          </p:cNvPr>
          <p:cNvSpPr txBox="1"/>
          <p:nvPr/>
        </p:nvSpPr>
        <p:spPr>
          <a:xfrm>
            <a:off x="782385" y="403561"/>
            <a:ext cx="6858000" cy="33832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ED96A37B-2BF9-9047-A6FE-7D211E454666}"/>
              </a:ext>
            </a:extLst>
          </p:cNvPr>
          <p:cNvSpPr txBox="1"/>
          <p:nvPr/>
        </p:nvSpPr>
        <p:spPr>
          <a:xfrm>
            <a:off x="7730679" y="671297"/>
            <a:ext cx="4311850" cy="26314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merge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لدمج تغييرات فرع معيّن في الفرع الحالي.</a:t>
            </a:r>
            <a:endParaRPr lang="en-US" sz="2000" dirty="0"/>
          </a:p>
          <a:p>
            <a:pPr algn="ctr"/>
            <a:r>
              <a:rPr lang="ar-SA" sz="2000" dirty="0"/>
              <a:t>يجب أن تكون على الفرع الذي تريد دمج التغييرات إليه</a:t>
            </a:r>
            <a:endParaRPr lang="en-US" sz="2000" dirty="0"/>
          </a:p>
          <a:p>
            <a:pPr algn="ctr"/>
            <a:r>
              <a:rPr lang="ar-SA" sz="2000" dirty="0"/>
              <a:t>إذا كان هناك تعارض                 </a:t>
            </a:r>
            <a:endParaRPr lang="en-US" sz="2000" dirty="0"/>
          </a:p>
          <a:p>
            <a:pPr algn="ctr"/>
            <a:r>
              <a:rPr lang="ar-SA" sz="2000" dirty="0"/>
              <a:t>يجب حله يدويًا قبل إتمام الدمج.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768C99E-CAC4-2AE4-4FF6-F530C49C7C16}"/>
              </a:ext>
            </a:extLst>
          </p:cNvPr>
          <p:cNvSpPr txBox="1"/>
          <p:nvPr/>
        </p:nvSpPr>
        <p:spPr>
          <a:xfrm>
            <a:off x="782385" y="4504954"/>
            <a:ext cx="6858000" cy="19202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AD1D5CD-5D74-5B4E-D93D-0C35F66A6578}"/>
              </a:ext>
            </a:extLst>
          </p:cNvPr>
          <p:cNvSpPr txBox="1"/>
          <p:nvPr/>
        </p:nvSpPr>
        <p:spPr>
          <a:xfrm>
            <a:off x="7714059" y="4022658"/>
            <a:ext cx="4477941" cy="26314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ls-files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يعرض جميع الملفات التي يتتبعها        </a:t>
            </a:r>
          </a:p>
          <a:p>
            <a:pPr algn="ctr"/>
            <a:r>
              <a:rPr lang="ar-SA" sz="2000" dirty="0"/>
              <a:t>      في المستودع.</a:t>
            </a:r>
          </a:p>
          <a:p>
            <a:pPr algn="ctr"/>
            <a:r>
              <a:rPr lang="ar-SA" sz="2000" dirty="0"/>
              <a:t>لا يعرض الملفات غير المتعقبة</a:t>
            </a:r>
          </a:p>
          <a:p>
            <a:pPr algn="ctr"/>
            <a:r>
              <a:rPr lang="en-US" sz="2000" dirty="0"/>
              <a:t>Untracked  </a:t>
            </a:r>
          </a:p>
          <a:p>
            <a:pPr algn="ctr"/>
            <a:r>
              <a:rPr lang="ar-SA" sz="2000" dirty="0"/>
              <a:t>مفيد لفهم الملفات التي تم تتبعها عبر</a:t>
            </a:r>
            <a:endParaRPr lang="en-US" sz="2000" dirty="0"/>
          </a:p>
          <a:p>
            <a:pPr algn="ctr"/>
            <a:r>
              <a:rPr lang="en-US" sz="2000" dirty="0"/>
              <a:t>git add  </a:t>
            </a:r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79A44DE-99A7-7C12-02AD-8F55F25EF43E}"/>
              </a:ext>
            </a:extLst>
          </p:cNvPr>
          <p:cNvSpPr txBox="1"/>
          <p:nvPr/>
        </p:nvSpPr>
        <p:spPr>
          <a:xfrm>
            <a:off x="8209506" y="2594900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Conflict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5A6B047-5B33-55BC-5833-77F64A76C4C3}"/>
              </a:ext>
            </a:extLst>
          </p:cNvPr>
          <p:cNvSpPr txBox="1"/>
          <p:nvPr/>
        </p:nvSpPr>
        <p:spPr>
          <a:xfrm>
            <a:off x="8056115" y="4728855"/>
            <a:ext cx="5325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92970278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B83D92AB-E21D-299D-EB84-ED1D204B56A4}"/>
              </a:ext>
            </a:extLst>
          </p:cNvPr>
          <p:cNvSpPr txBox="1"/>
          <p:nvPr/>
        </p:nvSpPr>
        <p:spPr>
          <a:xfrm>
            <a:off x="782385" y="504041"/>
            <a:ext cx="6858000" cy="26517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019CBB13-D514-4B53-5460-3D09F1F8159A}"/>
              </a:ext>
            </a:extLst>
          </p:cNvPr>
          <p:cNvSpPr txBox="1"/>
          <p:nvPr/>
        </p:nvSpPr>
        <p:spPr>
          <a:xfrm>
            <a:off x="7701183" y="1113749"/>
            <a:ext cx="431185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dirty="0"/>
              <a:t>لاحظ هنا ان الملفات التي لم تتم اضافتها بواسطة الامر                </a:t>
            </a:r>
          </a:p>
          <a:p>
            <a:pPr algn="ctr"/>
            <a:r>
              <a:rPr lang="ar-SA" sz="2000" dirty="0"/>
              <a:t>لم يتم عرضها بواسطة الامر </a:t>
            </a:r>
          </a:p>
          <a:p>
            <a:pPr algn="ctr"/>
            <a:r>
              <a:rPr lang="en-US" sz="2000" dirty="0"/>
              <a:t>git  ls-files</a:t>
            </a:r>
            <a:endParaRPr lang="ar-SA" sz="20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69B31E6-A859-BB2A-DF8E-0D4C14315911}"/>
              </a:ext>
            </a:extLst>
          </p:cNvPr>
          <p:cNvSpPr txBox="1"/>
          <p:nvPr/>
        </p:nvSpPr>
        <p:spPr>
          <a:xfrm>
            <a:off x="784065" y="4193467"/>
            <a:ext cx="6858000" cy="17373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5B54D9EC-DD61-4A16-24F8-4C2B201F0A47}"/>
              </a:ext>
            </a:extLst>
          </p:cNvPr>
          <p:cNvSpPr txBox="1"/>
          <p:nvPr/>
        </p:nvSpPr>
        <p:spPr>
          <a:xfrm>
            <a:off x="7714059" y="3902079"/>
            <a:ext cx="4477941" cy="24776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clean -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dn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لعرض الملفات غير المتعقبة</a:t>
            </a:r>
          </a:p>
          <a:p>
            <a:pPr algn="ctr"/>
            <a:r>
              <a:rPr lang="en-US" dirty="0"/>
              <a:t>Untracked</a:t>
            </a:r>
            <a:endParaRPr lang="ar-SA" dirty="0"/>
          </a:p>
          <a:p>
            <a:pPr algn="ctr"/>
            <a:r>
              <a:rPr lang="ar-SA" dirty="0"/>
              <a:t>التي سيتم حذفها بدون تنفيذ الحذف فعليًا – فقط معاينة.</a:t>
            </a:r>
            <a:endParaRPr lang="en-US" dirty="0"/>
          </a:p>
          <a:p>
            <a:pPr algn="ctr"/>
            <a:r>
              <a:rPr lang="en-US" dirty="0"/>
              <a:t>d- </a:t>
            </a:r>
            <a:r>
              <a:rPr lang="ar-SA" dirty="0"/>
              <a:t>يمثل المجلد                  </a:t>
            </a:r>
          </a:p>
          <a:p>
            <a:pPr algn="ctr"/>
            <a:r>
              <a:rPr lang="en-US" dirty="0"/>
              <a:t>n- </a:t>
            </a:r>
            <a:r>
              <a:rPr lang="ar-SA" dirty="0"/>
              <a:t>اختصار                        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C8152D3-AC92-1335-3A04-D0078BB4BE00}"/>
              </a:ext>
            </a:extLst>
          </p:cNvPr>
          <p:cNvSpPr txBox="1"/>
          <p:nvPr/>
        </p:nvSpPr>
        <p:spPr>
          <a:xfrm>
            <a:off x="8199670" y="1434694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git add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6970B77-53F0-995F-6893-089929B9E710}"/>
              </a:ext>
            </a:extLst>
          </p:cNvPr>
          <p:cNvSpPr txBox="1"/>
          <p:nvPr/>
        </p:nvSpPr>
        <p:spPr>
          <a:xfrm>
            <a:off x="8852595" y="5699852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directory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BE39BEEB-239F-41EE-54FE-FA9EF3B21806}"/>
              </a:ext>
            </a:extLst>
          </p:cNvPr>
          <p:cNvSpPr txBox="1"/>
          <p:nvPr/>
        </p:nvSpPr>
        <p:spPr>
          <a:xfrm>
            <a:off x="9366738" y="5972833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1607249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38F87A7D-CF91-DFBD-DF52-A8D87B65FB1A}"/>
              </a:ext>
            </a:extLst>
          </p:cNvPr>
          <p:cNvSpPr txBox="1"/>
          <p:nvPr/>
        </p:nvSpPr>
        <p:spPr>
          <a:xfrm>
            <a:off x="782385" y="715055"/>
            <a:ext cx="6858000" cy="20116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934BA64-5C54-7187-401D-59EE45D7C2E6}"/>
              </a:ext>
            </a:extLst>
          </p:cNvPr>
          <p:cNvSpPr txBox="1"/>
          <p:nvPr/>
        </p:nvSpPr>
        <p:spPr>
          <a:xfrm>
            <a:off x="782385" y="3550369"/>
            <a:ext cx="6858000" cy="29260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D5B30CB-2C71-FC49-6F8A-BC70F72A0DF5}"/>
              </a:ext>
            </a:extLst>
          </p:cNvPr>
          <p:cNvSpPr txBox="1"/>
          <p:nvPr/>
        </p:nvSpPr>
        <p:spPr>
          <a:xfrm>
            <a:off x="7714059" y="4022658"/>
            <a:ext cx="4477941" cy="1677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restore &lt;file&gt;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لاستعادة ملف إلى حالته الأخيرة في آخر كومت ، </a:t>
            </a:r>
            <a:r>
              <a:rPr lang="ar-SA" dirty="0"/>
              <a:t>أي التراجع عن التعديلات المحلية غير المحفوظة.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0394DD1-1235-4D12-E1EF-CFA3FD89CCCC}"/>
              </a:ext>
            </a:extLst>
          </p:cNvPr>
          <p:cNvSpPr txBox="1"/>
          <p:nvPr/>
        </p:nvSpPr>
        <p:spPr>
          <a:xfrm>
            <a:off x="7714059" y="324858"/>
            <a:ext cx="4477941" cy="30623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clean -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df</a:t>
            </a:r>
            <a:endParaRPr lang="en-US" sz="2500" dirty="0">
              <a:solidFill>
                <a:srgbClr val="EE0000"/>
              </a:solidFill>
              <a:highlight>
                <a:srgbClr val="00FFFF"/>
              </a:highlight>
            </a:endParaRP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لحذف جميع الملفات والمجلدات غير المتعقبة – لم تضف </a:t>
            </a:r>
            <a:r>
              <a:rPr lang="ar-SA" sz="2000" dirty="0" err="1"/>
              <a:t>بالامر</a:t>
            </a:r>
            <a:r>
              <a:rPr lang="ar-SA" sz="2000" dirty="0"/>
              <a:t>              </a:t>
            </a:r>
          </a:p>
          <a:p>
            <a:pPr algn="ctr"/>
            <a:r>
              <a:rPr lang="en-US" dirty="0"/>
              <a:t>Untracked</a:t>
            </a:r>
            <a:endParaRPr lang="ar-SA" dirty="0"/>
          </a:p>
          <a:p>
            <a:pPr algn="ctr"/>
            <a:r>
              <a:rPr lang="ar-SA" dirty="0"/>
              <a:t>من المستودع بشكل نهائي.</a:t>
            </a:r>
          </a:p>
          <a:p>
            <a:pPr algn="ctr"/>
            <a:r>
              <a:rPr lang="en-US" dirty="0"/>
              <a:t>d- </a:t>
            </a:r>
            <a:r>
              <a:rPr lang="ar-SA" dirty="0"/>
              <a:t>يمثل المجلد                  </a:t>
            </a:r>
          </a:p>
          <a:p>
            <a:pPr algn="ctr"/>
            <a:r>
              <a:rPr lang="en-US" dirty="0"/>
              <a:t>f- </a:t>
            </a:r>
            <a:r>
              <a:rPr lang="ar-SA" dirty="0"/>
              <a:t>اختصار                         </a:t>
            </a:r>
            <a:endParaRPr lang="en-US" dirty="0"/>
          </a:p>
          <a:p>
            <a:pPr algn="ctr"/>
            <a:r>
              <a:rPr lang="ar-SA" dirty="0"/>
              <a:t>لا يمكن التراجع عن الحذف !</a:t>
            </a:r>
            <a:endParaRPr lang="en-US" dirty="0"/>
          </a:p>
          <a:p>
            <a:pPr algn="ctr"/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E89164F-AFA3-8F9C-6A4B-D14FBF1C1DD9}"/>
              </a:ext>
            </a:extLst>
          </p:cNvPr>
          <p:cNvSpPr txBox="1"/>
          <p:nvPr/>
        </p:nvSpPr>
        <p:spPr>
          <a:xfrm>
            <a:off x="8852595" y="2152775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directory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BB58E09D-2987-9A90-EC56-1C9ECB869FCC}"/>
              </a:ext>
            </a:extLst>
          </p:cNvPr>
          <p:cNvSpPr txBox="1"/>
          <p:nvPr/>
        </p:nvSpPr>
        <p:spPr>
          <a:xfrm>
            <a:off x="9366738" y="2445852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force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176641A-7881-26B0-C00B-D75D110DF637}"/>
              </a:ext>
            </a:extLst>
          </p:cNvPr>
          <p:cNvSpPr txBox="1"/>
          <p:nvPr/>
        </p:nvSpPr>
        <p:spPr>
          <a:xfrm>
            <a:off x="7720481" y="1332158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23407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4A2BB0DE-46D9-1430-EC0B-AAE9C772D63A}"/>
              </a:ext>
            </a:extLst>
          </p:cNvPr>
          <p:cNvSpPr txBox="1"/>
          <p:nvPr/>
        </p:nvSpPr>
        <p:spPr>
          <a:xfrm>
            <a:off x="4873451" y="813917"/>
            <a:ext cx="3239424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5000" dirty="0">
                <a:solidFill>
                  <a:srgbClr val="EE0000"/>
                </a:solidFill>
              </a:rPr>
              <a:t>ما هو</a:t>
            </a:r>
            <a:r>
              <a:rPr lang="en-US" sz="5000" dirty="0">
                <a:solidFill>
                  <a:srgbClr val="EE0000"/>
                </a:solidFill>
              </a:rPr>
              <a:t>        ؟</a:t>
            </a:r>
            <a:endParaRPr lang="ar-SA" sz="5000" dirty="0">
              <a:solidFill>
                <a:srgbClr val="EE0000"/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5686F846-1DC1-9EFF-E5E6-1D5FB465C91F}"/>
              </a:ext>
            </a:extLst>
          </p:cNvPr>
          <p:cNvSpPr txBox="1"/>
          <p:nvPr/>
        </p:nvSpPr>
        <p:spPr>
          <a:xfrm>
            <a:off x="5516545" y="823966"/>
            <a:ext cx="1077093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000" dirty="0">
                <a:solidFill>
                  <a:srgbClr val="EE0000"/>
                </a:solidFill>
              </a:rPr>
              <a:t>Git</a:t>
            </a:r>
            <a:endParaRPr lang="ar-SA" sz="5000" dirty="0">
              <a:solidFill>
                <a:srgbClr val="EE0000"/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BEE4C53-0DEE-8781-7869-5F465DB08F78}"/>
              </a:ext>
            </a:extLst>
          </p:cNvPr>
          <p:cNvSpPr txBox="1"/>
          <p:nvPr/>
        </p:nvSpPr>
        <p:spPr>
          <a:xfrm>
            <a:off x="1577589" y="2250846"/>
            <a:ext cx="9981877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3000" dirty="0"/>
              <a:t>- هو نظام مفتوح المصدر للتحكم في الإصدارات.</a:t>
            </a:r>
          </a:p>
          <a:p>
            <a:pPr algn="r"/>
            <a:r>
              <a:rPr lang="ar-SA" sz="3000" dirty="0"/>
              <a:t>- يُستخدم لتتبع التعديلات على الملفات والمشاريع البرمجية</a:t>
            </a:r>
          </a:p>
          <a:p>
            <a:pPr algn="r"/>
            <a:r>
              <a:rPr lang="ar-SA" sz="3000" dirty="0"/>
              <a:t>- يُسهّل العمل الجماعي ومراجعة الأكواد.</a:t>
            </a:r>
          </a:p>
          <a:p>
            <a:pPr algn="r"/>
            <a:r>
              <a:rPr lang="ar-SA" sz="3000" dirty="0"/>
              <a:t>- يحفظ سجل زمني للتعديلات، ويمكنك الرجوع لأي نقطة           بسهولة.</a:t>
            </a:r>
          </a:p>
        </p:txBody>
      </p:sp>
    </p:spTree>
    <p:extLst>
      <p:ext uri="{BB962C8B-B14F-4D97-AF65-F5344CB8AC3E}">
        <p14:creationId xmlns:p14="http://schemas.microsoft.com/office/powerpoint/2010/main" val="1590710349"/>
      </p:ext>
    </p:extLst>
  </p:cSld>
  <p:clrMapOvr>
    <a:masterClrMapping/>
  </p:clrMapOvr>
  <p:transition spd="med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F02B516B-7FFF-3CAC-6050-3649D529DB63}"/>
              </a:ext>
            </a:extLst>
          </p:cNvPr>
          <p:cNvSpPr txBox="1"/>
          <p:nvPr/>
        </p:nvSpPr>
        <p:spPr>
          <a:xfrm>
            <a:off x="782385" y="343273"/>
            <a:ext cx="6858000" cy="31089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FF3D1C7-2727-5E24-2860-D0EB4F4323C5}"/>
              </a:ext>
            </a:extLst>
          </p:cNvPr>
          <p:cNvSpPr txBox="1"/>
          <p:nvPr/>
        </p:nvSpPr>
        <p:spPr>
          <a:xfrm>
            <a:off x="7730679" y="440193"/>
            <a:ext cx="4311850" cy="26314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restore .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للتراجع عن جميع التعديلات المحلية في الملفات المتعقبة داخل المشروع، واستعادتها لآخر نسخة من </a:t>
            </a:r>
            <a:r>
              <a:rPr lang="en-US" sz="2000" dirty="0"/>
              <a:t>Git</a:t>
            </a:r>
          </a:p>
          <a:p>
            <a:pPr algn="ctr"/>
            <a:r>
              <a:rPr lang="ar-SA" sz="2000" dirty="0"/>
              <a:t>آخر        </a:t>
            </a:r>
            <a:endParaRPr lang="en-US" sz="2000" dirty="0"/>
          </a:p>
          <a:p>
            <a:pPr algn="ctr"/>
            <a:r>
              <a:rPr lang="ar-SA" sz="2000" dirty="0"/>
              <a:t>لا يمكن التراجع عن هذا التراجع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658DFBEA-ECDC-25C2-C85A-E0E884E0A88D}"/>
              </a:ext>
            </a:extLst>
          </p:cNvPr>
          <p:cNvSpPr txBox="1"/>
          <p:nvPr/>
        </p:nvSpPr>
        <p:spPr>
          <a:xfrm>
            <a:off x="784065" y="3741292"/>
            <a:ext cx="6858000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839167DF-CE1E-B89B-0D3F-DE5DB8C7605C}"/>
              </a:ext>
            </a:extLst>
          </p:cNvPr>
          <p:cNvSpPr txBox="1"/>
          <p:nvPr/>
        </p:nvSpPr>
        <p:spPr>
          <a:xfrm>
            <a:off x="7714059" y="3982463"/>
            <a:ext cx="4477941" cy="24776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checkout  &lt;file&gt;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لاستعادة نسخة الملف من آخر</a:t>
            </a:r>
            <a:endParaRPr lang="en-US" sz="2000" dirty="0"/>
          </a:p>
          <a:p>
            <a:pPr algn="ctr"/>
            <a:r>
              <a:rPr lang="en-US" dirty="0"/>
              <a:t>commit</a:t>
            </a:r>
          </a:p>
          <a:p>
            <a:pPr algn="ctr"/>
            <a:r>
              <a:rPr lang="ar-SA" dirty="0"/>
              <a:t>أي التراجع عن التعديلات التي أجريتها عليه.</a:t>
            </a:r>
            <a:endParaRPr lang="en-US" dirty="0"/>
          </a:p>
          <a:p>
            <a:pPr algn="ctr"/>
            <a:r>
              <a:rPr lang="ar-SA" dirty="0"/>
              <a:t>في الإصدارات الحديثة تم استبداله ب </a:t>
            </a:r>
          </a:p>
          <a:p>
            <a:pPr algn="ctr"/>
            <a:r>
              <a:rPr lang="en-US" dirty="0"/>
              <a:t>git restore &lt;file&gt;</a:t>
            </a:r>
          </a:p>
          <a:p>
            <a:pPr algn="ctr"/>
            <a:endParaRPr lang="en-US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0BCB0EF0-9A26-4237-CFD0-A5B3ECA88C6B}"/>
              </a:ext>
            </a:extLst>
          </p:cNvPr>
          <p:cNvSpPr txBox="1"/>
          <p:nvPr/>
        </p:nvSpPr>
        <p:spPr>
          <a:xfrm>
            <a:off x="8844225" y="2355423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27216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C7C7648-2B2D-46D0-EAA3-CE33E55CC8C3}"/>
              </a:ext>
            </a:extLst>
          </p:cNvPr>
          <p:cNvSpPr txBox="1"/>
          <p:nvPr/>
        </p:nvSpPr>
        <p:spPr>
          <a:xfrm>
            <a:off x="782385" y="262882"/>
            <a:ext cx="6858000" cy="26517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34E21FD-A838-3C6E-93A4-3D972694C3D6}"/>
              </a:ext>
            </a:extLst>
          </p:cNvPr>
          <p:cNvSpPr txBox="1"/>
          <p:nvPr/>
        </p:nvSpPr>
        <p:spPr>
          <a:xfrm>
            <a:off x="7730679" y="530618"/>
            <a:ext cx="4311850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rm &lt;file&gt;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لحذف ملف من المستودع وإزالته من التتبع في نفس الوقت.</a:t>
            </a:r>
            <a:endParaRPr lang="en-US" sz="2000" dirty="0"/>
          </a:p>
          <a:p>
            <a:pPr algn="ctr"/>
            <a:r>
              <a:rPr lang="ar-SA" sz="2000" dirty="0"/>
              <a:t>تستطيع استخدام الامر </a:t>
            </a:r>
          </a:p>
          <a:p>
            <a:pPr algn="ctr"/>
            <a:r>
              <a:rPr lang="en-US" sz="2000" dirty="0"/>
              <a:t>git add </a:t>
            </a:r>
            <a:endParaRPr lang="ar-SA" sz="20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719E3FB-7F4C-2E90-779D-FE846FC1C849}"/>
              </a:ext>
            </a:extLst>
          </p:cNvPr>
          <p:cNvSpPr txBox="1"/>
          <p:nvPr/>
        </p:nvSpPr>
        <p:spPr>
          <a:xfrm>
            <a:off x="784065" y="3319269"/>
            <a:ext cx="6858000" cy="32918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DECA4DC-227D-E604-9789-90096C821584}"/>
              </a:ext>
            </a:extLst>
          </p:cNvPr>
          <p:cNvSpPr txBox="1"/>
          <p:nvPr/>
        </p:nvSpPr>
        <p:spPr>
          <a:xfrm>
            <a:off x="7714059" y="3681023"/>
            <a:ext cx="4477941" cy="2508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000" dirty="0"/>
              <a:t>يمكننا اعتبار حذف الملف كأنه تعديل ونعمل                      بالشكل الطبيعي</a:t>
            </a:r>
          </a:p>
          <a:p>
            <a:pPr algn="ctr"/>
            <a:endParaRPr lang="ar-SA" sz="2000" dirty="0"/>
          </a:p>
          <a:p>
            <a:pPr algn="ctr"/>
            <a:r>
              <a:rPr lang="ar-SA" dirty="0"/>
              <a:t>إذا أردت فقط إلغاء التتبع دون حذف الملف فعليًا</a:t>
            </a:r>
          </a:p>
          <a:p>
            <a:pPr algn="ctr"/>
            <a:r>
              <a:rPr lang="ar-SA" dirty="0"/>
              <a:t>استخدم الامر </a:t>
            </a:r>
            <a:endParaRPr lang="en-US" dirty="0"/>
          </a:p>
          <a:p>
            <a:pPr algn="ctr"/>
            <a:endParaRPr lang="ar-SA" dirty="0"/>
          </a:p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rm --cached &lt;file&gt; </a:t>
            </a:r>
          </a:p>
          <a:p>
            <a:pPr algn="ctr"/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B05BDCA-781F-D60B-990D-E557DEF0556F}"/>
              </a:ext>
            </a:extLst>
          </p:cNvPr>
          <p:cNvSpPr txBox="1"/>
          <p:nvPr/>
        </p:nvSpPr>
        <p:spPr>
          <a:xfrm>
            <a:off x="9666512" y="3991635"/>
            <a:ext cx="168812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add &amp; commit </a:t>
            </a:r>
          </a:p>
        </p:txBody>
      </p:sp>
    </p:spTree>
    <p:extLst>
      <p:ext uri="{BB962C8B-B14F-4D97-AF65-F5344CB8AC3E}">
        <p14:creationId xmlns:p14="http://schemas.microsoft.com/office/powerpoint/2010/main" val="325605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0D5C5794-9662-610E-AFC3-D1BC6952A861}"/>
              </a:ext>
            </a:extLst>
          </p:cNvPr>
          <p:cNvSpPr txBox="1"/>
          <p:nvPr/>
        </p:nvSpPr>
        <p:spPr>
          <a:xfrm>
            <a:off x="782385" y="41836"/>
            <a:ext cx="6858000" cy="29260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CF9890F-A28D-92A4-4468-932B1DD8D1CB}"/>
              </a:ext>
            </a:extLst>
          </p:cNvPr>
          <p:cNvSpPr txBox="1"/>
          <p:nvPr/>
        </p:nvSpPr>
        <p:spPr>
          <a:xfrm>
            <a:off x="7730679" y="621067"/>
            <a:ext cx="4311850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restore –staged &lt;file&gt;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لإزالة ملف من المرحلة المؤقتة </a:t>
            </a:r>
            <a:r>
              <a:rPr lang="en-US" sz="2000" dirty="0"/>
              <a:t>Staging Area</a:t>
            </a:r>
          </a:p>
          <a:p>
            <a:pPr algn="ctr"/>
            <a:r>
              <a:rPr lang="ar-SA" sz="2000" dirty="0"/>
              <a:t>دون حذف التعديلات عليه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D95E267-D700-2BD1-C1C8-5BC1238F3647}"/>
              </a:ext>
            </a:extLst>
          </p:cNvPr>
          <p:cNvSpPr txBox="1"/>
          <p:nvPr/>
        </p:nvSpPr>
        <p:spPr>
          <a:xfrm>
            <a:off x="784065" y="3047968"/>
            <a:ext cx="6858000" cy="3749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4079548-33F1-C8E4-B4DB-962962CBFD95}"/>
              </a:ext>
            </a:extLst>
          </p:cNvPr>
          <p:cNvSpPr txBox="1"/>
          <p:nvPr/>
        </p:nvSpPr>
        <p:spPr>
          <a:xfrm>
            <a:off x="7714059" y="3741311"/>
            <a:ext cx="4477941" cy="19851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reset  &lt;file&gt;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لإزالة ملف من المرحلة المؤقتة </a:t>
            </a:r>
            <a:r>
              <a:rPr lang="en-US" sz="2000" dirty="0"/>
              <a:t>Staging Area</a:t>
            </a:r>
          </a:p>
          <a:p>
            <a:pPr algn="ctr"/>
            <a:r>
              <a:rPr lang="ar-SA" sz="2000" dirty="0"/>
              <a:t>دون حذف التعديلات عليه</a:t>
            </a:r>
            <a:endParaRPr lang="en-US" sz="2000" dirty="0"/>
          </a:p>
          <a:p>
            <a:pPr algn="ctr"/>
            <a:r>
              <a:rPr lang="ar-SA" dirty="0"/>
              <a:t> تمامًا مثل                                    </a:t>
            </a:r>
            <a:r>
              <a:rPr lang="en-US" dirty="0"/>
              <a:t> 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05752385-4B17-8330-8F02-F9B142380728}"/>
              </a:ext>
            </a:extLst>
          </p:cNvPr>
          <p:cNvSpPr txBox="1"/>
          <p:nvPr/>
        </p:nvSpPr>
        <p:spPr>
          <a:xfrm>
            <a:off x="7747278" y="5348168"/>
            <a:ext cx="30546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git restore – staged &lt;file&gt;</a:t>
            </a:r>
          </a:p>
        </p:txBody>
      </p:sp>
    </p:spTree>
    <p:extLst>
      <p:ext uri="{BB962C8B-B14F-4D97-AF65-F5344CB8AC3E}">
        <p14:creationId xmlns:p14="http://schemas.microsoft.com/office/powerpoint/2010/main" val="319394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82D4C39C-A5AE-D6DD-1F9A-68F15F86AD64}"/>
              </a:ext>
            </a:extLst>
          </p:cNvPr>
          <p:cNvSpPr txBox="1"/>
          <p:nvPr/>
        </p:nvSpPr>
        <p:spPr>
          <a:xfrm>
            <a:off x="782385" y="122211"/>
            <a:ext cx="6126480" cy="31089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989F201-8855-18DA-ABAD-F17E32EB6846}"/>
              </a:ext>
            </a:extLst>
          </p:cNvPr>
          <p:cNvSpPr txBox="1"/>
          <p:nvPr/>
        </p:nvSpPr>
        <p:spPr>
          <a:xfrm>
            <a:off x="7354858" y="691078"/>
            <a:ext cx="4579845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reset head~&lt;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num_commits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للتراجع عن آخر عدد من </a:t>
            </a:r>
            <a:r>
              <a:rPr lang="ar-SA" sz="2000" dirty="0" err="1"/>
              <a:t>الكوميتات</a:t>
            </a:r>
            <a:r>
              <a:rPr lang="ar-SA" sz="2000" dirty="0"/>
              <a:t> وتحريك المؤشر          </a:t>
            </a:r>
          </a:p>
          <a:p>
            <a:pPr algn="ctr"/>
            <a:r>
              <a:rPr lang="ar-SA" sz="2000" dirty="0"/>
              <a:t>الى الوراء  </a:t>
            </a:r>
            <a:r>
              <a:rPr lang="en-US" sz="2000" dirty="0"/>
              <a:t>  </a:t>
            </a:r>
            <a:endParaRPr lang="ar-SA" sz="20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2D5122A7-7466-76A3-ED4C-025B96CAF75C}"/>
              </a:ext>
            </a:extLst>
          </p:cNvPr>
          <p:cNvSpPr txBox="1"/>
          <p:nvPr/>
        </p:nvSpPr>
        <p:spPr>
          <a:xfrm>
            <a:off x="784065" y="3409702"/>
            <a:ext cx="6126480" cy="33832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EA77BE4-987C-62C0-5603-A7978EFE16DD}"/>
              </a:ext>
            </a:extLst>
          </p:cNvPr>
          <p:cNvSpPr txBox="1"/>
          <p:nvPr/>
        </p:nvSpPr>
        <p:spPr>
          <a:xfrm>
            <a:off x="6922418" y="4165343"/>
            <a:ext cx="5278735" cy="2231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reset --soft head~&lt;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num_commits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يتراجع عن عدد معين من </a:t>
            </a:r>
            <a:r>
              <a:rPr lang="ar-SA" sz="2000" dirty="0" err="1"/>
              <a:t>الكوميتات</a:t>
            </a:r>
            <a:r>
              <a:rPr lang="ar-SA" sz="2000" dirty="0"/>
              <a:t> مع</a:t>
            </a:r>
            <a:r>
              <a:rPr lang="ar-SA" sz="2000" b="1" dirty="0"/>
              <a:t> </a:t>
            </a:r>
            <a:r>
              <a:rPr lang="ar-SA" sz="2000" dirty="0"/>
              <a:t>الاحتفاظ</a:t>
            </a:r>
            <a:r>
              <a:rPr lang="ar-SA" sz="2000" b="1" dirty="0"/>
              <a:t> </a:t>
            </a:r>
            <a:r>
              <a:rPr lang="ar-SA" sz="2000" dirty="0"/>
              <a:t>بالتغييرات في مرحلة التهيئة</a:t>
            </a:r>
          </a:p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ar-SA" dirty="0"/>
              <a:t>مفيد لتعديل رسالة </a:t>
            </a:r>
            <a:r>
              <a:rPr lang="ar-SA" dirty="0" err="1"/>
              <a:t>الكوميت</a:t>
            </a:r>
            <a:r>
              <a:rPr lang="ar-SA" dirty="0"/>
              <a:t> أو تجميع عدة </a:t>
            </a:r>
            <a:r>
              <a:rPr lang="ar-SA" dirty="0" err="1"/>
              <a:t>كوميتات</a:t>
            </a:r>
            <a:r>
              <a:rPr lang="ar-SA" dirty="0"/>
              <a:t> في واحد جديد.</a:t>
            </a:r>
            <a:endParaRPr lang="en-US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649C717-C6FC-7C61-36E7-265B773B478B}"/>
              </a:ext>
            </a:extLst>
          </p:cNvPr>
          <p:cNvSpPr txBox="1"/>
          <p:nvPr/>
        </p:nvSpPr>
        <p:spPr>
          <a:xfrm>
            <a:off x="7973097" y="1695639"/>
            <a:ext cx="7772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98325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57B29E8F-5B06-5028-4442-E437649C3F08}"/>
              </a:ext>
            </a:extLst>
          </p:cNvPr>
          <p:cNvSpPr txBox="1"/>
          <p:nvPr/>
        </p:nvSpPr>
        <p:spPr>
          <a:xfrm>
            <a:off x="782385" y="122211"/>
            <a:ext cx="6126480" cy="3200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6C18789-799F-0227-AA3F-CE9F5C70573A}"/>
              </a:ext>
            </a:extLst>
          </p:cNvPr>
          <p:cNvSpPr txBox="1"/>
          <p:nvPr/>
        </p:nvSpPr>
        <p:spPr>
          <a:xfrm>
            <a:off x="784065" y="3409702"/>
            <a:ext cx="6126480" cy="33832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EDF69B8-8E6B-E7C8-C0C8-92AD14BA4E40}"/>
              </a:ext>
            </a:extLst>
          </p:cNvPr>
          <p:cNvSpPr txBox="1"/>
          <p:nvPr/>
        </p:nvSpPr>
        <p:spPr>
          <a:xfrm>
            <a:off x="6912258" y="3542357"/>
            <a:ext cx="5278735" cy="31089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branch –d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لحذف فرع محلي (ليس الفرع الحالي)، إذا تم دمجه بالفعل في فرع آخر.</a:t>
            </a:r>
            <a:endParaRPr lang="en-US" sz="2000" dirty="0"/>
          </a:p>
          <a:p>
            <a:pPr algn="ctr"/>
            <a:r>
              <a:rPr lang="ar-SA" sz="2000" dirty="0"/>
              <a:t>إذا لم يتم دمج الفرع بعد، ستظهر رسالة خطأ.</a:t>
            </a:r>
            <a:endParaRPr lang="en-US" sz="2000" dirty="0"/>
          </a:p>
          <a:p>
            <a:pPr algn="ctr"/>
            <a:r>
              <a:rPr lang="ar-SA" sz="2000" dirty="0"/>
              <a:t>للحذف الإجباري (حتى لو لم يُدمج):</a:t>
            </a:r>
            <a:endParaRPr lang="en-US" sz="2000" dirty="0"/>
          </a:p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branch –D 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branch_name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r>
              <a:rPr lang="ar-SA" sz="2000" dirty="0"/>
              <a:t>هذا الحذف محلي فقط، ولا يؤثر على           </a:t>
            </a:r>
          </a:p>
          <a:p>
            <a:pPr algn="ctr"/>
            <a:r>
              <a:rPr lang="ar-SA" sz="2000" dirty="0"/>
              <a:t>أو</a:t>
            </a:r>
            <a:r>
              <a:rPr lang="ar-SA" sz="2800" dirty="0"/>
              <a:t> </a:t>
            </a:r>
            <a:r>
              <a:rPr lang="ar-SA" sz="2000" dirty="0"/>
              <a:t>أي مستودع بعيد.</a:t>
            </a:r>
            <a:endParaRPr lang="en-US" sz="2000" dirty="0">
              <a:solidFill>
                <a:srgbClr val="EE0000"/>
              </a:solidFill>
              <a:highlight>
                <a:srgbClr val="00FFFF"/>
              </a:highlight>
            </a:endParaRPr>
          </a:p>
          <a:p>
            <a:pPr algn="ctr"/>
            <a:endParaRPr lang="en-US" sz="20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CB43767-59C4-04E8-9512-C1E3D938890E}"/>
              </a:ext>
            </a:extLst>
          </p:cNvPr>
          <p:cNvSpPr txBox="1"/>
          <p:nvPr/>
        </p:nvSpPr>
        <p:spPr>
          <a:xfrm>
            <a:off x="6898640" y="391195"/>
            <a:ext cx="5353313" cy="26314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reset --hard head~&lt;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num_commits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يتراجع عن عدد معين من </a:t>
            </a:r>
            <a:r>
              <a:rPr lang="ar-SA" sz="2000" dirty="0" err="1"/>
              <a:t>الكوميتات</a:t>
            </a:r>
            <a:r>
              <a:rPr lang="ar-SA" sz="2000" dirty="0"/>
              <a:t> ويحذف كل التعديلات نهائيًا من المشروع ومن القرص أيضًا.</a:t>
            </a:r>
          </a:p>
          <a:p>
            <a:pPr algn="ctr"/>
            <a:r>
              <a:rPr lang="ar-SA" sz="2000" dirty="0"/>
              <a:t>مفيد إذا كنت متأكدًا أنك لا تحتاج التعديلات </a:t>
            </a:r>
          </a:p>
          <a:p>
            <a:pPr algn="ctr"/>
            <a:r>
              <a:rPr lang="ar-SA" sz="2000" dirty="0"/>
              <a:t>الأخيرة</a:t>
            </a:r>
            <a:endParaRPr lang="en-US" sz="2000" dirty="0"/>
          </a:p>
          <a:p>
            <a:pPr algn="ctr"/>
            <a:r>
              <a:rPr lang="ar-SA" sz="2000" dirty="0"/>
              <a:t>هذا الأمر لا يمكن التراجع عنه، ويؤدي إلى فقدان دائم للبيانات</a:t>
            </a:r>
            <a:endParaRPr lang="en-US" sz="20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6AD6419-0097-33EB-3587-C3D6D8632725}"/>
              </a:ext>
            </a:extLst>
          </p:cNvPr>
          <p:cNvSpPr txBox="1"/>
          <p:nvPr/>
        </p:nvSpPr>
        <p:spPr>
          <a:xfrm>
            <a:off x="7224762" y="5875767"/>
            <a:ext cx="852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GitHub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432862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EEDFEE7-AD40-D842-FD6C-DD3DC572F6B1}"/>
              </a:ext>
            </a:extLst>
          </p:cNvPr>
          <p:cNvSpPr txBox="1"/>
          <p:nvPr/>
        </p:nvSpPr>
        <p:spPr>
          <a:xfrm>
            <a:off x="782385" y="122211"/>
            <a:ext cx="6126480" cy="31089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D067D152-2061-8587-F8D1-65761C17B358}"/>
              </a:ext>
            </a:extLst>
          </p:cNvPr>
          <p:cNvSpPr txBox="1"/>
          <p:nvPr/>
        </p:nvSpPr>
        <p:spPr>
          <a:xfrm>
            <a:off x="7354858" y="439878"/>
            <a:ext cx="4579845" cy="23237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stash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لحفظ التعديلات المؤقتة على الملفات جانبًا ( بدون            ) </a:t>
            </a:r>
            <a:r>
              <a:rPr lang="en-US" sz="2000" dirty="0"/>
              <a:t> </a:t>
            </a:r>
            <a:endParaRPr lang="ar-SA" sz="2000" dirty="0"/>
          </a:p>
          <a:p>
            <a:pPr algn="ctr"/>
            <a:r>
              <a:rPr lang="ar-SA" sz="2000" dirty="0"/>
              <a:t> بحيث يمكنك العودة لفرع نظيف مؤقتًا.</a:t>
            </a:r>
          </a:p>
          <a:p>
            <a:pPr algn="ctr"/>
            <a:r>
              <a:rPr lang="ar-SA" sz="2000" dirty="0"/>
              <a:t>تستخدمه إذا كنت تعمل على شيء ولم تنهِه، وتحتاج التبديل لفرع آخر بسرعة.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71B58A1-A333-ABD0-B030-CEA22C4E550F}"/>
              </a:ext>
            </a:extLst>
          </p:cNvPr>
          <p:cNvSpPr txBox="1"/>
          <p:nvPr/>
        </p:nvSpPr>
        <p:spPr>
          <a:xfrm>
            <a:off x="784065" y="3409702"/>
            <a:ext cx="6126480" cy="33832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1FD609C-8412-6E4A-6CEB-5B57BEB61FE9}"/>
              </a:ext>
            </a:extLst>
          </p:cNvPr>
          <p:cNvSpPr txBox="1"/>
          <p:nvPr/>
        </p:nvSpPr>
        <p:spPr>
          <a:xfrm>
            <a:off x="6922418" y="4165343"/>
            <a:ext cx="5278735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stash apply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لاسترجاع التعديلات التي خزّنتها مؤقتًا باستخدام                  </a:t>
            </a:r>
            <a:r>
              <a:rPr lang="en-US" sz="2000" dirty="0"/>
              <a:t>    </a:t>
            </a:r>
            <a:endParaRPr lang="en-US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904FC05-A2E3-8C4D-B32D-389AD6917845}"/>
              </a:ext>
            </a:extLst>
          </p:cNvPr>
          <p:cNvSpPr txBox="1"/>
          <p:nvPr/>
        </p:nvSpPr>
        <p:spPr>
          <a:xfrm>
            <a:off x="8179357" y="1434398"/>
            <a:ext cx="9830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commit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85EEC646-A42C-FACC-6832-4EA3402239A3}"/>
              </a:ext>
            </a:extLst>
          </p:cNvPr>
          <p:cNvSpPr txBox="1"/>
          <p:nvPr/>
        </p:nvSpPr>
        <p:spPr>
          <a:xfrm>
            <a:off x="8611436" y="5164014"/>
            <a:ext cx="11354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git stash</a:t>
            </a:r>
          </a:p>
        </p:txBody>
      </p:sp>
    </p:spTree>
    <p:extLst>
      <p:ext uri="{BB962C8B-B14F-4D97-AF65-F5344CB8AC3E}">
        <p14:creationId xmlns:p14="http://schemas.microsoft.com/office/powerpoint/2010/main" val="189707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B55EDE05-3433-1FF0-FD56-A3CC29F2088C}"/>
              </a:ext>
            </a:extLst>
          </p:cNvPr>
          <p:cNvSpPr txBox="1"/>
          <p:nvPr/>
        </p:nvSpPr>
        <p:spPr>
          <a:xfrm>
            <a:off x="4642340" y="241160"/>
            <a:ext cx="403943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0" b="1" dirty="0">
                <a:solidFill>
                  <a:srgbClr val="7030A0"/>
                </a:solidFill>
                <a:latin typeface="Bell MT" panose="02020503060305020303" pitchFamily="18" charset="0"/>
              </a:rPr>
              <a:t>The End </a:t>
            </a:r>
            <a:endParaRPr lang="ar-SA" sz="7000" b="1" dirty="0">
              <a:solidFill>
                <a:srgbClr val="7030A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7D984B4-D994-49C8-205E-6202131613B6}"/>
              </a:ext>
            </a:extLst>
          </p:cNvPr>
          <p:cNvSpPr txBox="1"/>
          <p:nvPr/>
        </p:nvSpPr>
        <p:spPr>
          <a:xfrm>
            <a:off x="3125037" y="1959431"/>
            <a:ext cx="674244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000" dirty="0"/>
              <a:t>With heartfelt thanks to</a:t>
            </a:r>
          </a:p>
          <a:p>
            <a:pPr algn="ctr"/>
            <a:r>
              <a:rPr lang="en-US" sz="7000" dirty="0">
                <a:solidFill>
                  <a:srgbClr val="EE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Eng. </a:t>
            </a:r>
            <a:r>
              <a:rPr lang="en-US" sz="7000" dirty="0">
                <a:latin typeface="Aldhabi" panose="01000000000000000000" pitchFamily="2" charset="-78"/>
                <a:cs typeface="Aldhabi" panose="01000000000000000000" pitchFamily="2" charset="-78"/>
              </a:rPr>
              <a:t>Malek Al-</a:t>
            </a:r>
            <a:r>
              <a:rPr lang="en-US" sz="7000" dirty="0" err="1">
                <a:latin typeface="Aldhabi" panose="01000000000000000000" pitchFamily="2" charset="-78"/>
                <a:cs typeface="Aldhabi" panose="01000000000000000000" pitchFamily="2" charset="-78"/>
              </a:rPr>
              <a:t>Mosanif</a:t>
            </a:r>
            <a:r>
              <a:rPr lang="en-US" sz="7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endParaRPr lang="ar-SA" sz="7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B9FAE00-3A59-AED2-1BD6-3320C30FCB25}"/>
              </a:ext>
            </a:extLst>
          </p:cNvPr>
          <p:cNvSpPr txBox="1"/>
          <p:nvPr/>
        </p:nvSpPr>
        <p:spPr>
          <a:xfrm>
            <a:off x="959611" y="4370071"/>
            <a:ext cx="883753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000" dirty="0">
                <a:solidFill>
                  <a:srgbClr val="EE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By</a:t>
            </a:r>
            <a:r>
              <a:rPr lang="en-US" sz="5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5000" dirty="0">
                <a:solidFill>
                  <a:srgbClr val="EE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r>
              <a:rPr lang="en-US" sz="5000" dirty="0">
                <a:latin typeface="Aldhabi" panose="01000000000000000000" pitchFamily="2" charset="-78"/>
                <a:cs typeface="Aldhabi" panose="01000000000000000000" pitchFamily="2" charset="-78"/>
              </a:rPr>
              <a:t>    Osamah Saeed Mohammed </a:t>
            </a:r>
          </a:p>
          <a:p>
            <a:endParaRPr lang="en-US" dirty="0"/>
          </a:p>
          <a:p>
            <a:r>
              <a:rPr lang="en-US" dirty="0"/>
              <a:t>             </a:t>
            </a:r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5F899F2-A6D4-1DBE-1620-A4B134DBFCA9}"/>
              </a:ext>
            </a:extLst>
          </p:cNvPr>
          <p:cNvSpPr txBox="1"/>
          <p:nvPr/>
        </p:nvSpPr>
        <p:spPr>
          <a:xfrm>
            <a:off x="959611" y="5265332"/>
            <a:ext cx="640080" cy="548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25BA8E3-6E6F-8A2B-10A4-F77EB3946585}"/>
              </a:ext>
            </a:extLst>
          </p:cNvPr>
          <p:cNvSpPr txBox="1"/>
          <p:nvPr/>
        </p:nvSpPr>
        <p:spPr>
          <a:xfrm>
            <a:off x="1870991" y="5222272"/>
            <a:ext cx="5248588" cy="9387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>
                <a:solidFill>
                  <a:srgbClr val="EE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engosamahsaeed@gmail.com</a:t>
            </a:r>
            <a:endParaRPr lang="en-US" sz="3000" dirty="0">
              <a:solidFill>
                <a:srgbClr val="EE000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ar-SA" sz="25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1F6B95B-44EB-D17C-C6C4-0BD71192DC38}"/>
              </a:ext>
            </a:extLst>
          </p:cNvPr>
          <p:cNvSpPr txBox="1"/>
          <p:nvPr/>
        </p:nvSpPr>
        <p:spPr>
          <a:xfrm>
            <a:off x="788792" y="5849807"/>
            <a:ext cx="1005840" cy="5486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CA30BB26-231C-1EF2-6EAA-E1779E6D5168}"/>
              </a:ext>
            </a:extLst>
          </p:cNvPr>
          <p:cNvSpPr txBox="1"/>
          <p:nvPr/>
        </p:nvSpPr>
        <p:spPr>
          <a:xfrm>
            <a:off x="1892765" y="5835933"/>
            <a:ext cx="1009491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>
                <a:solidFill>
                  <a:srgbClr val="EE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https://github.com/Osamah-Saeed-Mohammed-Hamood</a:t>
            </a:r>
            <a:endParaRPr lang="ar-SA" sz="2500" dirty="0"/>
          </a:p>
        </p:txBody>
      </p:sp>
    </p:spTree>
    <p:extLst>
      <p:ext uri="{BB962C8B-B14F-4D97-AF65-F5344CB8AC3E}">
        <p14:creationId xmlns:p14="http://schemas.microsoft.com/office/powerpoint/2010/main" val="76498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3659F34D-EEA5-43AF-67F2-F292131BB7D7}"/>
              </a:ext>
            </a:extLst>
          </p:cNvPr>
          <p:cNvSpPr txBox="1"/>
          <p:nvPr/>
        </p:nvSpPr>
        <p:spPr>
          <a:xfrm>
            <a:off x="4571665" y="407406"/>
            <a:ext cx="399321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rgbClr val="EE0000"/>
                </a:solidFill>
              </a:rPr>
              <a:t>Git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vs</a:t>
            </a:r>
            <a:r>
              <a:rPr lang="en-US" sz="5400" dirty="0">
                <a:solidFill>
                  <a:srgbClr val="EE0000"/>
                </a:solidFill>
              </a:rPr>
              <a:t> GitHub</a:t>
            </a:r>
            <a:endParaRPr lang="ar-SA" sz="5000" dirty="0">
              <a:solidFill>
                <a:srgbClr val="EE0000"/>
              </a:solidFill>
            </a:endParaRPr>
          </a:p>
        </p:txBody>
      </p: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54B122CC-CB89-A774-16A5-7D44D58E36D3}"/>
              </a:ext>
            </a:extLst>
          </p:cNvPr>
          <p:cNvCxnSpPr>
            <a:cxnSpLocks/>
          </p:cNvCxnSpPr>
          <p:nvPr/>
        </p:nvCxnSpPr>
        <p:spPr>
          <a:xfrm>
            <a:off x="6471138" y="2029773"/>
            <a:ext cx="0" cy="4039437"/>
          </a:xfrm>
          <a:prstGeom prst="line">
            <a:avLst/>
          </a:prstGeom>
          <a:scene3d>
            <a:camera prst="orthographicFront"/>
            <a:lightRig rig="threePt" dir="t"/>
          </a:scene3d>
          <a:sp3d contour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1930A02D-3CB5-40DD-7114-071FA4A068C8}"/>
              </a:ext>
            </a:extLst>
          </p:cNvPr>
          <p:cNvSpPr txBox="1"/>
          <p:nvPr/>
        </p:nvSpPr>
        <p:spPr>
          <a:xfrm>
            <a:off x="3094880" y="1959421"/>
            <a:ext cx="107709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Git</a:t>
            </a:r>
            <a:endParaRPr lang="ar-SA" sz="3000" dirty="0">
              <a:solidFill>
                <a:srgbClr val="0070C0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9C2272C-5B35-CA17-6CF3-D50ADB66A7EA}"/>
              </a:ext>
            </a:extLst>
          </p:cNvPr>
          <p:cNvSpPr txBox="1"/>
          <p:nvPr/>
        </p:nvSpPr>
        <p:spPr>
          <a:xfrm>
            <a:off x="8191089" y="1930957"/>
            <a:ext cx="212856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GitHub</a:t>
            </a:r>
            <a:endParaRPr lang="ar-SA" sz="3000" dirty="0">
              <a:solidFill>
                <a:srgbClr val="0070C0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E3D3B849-395D-F6CA-A9BA-8C89ED0C5047}"/>
              </a:ext>
            </a:extLst>
          </p:cNvPr>
          <p:cNvSpPr txBox="1"/>
          <p:nvPr/>
        </p:nvSpPr>
        <p:spPr>
          <a:xfrm>
            <a:off x="2412561" y="3356143"/>
            <a:ext cx="3016423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solidFill>
                  <a:srgbClr val="0C0C0C"/>
                </a:solidFill>
              </a:rPr>
              <a:t>أداة محلية على جهازك .</a:t>
            </a:r>
          </a:p>
          <a:p>
            <a:pPr algn="r"/>
            <a:endParaRPr lang="ar-SA" sz="2000" dirty="0">
              <a:solidFill>
                <a:srgbClr val="0C0C0C"/>
              </a:solidFill>
            </a:endParaRPr>
          </a:p>
          <a:p>
            <a:pPr algn="r"/>
            <a:r>
              <a:rPr lang="ar-SA" sz="2000" dirty="0">
                <a:solidFill>
                  <a:srgbClr val="0C0C0C"/>
                </a:solidFill>
              </a:rPr>
              <a:t>تتحكم في الإصدارات محلياً .</a:t>
            </a:r>
          </a:p>
          <a:p>
            <a:pPr algn="r"/>
            <a:r>
              <a:rPr lang="ar-SA" sz="2000" dirty="0">
                <a:solidFill>
                  <a:srgbClr val="0C0C0C"/>
                </a:solidFill>
              </a:rPr>
              <a:t>لا يحتاج انترنت .</a:t>
            </a:r>
          </a:p>
          <a:p>
            <a:pPr algn="r"/>
            <a:endParaRPr lang="ar-SA" sz="2000" dirty="0">
              <a:solidFill>
                <a:srgbClr val="0C0C0C"/>
              </a:solidFill>
            </a:endParaRPr>
          </a:p>
          <a:p>
            <a:r>
              <a:rPr lang="en-US" sz="2000" dirty="0" err="1">
                <a:solidFill>
                  <a:srgbClr val="0C0C0C"/>
                </a:solidFill>
              </a:rPr>
              <a:t>init</a:t>
            </a:r>
            <a:r>
              <a:rPr lang="en-US" sz="2000" dirty="0">
                <a:solidFill>
                  <a:srgbClr val="0C0C0C"/>
                </a:solidFill>
              </a:rPr>
              <a:t> , commit , add</a:t>
            </a:r>
            <a:endParaRPr lang="ar-SA" sz="2000" dirty="0">
              <a:solidFill>
                <a:srgbClr val="0C0C0C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D5AC673E-5BB1-DCAF-876E-41119BB69D02}"/>
              </a:ext>
            </a:extLst>
          </p:cNvPr>
          <p:cNvSpPr txBox="1"/>
          <p:nvPr/>
        </p:nvSpPr>
        <p:spPr>
          <a:xfrm>
            <a:off x="8096082" y="3357822"/>
            <a:ext cx="343392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solidFill>
                  <a:srgbClr val="0C0C0C"/>
                </a:solidFill>
              </a:rPr>
              <a:t>خدمة استضافة على الانترنت .</a:t>
            </a:r>
          </a:p>
          <a:p>
            <a:pPr algn="r"/>
            <a:endParaRPr lang="ar-SA" sz="2000" dirty="0">
              <a:solidFill>
                <a:srgbClr val="0C0C0C"/>
              </a:solidFill>
            </a:endParaRPr>
          </a:p>
          <a:p>
            <a:pPr algn="r"/>
            <a:r>
              <a:rPr lang="ar-SA" sz="2000" dirty="0">
                <a:solidFill>
                  <a:srgbClr val="0C0C0C"/>
                </a:solidFill>
              </a:rPr>
              <a:t>تشارك المشاريع عبر الانترنت .</a:t>
            </a:r>
          </a:p>
          <a:p>
            <a:pPr algn="r"/>
            <a:endParaRPr lang="ar-SA" sz="2000" dirty="0">
              <a:solidFill>
                <a:srgbClr val="0C0C0C"/>
              </a:solidFill>
            </a:endParaRPr>
          </a:p>
          <a:p>
            <a:pPr algn="r"/>
            <a:r>
              <a:rPr lang="ar-SA" sz="2000" dirty="0">
                <a:solidFill>
                  <a:srgbClr val="0C0C0C"/>
                </a:solidFill>
              </a:rPr>
              <a:t>يتطلب انترنت .</a:t>
            </a:r>
          </a:p>
          <a:p>
            <a:pPr algn="r"/>
            <a:endParaRPr lang="ar-SA" sz="2000" dirty="0">
              <a:solidFill>
                <a:srgbClr val="0C0C0C"/>
              </a:solidFill>
            </a:endParaRPr>
          </a:p>
          <a:p>
            <a:r>
              <a:rPr lang="en-US" sz="2000" dirty="0">
                <a:solidFill>
                  <a:srgbClr val="0C0C0C"/>
                </a:solidFill>
              </a:rPr>
              <a:t>push , pull , clone</a:t>
            </a:r>
            <a:endParaRPr lang="ar-SA" sz="2000" dirty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4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3D6A7F8C-6C97-A05D-2AB7-A5AFC9D0F6F3}"/>
              </a:ext>
            </a:extLst>
          </p:cNvPr>
          <p:cNvSpPr txBox="1"/>
          <p:nvPr/>
        </p:nvSpPr>
        <p:spPr>
          <a:xfrm>
            <a:off x="2652762" y="381840"/>
            <a:ext cx="839037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4000" dirty="0">
                <a:solidFill>
                  <a:srgbClr val="EE0000"/>
                </a:solidFill>
              </a:rPr>
              <a:t>المفاهيم الأساسية في      :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EDEE8CC-801C-B1FF-FC2F-7F4BC64FC52F}"/>
              </a:ext>
            </a:extLst>
          </p:cNvPr>
          <p:cNvSpPr txBox="1"/>
          <p:nvPr/>
        </p:nvSpPr>
        <p:spPr>
          <a:xfrm>
            <a:off x="5184952" y="413252"/>
            <a:ext cx="9043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rgbClr val="EE0000"/>
                </a:solidFill>
              </a:rPr>
              <a:t>Git</a:t>
            </a:r>
            <a:endParaRPr lang="ar-SA" sz="4000" dirty="0">
              <a:solidFill>
                <a:srgbClr val="EE0000"/>
              </a:solidFill>
            </a:endParaRPr>
          </a:p>
        </p:txBody>
      </p: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EEDAAAE1-A0CA-2F54-3A27-DA60BD73EAB6}"/>
              </a:ext>
            </a:extLst>
          </p:cNvPr>
          <p:cNvCxnSpPr>
            <a:cxnSpLocks/>
          </p:cNvCxnSpPr>
          <p:nvPr/>
        </p:nvCxnSpPr>
        <p:spPr>
          <a:xfrm>
            <a:off x="6309360" y="1949376"/>
            <a:ext cx="0" cy="4199206"/>
          </a:xfrm>
          <a:prstGeom prst="line">
            <a:avLst/>
          </a:prstGeom>
          <a:scene3d>
            <a:camera prst="orthographicFront"/>
            <a:lightRig rig="threePt" dir="t"/>
          </a:scene3d>
          <a:sp3d contour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BC03A3F-7906-6662-6A4F-3237668DE35A}"/>
              </a:ext>
            </a:extLst>
          </p:cNvPr>
          <p:cNvSpPr txBox="1"/>
          <p:nvPr/>
        </p:nvSpPr>
        <p:spPr>
          <a:xfrm>
            <a:off x="6501284" y="2202258"/>
            <a:ext cx="511915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-    Repository :</a:t>
            </a:r>
          </a:p>
          <a:p>
            <a:pPr algn="r"/>
            <a:r>
              <a:rPr lang="en-US" sz="2000" dirty="0"/>
              <a:t>   </a:t>
            </a:r>
            <a:r>
              <a:rPr lang="ar-SA" sz="2000" dirty="0"/>
              <a:t>مجلد المشروع المتعقب بـ </a:t>
            </a:r>
          </a:p>
          <a:p>
            <a:pPr algn="r"/>
            <a:r>
              <a:rPr lang="ar-SA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Commit</a:t>
            </a:r>
            <a:r>
              <a:rPr lang="ar-SA" sz="2000" dirty="0">
                <a:solidFill>
                  <a:schemeClr val="accent5">
                    <a:lumMod val="50000"/>
                  </a:schemeClr>
                </a:solidFill>
              </a:rPr>
              <a:t>  : </a:t>
            </a:r>
          </a:p>
          <a:p>
            <a:pPr algn="r"/>
            <a:r>
              <a:rPr lang="ar-SA" sz="2000" dirty="0"/>
              <a:t>نقطة حفظ تشمل التعديلات</a:t>
            </a:r>
          </a:p>
          <a:p>
            <a:pPr algn="r"/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Branch : </a:t>
            </a:r>
          </a:p>
          <a:p>
            <a:pPr algn="r"/>
            <a:r>
              <a:rPr lang="ar-SA" sz="2000" dirty="0"/>
              <a:t>نسخة منفصلة لتجربة تعديلات</a:t>
            </a:r>
            <a:endParaRPr lang="en-US" sz="2000" dirty="0"/>
          </a:p>
          <a:p>
            <a:pPr algn="r"/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Staging Area : </a:t>
            </a:r>
          </a:p>
          <a:p>
            <a:pPr algn="r"/>
            <a:r>
              <a:rPr lang="ar-SA" sz="2000" dirty="0"/>
              <a:t>مكان مؤقت قبل حفظ التعديلات</a:t>
            </a:r>
            <a:endParaRPr lang="ar-SA" sz="2000" b="1" dirty="0"/>
          </a:p>
          <a:p>
            <a:pPr algn="r"/>
            <a:endParaRPr lang="en-US" sz="2000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DEF52B50-AA94-D0B0-BE2B-FF322F916AC9}"/>
              </a:ext>
            </a:extLst>
          </p:cNvPr>
          <p:cNvSpPr txBox="1"/>
          <p:nvPr/>
        </p:nvSpPr>
        <p:spPr>
          <a:xfrm>
            <a:off x="8331751" y="2515034"/>
            <a:ext cx="490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C0C0C"/>
                </a:solidFill>
              </a:rPr>
              <a:t>Git</a:t>
            </a:r>
            <a:endParaRPr lang="ar-SA" sz="2000" dirty="0">
              <a:solidFill>
                <a:srgbClr val="0C0C0C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528466E-7A97-CC06-6FB4-AA4222119693}"/>
              </a:ext>
            </a:extLst>
          </p:cNvPr>
          <p:cNvSpPr txBox="1"/>
          <p:nvPr/>
        </p:nvSpPr>
        <p:spPr>
          <a:xfrm>
            <a:off x="895967" y="2203933"/>
            <a:ext cx="5119154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-    HEAD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algn="r"/>
            <a:r>
              <a:rPr lang="ar-SA" sz="2000" dirty="0"/>
              <a:t>مؤشر يشير لآخر </a:t>
            </a:r>
            <a:r>
              <a:rPr lang="ar-SA" sz="2000" dirty="0" err="1"/>
              <a:t>كوميت</a:t>
            </a:r>
            <a:r>
              <a:rPr lang="ar-SA" sz="2000" dirty="0"/>
              <a:t> نشط</a:t>
            </a:r>
            <a:endParaRPr lang="en-US" sz="2000" dirty="0"/>
          </a:p>
          <a:p>
            <a:pPr algn="r"/>
            <a:r>
              <a:rPr lang="ar-SA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Merge</a:t>
            </a:r>
            <a:r>
              <a:rPr lang="ar-SA" sz="2000" dirty="0">
                <a:solidFill>
                  <a:schemeClr val="accent5">
                    <a:lumMod val="50000"/>
                  </a:schemeClr>
                </a:solidFill>
              </a:rPr>
              <a:t>  : </a:t>
            </a:r>
          </a:p>
          <a:p>
            <a:pPr algn="r"/>
            <a:r>
              <a:rPr lang="ar-SA" sz="2000" dirty="0"/>
              <a:t>دمج فرعين في نقطة واحدة</a:t>
            </a:r>
          </a:p>
          <a:p>
            <a:pPr algn="r"/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Conflict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: </a:t>
            </a:r>
          </a:p>
          <a:p>
            <a:pPr algn="r"/>
            <a:r>
              <a:rPr lang="ar-SA" sz="2000" dirty="0"/>
              <a:t>تعارض بين تعديلات فرعين</a:t>
            </a:r>
            <a:endParaRPr lang="en-US" sz="2000" dirty="0"/>
          </a:p>
          <a:p>
            <a:pPr algn="r"/>
            <a:endParaRPr lang="en-US" sz="2000" b="1" dirty="0"/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83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7DAFE9C4-6007-2947-FF89-24A43E34E9E2}"/>
              </a:ext>
            </a:extLst>
          </p:cNvPr>
          <p:cNvSpPr txBox="1"/>
          <p:nvPr/>
        </p:nvSpPr>
        <p:spPr>
          <a:xfrm>
            <a:off x="822571" y="845677"/>
            <a:ext cx="6126480" cy="1463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CB24941-8692-6C6D-7C24-FC5F381DA3E7}"/>
              </a:ext>
            </a:extLst>
          </p:cNvPr>
          <p:cNvSpPr txBox="1"/>
          <p:nvPr/>
        </p:nvSpPr>
        <p:spPr>
          <a:xfrm>
            <a:off x="7918097" y="795439"/>
            <a:ext cx="3752787" cy="1677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– version </a:t>
            </a:r>
          </a:p>
          <a:p>
            <a:endParaRPr lang="en-US" sz="2000" dirty="0"/>
          </a:p>
          <a:p>
            <a:pPr algn="r"/>
            <a:r>
              <a:rPr lang="en-US" sz="2000" dirty="0"/>
              <a:t>Git</a:t>
            </a:r>
            <a:r>
              <a:rPr lang="ar-SA" sz="2000" dirty="0"/>
              <a:t>يعرض رقم إصدار  </a:t>
            </a:r>
          </a:p>
          <a:p>
            <a:pPr algn="r"/>
            <a:r>
              <a:rPr lang="ar-SA" sz="2000" dirty="0"/>
              <a:t>                المثبت على جهازك.</a:t>
            </a:r>
          </a:p>
          <a:p>
            <a:pPr algn="r"/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A08184F-CF6C-2D59-059B-23B05B637B94}"/>
              </a:ext>
            </a:extLst>
          </p:cNvPr>
          <p:cNvSpPr txBox="1"/>
          <p:nvPr/>
        </p:nvSpPr>
        <p:spPr>
          <a:xfrm>
            <a:off x="854392" y="3952281"/>
            <a:ext cx="6309360" cy="21031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E33FCEC-F5E7-DA77-3EBF-4FEB0F6E0F42}"/>
              </a:ext>
            </a:extLst>
          </p:cNvPr>
          <p:cNvSpPr txBox="1"/>
          <p:nvPr/>
        </p:nvSpPr>
        <p:spPr>
          <a:xfrm>
            <a:off x="7949918" y="3680981"/>
            <a:ext cx="375278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config --global</a:t>
            </a:r>
          </a:p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 </a:t>
            </a:r>
          </a:p>
          <a:p>
            <a:pPr algn="ctr"/>
            <a:r>
              <a:rPr lang="ar-SA" sz="2000" dirty="0"/>
              <a:t>يُستخدم لإعداد إعدادات عامة للمستخدم في     </a:t>
            </a:r>
            <a:r>
              <a:rPr lang="en-US" sz="2000" dirty="0"/>
              <a:t> </a:t>
            </a:r>
          </a:p>
          <a:p>
            <a:pPr algn="ctr"/>
            <a:r>
              <a:rPr lang="ar-SA" sz="2000" dirty="0"/>
              <a:t>مثل الاسم والبريد الإلكتروني، وتُطبق على جميع المستودعات.</a:t>
            </a:r>
          </a:p>
          <a:p>
            <a:pPr algn="ctr"/>
            <a:r>
              <a:rPr lang="ar-SA" sz="2000" dirty="0"/>
              <a:t>تحتفظ هذه الاعدادات في ملف</a:t>
            </a:r>
          </a:p>
          <a:p>
            <a:pPr algn="ctr"/>
            <a:r>
              <a:rPr lang="en-US" dirty="0"/>
              <a:t>~/.</a:t>
            </a:r>
            <a:r>
              <a:rPr lang="en-US" dirty="0" err="1"/>
              <a:t>gitconfig</a:t>
            </a:r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F076BC6-7C5A-74DD-F4DD-D2A9DEF0DBCE}"/>
              </a:ext>
            </a:extLst>
          </p:cNvPr>
          <p:cNvSpPr txBox="1"/>
          <p:nvPr/>
        </p:nvSpPr>
        <p:spPr>
          <a:xfrm>
            <a:off x="8711916" y="4769028"/>
            <a:ext cx="5325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421061150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804C944B-E2BD-662F-66C4-F2CEBBC0DC6F}"/>
              </a:ext>
            </a:extLst>
          </p:cNvPr>
          <p:cNvSpPr txBox="1"/>
          <p:nvPr/>
        </p:nvSpPr>
        <p:spPr>
          <a:xfrm>
            <a:off x="913003" y="1358127"/>
            <a:ext cx="6126480" cy="10058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FE968570-B245-402B-39C9-A1C586117F47}"/>
              </a:ext>
            </a:extLst>
          </p:cNvPr>
          <p:cNvSpPr txBox="1"/>
          <p:nvPr/>
        </p:nvSpPr>
        <p:spPr>
          <a:xfrm>
            <a:off x="8008529" y="795439"/>
            <a:ext cx="3752787" cy="2292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</a:t>
            </a:r>
            <a:r>
              <a:rPr lang="en-US" sz="2500" dirty="0" err="1">
                <a:solidFill>
                  <a:srgbClr val="EE0000"/>
                </a:solidFill>
                <a:highlight>
                  <a:srgbClr val="00FFFF"/>
                </a:highlight>
              </a:rPr>
              <a:t>init</a:t>
            </a:r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Git</a:t>
            </a:r>
            <a:r>
              <a:rPr lang="ar-SA" sz="2000" dirty="0"/>
              <a:t>يُستخدم لإنشاء مستودع </a:t>
            </a:r>
          </a:p>
          <a:p>
            <a:pPr algn="ctr"/>
            <a:r>
              <a:rPr lang="ar-SA" sz="2000" dirty="0"/>
              <a:t>جديد في المجلد الحالي.</a:t>
            </a:r>
            <a:endParaRPr lang="en-US" sz="2000" dirty="0"/>
          </a:p>
          <a:p>
            <a:pPr algn="ctr"/>
            <a:r>
              <a:rPr lang="ar-SA" sz="2000" dirty="0"/>
              <a:t>بعد تنفيذ الأمر، يصبح المجلد مراقب من         </a:t>
            </a:r>
            <a:r>
              <a:rPr lang="en-US" sz="2000" dirty="0"/>
              <a:t>.</a:t>
            </a:r>
          </a:p>
          <a:p>
            <a:pPr algn="r"/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FBE1B63-588E-D096-695C-A197ECFE1566}"/>
              </a:ext>
            </a:extLst>
          </p:cNvPr>
          <p:cNvSpPr txBox="1"/>
          <p:nvPr/>
        </p:nvSpPr>
        <p:spPr>
          <a:xfrm>
            <a:off x="9151385" y="2427762"/>
            <a:ext cx="5325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</a:t>
            </a:r>
            <a:endParaRPr lang="ar-SA" sz="20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8DD4ACC-103A-D353-D66D-937CD70BD792}"/>
              </a:ext>
            </a:extLst>
          </p:cNvPr>
          <p:cNvSpPr txBox="1"/>
          <p:nvPr/>
        </p:nvSpPr>
        <p:spPr>
          <a:xfrm>
            <a:off x="902962" y="3518534"/>
            <a:ext cx="6675120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8C81EBFC-90EC-EB36-CDE4-9162A886962D}"/>
              </a:ext>
            </a:extLst>
          </p:cNvPr>
          <p:cNvSpPr txBox="1"/>
          <p:nvPr/>
        </p:nvSpPr>
        <p:spPr>
          <a:xfrm>
            <a:off x="8139152" y="3679302"/>
            <a:ext cx="3752787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status </a:t>
            </a:r>
          </a:p>
          <a:p>
            <a:pPr algn="ctr"/>
            <a:endParaRPr lang="en-US" sz="2500" dirty="0">
              <a:solidFill>
                <a:srgbClr val="EE0000"/>
              </a:solidFill>
              <a:highlight>
                <a:srgbClr val="00FFFF"/>
              </a:highlight>
            </a:endParaRPr>
          </a:p>
          <a:p>
            <a:pPr algn="ctr"/>
            <a:r>
              <a:rPr lang="ar-SA" sz="2000" dirty="0"/>
              <a:t>يعرض حالة الملفات في المستودع: الملفات المعدلة، غير المتعقبة، والجاهزة للإضافة أو </a:t>
            </a:r>
            <a:r>
              <a:rPr lang="ar-SA" sz="2000" dirty="0" err="1"/>
              <a:t>الكوميت</a:t>
            </a:r>
            <a:r>
              <a:rPr lang="ar-SA" sz="2000" dirty="0"/>
              <a:t>.</a:t>
            </a:r>
          </a:p>
          <a:p>
            <a:pPr algn="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3511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5C54718-3B82-6CC1-77E6-F4304638AEB9}"/>
              </a:ext>
            </a:extLst>
          </p:cNvPr>
          <p:cNvSpPr txBox="1"/>
          <p:nvPr/>
        </p:nvSpPr>
        <p:spPr>
          <a:xfrm>
            <a:off x="1013490" y="554287"/>
            <a:ext cx="6492240" cy="30175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9C0F7C6-0158-A07F-5A6A-B3A50ABD7321}"/>
              </a:ext>
            </a:extLst>
          </p:cNvPr>
          <p:cNvSpPr txBox="1"/>
          <p:nvPr/>
        </p:nvSpPr>
        <p:spPr>
          <a:xfrm>
            <a:off x="8088919" y="795439"/>
            <a:ext cx="3752787" cy="26007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add &lt;file&gt;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يُستخدم لإضافة الملفات إلى</a:t>
            </a:r>
          </a:p>
          <a:p>
            <a:pPr algn="ctr"/>
            <a:r>
              <a:rPr lang="ar-SA" sz="2000" dirty="0"/>
              <a:t> مرحلة التهيئة                    </a:t>
            </a:r>
          </a:p>
          <a:p>
            <a:pPr algn="ctr"/>
            <a:r>
              <a:rPr lang="ar-SA" sz="2000" dirty="0"/>
              <a:t> تمهيدًا لعمل              </a:t>
            </a:r>
          </a:p>
          <a:p>
            <a:pPr algn="ctr"/>
            <a:r>
              <a:rPr lang="ar-SA" sz="2000" dirty="0"/>
              <a:t>التغييرات لا تُحفظ بشكل دائم إلا بعد             </a:t>
            </a:r>
            <a:endParaRPr lang="en-US" sz="2000" dirty="0"/>
          </a:p>
          <a:p>
            <a:pPr algn="r"/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C11FE2D-723F-E9E4-F342-D1D0065172A1}"/>
              </a:ext>
            </a:extLst>
          </p:cNvPr>
          <p:cNvSpPr txBox="1"/>
          <p:nvPr/>
        </p:nvSpPr>
        <p:spPr>
          <a:xfrm>
            <a:off x="8470763" y="1798066"/>
            <a:ext cx="155482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Staging Area</a:t>
            </a:r>
            <a:endParaRPr lang="ar-SA" sz="2000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8E49DF6C-C4EA-6532-B6B5-747D004E0DED}"/>
              </a:ext>
            </a:extLst>
          </p:cNvPr>
          <p:cNvSpPr txBox="1"/>
          <p:nvPr/>
        </p:nvSpPr>
        <p:spPr>
          <a:xfrm>
            <a:off x="8812405" y="2121288"/>
            <a:ext cx="99478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commit</a:t>
            </a:r>
            <a:endParaRPr lang="ar-SA" sz="20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D14A75B-386F-4A04-2F40-F982EEA75E15}"/>
              </a:ext>
            </a:extLst>
          </p:cNvPr>
          <p:cNvSpPr txBox="1"/>
          <p:nvPr/>
        </p:nvSpPr>
        <p:spPr>
          <a:xfrm>
            <a:off x="8882743" y="2725858"/>
            <a:ext cx="13766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 commit</a:t>
            </a:r>
            <a:endParaRPr lang="ar-SA" sz="200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3E3C5ED9-3263-2A01-B0BC-DA0E24CB2D35}"/>
              </a:ext>
            </a:extLst>
          </p:cNvPr>
          <p:cNvSpPr txBox="1"/>
          <p:nvPr/>
        </p:nvSpPr>
        <p:spPr>
          <a:xfrm>
            <a:off x="983347" y="4312362"/>
            <a:ext cx="6949440" cy="1828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5257CC81-B123-F827-BA2C-028CF0FFF2DF}"/>
              </a:ext>
            </a:extLst>
          </p:cNvPr>
          <p:cNvSpPr txBox="1"/>
          <p:nvPr/>
        </p:nvSpPr>
        <p:spPr>
          <a:xfrm>
            <a:off x="8189401" y="4041066"/>
            <a:ext cx="3752787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commit -m </a:t>
            </a:r>
          </a:p>
          <a:p>
            <a:pPr algn="ctr"/>
            <a:endParaRPr lang="en-US" sz="2500" dirty="0">
              <a:solidFill>
                <a:srgbClr val="EE0000"/>
              </a:solidFill>
              <a:highlight>
                <a:srgbClr val="00FFFF"/>
              </a:highlight>
            </a:endParaRPr>
          </a:p>
          <a:p>
            <a:pPr algn="ctr"/>
            <a:r>
              <a:rPr lang="ar-SA" sz="2000" dirty="0"/>
              <a:t>يُستخدم لحفظ التغييرات المضافة</a:t>
            </a:r>
          </a:p>
          <a:p>
            <a:pPr algn="ctr"/>
            <a:r>
              <a:rPr lang="ar-SA" sz="2000" dirty="0"/>
              <a:t>            في سجل            </a:t>
            </a:r>
          </a:p>
          <a:p>
            <a:pPr algn="ctr"/>
            <a:r>
              <a:rPr lang="ar-SA" sz="2000" dirty="0"/>
              <a:t>مع رسالة توضيحية.</a:t>
            </a:r>
          </a:p>
          <a:p>
            <a:pPr algn="ctr"/>
            <a:r>
              <a:rPr lang="ar-SA" sz="2000" dirty="0"/>
              <a:t>الرسالة مهمة لفهم الهدف من التعديل عند مراجعة التاريخ لاحقًا. 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7F33853F-F604-F608-7C9F-2F19577D2642}"/>
              </a:ext>
            </a:extLst>
          </p:cNvPr>
          <p:cNvSpPr txBox="1"/>
          <p:nvPr/>
        </p:nvSpPr>
        <p:spPr>
          <a:xfrm>
            <a:off x="8990612" y="5130785"/>
            <a:ext cx="5325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Git</a:t>
            </a:r>
            <a:endParaRPr lang="ar-SA" sz="2000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C69D21C-0F9A-D39B-AE01-813995EF3265}"/>
              </a:ext>
            </a:extLst>
          </p:cNvPr>
          <p:cNvSpPr txBox="1"/>
          <p:nvPr/>
        </p:nvSpPr>
        <p:spPr>
          <a:xfrm>
            <a:off x="10598342" y="5110673"/>
            <a:ext cx="9472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staged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76640516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88399D6-532F-8AF1-FA5F-CD382D1DE4D8}"/>
              </a:ext>
            </a:extLst>
          </p:cNvPr>
          <p:cNvSpPr txBox="1"/>
          <p:nvPr/>
        </p:nvSpPr>
        <p:spPr>
          <a:xfrm>
            <a:off x="1053679" y="2172058"/>
            <a:ext cx="6217920" cy="21031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CBBFBD5-B3E4-7A4A-D3CF-55375CB282F8}"/>
              </a:ext>
            </a:extLst>
          </p:cNvPr>
          <p:cNvSpPr txBox="1"/>
          <p:nvPr/>
        </p:nvSpPr>
        <p:spPr>
          <a:xfrm>
            <a:off x="8149205" y="1800274"/>
            <a:ext cx="3752787" cy="2908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>
                <a:solidFill>
                  <a:srgbClr val="EE0000"/>
                </a:solidFill>
                <a:highlight>
                  <a:srgbClr val="00FFFF"/>
                </a:highlight>
              </a:rPr>
              <a:t>git log </a:t>
            </a:r>
          </a:p>
          <a:p>
            <a:pPr algn="ctr"/>
            <a:endParaRPr lang="en-US" sz="2000" dirty="0"/>
          </a:p>
          <a:p>
            <a:pPr algn="ctr"/>
            <a:r>
              <a:rPr lang="ar-SA" sz="2000" dirty="0"/>
              <a:t>يعرض سجل </a:t>
            </a:r>
            <a:r>
              <a:rPr lang="ar-SA" sz="2000" dirty="0" err="1"/>
              <a:t>الكوميتات</a:t>
            </a:r>
            <a:r>
              <a:rPr lang="ar-SA" sz="2000" dirty="0"/>
              <a:t> السابقة في المستودع، مع تفاصيل مثل المؤلف والتاريخ والرسالة.</a:t>
            </a:r>
            <a:endParaRPr lang="en-US" sz="2000" dirty="0"/>
          </a:p>
          <a:p>
            <a:pPr algn="ctr"/>
            <a:r>
              <a:rPr lang="ar-SA" sz="2000" dirty="0"/>
              <a:t>استخدم الأسهم ↑↓  للتنقل في السجل</a:t>
            </a:r>
            <a:endParaRPr lang="en-US" sz="2000" dirty="0"/>
          </a:p>
          <a:p>
            <a:pPr algn="ctr"/>
            <a:r>
              <a:rPr lang="ar-SA" sz="2000" dirty="0"/>
              <a:t>و    للخروج</a:t>
            </a:r>
          </a:p>
          <a:p>
            <a:pPr algn="ctr"/>
            <a:endParaRPr lang="ar-S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C15FE57E-040E-8B81-F7BA-FB1C9534628C}"/>
              </a:ext>
            </a:extLst>
          </p:cNvPr>
          <p:cNvSpPr txBox="1"/>
          <p:nvPr/>
        </p:nvSpPr>
        <p:spPr>
          <a:xfrm>
            <a:off x="10128730" y="4015412"/>
            <a:ext cx="3316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38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00A45152-DD2F-33F7-C8A3-5BCABC08EE16}"/>
              </a:ext>
            </a:extLst>
          </p:cNvPr>
          <p:cNvSpPr txBox="1"/>
          <p:nvPr/>
        </p:nvSpPr>
        <p:spPr>
          <a:xfrm>
            <a:off x="3969102" y="221069"/>
            <a:ext cx="55667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/>
              <a:t>مثال عملي على استخدام بعض أوامر      السابقة  </a:t>
            </a:r>
            <a:r>
              <a:rPr lang="en-US" b="1" dirty="0"/>
              <a:t>  </a:t>
            </a:r>
            <a:endParaRPr lang="ar-SA" b="1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AD1148A-5260-8C1B-1D3D-9E2BAA3021F2}"/>
              </a:ext>
            </a:extLst>
          </p:cNvPr>
          <p:cNvSpPr txBox="1"/>
          <p:nvPr/>
        </p:nvSpPr>
        <p:spPr>
          <a:xfrm>
            <a:off x="5011444" y="207088"/>
            <a:ext cx="53256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Git</a:t>
            </a:r>
            <a:r>
              <a:rPr lang="en-US" sz="2000" dirty="0"/>
              <a:t> </a:t>
            </a:r>
            <a:endParaRPr lang="ar-SA" sz="20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F39CE72-BC46-4B84-CDC9-7831BA35970E}"/>
              </a:ext>
            </a:extLst>
          </p:cNvPr>
          <p:cNvSpPr txBox="1"/>
          <p:nvPr/>
        </p:nvSpPr>
        <p:spPr>
          <a:xfrm>
            <a:off x="2972915" y="1056689"/>
            <a:ext cx="7680960" cy="30175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09CAFCD-64D3-4238-677E-0ED3893880BE}"/>
              </a:ext>
            </a:extLst>
          </p:cNvPr>
          <p:cNvSpPr txBox="1"/>
          <p:nvPr/>
        </p:nvSpPr>
        <p:spPr>
          <a:xfrm>
            <a:off x="3643536" y="4392744"/>
            <a:ext cx="6217920" cy="21031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92163665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قص">
  <a:themeElements>
    <a:clrScheme name="قص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قص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قص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TM10001105[[fn=قص]]</Template>
  <TotalTime>657</TotalTime>
  <Words>1167</Words>
  <Application>Microsoft Office PowerPoint</Application>
  <PresentationFormat>شاشة عريضة</PresentationFormat>
  <Paragraphs>259</Paragraphs>
  <Slides>26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3" baseType="lpstr">
      <vt:lpstr>Aldhabi</vt:lpstr>
      <vt:lpstr>Arial</vt:lpstr>
      <vt:lpstr>Bell MT</vt:lpstr>
      <vt:lpstr>Calibri</vt:lpstr>
      <vt:lpstr>Franklin Gothic Book</vt:lpstr>
      <vt:lpstr>Segoe UI</vt:lpstr>
      <vt:lpstr>قص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 Al-Jabali</dc:creator>
  <cp:lastModifiedBy>Osama Al-Jabali</cp:lastModifiedBy>
  <cp:revision>10</cp:revision>
  <dcterms:created xsi:type="dcterms:W3CDTF">2025-07-26T20:36:14Z</dcterms:created>
  <dcterms:modified xsi:type="dcterms:W3CDTF">2025-07-27T19:18:25Z</dcterms:modified>
</cp:coreProperties>
</file>